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496" r:id="rId2"/>
    <p:sldId id="498" r:id="rId3"/>
    <p:sldId id="497" r:id="rId4"/>
    <p:sldId id="329" r:id="rId5"/>
    <p:sldId id="410" r:id="rId6"/>
    <p:sldId id="351" r:id="rId7"/>
    <p:sldId id="260" r:id="rId8"/>
    <p:sldId id="352" r:id="rId9"/>
    <p:sldId id="411" r:id="rId10"/>
    <p:sldId id="257" r:id="rId11"/>
    <p:sldId id="355" r:id="rId12"/>
    <p:sldId id="356" r:id="rId13"/>
    <p:sldId id="412" r:id="rId14"/>
    <p:sldId id="357" r:id="rId15"/>
    <p:sldId id="358" r:id="rId16"/>
    <p:sldId id="266" r:id="rId17"/>
    <p:sldId id="360" r:id="rId18"/>
    <p:sldId id="361" r:id="rId19"/>
    <p:sldId id="363" r:id="rId20"/>
    <p:sldId id="369" r:id="rId21"/>
    <p:sldId id="488" r:id="rId22"/>
    <p:sldId id="413" r:id="rId23"/>
    <p:sldId id="270" r:id="rId24"/>
    <p:sldId id="362" r:id="rId25"/>
    <p:sldId id="365" r:id="rId26"/>
    <p:sldId id="366" r:id="rId27"/>
    <p:sldId id="367" r:id="rId28"/>
    <p:sldId id="368" r:id="rId29"/>
    <p:sldId id="376" r:id="rId30"/>
    <p:sldId id="414" r:id="rId31"/>
    <p:sldId id="487" r:id="rId32"/>
    <p:sldId id="364" r:id="rId33"/>
    <p:sldId id="486" r:id="rId34"/>
    <p:sldId id="415" r:id="rId35"/>
    <p:sldId id="371" r:id="rId36"/>
    <p:sldId id="272" r:id="rId37"/>
    <p:sldId id="469" r:id="rId38"/>
    <p:sldId id="337" r:id="rId39"/>
    <p:sldId id="314" r:id="rId40"/>
    <p:sldId id="44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E9202-8AF9-7B42-B817-22D148D689E3}">
          <p14:sldIdLst>
            <p14:sldId id="496"/>
            <p14:sldId id="498"/>
            <p14:sldId id="497"/>
          </p14:sldIdLst>
        </p14:section>
        <p14:section name="Introduccion a Arboles" id="{F06AC147-1820-E64A-873C-8C467231AE8F}">
          <p14:sldIdLst/>
        </p14:section>
        <p14:section name="Motivacion" id="{2A9884C3-E307-8646-AB46-1C97B2F6769E}">
          <p14:sldIdLst>
            <p14:sldId id="329"/>
            <p14:sldId id="410"/>
            <p14:sldId id="351"/>
            <p14:sldId id="260"/>
            <p14:sldId id="352"/>
          </p14:sldIdLst>
        </p14:section>
        <p14:section name="Ilustración del algoritmo y formalización" id="{0097FC44-956C-EB46-8C1C-C3D7346DA26E}">
          <p14:sldIdLst>
            <p14:sldId id="411"/>
            <p14:sldId id="257"/>
            <p14:sldId id="355"/>
            <p14:sldId id="356"/>
            <p14:sldId id="412"/>
            <p14:sldId id="357"/>
            <p14:sldId id="358"/>
            <p14:sldId id="266"/>
            <p14:sldId id="360"/>
            <p14:sldId id="361"/>
            <p14:sldId id="363"/>
            <p14:sldId id="369"/>
            <p14:sldId id="488"/>
          </p14:sldIdLst>
        </p14:section>
        <p14:section name="Tree Pruning" id="{117000AB-7224-2140-AC4C-4580F39A188F}">
          <p14:sldIdLst>
            <p14:sldId id="413"/>
            <p14:sldId id="270"/>
            <p14:sldId id="362"/>
            <p14:sldId id="365"/>
            <p14:sldId id="366"/>
            <p14:sldId id="367"/>
            <p14:sldId id="368"/>
            <p14:sldId id="376"/>
          </p14:sldIdLst>
        </p14:section>
        <p14:section name="Arboles vs Modelos lineales" id="{9D9EEA97-91EA-3A42-BBAA-8F741D104C8F}">
          <p14:sldIdLst>
            <p14:sldId id="414"/>
            <p14:sldId id="487"/>
            <p14:sldId id="364"/>
            <p14:sldId id="486"/>
          </p14:sldIdLst>
        </p14:section>
        <p14:section name="Ventajas y Desventajas" id="{C28E94FA-4F3A-6646-9C18-8BFEAAC17B67}">
          <p14:sldIdLst>
            <p14:sldId id="415"/>
            <p14:sldId id="371"/>
            <p14:sldId id="272"/>
            <p14:sldId id="469"/>
          </p14:sldIdLst>
        </p14:section>
        <p14:section name="Conclusiones finales" id="{30AE4762-25DE-C74D-AF95-4AEC0CC37FB0}">
          <p14:sldIdLst>
            <p14:sldId id="337"/>
            <p14:sldId id="314"/>
            <p14:sldId id="4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69"/>
    <p:restoredTop sz="83034"/>
  </p:normalViewPr>
  <p:slideViewPr>
    <p:cSldViewPr snapToGrid="0">
      <p:cViewPr varScale="1">
        <p:scale>
          <a:sx n="70" d="100"/>
          <a:sy n="70" d="100"/>
        </p:scale>
        <p:origin x="184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57B98-7F31-0D42-9B7E-63D1E3B1FEB1}" type="datetimeFigureOut">
              <a:rPr lang="es-ES_tradnl" smtClean="0"/>
              <a:t>23/5/25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6B6AD-E852-0649-B090-0B587A2ABB4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200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s-ES_trad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s-ES_tradnl" dirty="0" err="1"/>
                  <a:t>Overfiting</a:t>
                </a:r>
                <a:r>
                  <a:rPr lang="es-ES_tradnl" dirty="0"/>
                  <a:t> con arboles: </a:t>
                </a:r>
                <a:r>
                  <a:rPr lang="en-US" sz="1800" dirty="0">
                    <a:effectLst/>
                    <a:latin typeface="CMSS10"/>
                  </a:rPr>
                  <a:t>Un arbol </a:t>
                </a:r>
                <a:r>
                  <a:rPr lang="en-US" sz="1800" dirty="0" err="1">
                    <a:effectLst/>
                    <a:latin typeface="CMSS10"/>
                  </a:rPr>
                  <a:t>demasiado</a:t>
                </a:r>
                <a:r>
                  <a:rPr lang="en-US" sz="1800" dirty="0">
                    <a:effectLst/>
                    <a:latin typeface="CMSS10"/>
                  </a:rPr>
                  <a:t> extenso </a:t>
                </a:r>
                <a:r>
                  <a:rPr lang="en-US" sz="1800" dirty="0" err="1">
                    <a:effectLst/>
                    <a:latin typeface="CMSS10"/>
                  </a:rPr>
                  <a:t>sobreajusta</a:t>
                </a:r>
                <a:r>
                  <a:rPr lang="en-US" sz="1800" dirty="0">
                    <a:effectLst/>
                    <a:latin typeface="CMSS10"/>
                  </a:rPr>
                  <a:t> </a:t>
                </a:r>
                <a:r>
                  <a:rPr lang="en-US" sz="1800" dirty="0" err="1">
                    <a:effectLst/>
                    <a:latin typeface="CMSS10"/>
                  </a:rPr>
                  <a:t>los</a:t>
                </a:r>
                <a:r>
                  <a:rPr lang="en-US" sz="1800" dirty="0">
                    <a:effectLst/>
                    <a:latin typeface="CMSS10"/>
                  </a:rPr>
                  <a:t> </a:t>
                </a:r>
                <a:r>
                  <a:rPr lang="en-US" sz="1800" dirty="0" err="1">
                    <a:effectLst/>
                    <a:latin typeface="CMSS10"/>
                  </a:rPr>
                  <a:t>datos</a:t>
                </a:r>
                <a:r>
                  <a:rPr lang="en-US" sz="1800" dirty="0">
                    <a:effectLst/>
                    <a:latin typeface="CMSS10"/>
                  </a:rPr>
                  <a:t> (es </a:t>
                </a:r>
                <a:r>
                  <a:rPr lang="en-US" sz="1800" dirty="0" err="1">
                    <a:effectLst/>
                    <a:latin typeface="CMSS10"/>
                  </a:rPr>
                  <a:t>como</a:t>
                </a:r>
                <a:r>
                  <a:rPr lang="en-US" sz="1800" dirty="0">
                    <a:effectLst/>
                    <a:latin typeface="CMSS10"/>
                  </a:rPr>
                  <a:t> </a:t>
                </a:r>
                <a:r>
                  <a:rPr lang="en-US" sz="1800" dirty="0" err="1">
                    <a:effectLst/>
                    <a:latin typeface="CMSS10"/>
                  </a:rPr>
                  <a:t>poner</a:t>
                </a:r>
                <a:r>
                  <a:rPr lang="en-US" sz="1800" dirty="0">
                    <a:effectLst/>
                    <a:latin typeface="CMSS10"/>
                  </a:rPr>
                  <a:t> </a:t>
                </a:r>
                <a:r>
                  <a:rPr lang="en-US" sz="1800" dirty="0" err="1">
                    <a:effectLst/>
                    <a:latin typeface="CMSS10"/>
                  </a:rPr>
                  <a:t>una</a:t>
                </a:r>
                <a:r>
                  <a:rPr lang="en-US" sz="1800" dirty="0">
                    <a:effectLst/>
                    <a:latin typeface="CMSS10"/>
                  </a:rPr>
                  <a:t> dummy para </a:t>
                </a:r>
                <a:r>
                  <a:rPr lang="en-US" sz="1800" dirty="0" err="1">
                    <a:effectLst/>
                    <a:latin typeface="CMSS10"/>
                  </a:rPr>
                  <a:t>cada</a:t>
                </a:r>
                <a:r>
                  <a:rPr lang="en-US" sz="1800" dirty="0">
                    <a:effectLst/>
                    <a:latin typeface="CMSS10"/>
                  </a:rPr>
                  <a:t> </a:t>
                </a:r>
                <a:r>
                  <a:rPr lang="en-US" sz="1800" dirty="0" err="1">
                    <a:effectLst/>
                    <a:latin typeface="CMSS10"/>
                  </a:rPr>
                  <a:t>observacion</a:t>
                </a:r>
                <a:r>
                  <a:rPr lang="en-US" sz="1800" dirty="0">
                    <a:effectLst/>
                    <a:latin typeface="CMSS10"/>
                  </a:rPr>
                  <a:t>). </a:t>
                </a:r>
                <a:endParaRPr lang="en-US" dirty="0">
                  <a:effectLst/>
                </a:endParaRPr>
              </a:p>
              <a:p>
                <a:r>
                  <a:rPr lang="es-ES_tradnl" b="1" dirty="0"/>
                  <a:t>Tener en cuenta</a:t>
                </a:r>
              </a:p>
              <a:p>
                <a:pPr>
                  <a:lnSpc>
                    <a:spcPct val="200000"/>
                  </a:lnSpc>
                </a:pPr>
                <a:r>
                  <a:rPr lang="es-ES_tradnl" i="1" dirty="0"/>
                  <a:t>Datos de entrenamiento</a:t>
                </a:r>
                <a:r>
                  <a:rPr lang="es-ES_tradnl" dirty="0"/>
                  <a:t>: partir el espacio de predictores y encontrar las regiones</a:t>
                </a:r>
              </a:p>
              <a:p>
                <a:pPr>
                  <a:lnSpc>
                    <a:spcPct val="200000"/>
                  </a:lnSpc>
                </a:pPr>
                <a:r>
                  <a:rPr lang="es-ES_tradnl" i="1" dirty="0"/>
                  <a:t>Datos de prueba</a:t>
                </a:r>
                <a:r>
                  <a:rPr lang="es-ES_tradnl" dirty="0"/>
                  <a:t>: ahí predecimos </a:t>
                </a:r>
                <a:r>
                  <a:rPr lang="en-US" b="0" i="0">
                    <a:latin typeface="Cambria Math" panose="02040503050406030204" pitchFamily="18" charset="0"/>
                  </a:rPr>
                  <a:t>𝑦 ̂_(</a:t>
                </a:r>
                <a:r>
                  <a:rPr lang="en-US" b="1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𝑹_𝒋</a:t>
                </a:r>
                <a:r>
                  <a:rPr lang="en-US" b="0" i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)</a:t>
                </a:r>
                <a:r>
                  <a:rPr lang="es-ES_tradnl" dirty="0"/>
                  <a:t> y calculamos el error de predicción</a:t>
                </a:r>
              </a:p>
              <a:p>
                <a:endParaRPr lang="es-ES_trad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9191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4622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97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27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738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02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88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38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722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418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53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terminales</a:t>
            </a:r>
            <a:r>
              <a:rPr lang="en-US" dirty="0"/>
              <a:t> or “leaves”: “hojas” al final del arbol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: </a:t>
            </a:r>
            <a:r>
              <a:rPr lang="en-US" dirty="0" err="1"/>
              <a:t>donde</a:t>
            </a:r>
            <a:r>
              <a:rPr lang="en-US" dirty="0"/>
              <a:t> se divide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predictors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Branches: </a:t>
            </a:r>
            <a:r>
              <a:rPr lang="en-US" dirty="0" err="1"/>
              <a:t>segmentos</a:t>
            </a:r>
            <a:r>
              <a:rPr lang="en-US" dirty="0"/>
              <a:t> que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nodos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217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9663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1372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s-ES_tradnl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 err="1"/>
                  <a:t>Interpretacion</a:t>
                </a:r>
                <a:r>
                  <a:rPr lang="en-US" b="0" dirty="0"/>
                  <a:t>: </a:t>
                </a:r>
                <a:r>
                  <a:rPr lang="en-US" b="0" i="0">
                    <a:latin typeface="Cambria Math" panose="02040503050406030204" pitchFamily="18" charset="0"/>
                  </a:rPr>
                  <a:t>{𝑋|𝑋_𝑗≤𝑠}  </a:t>
                </a:r>
                <a:r>
                  <a:rPr lang="es-ES_tradnl" dirty="0"/>
                  <a:t> es la región del</a:t>
                </a:r>
                <a:r>
                  <a:rPr lang="es-ES_tradnl" baseline="0" dirty="0"/>
                  <a:t> espacio del predictor </a:t>
                </a:r>
                <a:r>
                  <a:rPr lang="en-US" b="0" i="0">
                    <a:latin typeface="Cambria Math" panose="02040503050406030204" pitchFamily="18" charset="0"/>
                  </a:rPr>
                  <a:t>𝑋_𝑗</a:t>
                </a:r>
                <a:r>
                  <a:rPr lang="es-ES_tradnl" dirty="0"/>
                  <a:t> que toma valores menores</a:t>
                </a:r>
                <a:r>
                  <a:rPr lang="es-ES_tradnl" baseline="0" dirty="0"/>
                  <a:t> que </a:t>
                </a:r>
                <a:r>
                  <a:rPr lang="en-US" b="0" i="0">
                    <a:latin typeface="Cambria Math" panose="02040503050406030204" pitchFamily="18" charset="0"/>
                  </a:rPr>
                  <a:t>𝑠</a:t>
                </a:r>
                <a:endParaRPr lang="es-ES_tradnl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270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B98C-7E11-E20C-7CA1-01CA7BC6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3A6-7EF0-25DE-49FD-093DABE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F46-6163-6B81-C8F2-2AFCA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96A44-393B-2349-9636-C2E629343387}" type="datetime1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C366-551D-FE97-2B1D-32127BF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1B1D-ECC1-F92A-E5F2-CCE7936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847-10A3-1E86-2365-C19719B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D640-C06A-7E21-00D5-44964ADC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EB36-D0A3-DD5E-C201-B27A716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0747D-E2B9-0645-9126-214ED2EB266F}" type="datetime1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C4C8-11C3-310B-0494-5A9A39C6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FB9E-F285-F7AE-0E8F-94E4439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91E1-25BE-1B7D-2747-B206B769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95D2-79AD-B457-5041-AF0BC72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9B71-7EFC-DD71-1559-F745192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EB08E-9945-494E-8140-072E164898FC}" type="datetime1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D8D1-6C57-FE1E-C640-C760ABFF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9F31-ACBF-4495-3650-1BBE05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DC1-3848-0D97-B7AC-87941E6A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30B0-69E0-A392-06B3-B0B255B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745A-C184-9A02-3478-963C49C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DD35-DA54-6249-8929-31941A6F915E}" type="datetime1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6306-932B-2678-8102-D5B1FF6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BCBB-A717-3F86-896B-2E91556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E9D-254D-F34F-04CD-7171E08A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A657-71FF-6D0F-FA99-85DC67E6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6D25-137F-9F92-60F0-FB0CA02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33375-BE77-974E-B796-FE3045409A94}" type="datetime1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8134-AEC4-52EE-619E-153EC79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6E28-6B6A-F6F8-4722-E4543D3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D6C-E496-E079-CBB1-0568125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603-C8AA-9A92-329E-1802B5F5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0DDA-AA05-B9E0-6968-15C94DE9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6625-219C-99D2-3E54-1E8F41B2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5ED56-00FC-634F-B6C2-E86770DA063E}" type="datetime1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BBC7-B012-FDE4-EA5B-0F69DA2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FDEE-8F41-2CAA-8017-4038F3B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A04D-9D5C-EB18-C5D0-F76A09B0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2525-56CB-7F89-4E11-9F3346C5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98E8-A9B1-48FB-F54D-A3A92D36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E517-63E9-95AE-DECC-CFC5865D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A0CC-FDD5-8EAE-60EC-D76CDDC97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A6C08-7F94-962B-4B6D-4E592F0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F7AF-5390-6D41-B3C2-4512AD8DC48F}" type="datetime1">
              <a:rPr lang="en-US" smtClean="0"/>
              <a:t>5/23/25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BB8B-904B-340C-44C2-AEB8E73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219B-396C-1FD3-E2D2-AE434727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1B7-64C8-5681-B050-6630E10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26AF0-FBD4-6543-A23B-33B8EC5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BA76-D706-234B-B88E-FA9EF4D7D110}" type="datetime1">
              <a:rPr lang="en-US" smtClean="0"/>
              <a:t>5/23/25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7316-ECA6-24C4-30E6-F285BB5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D056-F9AE-1692-E81E-AF758FC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10710-3846-C9D7-2144-F947912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7C583-3803-924E-B51C-25F9B096D826}" type="datetime1">
              <a:rPr lang="en-US" smtClean="0"/>
              <a:t>5/23/25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C6AD-5E2E-A761-7126-579D5026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90D8-22CE-08FF-C435-CF9436B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159F-BCFE-0041-5B65-0F7FC24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978-B876-7F13-E812-15175B9B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65CE-0860-1EFD-1CD1-8D84398D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4DE7-1714-6B66-42FD-77D069D7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C20E7-E151-324B-B310-BE89353755F2}" type="datetime1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CE9F-F437-9F8B-15B0-8576AFF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9748-1BAE-0CB1-1ED5-9FF402F0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094-D299-E460-49A2-D005A07A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A670-8C5F-885F-FB89-1940119E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2C41-9999-BFD6-AEAD-EB346FCC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BE73-C51E-CB3B-FD3F-C461033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53A3E-DA75-EC4A-9046-4A3B26FBAAC1}" type="datetime1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6684-3CE0-4A83-95A6-6EBB094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3D51-51CE-D827-C1EE-C87D92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12EA-8A8E-06EC-6E57-8E5E96C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0FE1-91A8-46C3-32E1-30AAA21A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9DB0-88CE-6331-AB80-0CB309875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03A4A31-8716-1243-A06A-E7884CD293D7}" type="datetime1">
              <a:rPr lang="en-US" noProof="0" smtClean="0"/>
              <a:t>5/23/25</a:t>
            </a:fld>
            <a:endParaRPr lang="es-ES_tradnl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BFB-E83F-ED57-BB3C-53CCB666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endParaRPr lang="es-ES_tradnl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CCDE-D195-0527-335D-0AECD8803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78C1CC4-2077-434E-BCF1-5D01C08A9B17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3" Type="http://schemas.openxmlformats.org/officeDocument/2006/relationships/image" Target="../media/image19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0.png"/><Relationship Id="rId10" Type="http://schemas.openxmlformats.org/officeDocument/2006/relationships/image" Target="../media/image13.png"/><Relationship Id="rId1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m-n-romero91/30min-office-hou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25RO35480961@campus.economicas.uba.ar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8F4-54CC-EED9-C31F-8F80FFB62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910"/>
            <a:ext cx="9144000" cy="2387600"/>
          </a:xfrm>
        </p:spPr>
        <p:txBody>
          <a:bodyPr>
            <a:normAutofit/>
          </a:bodyPr>
          <a:lstStyle/>
          <a:p>
            <a:r>
              <a:rPr lang="es-ES" sz="4400" kern="1400" dirty="0">
                <a:cs typeface="Times New Roman" panose="02020603050405020304" pitchFamily="18" charset="0"/>
              </a:rPr>
              <a:t>CART: Árboles de regresión y clasificación</a:t>
            </a:r>
            <a:endParaRPr lang="en-US" sz="1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55BDD-1493-5FB8-8EDB-106F9B36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115"/>
            <a:ext cx="9144000" cy="1655762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María Noelia Romero</a:t>
            </a:r>
            <a:r>
              <a:rPr lang="en-US" sz="4000" dirty="0">
                <a:effectLst/>
              </a:rPr>
              <a:t> </a:t>
            </a:r>
            <a:endParaRPr lang="en-US" sz="4000" dirty="0"/>
          </a:p>
          <a:p>
            <a:r>
              <a:rPr lang="es-ES" sz="2800" dirty="0">
                <a:solidFill>
                  <a:srgbClr val="000000"/>
                </a:solidFill>
                <a:latin typeface="Gill Sans Nova Light" panose="020F0302020204030204" pitchFamily="34" charset="0"/>
                <a:cs typeface="Times New Roman" panose="02020603050405020304" pitchFamily="18" charset="0"/>
              </a:rPr>
              <a:t>Clase 16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CD9-CEB1-5D1E-D7AC-167899E2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27F2D-CC52-462D-4A92-C7C4502C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0" y="853123"/>
            <a:ext cx="1463040" cy="1463040"/>
          </a:xfrm>
          <a:prstGeom prst="rect">
            <a:avLst/>
          </a:prstGeom>
        </p:spPr>
      </p:pic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939E0972-AB4F-C51D-7B38-9F10B613F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07" y="849631"/>
            <a:ext cx="127179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5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 Árboles: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Algoritmo, versión simple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Supongamos</a:t>
                </a:r>
                <a:endParaRPr lang="es-ES_tradnl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Variable de respuesta continua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_tradnl" dirty="0"/>
                  <a:t> Predictores con valores entre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Algoritmo de Árboles</a:t>
                </a:r>
                <a:r>
                  <a:rPr lang="es-ES_tradnl" dirty="0"/>
                  <a:t>: 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Partimos el espacio 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_trad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dirty="0"/>
                  <a:t> en dos regiones: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s-ES_tradnl" dirty="0"/>
                  <a:t>Usando 1 variable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s-ES_tradnl" dirty="0"/>
                  <a:t>Partición vertical u horizontal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Dentro de cada partición: usamos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s-ES_tradnl" dirty="0"/>
                  <a:t> como predicción de la respuesta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i="1" dirty="0"/>
                  <a:t>Partición recursiva binaria</a:t>
                </a:r>
                <a:r>
                  <a:rPr lang="es-ES_tradnl" dirty="0"/>
                  <a:t> en el espacio de atributos </a:t>
                </a:r>
                <a14:m>
                  <m:oMath xmlns:m="http://schemas.openxmlformats.org/officeDocument/2006/math">
                    <m:r>
                      <a:rPr lang="es-ES_tradnl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ES_tradnl" i="1" dirty="0"/>
              </a:p>
              <a:p>
                <a:pPr lvl="1"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FF52-2078-33AA-2581-B2D48204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5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 Árboles: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Ilustración del Algoritmo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FF52-2078-33AA-2581-B2D48204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C8E0A-BA8E-4E6C-2CA6-F2934D92ECDC}"/>
              </a:ext>
            </a:extLst>
          </p:cNvPr>
          <p:cNvSpPr/>
          <p:nvPr/>
        </p:nvSpPr>
        <p:spPr>
          <a:xfrm>
            <a:off x="1201271" y="1924423"/>
            <a:ext cx="4894729" cy="364415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BA81F2-E2FF-0D83-73AB-C6A61904D074}"/>
                  </a:ext>
                </a:extLst>
              </p:cNvPr>
              <p:cNvSpPr txBox="1"/>
              <p:nvPr/>
            </p:nvSpPr>
            <p:spPr>
              <a:xfrm>
                <a:off x="3277160" y="5660949"/>
                <a:ext cx="7429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BA81F2-E2FF-0D83-73AB-C6A61904D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60" y="5660949"/>
                <a:ext cx="742949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0A2DB5-0C7D-08B3-6401-35FE17D8E121}"/>
                  </a:ext>
                </a:extLst>
              </p:cNvPr>
              <p:cNvSpPr txBox="1"/>
              <p:nvPr/>
            </p:nvSpPr>
            <p:spPr>
              <a:xfrm>
                <a:off x="458322" y="3284834"/>
                <a:ext cx="7429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0A2DB5-0C7D-08B3-6401-35FE17D8E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2" y="3284834"/>
                <a:ext cx="74294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1FE679-9293-35F1-A9CE-CA4E04B1D1C1}"/>
              </a:ext>
            </a:extLst>
          </p:cNvPr>
          <p:cNvCxnSpPr/>
          <p:nvPr/>
        </p:nvCxnSpPr>
        <p:spPr>
          <a:xfrm>
            <a:off x="2586318" y="1924423"/>
            <a:ext cx="0" cy="36441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6F6794-5161-749E-F357-E6A3E811B368}"/>
                  </a:ext>
                </a:extLst>
              </p:cNvPr>
              <p:cNvSpPr txBox="1"/>
              <p:nvPr/>
            </p:nvSpPr>
            <p:spPr>
              <a:xfrm>
                <a:off x="2214843" y="5660948"/>
                <a:ext cx="7429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_tradn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6F6794-5161-749E-F357-E6A3E811B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843" y="5660948"/>
                <a:ext cx="742949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EA1A8-9072-9598-726C-7CAB92158F76}"/>
                  </a:ext>
                </a:extLst>
              </p:cNvPr>
              <p:cNvSpPr txBox="1"/>
              <p:nvPr/>
            </p:nvSpPr>
            <p:spPr>
              <a:xfrm>
                <a:off x="458322" y="4259071"/>
                <a:ext cx="7429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DEA1A8-9072-9598-726C-7CAB92158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22" y="4259071"/>
                <a:ext cx="742949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68686C-AAC6-0BD5-95F0-46118F98334F}"/>
              </a:ext>
            </a:extLst>
          </p:cNvPr>
          <p:cNvCxnSpPr>
            <a:cxnSpLocks/>
          </p:cNvCxnSpPr>
          <p:nvPr/>
        </p:nvCxnSpPr>
        <p:spPr>
          <a:xfrm>
            <a:off x="2615864" y="4470571"/>
            <a:ext cx="3480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A54F50-90FA-DDA6-CEAF-DA96465C1882}"/>
                  </a:ext>
                </a:extLst>
              </p:cNvPr>
              <p:cNvSpPr txBox="1"/>
              <p:nvPr/>
            </p:nvSpPr>
            <p:spPr>
              <a:xfrm>
                <a:off x="1572745" y="3515666"/>
                <a:ext cx="7429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s-ES_tradnl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A54F50-90FA-DDA6-CEAF-DA96465C1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45" y="3515666"/>
                <a:ext cx="742949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684C53-CEB2-83F2-FCFD-69450DC495F1}"/>
                  </a:ext>
                </a:extLst>
              </p:cNvPr>
              <p:cNvSpPr txBox="1"/>
              <p:nvPr/>
            </p:nvSpPr>
            <p:spPr>
              <a:xfrm>
                <a:off x="4020109" y="4788741"/>
                <a:ext cx="7429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684C53-CEB2-83F2-FCFD-69450DC49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109" y="4788741"/>
                <a:ext cx="742949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4431B4-E723-950E-1D55-EED8C0524722}"/>
                  </a:ext>
                </a:extLst>
              </p:cNvPr>
              <p:cNvSpPr txBox="1"/>
              <p:nvPr/>
            </p:nvSpPr>
            <p:spPr>
              <a:xfrm>
                <a:off x="4020108" y="2697729"/>
                <a:ext cx="74294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4431B4-E723-950E-1D55-EED8C0524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108" y="2697729"/>
                <a:ext cx="742949" cy="461665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D66E315-CEF8-418B-DD9F-CD6A33493C37}"/>
              </a:ext>
            </a:extLst>
          </p:cNvPr>
          <p:cNvSpPr txBox="1"/>
          <p:nvPr/>
        </p:nvSpPr>
        <p:spPr>
          <a:xfrm>
            <a:off x="7777112" y="5030949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  <a:latin typeface="Gill Sans Nova Light" panose="020B0302020104020203" pitchFamily="34" charset="0"/>
              </a:rPr>
              <a:t>Nodos terminales</a:t>
            </a:r>
            <a:endParaRPr lang="en-US" dirty="0">
              <a:solidFill>
                <a:srgbClr val="FF0000"/>
              </a:solidFill>
              <a:latin typeface="Gill Sans Nova Light" panose="020B03020201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07CFDB-EBF2-200F-0AC0-75F231EFACC9}"/>
              </a:ext>
            </a:extLst>
          </p:cNvPr>
          <p:cNvSpPr txBox="1"/>
          <p:nvPr/>
        </p:nvSpPr>
        <p:spPr>
          <a:xfrm>
            <a:off x="10390279" y="3566931"/>
            <a:ext cx="1546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accent1"/>
                </a:solidFill>
                <a:latin typeface="Gill Sans Nova Light" panose="020B0302020104020203" pitchFamily="34" charset="0"/>
              </a:rPr>
              <a:t>Nodo interno</a:t>
            </a:r>
            <a:endParaRPr lang="en-US" dirty="0">
              <a:solidFill>
                <a:schemeClr val="accent1"/>
              </a:solidFill>
              <a:latin typeface="Gill Sans Nova Light" panose="020B0302020104020203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FCEA9C4-0D0C-F8B6-333C-76375CFF561A}"/>
              </a:ext>
            </a:extLst>
          </p:cNvPr>
          <p:cNvGrpSpPr/>
          <p:nvPr/>
        </p:nvGrpSpPr>
        <p:grpSpPr>
          <a:xfrm>
            <a:off x="7013748" y="2337369"/>
            <a:ext cx="2741571" cy="1206494"/>
            <a:chOff x="7013748" y="2337369"/>
            <a:chExt cx="2741571" cy="1206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5C4256FD-7D90-452B-84DD-50687DC4293C}"/>
                    </a:ext>
                  </a:extLst>
                </p:cNvPr>
                <p:cNvSpPr/>
                <p:nvPr/>
              </p:nvSpPr>
              <p:spPr>
                <a:xfrm>
                  <a:off x="8345227" y="2337369"/>
                  <a:ext cx="985979" cy="765345"/>
                </a:xfrm>
                <a:prstGeom prst="round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800" dirty="0"/>
                    <a:t>&lt;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5C4256FD-7D90-452B-84DD-50687DC429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227" y="2337369"/>
                  <a:ext cx="985979" cy="765345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0676D5-D328-EA5A-68D9-A31B4D1ED7C1}"/>
                </a:ext>
              </a:extLst>
            </p:cNvPr>
            <p:cNvSpPr txBox="1"/>
            <p:nvPr/>
          </p:nvSpPr>
          <p:spPr>
            <a:xfrm>
              <a:off x="7013748" y="2499821"/>
              <a:ext cx="1393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_tradnl" dirty="0">
                  <a:solidFill>
                    <a:schemeClr val="accent2"/>
                  </a:solidFill>
                  <a:latin typeface="Gill Sans Nova Light" panose="020B0302020104020203" pitchFamily="34" charset="0"/>
                </a:rPr>
                <a:t>Nodo inicial</a:t>
              </a:r>
              <a:endParaRPr lang="en-US" dirty="0">
                <a:solidFill>
                  <a:schemeClr val="accent2"/>
                </a:solidFill>
                <a:latin typeface="Gill Sans Nova Light" panose="020B0302020104020203" pitchFamily="34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69A2A92-B17D-B26D-6137-01AF271F9AA2}"/>
                </a:ext>
              </a:extLst>
            </p:cNvPr>
            <p:cNvCxnSpPr>
              <a:stCxn id="17" idx="2"/>
            </p:cNvCxnSpPr>
            <p:nvPr/>
          </p:nvCxnSpPr>
          <p:spPr>
            <a:xfrm flipH="1">
              <a:off x="7975600" y="3102714"/>
              <a:ext cx="862617" cy="441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693FCE-8394-1A47-2E98-F2D82BCD42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48389" y="3115264"/>
              <a:ext cx="906930" cy="38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D417D993-8938-B517-5C15-81E396E226FF}"/>
                  </a:ext>
                </a:extLst>
              </p:cNvPr>
              <p:cNvSpPr/>
              <p:nvPr/>
            </p:nvSpPr>
            <p:spPr>
              <a:xfrm>
                <a:off x="7381010" y="3531743"/>
                <a:ext cx="964217" cy="49331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ES_tradn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D417D993-8938-B517-5C15-81E396E22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010" y="3531743"/>
                <a:ext cx="964217" cy="49331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C6212269-89E3-EAC4-8F22-A557D764E5B4}"/>
              </a:ext>
            </a:extLst>
          </p:cNvPr>
          <p:cNvGrpSpPr/>
          <p:nvPr/>
        </p:nvGrpSpPr>
        <p:grpSpPr>
          <a:xfrm>
            <a:off x="8953907" y="3522689"/>
            <a:ext cx="1779719" cy="929272"/>
            <a:chOff x="8953907" y="3522689"/>
            <a:chExt cx="1779719" cy="929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50919C21-BEB8-C7EE-872B-670322FE48BD}"/>
                    </a:ext>
                  </a:extLst>
                </p:cNvPr>
                <p:cNvSpPr/>
                <p:nvPr/>
              </p:nvSpPr>
              <p:spPr>
                <a:xfrm>
                  <a:off x="9261505" y="3522689"/>
                  <a:ext cx="985979" cy="493776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800" dirty="0"/>
                    <a:t>&lt;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50919C21-BEB8-C7EE-872B-670322FE48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1505" y="3522689"/>
                  <a:ext cx="985979" cy="493776"/>
                </a:xfrm>
                <a:prstGeom prst="roundRect">
                  <a:avLst/>
                </a:prstGeom>
                <a:blipFill>
                  <a:blip r:embed="rId12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430C5D4-D699-1F4A-8FB4-C6B11AC33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907" y="4010812"/>
              <a:ext cx="862617" cy="441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B40FD20-4FB8-379A-71CD-153E956E4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26696" y="4023362"/>
              <a:ext cx="906930" cy="38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A9092230-6D5B-3982-B882-01AA0A54630C}"/>
                  </a:ext>
                </a:extLst>
              </p:cNvPr>
              <p:cNvSpPr/>
              <p:nvPr/>
            </p:nvSpPr>
            <p:spPr>
              <a:xfrm>
                <a:off x="8359317" y="4439841"/>
                <a:ext cx="964217" cy="49331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ES_tradn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A9092230-6D5B-3982-B882-01AA0A546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317" y="4439841"/>
                <a:ext cx="964217" cy="493318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0658C4E-CEB1-7DE4-D08D-5ABC8779FA7E}"/>
                  </a:ext>
                </a:extLst>
              </p:cNvPr>
              <p:cNvSpPr/>
              <p:nvPr/>
            </p:nvSpPr>
            <p:spPr>
              <a:xfrm>
                <a:off x="10239812" y="4430787"/>
                <a:ext cx="985979" cy="493776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ES_tradn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80658C4E-CEB1-7DE4-D08D-5ABC8779F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812" y="4430787"/>
                <a:ext cx="985979" cy="493776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74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  <p:bldP spid="22" grpId="0"/>
      <p:bldP spid="26" grpId="1"/>
      <p:bldP spid="35" grpId="0"/>
      <p:bldP spid="42" grpId="0" animBg="1"/>
      <p:bldP spid="47" grpId="0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 Árboles: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Ilustración del Algoritmo II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FF52-2078-33AA-2581-B2D48204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12</a:t>
            </a:fld>
            <a:endParaRPr lang="en-US"/>
          </a:p>
        </p:txBody>
      </p:sp>
      <p:pic>
        <p:nvPicPr>
          <p:cNvPr id="8" name="Content Placeholder 7" descr="A diagram of a cube with lines and a graph&#10;&#10;Description automatically generated with medium confidence">
            <a:extLst>
              <a:ext uri="{FF2B5EF4-FFF2-40B4-BE49-F238E27FC236}">
                <a16:creationId xmlns:a16="http://schemas.microsoft.com/office/drawing/2014/main" id="{56F8C53B-22D3-B599-0A29-05C2EF5E10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2529" t="3305"/>
          <a:stretch/>
        </p:blipFill>
        <p:spPr>
          <a:xfrm>
            <a:off x="3882349" y="1421382"/>
            <a:ext cx="4728251" cy="460105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109DD2-9E8B-8344-DBC9-CD1F3C1C1F18}"/>
              </a:ext>
            </a:extLst>
          </p:cNvPr>
          <p:cNvSpPr txBox="1"/>
          <p:nvPr/>
        </p:nvSpPr>
        <p:spPr>
          <a:xfrm>
            <a:off x="4003793" y="6017796"/>
            <a:ext cx="4828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p.335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862411-AF99-63D9-976E-57D24DCF6C18}"/>
                  </a:ext>
                </a:extLst>
              </p:cNvPr>
              <p:cNvSpPr txBox="1"/>
              <p:nvPr/>
            </p:nvSpPr>
            <p:spPr>
              <a:xfrm>
                <a:off x="3661123" y="3179574"/>
                <a:ext cx="410687" cy="534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_tradnl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s-ES_tradnl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862411-AF99-63D9-976E-57D24DCF6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123" y="3179574"/>
                <a:ext cx="410687" cy="534762"/>
              </a:xfrm>
              <a:prstGeom prst="rect">
                <a:avLst/>
              </a:prstGeom>
              <a:blipFill>
                <a:blip r:embed="rId4"/>
                <a:stretch>
                  <a:fillRect l="-6061" t="-9302" r="-606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41230D-18BD-3D78-91E3-B523F0DDA796}"/>
                  </a:ext>
                </a:extLst>
              </p:cNvPr>
              <p:cNvSpPr txBox="1"/>
              <p:nvPr/>
            </p:nvSpPr>
            <p:spPr>
              <a:xfrm>
                <a:off x="1090545" y="3428776"/>
                <a:ext cx="25394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41230D-18BD-3D78-91E3-B523F0DDA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45" y="3428776"/>
                <a:ext cx="2539459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818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 Árboles: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Interpretación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A487A1-6AAE-1363-DC37-BE1D7CDB72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626532" cy="4530725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dirty="0"/>
                  <a:t>es la más importante para predecir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Para valores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sz="28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_tradn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_tradnl" dirty="0"/>
                  <a:t> no es relevante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Para valores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sz="2800" b="0" i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s-ES_tradnl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_tradnl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dirty="0"/>
                  <a:t>, entonces importa si: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_tradnl" dirty="0"/>
                  <a:t>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_tradnl" dirty="0"/>
                  <a:t>, o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_tradnl" dirty="0"/>
                  <a:t> 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Fácil de interpretar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Bonita representación</a:t>
                </a:r>
              </a:p>
              <a:p>
                <a:pPr lvl="1">
                  <a:lnSpc>
                    <a:spcPct val="150000"/>
                  </a:lnSpc>
                </a:pPr>
                <a:endParaRPr lang="es-ES_tradnl" dirty="0"/>
              </a:p>
              <a:p>
                <a:pPr lvl="1"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A487A1-6AAE-1363-DC37-BE1D7CDB72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626532" cy="4530725"/>
              </a:xfrm>
              <a:blipFill>
                <a:blip r:embed="rId3"/>
                <a:stretch>
                  <a:fillRect l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FF52-2078-33AA-2581-B2D48204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CD31F0-FBBB-18E8-F016-5376864D62EC}"/>
              </a:ext>
            </a:extLst>
          </p:cNvPr>
          <p:cNvGrpSpPr/>
          <p:nvPr/>
        </p:nvGrpSpPr>
        <p:grpSpPr>
          <a:xfrm>
            <a:off x="7975600" y="2337369"/>
            <a:ext cx="1779719" cy="1206494"/>
            <a:chOff x="7975600" y="2337369"/>
            <a:chExt cx="1779719" cy="1206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366B95FA-18D6-D9E2-BD53-096DE4AEF7FA}"/>
                    </a:ext>
                  </a:extLst>
                </p:cNvPr>
                <p:cNvSpPr/>
                <p:nvPr/>
              </p:nvSpPr>
              <p:spPr>
                <a:xfrm>
                  <a:off x="8345227" y="2337369"/>
                  <a:ext cx="985979" cy="765345"/>
                </a:xfrm>
                <a:prstGeom prst="roundRect">
                  <a:avLst/>
                </a:prstGeom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800" dirty="0"/>
                    <a:t>&lt;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5C4256FD-7D90-452B-84DD-50687DC429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5227" y="2337369"/>
                  <a:ext cx="985979" cy="765345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AA2C32-85A2-4E13-7583-6FB29880840C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7975600" y="3102714"/>
              <a:ext cx="862617" cy="441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9ECFC2-D323-72FB-EC82-E731E4C95D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48389" y="3115264"/>
              <a:ext cx="906930" cy="38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4F44975-6396-632D-304A-8EE71BBF1D5B}"/>
                  </a:ext>
                </a:extLst>
              </p:cNvPr>
              <p:cNvSpPr/>
              <p:nvPr/>
            </p:nvSpPr>
            <p:spPr>
              <a:xfrm>
                <a:off x="7381010" y="3531743"/>
                <a:ext cx="964217" cy="49331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ES_tradn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74F44975-6396-632D-304A-8EE71BBF1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010" y="3531743"/>
                <a:ext cx="964217" cy="493318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6502504-604B-FD52-F351-77C76D3553BA}"/>
              </a:ext>
            </a:extLst>
          </p:cNvPr>
          <p:cNvGrpSpPr/>
          <p:nvPr/>
        </p:nvGrpSpPr>
        <p:grpSpPr>
          <a:xfrm>
            <a:off x="8953907" y="3522689"/>
            <a:ext cx="1779719" cy="929272"/>
            <a:chOff x="8953907" y="3522689"/>
            <a:chExt cx="1779719" cy="929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D75D39EC-383D-1523-213C-CA866483CB3C}"/>
                    </a:ext>
                  </a:extLst>
                </p:cNvPr>
                <p:cNvSpPr/>
                <p:nvPr/>
              </p:nvSpPr>
              <p:spPr>
                <a:xfrm>
                  <a:off x="9261505" y="3522689"/>
                  <a:ext cx="985979" cy="493776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800" dirty="0"/>
                    <a:t>&lt;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4" name="Rounded Rectangle 43">
                  <a:extLst>
                    <a:ext uri="{FF2B5EF4-FFF2-40B4-BE49-F238E27FC236}">
                      <a16:creationId xmlns:a16="http://schemas.microsoft.com/office/drawing/2014/main" id="{50919C21-BEB8-C7EE-872B-670322FE48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1505" y="3522689"/>
                  <a:ext cx="985979" cy="493776"/>
                </a:xfrm>
                <a:prstGeom prst="roundRect">
                  <a:avLst/>
                </a:prstGeom>
                <a:blipFill>
                  <a:blip r:embed="rId12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A33785-5885-68C4-1347-3E84EC7CFA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907" y="4010812"/>
              <a:ext cx="862617" cy="4411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350F82-1C42-F056-1983-1C80878ACB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26696" y="4023362"/>
              <a:ext cx="906930" cy="3883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D2C975BC-F093-B235-C41F-5772E9A3860D}"/>
                  </a:ext>
                </a:extLst>
              </p:cNvPr>
              <p:cNvSpPr/>
              <p:nvPr/>
            </p:nvSpPr>
            <p:spPr>
              <a:xfrm>
                <a:off x="8359317" y="4439841"/>
                <a:ext cx="964217" cy="493318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ES_tradn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D2C975BC-F093-B235-C41F-5772E9A38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317" y="4439841"/>
                <a:ext cx="964217" cy="493318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522D26F-C02C-4853-5D38-86079A6B5CAB}"/>
                  </a:ext>
                </a:extLst>
              </p:cNvPr>
              <p:cNvSpPr/>
              <p:nvPr/>
            </p:nvSpPr>
            <p:spPr>
              <a:xfrm>
                <a:off x="10239812" y="4430787"/>
                <a:ext cx="985979" cy="493776"/>
              </a:xfrm>
              <a:prstGeom prst="round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ES_tradn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D522D26F-C02C-4853-5D38-86079A6B5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812" y="4430787"/>
                <a:ext cx="985979" cy="493776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37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853B-6479-25D1-C4D5-B26B2DBF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Partición recursiva binaria: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Introducción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CBF57C-D0B0-1063-4119-B2419F109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PASO 1</a:t>
                </a:r>
                <a:r>
                  <a:rPr lang="es-ES_tradnl" dirty="0"/>
                  <a:t>: Dividir el espacio de predictores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s-ES_tradnl" dirty="0"/>
                  <a:t> 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s-ES_tradnl" dirty="0"/>
                  <a:t> regiones disyuntas sin superponerse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s-ES_tradnl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PASO 2</a:t>
                </a:r>
                <a:r>
                  <a:rPr lang="es-ES_tradnl" dirty="0"/>
                  <a:t>: Dentro de cada partición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, usamos el promedio como predicción de la respuesta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s-ES_tradnl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Pregunta</a:t>
                </a:r>
                <a:r>
                  <a:rPr lang="es-ES_tradnl" dirty="0"/>
                  <a:t>: cómo construimos las regiones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_tradnl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s-ES_tradnl" dirty="0"/>
                  <a:t>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FF0000"/>
                    </a:solidFill>
                  </a:rPr>
                  <a:t>Problema</a:t>
                </a:r>
                <a:r>
                  <a:rPr lang="es-ES_tradnl" dirty="0"/>
                  <a:t>: Imposible computacionalmente probar con cada posible partición del espacio de predictores </a:t>
                </a:r>
                <a14:m>
                  <m:oMath xmlns:m="http://schemas.openxmlformats.org/officeDocument/2006/math">
                    <m:r>
                      <a:rPr lang="es-ES_tradnl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 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s-ES_tradnl" dirty="0"/>
                  <a:t> regiones </a:t>
                </a:r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CBF57C-D0B0-1063-4119-B2419F109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b="-843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31E53-1E56-415B-FFB0-D679CFDF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4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853B-6479-25D1-C4D5-B26B2DBF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Partición recursiva binaria: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Formalmente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CBF57C-D0B0-1063-4119-B2419F109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i="1" dirty="0"/>
                  <a:t>: </a:t>
                </a:r>
                <a:r>
                  <a:rPr lang="es-ES_tradnl" dirty="0">
                    <a:solidFill>
                      <a:srgbClr val="002060"/>
                    </a:solidFill>
                  </a:rPr>
                  <a:t>Partición recursiva binaria </a:t>
                </a:r>
                <a:r>
                  <a:rPr lang="es-ES_tradnl" dirty="0"/>
                  <a:t>en el espacio de atributos </a:t>
                </a:r>
                <a14:m>
                  <m:oMath xmlns:m="http://schemas.openxmlformats.org/officeDocument/2006/math">
                    <m:r>
                      <a:rPr lang="es-ES_tradnl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i="1" dirty="0"/>
                  <a:t> </a:t>
                </a:r>
                <a:r>
                  <a:rPr lang="es-ES_tradnl" dirty="0"/>
                  <a:t>que haga la </a:t>
                </a:r>
                <a:r>
                  <a:rPr lang="es-ES_tradnl" dirty="0">
                    <a:solidFill>
                      <a:srgbClr val="002060"/>
                    </a:solidFill>
                  </a:rPr>
                  <a:t>mejor</a:t>
                </a:r>
                <a:r>
                  <a:rPr lang="es-ES_tradnl" dirty="0"/>
                  <a:t> partición en </a:t>
                </a:r>
                <a:r>
                  <a:rPr lang="es-ES_tradnl" dirty="0">
                    <a:solidFill>
                      <a:srgbClr val="002060"/>
                    </a:solidFill>
                  </a:rPr>
                  <a:t>cada nodo </a:t>
                </a:r>
                <a:r>
                  <a:rPr lang="es-ES_tradnl" dirty="0"/>
                  <a:t>sin considerar los posibles nodos subsiguientes.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Intuición</a:t>
                </a:r>
                <a:r>
                  <a:rPr lang="es-ES_tradnl" i="1" dirty="0"/>
                  <a:t>: </a:t>
                </a:r>
                <a:r>
                  <a:rPr lang="es-ES_tradnl" dirty="0">
                    <a:solidFill>
                      <a:srgbClr val="7030A0"/>
                    </a:solidFill>
                  </a:rPr>
                  <a:t>mejor</a:t>
                </a:r>
                <a:r>
                  <a:rPr lang="es-ES_tradnl" dirty="0"/>
                  <a:t> división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i="1" dirty="0"/>
                  <a:t> </a:t>
                </a:r>
                <a:r>
                  <a:rPr lang="es-ES_tradnl" dirty="0"/>
                  <a:t>de</a:t>
                </a:r>
                <a:r>
                  <a:rPr lang="es-ES_tradnl" i="1" dirty="0"/>
                  <a:t> </a:t>
                </a:r>
                <a:r>
                  <a:rPr lang="es-ES_tradnl" dirty="0"/>
                  <a:t>en dos regiones</a:t>
                </a:r>
              </a:p>
              <a:p>
                <a:pPr>
                  <a:lnSpc>
                    <a:spcPct val="20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CBF57C-D0B0-1063-4119-B2419F109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31E53-1E56-415B-FFB0-D679CFDF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1. Árboles de Regresión (</a:t>
            </a:r>
            <a:r>
              <a:rPr lang="es-ES_tradnl" dirty="0" err="1"/>
              <a:t>Regression</a:t>
            </a:r>
            <a:r>
              <a:rPr lang="es-ES_tradnl" dirty="0"/>
              <a:t> </a:t>
            </a:r>
            <a:r>
              <a:rPr lang="es-ES_tradnl" dirty="0" err="1"/>
              <a:t>Tree</a:t>
            </a:r>
            <a:r>
              <a:rPr lang="es-ES_tradnl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Variable continua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 un vector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dirty="0"/>
                  <a:t> variables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/>
                  <a:t> observaciones.</a:t>
                </a:r>
              </a:p>
              <a:p>
                <a:pPr>
                  <a:lnSpc>
                    <a:spcPct val="200000"/>
                  </a:lnSpc>
                </a:pPr>
                <a:r>
                  <a:rPr lang="es-ES_tradnl" dirty="0"/>
                  <a:t>Partición de la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ES_tradnl" dirty="0"/>
                  <a:t> en dos regiones: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&amp;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Interpretacion</a:t>
                </a:r>
                <a:r>
                  <a:rPr lang="en-US" b="0" dirty="0">
                    <a:solidFill>
                      <a:srgbClr val="002060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 es la región del</a:t>
                </a:r>
                <a:r>
                  <a:rPr lang="es-ES_tradnl" baseline="0" dirty="0"/>
                  <a:t> espacio del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que toma valores menores</a:t>
                </a:r>
                <a:r>
                  <a:rPr lang="es-ES_tradnl" baseline="0" dirty="0"/>
                  <a:t> 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s-ES_tradnl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r="-603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4C9DF-C909-6AEF-F737-502315EA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0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1. Árboles de Regresión: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Mejor Partición 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&amp;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70000"/>
                  </a:lnSpc>
                </a:pPr>
                <a:r>
                  <a:rPr lang="es-ES_tradnl" dirty="0"/>
                  <a:t>En el primer paso, buscamos los valores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ES_tradnl" dirty="0"/>
                  <a:t> que minimicen: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e>
                                        <m:sub>
                                          <m:r>
                                            <a:rPr lang="en-US" b="1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70000"/>
                  </a:lnSpc>
                </a:pPr>
                <a:r>
                  <a:rPr lang="es-ES_tradnl" dirty="0">
                    <a:solidFill>
                      <a:srgbClr val="7030A0"/>
                    </a:solidFill>
                  </a:rPr>
                  <a:t>Mejor partición</a:t>
                </a:r>
                <a:r>
                  <a:rPr lang="es-ES_tradnl" dirty="0"/>
                  <a:t> = “mayor reducción de la RSS”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b="-25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4C9DF-C909-6AEF-F737-502315EA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1. Árboles de Regresión: </a:t>
            </a:r>
            <a:r>
              <a:rPr lang="es-ES_trad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Stopping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_tradnl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criterion</a:t>
            </a:r>
            <a:endParaRPr lang="es-ES_tradnl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Luego de encontrar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con la mejor partición que minimiza RSS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Hacemos lo mismo dentro de las dos regiones región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¿Cuándo paramos? </a:t>
                </a:r>
                <a:r>
                  <a:rPr lang="es-ES_tradnl" dirty="0"/>
                  <a:t>Criterio de parar depende del </a:t>
                </a:r>
                <a:r>
                  <a:rPr lang="es-ES_tradnl" dirty="0">
                    <a:solidFill>
                      <a:srgbClr val="FF0000"/>
                    </a:solidFill>
                  </a:rPr>
                  <a:t>tamaño del árbol </a:t>
                </a:r>
                <a:r>
                  <a:rPr lang="es-ES_tradnl" dirty="0"/>
                  <a:t>(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tunning</a:t>
                </a:r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parameter</a:t>
                </a:r>
                <a:r>
                  <a:rPr lang="es-ES_tradnl" i="1" dirty="0"/>
                  <a:t>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5 observaciones en los nodos terminales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¿Cómo es el </a:t>
                </a:r>
                <a:r>
                  <a:rPr lang="es-ES_tradnl" dirty="0">
                    <a:solidFill>
                      <a:srgbClr val="7030A0"/>
                    </a:solidFill>
                  </a:rPr>
                  <a:t>trade-off de Sesgo-Varianza </a:t>
                </a:r>
                <a:r>
                  <a:rPr lang="es-ES_tradnl" dirty="0"/>
                  <a:t>en árboles?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t="-581" b="-203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4C9DF-C909-6AEF-F737-502315EA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33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2. Arboles de Clasificación: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toma valores fijos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Binaria</a:t>
                </a:r>
                <a:r>
                  <a:rPr lang="es-ES_tradnl" dirty="0"/>
                  <a:t>: 0-1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Categórica</a:t>
                </a:r>
                <a:r>
                  <a:rPr lang="es-ES_tradnl" dirty="0"/>
                  <a:t>, no necesariamente ordinal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Proporción de observaciones en la categoría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ES_tradnl" dirty="0"/>
                  <a:t> en la región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_tradnl" dirty="0"/>
                  <a:t> 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Idea</a:t>
                </a:r>
                <a:r>
                  <a:rPr lang="es-ES_tradnl" dirty="0"/>
                  <a:t>: clasificar todas las observaciones de la región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_tradnl" dirty="0"/>
                  <a:t>a una clase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20000"/>
                  </a:lnSpc>
                </a:pPr>
                <a:r>
                  <a:rPr lang="es-ES_tradnl" dirty="0">
                    <a:solidFill>
                      <a:srgbClr val="7030A0"/>
                    </a:solidFill>
                  </a:rPr>
                  <a:t>Asignamos la clase mayoritaria </a:t>
                </a:r>
                <a:r>
                  <a:rPr lang="es-ES_tradnl" dirty="0"/>
                  <a:t>en la región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581" b="-2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369A-C8B0-650C-2AB6-8320FB0A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5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6FC5-0E53-6D4C-09A5-4C5B8E1A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/>
              <a:t>Cuestiones operativas del curso: </a:t>
            </a:r>
            <a:r>
              <a:rPr lang="es-ES_tradnl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FB43-7DE0-04F0-9AC5-E468E02B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s-ES_tradnl" dirty="0"/>
              <a:t>Clase presencial: AULA </a:t>
            </a:r>
            <a:r>
              <a:rPr lang="es-ES_tradnl" b="1" dirty="0">
                <a:solidFill>
                  <a:srgbClr val="FF0000"/>
                </a:solidFill>
              </a:rPr>
              <a:t>440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TP 4: EPH – Regresión &amp; Clasificación: </a:t>
            </a:r>
            <a:r>
              <a:rPr lang="es-ES_tradnl" dirty="0">
                <a:solidFill>
                  <a:srgbClr val="FF0000"/>
                </a:solidFill>
              </a:rPr>
              <a:t>Martes 3 de Junio. 13:00 h 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Próxima Presentación Grupal: </a:t>
            </a:r>
            <a:r>
              <a:rPr lang="es-ES_tradnl" dirty="0">
                <a:solidFill>
                  <a:srgbClr val="FF0000"/>
                </a:solidFill>
              </a:rPr>
              <a:t>Viernes 6 de Junio</a:t>
            </a:r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Final </a:t>
            </a:r>
            <a:r>
              <a:rPr lang="es-ES_tradnl" b="1" dirty="0">
                <a:solidFill>
                  <a:srgbClr val="002060"/>
                </a:solidFill>
              </a:rPr>
              <a:t>Presencial</a:t>
            </a:r>
            <a:r>
              <a:rPr lang="es-ES_tradnl" dirty="0">
                <a:solidFill>
                  <a:srgbClr val="002060"/>
                </a:solidFill>
              </a:rPr>
              <a:t>: </a:t>
            </a:r>
            <a:r>
              <a:rPr lang="es-ES_tradnl" dirty="0">
                <a:solidFill>
                  <a:srgbClr val="FF0000"/>
                </a:solidFill>
              </a:rPr>
              <a:t>27 de Junio. 17:00 h a 19:00 h.</a:t>
            </a:r>
          </a:p>
          <a:p>
            <a:pPr lvl="1"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2 secciones: </a:t>
            </a:r>
            <a:r>
              <a:rPr lang="es-ES_tradnl" dirty="0"/>
              <a:t>1) V o F, justifique 2) Aplicada conceptualmente (no se corre códigos)</a:t>
            </a:r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Consultas</a:t>
            </a:r>
            <a:r>
              <a:rPr lang="es-ES_tradnl" dirty="0"/>
              <a:t>: Email, Miércoles 4:00 pm a 5:00 pm o </a:t>
            </a:r>
            <a:r>
              <a:rPr lang="es-ES_tradnl" dirty="0">
                <a:hlinkClick r:id="rId3"/>
              </a:rPr>
              <a:t>Calendly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dirty="0">
              <a:solidFill>
                <a:srgbClr val="00206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i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D31DF-2AE7-1DEC-F2F5-AA77551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95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2. Arboles de Clasificación: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2FE6-2D21-0373-E669-031C93AC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s-ES_tradnl"/>
              <a:t>Alternativas de la definición de impureza en los nodos terminales:</a:t>
            </a:r>
          </a:p>
          <a:p>
            <a:pPr marL="0" indent="0">
              <a:lnSpc>
                <a:spcPct val="170000"/>
              </a:lnSpc>
              <a:buNone/>
            </a:pPr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369A-C8B0-650C-2AB6-8320FB0A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A group of mathematical symbols&#10;&#10;Description automatically generated">
            <a:extLst>
              <a:ext uri="{FF2B5EF4-FFF2-40B4-BE49-F238E27FC236}">
                <a16:creationId xmlns:a16="http://schemas.microsoft.com/office/drawing/2014/main" id="{B8F95612-26CE-08F0-1B30-7FCB7C4FE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44" y="3718025"/>
            <a:ext cx="10426956" cy="1843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15F165-AA02-1908-22D2-91BD5B283DB0}"/>
              </a:ext>
            </a:extLst>
          </p:cNvPr>
          <p:cNvSpPr txBox="1"/>
          <p:nvPr/>
        </p:nvSpPr>
        <p:spPr>
          <a:xfrm>
            <a:off x="3681983" y="5758826"/>
            <a:ext cx="4828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p.335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613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9552-79C2-B29B-B627-8ECEA851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2. Arboles de Clasificación: </a:t>
            </a:r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 la práctica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60BD02-ACB7-331B-7899-1C014C364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Clasificar a los sobrevivientes del </a:t>
                </a:r>
                <a:r>
                  <a:rPr lang="es-ES_tradnl" i="1" dirty="0"/>
                  <a:t>Titanic</a:t>
                </a:r>
                <a:r>
                  <a:rPr lang="es-ES_tradnl" dirty="0"/>
                  <a:t> (como en libro)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Usar el </a:t>
                </a:r>
                <a:r>
                  <a:rPr lang="es-ES_tradnl" dirty="0">
                    <a:solidFill>
                      <a:srgbClr val="002060"/>
                    </a:solidFill>
                  </a:rPr>
                  <a:t>Índice de Gini</a:t>
                </a:r>
                <a:r>
                  <a:rPr lang="es-ES_tradnl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Varianza total entre 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ES_tradnl" dirty="0"/>
                  <a:t> categorías 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s-ES_tradnl" dirty="0"/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Intuición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Cerca de 1</a:t>
                </a:r>
                <a:r>
                  <a:rPr lang="es-ES_tradnl" dirty="0"/>
                  <a:t>: observaciones con distintas categorías 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s-ES_tradnl" dirty="0"/>
              </a:p>
              <a:p>
                <a:pPr lvl="2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Cerca de 0</a:t>
                </a:r>
                <a:r>
                  <a:rPr lang="es-ES_tradnl" dirty="0"/>
                  <a:t>: observaciones con la misma categoría 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_tradnl" dirty="0"/>
                  <a:t> -&gt; “nodo más puro”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>
                    <a:solidFill>
                      <a:schemeClr val="accent2"/>
                    </a:solidFill>
                  </a:rPr>
                  <a:t>Tarea para la tutorial</a:t>
                </a:r>
                <a:r>
                  <a:rPr lang="es-ES_tradnl" dirty="0"/>
                  <a:t>: comparar el índice del noto inicial con la de los nodos terminales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60BD02-ACB7-331B-7899-1C014C364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8A75D-E0CD-027D-D2B3-B1E10966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5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Podar un árbol (</a:t>
            </a:r>
            <a:r>
              <a:rPr lang="es-ES_tradnl" dirty="0" err="1"/>
              <a:t>Tree</a:t>
            </a:r>
            <a:r>
              <a:rPr lang="es-ES_tradnl" dirty="0"/>
              <a:t> </a:t>
            </a:r>
            <a:r>
              <a:rPr lang="es-ES_tradnl" dirty="0" err="1"/>
              <a:t>pruning</a:t>
            </a:r>
            <a:r>
              <a:rPr lang="es-ES_tradnl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sz="2400" b="1" dirty="0"/>
              <a:t>Chap. 8.1</a:t>
            </a:r>
          </a:p>
          <a:p>
            <a:r>
              <a:rPr lang="en-US" sz="2400" b="1" cap="small" dirty="0">
                <a:solidFill>
                  <a:srgbClr val="002060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*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Friedman, J., Hastie, T., &amp; Tibshirani, R. (2001).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The elements of statistical learning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(Vol. 1). </a:t>
            </a:r>
            <a:r>
              <a:rPr lang="en-US" sz="2400" b="1" dirty="0"/>
              <a:t>Chap 9.2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82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Tree</a:t>
            </a:r>
            <a:r>
              <a:rPr lang="es-ES_tradnl" dirty="0"/>
              <a:t> </a:t>
            </a:r>
            <a:r>
              <a:rPr lang="es-ES_tradnl" dirty="0" err="1"/>
              <a:t>Pruning</a:t>
            </a:r>
            <a:r>
              <a:rPr lang="es-ES_tradnl" dirty="0"/>
              <a:t>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Idea e Intuición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2FE6-2D21-0373-E669-031C93AC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s-ES_tradnl" dirty="0">
                <a:solidFill>
                  <a:srgbClr val="002060"/>
                </a:solidFill>
              </a:rPr>
              <a:t>Idea</a:t>
            </a:r>
            <a:r>
              <a:rPr lang="es-ES_tradnl" dirty="0"/>
              <a:t>: ajustar un árbol grande y luego podarlo (</a:t>
            </a:r>
            <a:r>
              <a:rPr lang="es-ES_tradnl" i="1" dirty="0" err="1"/>
              <a:t>prune</a:t>
            </a:r>
            <a:r>
              <a:rPr lang="es-ES_tradnl" dirty="0"/>
              <a:t>) usando un criterio de costo de complejidad.</a:t>
            </a:r>
          </a:p>
          <a:p>
            <a:pPr>
              <a:lnSpc>
                <a:spcPct val="170000"/>
              </a:lnSpc>
            </a:pPr>
            <a:r>
              <a:rPr lang="es-ES_tradnl" dirty="0">
                <a:solidFill>
                  <a:srgbClr val="002060"/>
                </a:solidFill>
              </a:rPr>
              <a:t>Objetivo</a:t>
            </a:r>
            <a:r>
              <a:rPr lang="es-ES_tradnl" dirty="0"/>
              <a:t>: </a:t>
            </a:r>
            <a:r>
              <a:rPr lang="es-ES_tradnl" dirty="0">
                <a:solidFill>
                  <a:srgbClr val="002060"/>
                </a:solidFill>
              </a:rPr>
              <a:t>subárbol</a:t>
            </a:r>
            <a:r>
              <a:rPr lang="es-ES_tradnl" dirty="0"/>
              <a:t> con mejor tasa de error afuera de la muestra de entrenamiento</a:t>
            </a:r>
          </a:p>
          <a:p>
            <a:pPr>
              <a:lnSpc>
                <a:spcPct val="170000"/>
              </a:lnSpc>
            </a:pPr>
            <a:endParaRPr lang="es-ES_tradnl" sz="2000" dirty="0"/>
          </a:p>
          <a:p>
            <a:pPr>
              <a:lnSpc>
                <a:spcPct val="170000"/>
              </a:lnSpc>
            </a:pPr>
            <a:r>
              <a:rPr lang="es-ES_tradnl" dirty="0">
                <a:solidFill>
                  <a:srgbClr val="FF0000"/>
                </a:solidFill>
              </a:rPr>
              <a:t>Problema</a:t>
            </a:r>
            <a:r>
              <a:rPr lang="es-ES_tradnl" dirty="0"/>
              <a:t>: estimar el error de CV para cada subárbol posible puede llevar mucho tiempo</a:t>
            </a:r>
          </a:p>
          <a:p>
            <a:pPr>
              <a:lnSpc>
                <a:spcPct val="170000"/>
              </a:lnSpc>
            </a:pPr>
            <a:r>
              <a:rPr lang="es-ES_tradnl" dirty="0">
                <a:solidFill>
                  <a:srgbClr val="00B050"/>
                </a:solidFill>
              </a:rPr>
              <a:t>Solución</a:t>
            </a:r>
            <a:r>
              <a:rPr lang="es-ES_tradnl" dirty="0"/>
              <a:t>: usar un criterio que para evaluar entre un pequeño conjunto de subárboles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369A-C8B0-650C-2AB6-8320FB0A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4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Costo de Complejidad: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Notación</a:t>
            </a:r>
            <a:r>
              <a:rPr lang="es-ES_tradnl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s-ES_tradnl" dirty="0">
                    <a:latin typeface="Gill Sans Nova Light" panose="020B0302020104020203" pitchFamily="34" charset="0"/>
                  </a:rPr>
                  <a:t>Á</a:t>
                </a:r>
                <a:r>
                  <a:rPr lang="es-ES_tradnl" b="0" dirty="0">
                    <a:latin typeface="Gill Sans Nova Light" panose="020B0302020104020203" pitchFamily="34" charset="0"/>
                  </a:rPr>
                  <a:t>rbol inicial grande con muchos nodos terminales: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_tradnl" b="0" dirty="0">
                    <a:latin typeface="Gill Sans Nova Light" panose="020B0302020104020203" pitchFamily="34" charset="0"/>
                  </a:rPr>
                  <a:t> </a:t>
                </a:r>
              </a:p>
              <a:p>
                <a:pPr>
                  <a:lnSpc>
                    <a:spcPct val="170000"/>
                  </a:lnSpc>
                </a:pPr>
                <a:r>
                  <a:rPr lang="es-ES_tradnl" dirty="0">
                    <a:latin typeface="Gill Sans Nova Light" panose="020B0302020104020203" pitchFamily="34" charset="0"/>
                  </a:rPr>
                  <a:t>S</a:t>
                </a:r>
                <a:r>
                  <a:rPr lang="es-ES_tradnl" b="0" dirty="0">
                    <a:latin typeface="Gill Sans Nova Light" panose="020B0302020104020203" pitchFamily="34" charset="0"/>
                  </a:rPr>
                  <a:t>ubárbol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_trad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_tradnl" b="0" dirty="0">
                  <a:latin typeface="Gill Sans Nova Light" panose="020B0302020104020203" pitchFamily="34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s-ES_tradnl" dirty="0">
                    <a:latin typeface="Gill Sans Nova Light" panose="020B0302020104020203" pitchFamily="34" charset="0"/>
                  </a:rPr>
                  <a:t>Número total de nodos terminales del subárbol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_tradnl" dirty="0">
                    <a:latin typeface="Gill Sans Nova Light" panose="020B0302020104020203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s-ES_tradnl" b="0" dirty="0">
                  <a:latin typeface="Gill Sans Nova Light" panose="020B0302020104020203" pitchFamily="34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s-ES_tradnl" dirty="0">
                    <a:latin typeface="Gill Sans Nova Light" panose="020B0302020104020203" pitchFamily="34" charset="0"/>
                  </a:rPr>
                  <a:t>Numero de observaciones en cada partición: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=#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s-ES_tradnl" b="0" dirty="0">
                  <a:latin typeface="Gill Sans Nova Light" panose="020B0302020104020203" pitchFamily="34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s-ES_tradnl" dirty="0">
                    <a:latin typeface="Gill Sans Nova Light" panose="020B0302020104020203" pitchFamily="34" charset="0"/>
                  </a:rPr>
                  <a:t>Predicción promedio en la región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ES_tradnl" dirty="0">
                    <a:latin typeface="Gill Sans Nova Light" panose="020B0302020104020203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s-ES_tradnl" b="0" dirty="0">
                  <a:latin typeface="Gill Sans Nova Light" panose="020B0302020104020203" pitchFamily="34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s-ES_tradnl" dirty="0">
                    <a:latin typeface="Gill Sans Nova Light" panose="020B0302020104020203" pitchFamily="34" charset="0"/>
                  </a:rPr>
                  <a:t>Promedio de la suma de los residuos al cuadrado de los nodos terminales: </a:t>
                </a:r>
              </a:p>
              <a:p>
                <a:pPr marL="0" indent="0" algn="ctr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_tradnl" b="0" dirty="0">
                    <a:latin typeface="Gill Sans Nova Light" panose="020B03020201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s-ES_tradnl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_tradnl" b="0" dirty="0">
                  <a:latin typeface="Gill Sans Nova Light" panose="020B0302020104020203" pitchFamily="34" charset="0"/>
                </a:endParaRPr>
              </a:p>
              <a:p>
                <a:pPr>
                  <a:lnSpc>
                    <a:spcPct val="170000"/>
                  </a:lnSpc>
                </a:pPr>
                <a:endParaRPr lang="es-ES_tradnl" b="0" dirty="0">
                  <a:latin typeface="Gill Sans Nova Light" panose="020B0302020104020203" pitchFamily="34" charset="0"/>
                </a:endParaRPr>
              </a:p>
              <a:p>
                <a:pPr>
                  <a:lnSpc>
                    <a:spcPct val="170000"/>
                  </a:lnSpc>
                </a:pPr>
                <a:endParaRPr lang="es-ES_tradnl" b="0" dirty="0">
                  <a:latin typeface="Gill Sans Nova Light" panose="020B0302020104020203" pitchFamily="34" charset="0"/>
                </a:endParaRPr>
              </a:p>
              <a:p>
                <a:pPr>
                  <a:lnSpc>
                    <a:spcPct val="170000"/>
                  </a:lnSpc>
                </a:pPr>
                <a:endParaRPr lang="es-ES_tradnl" b="0" dirty="0">
                  <a:latin typeface="Gill Sans Nova Light" panose="020B0302020104020203" pitchFamily="34" charset="0"/>
                </a:endParaRPr>
              </a:p>
              <a:p>
                <a:pPr>
                  <a:lnSpc>
                    <a:spcPct val="170000"/>
                  </a:lnSpc>
                </a:pPr>
                <a:endParaRPr lang="es-ES_tradnl" b="0" dirty="0">
                  <a:latin typeface="Gill Sans Nova Light" panose="020B0302020104020203" pitchFamily="34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369A-C8B0-650C-2AB6-8320FB0A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4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Costo de Complejidad: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 e Intuición </a:t>
            </a:r>
            <a:r>
              <a:rPr lang="es-ES_tradnl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Intuición</a:t>
                </a:r>
                <a:r>
                  <a:rPr lang="es-ES_tradnl" dirty="0"/>
                  <a:t>: promedio ponderado de la suma de los residuos al cuadrado de cada partición, más el tamaño del árbol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s-ES_tradnl" dirty="0"/>
                  <a:t> penaliza la heterogenidad (impureza) dentro de cada región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s-ES_tradnl" dirty="0"/>
                  <a:t> penaliza la cantidad de regiones/particiones finales</a:t>
                </a:r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8895" b="-116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369A-C8B0-650C-2AB6-8320FB0A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Costo de Complejidad: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Objetivo</a:t>
            </a:r>
            <a:r>
              <a:rPr lang="es-ES_tradnl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Objetivo</a:t>
                </a:r>
                <a:r>
                  <a:rPr lang="es-ES_tradnl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  <a:r>
                  <a:rPr lang="es-ES_tradnl" dirty="0"/>
                  <a:t> 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_tradnl" dirty="0"/>
                  <a:t> obtener un subárbol que minimice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s-ES_tradnl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Resultado</a:t>
                </a:r>
                <a:r>
                  <a:rPr lang="es-ES_tradnl" dirty="0"/>
                  <a:t>: 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_tradnl" dirty="0"/>
                  <a:t> hay un único subárbol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s-ES_tradnl" dirty="0"/>
                  <a:t> que minimiza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s-ES_tradnl" dirty="0"/>
              </a:p>
              <a:p>
                <a:pPr lvl="1">
                  <a:lnSpc>
                    <a:spcPct val="150000"/>
                  </a:lnSpc>
                </a:pPr>
                <a:r>
                  <a:rPr lang="es-ES_tradnl" dirty="0">
                    <a:solidFill>
                      <a:schemeClr val="tx1"/>
                    </a:solidFill>
                  </a:rPr>
                  <a:t>Nos reduce la búsqueda entre todos los subárboles posibles al armar una sucesión de subárboles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es-ES_tradnl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8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369A-C8B0-650C-2AB6-8320FB0A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Costo de Complejidad: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Mecanismo</a:t>
            </a:r>
            <a:r>
              <a:rPr lang="es-ES_tradnl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s-ES_tradn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_tradnl" dirty="0">
                    <a:solidFill>
                      <a:schemeClr val="tx1"/>
                    </a:solidFill>
                  </a:rPr>
                  <a:t>, entonces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_tradnl" dirty="0">
                    <a:solidFill>
                      <a:schemeClr val="tx1"/>
                    </a:solidFill>
                  </a:rPr>
                  <a:t> </a:t>
                </a:r>
                <a:r>
                  <a:rPr lang="es-ES_tradnl" dirty="0"/>
                  <a:t>¿</a:t>
                </a:r>
                <a:r>
                  <a:rPr lang="es-ES_tradnl" dirty="0">
                    <a:solidFill>
                      <a:schemeClr val="tx1"/>
                    </a:solidFill>
                  </a:rPr>
                  <a:t>Por qué?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_tradnl" dirty="0">
                    <a:solidFill>
                      <a:schemeClr val="tx1"/>
                    </a:solidFill>
                  </a:rPr>
                  <a:t> aumenta, entonces el </a:t>
                </a:r>
                <a:r>
                  <a:rPr lang="es-ES_tradnl" dirty="0">
                    <a:solidFill>
                      <a:srgbClr val="FF0000"/>
                    </a:solidFill>
                  </a:rPr>
                  <a:t>costo</a:t>
                </a:r>
                <a:r>
                  <a:rPr lang="es-ES_tradnl" dirty="0">
                    <a:solidFill>
                      <a:schemeClr val="tx1"/>
                    </a:solidFill>
                  </a:rPr>
                  <a:t> de muchos nodos terminales </a:t>
                </a:r>
                <a:r>
                  <a:rPr lang="es-ES_tradnl" dirty="0">
                    <a:solidFill>
                      <a:srgbClr val="FF0000"/>
                    </a:solidFill>
                  </a:rPr>
                  <a:t>aumenta</a:t>
                </a:r>
                <a:r>
                  <a:rPr lang="es-ES_tradnl" dirty="0">
                    <a:solidFill>
                      <a:schemeClr val="tx1"/>
                    </a:solidFill>
                  </a:rPr>
                  <a:t>, el </a:t>
                </a:r>
                <a:r>
                  <a:rPr lang="es-ES_tradnl" dirty="0">
                    <a:solidFill>
                      <a:srgbClr val="00B050"/>
                    </a:solidFill>
                  </a:rPr>
                  <a:t>tamaño</a:t>
                </a:r>
                <a:r>
                  <a:rPr lang="es-ES_tradnl" dirty="0">
                    <a:solidFill>
                      <a:schemeClr val="tx1"/>
                    </a:solidFill>
                  </a:rPr>
                  <a:t> del árbol </a:t>
                </a:r>
                <a:r>
                  <a:rPr lang="es-ES_tradnl" dirty="0">
                    <a:solidFill>
                      <a:srgbClr val="00B050"/>
                    </a:solidFill>
                  </a:rPr>
                  <a:t>disminuye</a:t>
                </a:r>
                <a:r>
                  <a:rPr lang="es-ES_tradnl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s-ES_tradn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_tradnl" dirty="0">
                    <a:solidFill>
                      <a:schemeClr val="tx1"/>
                    </a:solidFill>
                  </a:rPr>
                  <a:t>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Colapsamos nodos = menos particiones del espacio de predictores = menos regiones = menor varianza de RSS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“podamos el árbol”: sacamos particiones innecesarias -&gt; </a:t>
                </a:r>
                <a:r>
                  <a:rPr lang="en-US" i="1" dirty="0"/>
                  <a:t>Weakest link pruning</a:t>
                </a: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Elegimos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_tradnl" dirty="0"/>
                  <a:t> por </a:t>
                </a:r>
                <a:r>
                  <a:rPr lang="es-ES_tradnl" dirty="0" err="1"/>
                  <a:t>cross</a:t>
                </a:r>
                <a:r>
                  <a:rPr lang="es-ES_tradnl" dirty="0"/>
                  <a:t> </a:t>
                </a:r>
                <a:r>
                  <a:rPr lang="es-ES_tradnl" dirty="0" err="1"/>
                  <a:t>validation</a:t>
                </a:r>
                <a:r>
                  <a:rPr lang="es-ES_tradnl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t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369A-C8B0-650C-2AB6-8320FB0A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8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Tree</a:t>
            </a:r>
            <a:r>
              <a:rPr lang="es-ES_tradnl" dirty="0"/>
              <a:t> </a:t>
            </a:r>
            <a:r>
              <a:rPr lang="es-ES_tradnl" dirty="0" err="1"/>
              <a:t>Pruning</a:t>
            </a:r>
            <a:r>
              <a:rPr lang="es-ES_tradnl" dirty="0"/>
              <a:t>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Ilustración 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BE96AF3-691C-EDAD-9096-73E686DDD38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681163"/>
                <a:ext cx="5157787" cy="492411"/>
              </a:xfrm>
            </p:spPr>
            <p:txBody>
              <a:bodyPr/>
              <a:lstStyle/>
              <a:p>
                <a:pPr algn="ctr"/>
                <a:r>
                  <a:rPr lang="es-ES_tradnl" dirty="0"/>
                  <a:t>Árbol inicial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BE96AF3-691C-EDAD-9096-73E686DDD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681163"/>
                <a:ext cx="5157787" cy="492411"/>
              </a:xfrm>
              <a:blipFill>
                <a:blip r:embed="rId2"/>
                <a:stretch>
                  <a:fillRect t="-2500" b="-275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F5744B-BAE3-1282-A137-646024611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2411"/>
          </a:xfrm>
        </p:spPr>
        <p:txBody>
          <a:bodyPr anchor="ctr"/>
          <a:lstStyle/>
          <a:p>
            <a:r>
              <a:rPr lang="es-ES_tradnl" dirty="0"/>
              <a:t>MSE y tamaño del árbol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369A-C8B0-650C-2AB6-8320FB0A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28</a:t>
            </a:fld>
            <a:endParaRPr lang="en-US"/>
          </a:p>
        </p:txBody>
      </p:sp>
      <p:pic>
        <p:nvPicPr>
          <p:cNvPr id="9" name="Content Placeholder 8" descr="A diagram of a structure&#10;&#10;Description automatically generated">
            <a:extLst>
              <a:ext uri="{FF2B5EF4-FFF2-40B4-BE49-F238E27FC236}">
                <a16:creationId xmlns:a16="http://schemas.microsoft.com/office/drawing/2014/main" id="{F02ABCCC-F284-8A9A-B1EF-8535B3520B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5812" y="2631648"/>
            <a:ext cx="5884096" cy="3054417"/>
          </a:xfrm>
        </p:spPr>
      </p:pic>
      <p:pic>
        <p:nvPicPr>
          <p:cNvPr id="15" name="Content Placeholder 14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176725FB-AE60-8A6C-5A82-AD427F5C56B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72518" y="2168204"/>
            <a:ext cx="4446494" cy="422892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4D3D7C-D8FE-DF24-3EC4-A2EC682E1DF2}"/>
              </a:ext>
            </a:extLst>
          </p:cNvPr>
          <p:cNvSpPr txBox="1"/>
          <p:nvPr/>
        </p:nvSpPr>
        <p:spPr>
          <a:xfrm>
            <a:off x="3418681" y="6229650"/>
            <a:ext cx="4828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p.340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676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Tree</a:t>
            </a:r>
            <a:r>
              <a:rPr lang="es-ES_tradnl" dirty="0"/>
              <a:t> </a:t>
            </a:r>
            <a:r>
              <a:rPr lang="es-ES_tradnl" dirty="0" err="1"/>
              <a:t>Pruning</a:t>
            </a:r>
            <a:r>
              <a:rPr lang="es-ES_tradnl" dirty="0"/>
              <a:t>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Ilustración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BE96AF3-691C-EDAD-9096-73E686DDD38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418680" y="1681163"/>
                <a:ext cx="5157787" cy="492411"/>
              </a:xfrm>
            </p:spPr>
            <p:txBody>
              <a:bodyPr/>
              <a:lstStyle/>
              <a:p>
                <a:pPr algn="ctr"/>
                <a:r>
                  <a:rPr lang="es-ES_tradnl" dirty="0"/>
                  <a:t>Árbol podado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_tradnl" dirty="0"/>
                  <a:t> con min CV error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BE96AF3-691C-EDAD-9096-73E686DDD3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18680" y="1681163"/>
                <a:ext cx="5157787" cy="492411"/>
              </a:xfrm>
              <a:blipFill>
                <a:blip r:embed="rId2"/>
                <a:stretch>
                  <a:fillRect t="-2500" b="-275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369A-C8B0-650C-2AB6-8320FB0A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29</a:t>
            </a:fld>
            <a:endParaRPr lang="en-US"/>
          </a:p>
        </p:txBody>
      </p:sp>
      <p:pic>
        <p:nvPicPr>
          <p:cNvPr id="14" name="Content Placeholder 13" descr="A diagram of a tree&#10;&#10;Description automatically generated">
            <a:extLst>
              <a:ext uri="{FF2B5EF4-FFF2-40B4-BE49-F238E27FC236}">
                <a16:creationId xmlns:a16="http://schemas.microsoft.com/office/drawing/2014/main" id="{6A183A91-49DF-A407-609C-3DD5107482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925322" y="2173574"/>
            <a:ext cx="4144505" cy="439794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792DA7-F2B8-30BC-7420-368A2DB9C20A}"/>
              </a:ext>
            </a:extLst>
          </p:cNvPr>
          <p:cNvSpPr txBox="1"/>
          <p:nvPr/>
        </p:nvSpPr>
        <p:spPr>
          <a:xfrm>
            <a:off x="3925322" y="6323598"/>
            <a:ext cx="4828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p.335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4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00F5-C7EE-2CC9-E9BA-CD7EB57A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s-ES_tradnl" sz="3200"/>
              <a:t>En la clase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27E-74B0-5F1D-D3E8-C9714B43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1998134"/>
            <a:ext cx="6756560" cy="4155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>
                <a:solidFill>
                  <a:srgbClr val="002060"/>
                </a:solidFill>
              </a:rPr>
              <a:t>CART: Arboles de regresión y clasificación</a:t>
            </a:r>
          </a:p>
          <a:p>
            <a:pPr marL="0" indent="0">
              <a:buNone/>
            </a:pPr>
            <a:r>
              <a:rPr lang="es-ES_tradnl" dirty="0">
                <a:solidFill>
                  <a:srgbClr val="002060"/>
                </a:solidFill>
              </a:rPr>
              <a:t>Métodos basados en Arboles de Decisión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_tradnl" dirty="0"/>
              <a:t>Bagging ⭐︎ </a:t>
            </a:r>
          </a:p>
          <a:p>
            <a:pPr marL="514350" indent="-514350">
              <a:buAutoNum type="arabicPeriod"/>
            </a:pPr>
            <a:r>
              <a:rPr lang="es-ES_tradnl" dirty="0"/>
              <a:t>Random︎ Forest ⭐︎</a:t>
            </a:r>
          </a:p>
          <a:p>
            <a:pPr marL="514350" indent="-514350">
              <a:buAutoNum type="arabicPeriod"/>
            </a:pPr>
            <a:r>
              <a:rPr lang="es-ES_tradnl" dirty="0"/>
              <a:t>Boosting ⭐︎</a:t>
            </a:r>
          </a:p>
        </p:txBody>
      </p:sp>
      <p:pic>
        <p:nvPicPr>
          <p:cNvPr id="5" name="Graphic 1" descr="Brain in head outline">
            <a:extLst>
              <a:ext uri="{FF2B5EF4-FFF2-40B4-BE49-F238E27FC236}">
                <a16:creationId xmlns:a16="http://schemas.microsoft.com/office/drawing/2014/main" id="{161E704C-660A-51E5-F0B0-64F29A9312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274182" y="1566745"/>
            <a:ext cx="4155978" cy="41559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93B2-27BD-5888-9D83-58D8D3F7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8C1CC4-2077-434E-BCF1-5D01C08A9B17}" type="slidenum">
              <a:rPr lang="en-US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80264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CART: Arboles vs. Modelos lineales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sz="2400" b="1" dirty="0"/>
              <a:t>Chap. 8.1.3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71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AC2E4-B56F-054B-950B-30755D541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5FD5-41EA-92B9-DC13-E879E253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Arboles vs Modelos Lineales: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Formalmente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8373347-2C58-8686-0BCB-A2E1CEA526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_tradnl" dirty="0"/>
                  <a:t>Modelo lineal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Modelo de Árbol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¿Qué es mejor? </a:t>
                </a:r>
                <a:r>
                  <a:rPr lang="es-ES_tradnl" i="1" dirty="0">
                    <a:solidFill>
                      <a:srgbClr val="FF0000"/>
                    </a:solidFill>
                  </a:rPr>
                  <a:t>Depende</a:t>
                </a:r>
              </a:p>
              <a:p>
                <a:endParaRPr lang="es-ES_tradnl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8373347-2C58-8686-0BCB-A2E1CEA526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8488" b="-3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88751-0475-6399-0DC9-0657B47F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1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65CE-3653-8912-0E4D-181B4B3D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Arboles vs Modelos Lineales 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DC13A-F74B-8635-A776-20333BF7AF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¿Qué es mejor? Depende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Ejemplo 1: </a:t>
            </a:r>
            <a:r>
              <a:rPr lang="es-ES_tradnl" dirty="0">
                <a:solidFill>
                  <a:srgbClr val="00B050"/>
                </a:solidFill>
              </a:rPr>
              <a:t>V</a:t>
            </a:r>
            <a:r>
              <a:rPr lang="es-ES_tradnl" dirty="0"/>
              <a:t> o </a:t>
            </a:r>
            <a:r>
              <a:rPr lang="es-ES_tradnl" dirty="0">
                <a:solidFill>
                  <a:srgbClr val="FFC000"/>
                </a:solidFill>
              </a:rPr>
              <a:t>A: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Si la estructura es </a:t>
            </a:r>
            <a:r>
              <a:rPr lang="es-ES_tradnl" dirty="0">
                <a:solidFill>
                  <a:srgbClr val="002060"/>
                </a:solidFill>
              </a:rPr>
              <a:t>lineal</a:t>
            </a:r>
            <a:r>
              <a:rPr lang="es-ES_tradnl" dirty="0"/>
              <a:t>, CART no anda bien</a:t>
            </a: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FFC000"/>
              </a:solidFill>
            </a:endParaRPr>
          </a:p>
        </p:txBody>
      </p:sp>
      <p:pic>
        <p:nvPicPr>
          <p:cNvPr id="8" name="Content Placeholder 7" descr="A group of square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5C7CCFBA-043C-8060-DE02-7ED53A69E8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b="49782"/>
          <a:stretch/>
        </p:blipFill>
        <p:spPr>
          <a:xfrm>
            <a:off x="5883078" y="2317567"/>
            <a:ext cx="6308922" cy="30632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0B363-5601-BD5D-0F0D-890BD7D1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A2957-EB4D-C90A-F75F-6059D7721C43}"/>
              </a:ext>
            </a:extLst>
          </p:cNvPr>
          <p:cNvSpPr txBox="1"/>
          <p:nvPr/>
        </p:nvSpPr>
        <p:spPr>
          <a:xfrm>
            <a:off x="6866342" y="6007686"/>
            <a:ext cx="4828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p.342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06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3A4D2-5A42-F1B2-8886-C2FFEB686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CE8E-53D8-8A5A-8D98-B7DAF4FB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Arboles vs Modelos Lineales III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AE518F-998E-701D-6CFC-1FC73FC52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¿Qué es mejor? Depende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Ejemplo 2: </a:t>
            </a:r>
            <a:r>
              <a:rPr lang="es-ES_tradnl" dirty="0">
                <a:solidFill>
                  <a:srgbClr val="00B050"/>
                </a:solidFill>
              </a:rPr>
              <a:t>V</a:t>
            </a:r>
            <a:r>
              <a:rPr lang="es-ES_tradnl" dirty="0"/>
              <a:t> o </a:t>
            </a:r>
            <a:r>
              <a:rPr lang="es-ES_tradnl" dirty="0">
                <a:solidFill>
                  <a:srgbClr val="FFC000"/>
                </a:solidFill>
              </a:rPr>
              <a:t>A</a:t>
            </a:r>
            <a:r>
              <a:rPr lang="es-ES_tradnl" dirty="0"/>
              <a:t>: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Si la estructura es </a:t>
            </a:r>
            <a:r>
              <a:rPr lang="es-ES_tradnl" dirty="0">
                <a:solidFill>
                  <a:srgbClr val="002060"/>
                </a:solidFill>
              </a:rPr>
              <a:t>no lineal</a:t>
            </a:r>
            <a:r>
              <a:rPr lang="es-ES_tradnl" dirty="0"/>
              <a:t>, CART es mejor para clasificar </a:t>
            </a:r>
          </a:p>
          <a:p>
            <a:pPr>
              <a:lnSpc>
                <a:spcPct val="150000"/>
              </a:lnSpc>
            </a:pPr>
            <a:endParaRPr lang="es-ES_tradnl" dirty="0">
              <a:solidFill>
                <a:srgbClr val="FFC000"/>
              </a:solidFill>
            </a:endParaRPr>
          </a:p>
        </p:txBody>
      </p:sp>
      <p:pic>
        <p:nvPicPr>
          <p:cNvPr id="8" name="Content Placeholder 7" descr="A group of square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49B56088-A8FC-458E-1CC8-B19494AFF6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49429"/>
          <a:stretch/>
        </p:blipFill>
        <p:spPr>
          <a:xfrm>
            <a:off x="5922541" y="2316456"/>
            <a:ext cx="6269459" cy="30654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FCB2E-7A0F-BFB2-A5A7-410A28B0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DB9C0-F11E-0354-467D-F9BCB154FD09}"/>
              </a:ext>
            </a:extLst>
          </p:cNvPr>
          <p:cNvSpPr txBox="1"/>
          <p:nvPr/>
        </p:nvSpPr>
        <p:spPr>
          <a:xfrm>
            <a:off x="6866342" y="6007686"/>
            <a:ext cx="4828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p.342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85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CART: Ventajas &amp; Desventajas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sz="2400" b="1" dirty="0"/>
              <a:t>Chap. 8.1.4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64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9DDE-0ECC-928D-2685-70540892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Ventajas y Desventajas de Árboles 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74B6-CA6B-DD1D-F03A-F8DDC1DB7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es-ES_tradnl" dirty="0"/>
              <a:t>Fácil de explicar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es-ES_tradnl" dirty="0"/>
              <a:t>Se asemeja a procesos de decisión -&gt; Teoría de Juegos</a:t>
            </a: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es-ES_tradnl" dirty="0"/>
              <a:t>Muy linda forma de ilustración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System Font Regular"/>
              <a:buChar char="✗"/>
            </a:pPr>
            <a:r>
              <a:rPr lang="es-ES_tradnl" dirty="0"/>
              <a:t>Menos capacidad predictiva que otros métodos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32B32-2E72-2411-CA6F-1DBF1765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E65CE-3653-8912-0E4D-181B4B3D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Ventajas y Desventajas de Árboles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59E41-A60A-CCCC-3AFE-67CA19DC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es-ES_tradnl" dirty="0"/>
              <a:t>Puede usar de manera sencilla variables categóricas cualitativas sin necesidad de usar </a:t>
            </a:r>
            <a:r>
              <a:rPr lang="es-ES_tradnl" dirty="0" err="1"/>
              <a:t>dummies</a:t>
            </a:r>
            <a:endParaRPr lang="es-ES_tradnl" dirty="0"/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es-ES_tradnl" dirty="0"/>
              <a:t>Arriba: variables más relevantes.</a:t>
            </a:r>
          </a:p>
          <a:p>
            <a:pPr>
              <a:lnSpc>
                <a:spcPct val="150000"/>
              </a:lnSpc>
              <a:buClr>
                <a:srgbClr val="FF0000"/>
              </a:buClr>
              <a:buFont typeface="System Font Regular"/>
              <a:buChar char="✗"/>
            </a:pPr>
            <a:r>
              <a:rPr lang="es-ES_tradnl" dirty="0"/>
              <a:t>Poco robusto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0B363-5601-BD5D-0F0D-890BD7D1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CC65-8C89-B1BE-5B41-D3A9A789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Solución más sofisticada: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Método de Ensamble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E813-98F1-DB76-96CD-B2A27312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Def</a:t>
            </a:r>
            <a:r>
              <a:rPr lang="es-ES_tradnl" dirty="0"/>
              <a:t>: Enfoque que </a:t>
            </a:r>
            <a:r>
              <a:rPr lang="es-ES_tradnl" dirty="0">
                <a:solidFill>
                  <a:srgbClr val="002060"/>
                </a:solidFill>
              </a:rPr>
              <a:t>combina muchos modelos simples</a:t>
            </a:r>
            <a:r>
              <a:rPr lang="es-ES_tradnl" dirty="0"/>
              <a:t> en bloques para obtener </a:t>
            </a:r>
            <a:r>
              <a:rPr lang="es-ES_tradnl" dirty="0">
                <a:solidFill>
                  <a:srgbClr val="002060"/>
                </a:solidFill>
              </a:rPr>
              <a:t>un solo modelo</a:t>
            </a:r>
            <a:r>
              <a:rPr lang="es-ES_tradnl" dirty="0"/>
              <a:t> con mejor predicción potencial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Bloque de modelos </a:t>
            </a:r>
            <a:r>
              <a:rPr lang="es-ES_tradnl" dirty="0"/>
              <a:t>-&gt; </a:t>
            </a:r>
            <a:r>
              <a:rPr lang="es-ES_tradnl" dirty="0">
                <a:solidFill>
                  <a:srgbClr val="002060"/>
                </a:solidFill>
              </a:rPr>
              <a:t>aprendizajes débiles </a:t>
            </a:r>
            <a:r>
              <a:rPr lang="es-ES_tradnl" dirty="0"/>
              <a:t>(</a:t>
            </a:r>
            <a:r>
              <a:rPr lang="es-ES_tradnl" i="1" dirty="0" err="1"/>
              <a:t>weak</a:t>
            </a:r>
            <a:r>
              <a:rPr lang="es-ES_tradnl" i="1" dirty="0"/>
              <a:t> </a:t>
            </a:r>
            <a:r>
              <a:rPr lang="es-ES_tradnl" i="1" dirty="0" err="1"/>
              <a:t>learners</a:t>
            </a:r>
            <a:r>
              <a:rPr lang="es-ES_tradnl" dirty="0"/>
              <a:t>) porque por si solos tienen predicciones mediocres</a:t>
            </a:r>
          </a:p>
          <a:p>
            <a:pPr>
              <a:lnSpc>
                <a:spcPct val="150000"/>
              </a:lnSpc>
            </a:pPr>
            <a:r>
              <a:rPr lang="es-ES_tradnl" dirty="0"/>
              <a:t>Un árbol será el </a:t>
            </a:r>
            <a:r>
              <a:rPr lang="es-ES_tradnl" dirty="0">
                <a:solidFill>
                  <a:srgbClr val="002060"/>
                </a:solidFill>
              </a:rPr>
              <a:t>bloque de modelos </a:t>
            </a:r>
            <a:r>
              <a:rPr lang="es-ES_tradnl" dirty="0"/>
              <a:t>dentro de Bagging, </a:t>
            </a:r>
            <a:r>
              <a:rPr lang="es-ES_tradnl" dirty="0" err="1"/>
              <a:t>Boosting</a:t>
            </a:r>
            <a:r>
              <a:rPr lang="es-ES_tradnl" dirty="0"/>
              <a:t>, &amp; Random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164AF-D3D9-23E0-BDAA-0648B530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46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 finales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6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s-ES_tradnl" dirty="0"/>
              <a:t>Aprendimos el </a:t>
            </a:r>
            <a:r>
              <a:rPr lang="es-ES_tradnl" dirty="0" err="1"/>
              <a:t>alboritmo</a:t>
            </a:r>
            <a:r>
              <a:rPr lang="es-ES_tradnl" dirty="0"/>
              <a:t> de árboles que es la base para otros métodos de Ensamble</a:t>
            </a:r>
          </a:p>
          <a:p>
            <a:pPr lvl="1">
              <a:lnSpc>
                <a:spcPct val="170000"/>
              </a:lnSpc>
            </a:pPr>
            <a:r>
              <a:rPr lang="es-ES_tradnl" i="1" dirty="0">
                <a:solidFill>
                  <a:srgbClr val="00B050"/>
                </a:solidFill>
              </a:rPr>
              <a:t>Ventaja</a:t>
            </a:r>
            <a:r>
              <a:rPr lang="es-ES_tradnl" dirty="0"/>
              <a:t>: Simple interpretabilidad e ilustración</a:t>
            </a:r>
          </a:p>
          <a:p>
            <a:pPr lvl="1">
              <a:lnSpc>
                <a:spcPct val="170000"/>
              </a:lnSpc>
            </a:pPr>
            <a:r>
              <a:rPr lang="es-ES_tradnl" i="1" dirty="0">
                <a:solidFill>
                  <a:srgbClr val="FF0000"/>
                </a:solidFill>
              </a:rPr>
              <a:t>Desventaja</a:t>
            </a:r>
            <a:r>
              <a:rPr lang="es-ES_tradnl" dirty="0"/>
              <a:t>: Poco robusto u overfitting data -&gt; </a:t>
            </a:r>
            <a:r>
              <a:rPr lang="es-ES_tradnl" dirty="0" err="1"/>
              <a:t>Pruning</a:t>
            </a:r>
            <a:r>
              <a:rPr lang="es-ES_tradnl" dirty="0"/>
              <a:t> 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En la práctica, por cross-validation podemos elegir la profundidad de un árbol</a:t>
            </a:r>
          </a:p>
          <a:p>
            <a:pPr lvl="1">
              <a:lnSpc>
                <a:spcPct val="170000"/>
              </a:lnSpc>
            </a:pPr>
            <a:endParaRPr lang="es-ES_tradnl" dirty="0"/>
          </a:p>
          <a:p>
            <a:pPr marL="457200" lvl="1" indent="0">
              <a:lnSpc>
                <a:spcPct val="170000"/>
              </a:lnSpc>
              <a:buNone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Introducción a Árboles: CART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sz="2400" b="1" dirty="0"/>
              <a:t>Chap. 8.1</a:t>
            </a:r>
          </a:p>
          <a:p>
            <a:r>
              <a:rPr lang="en-US" sz="2400" b="1" cap="small" dirty="0">
                <a:solidFill>
                  <a:srgbClr val="002060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*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Friedman, J., Hastie, T., &amp; Tibshirani, R. (2001).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The elements of statistical learning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(Vol. 1). </a:t>
            </a:r>
            <a:r>
              <a:rPr lang="en-US" sz="2400" b="1" dirty="0"/>
              <a:t>Chap 9.2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65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5B1-4C9E-9A68-CAC5-2D521102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¿Dudas, consultas?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E542-4031-D126-7AAF-A0332014D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_tradnl" dirty="0">
                <a:latin typeface="Gill Sans Nova Light" panose="020B0302020104020203" pitchFamily="34" charset="0"/>
              </a:rPr>
              <a:t>Consultas: 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  <a:hlinkClick r:id="rId2"/>
              </a:rPr>
              <a:t>25RO35480961@campus.economicas.uba.ar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</a:rPr>
              <a:t> </a:t>
            </a:r>
            <a:endParaRPr lang="es-ES_tradnl" dirty="0">
              <a:latin typeface="Gill Sans Nova Light" panose="020B03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2557C-64E1-99EA-732F-3F53925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 Árboles: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/>
                  <a:t>Modelo de la relación entre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es-ES_tradnl" dirty="0"/>
                  <a:t>Modelo flexible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es-ES_tradnl" dirty="0"/>
                  <a:t>Simple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ü"/>
                </a:pPr>
                <a:r>
                  <a:rPr lang="es-ES_tradnl" dirty="0"/>
                  <a:t>Interpretable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Métodos basados en Árboles</a:t>
                </a:r>
                <a:r>
                  <a:rPr lang="es-ES_tradnl" dirty="0"/>
                  <a:t>: </a:t>
                </a:r>
                <a:r>
                  <a:rPr lang="es-ES_tradnl" dirty="0">
                    <a:solidFill>
                      <a:srgbClr val="7030A0"/>
                    </a:solidFill>
                  </a:rPr>
                  <a:t>partir</a:t>
                </a:r>
                <a:r>
                  <a:rPr lang="es-ES_tradnl" dirty="0"/>
                  <a:t> el espacio de atributos en ‘rectángulos’, y ajustar un modelo </a:t>
                </a:r>
                <a:r>
                  <a:rPr lang="es-ES_tradnl" dirty="0">
                    <a:solidFill>
                      <a:srgbClr val="00B050"/>
                    </a:solidFill>
                  </a:rPr>
                  <a:t>simple</a:t>
                </a:r>
                <a:r>
                  <a:rPr lang="es-ES_tradnl" dirty="0"/>
                  <a:t> para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dentro de región.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Idea</a:t>
                </a:r>
                <a:r>
                  <a:rPr lang="es-ES_tradnl" dirty="0"/>
                  <a:t>: estratificar o segmentar el espacio de predictores en un numero de simple regiones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ES_tradnl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FF52-2078-33AA-2581-B2D48204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 Árboles: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Motivación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1C54-6391-40F9-DD28-4D35AA1D7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¿Para qué?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ES_tradnl" dirty="0"/>
              <a:t>No-linealidades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ES_tradnl" dirty="0"/>
              <a:t>Clasificación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ES_tradnl" dirty="0"/>
              <a:t>Interacciones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ES_tradnl" dirty="0"/>
              <a:t>Reducción de la dimensionalidad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s-ES_tradnl" dirty="0"/>
              <a:t>Predicción.</a:t>
            </a:r>
            <a:endParaRPr lang="es-ES_tradnl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FF0000"/>
                </a:solidFill>
              </a:rPr>
              <a:t>CART</a:t>
            </a:r>
            <a:r>
              <a:rPr lang="es-ES_tradnl" dirty="0"/>
              <a:t>: </a:t>
            </a:r>
            <a:r>
              <a:rPr lang="es-ES_tradnl" i="1" dirty="0" err="1"/>
              <a:t>Classification</a:t>
            </a:r>
            <a:r>
              <a:rPr lang="es-ES_tradnl" i="1" dirty="0"/>
              <a:t> and </a:t>
            </a:r>
            <a:r>
              <a:rPr lang="es-ES_tradnl" i="1" dirty="0" err="1"/>
              <a:t>Regression</a:t>
            </a:r>
            <a:r>
              <a:rPr lang="es-ES_tradnl" i="1" dirty="0"/>
              <a:t> </a:t>
            </a:r>
            <a:r>
              <a:rPr lang="es-ES_tradnl" i="1" dirty="0" err="1"/>
              <a:t>Tree</a:t>
            </a:r>
            <a:endParaRPr lang="es-ES_tradnl" i="1" dirty="0"/>
          </a:p>
          <a:p>
            <a:pPr>
              <a:lnSpc>
                <a:spcPct val="150000"/>
              </a:lnSpc>
            </a:pPr>
            <a:endParaRPr lang="es-ES_tradnl" dirty="0"/>
          </a:p>
          <a:p>
            <a:pPr marL="0" indent="0">
              <a:lnSpc>
                <a:spcPct val="150000"/>
              </a:lnSpc>
              <a:buNone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FF52-2078-33AA-2581-B2D48204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7C5-1CF1-5BD7-8E22-5FD0B175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 de árboles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>
                  <a:lnSpc>
                    <a:spcPct val="20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Árboles de Regresión </a:t>
                </a:r>
                <a:r>
                  <a:rPr lang="es-ES_tradnl" i="1" dirty="0"/>
                  <a:t>(</a:t>
                </a:r>
                <a:r>
                  <a:rPr lang="es-ES_tradnl" i="1" dirty="0" err="1"/>
                  <a:t>Regression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Tree</a:t>
                </a:r>
                <a:r>
                  <a:rPr lang="es-ES_tradnl" i="1" dirty="0"/>
                  <a:t>)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variable numérica </a:t>
                </a:r>
              </a:p>
              <a:p>
                <a:pPr>
                  <a:lnSpc>
                    <a:spcPct val="20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Árboles de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Calsificación</a:t>
                </a:r>
                <a:r>
                  <a:rPr lang="es-ES_tradnl" dirty="0">
                    <a:solidFill>
                      <a:srgbClr val="002060"/>
                    </a:solidFill>
                  </a:rPr>
                  <a:t> (</a:t>
                </a:r>
                <a:r>
                  <a:rPr lang="es-ES_tradnl" i="1" dirty="0" err="1"/>
                  <a:t>Classification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Tree</a:t>
                </a:r>
                <a:r>
                  <a:rPr lang="es-ES_tradnl" i="1" dirty="0"/>
                  <a:t>)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variable binaria o categórica.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B9DDB-730D-C95C-29F9-8B2241E1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0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 Árboles: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Ilustración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1C54-6391-40F9-DD28-4D35AA1D76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ES_tradnl" dirty="0"/>
              <a:t>Partición de Ejemplo 1. ¿Problema?</a:t>
            </a:r>
          </a:p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Idea</a:t>
            </a:r>
            <a:r>
              <a:rPr lang="es-ES_tradnl" dirty="0"/>
              <a:t>: Elegir la variable y el punto de partición de manera </a:t>
            </a:r>
            <a:r>
              <a:rPr lang="es-ES_tradnl" dirty="0">
                <a:solidFill>
                  <a:srgbClr val="002060"/>
                </a:solidFill>
              </a:rPr>
              <a:t>optima</a:t>
            </a:r>
          </a:p>
          <a:p>
            <a:pPr lvl="1">
              <a:lnSpc>
                <a:spcPct val="150000"/>
              </a:lnSpc>
            </a:pPr>
            <a:r>
              <a:rPr lang="es-ES_tradnl" dirty="0">
                <a:solidFill>
                  <a:srgbClr val="00B050"/>
                </a:solidFill>
              </a:rPr>
              <a:t>Mejor</a:t>
            </a:r>
            <a:r>
              <a:rPr lang="es-ES_tradnl" dirty="0"/>
              <a:t> ajuste global, </a:t>
            </a:r>
            <a:r>
              <a:rPr lang="es-ES_tradnl" dirty="0">
                <a:solidFill>
                  <a:srgbClr val="FF0000"/>
                </a:solidFill>
              </a:rPr>
              <a:t>menor</a:t>
            </a:r>
            <a:r>
              <a:rPr lang="es-ES_tradnl" dirty="0"/>
              <a:t> error de predicción </a:t>
            </a:r>
          </a:p>
          <a:p>
            <a:pPr lvl="1">
              <a:lnSpc>
                <a:spcPct val="150000"/>
              </a:lnSpc>
            </a:pPr>
            <a:endParaRPr lang="es-ES_tradnl" dirty="0"/>
          </a:p>
          <a:p>
            <a:pPr>
              <a:lnSpc>
                <a:spcPct val="150000"/>
              </a:lnSpc>
            </a:pPr>
            <a:endParaRPr lang="es-ES_tradnl" dirty="0"/>
          </a:p>
          <a:p>
            <a:pPr marL="0" indent="0">
              <a:lnSpc>
                <a:spcPct val="150000"/>
              </a:lnSpc>
              <a:buNone/>
            </a:pPr>
            <a:endParaRPr lang="es-ES_tradnl" dirty="0"/>
          </a:p>
        </p:txBody>
      </p:sp>
      <p:pic>
        <p:nvPicPr>
          <p:cNvPr id="8" name="Content Placeholder 7" descr="A black and white square with a rectangular pattern&#10;&#10;Description automatically generated with medium confidence">
            <a:extLst>
              <a:ext uri="{FF2B5EF4-FFF2-40B4-BE49-F238E27FC236}">
                <a16:creationId xmlns:a16="http://schemas.microsoft.com/office/drawing/2014/main" id="{982C79D9-2D6A-2EA0-AD77-C271F6DF1D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7633" y="1479176"/>
            <a:ext cx="4632358" cy="46977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2FF52-2078-33AA-2581-B2D48204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48483-B51A-5EF5-1F96-3E27AD36109A}"/>
              </a:ext>
            </a:extLst>
          </p:cNvPr>
          <p:cNvSpPr txBox="1"/>
          <p:nvPr/>
        </p:nvSpPr>
        <p:spPr>
          <a:xfrm>
            <a:off x="6617633" y="6007686"/>
            <a:ext cx="4828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p.335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CART: Ilustración &amp; Formalización del algoritmo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sz="2400" b="1" dirty="0"/>
              <a:t>Chap. 8.1</a:t>
            </a:r>
          </a:p>
          <a:p>
            <a:r>
              <a:rPr lang="en-US" sz="2400" b="1" cap="small" dirty="0">
                <a:solidFill>
                  <a:srgbClr val="002060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*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Friedman, J., Hastie, T., &amp; Tibshirani, R. (2001).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The elements of statistical learning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Gill Sans Nova Light" panose="020B0302020104020203" pitchFamily="34" charset="0"/>
                <a:ea typeface="Gill Sans" panose="020B0502020104020203" pitchFamily="34" charset="-79"/>
                <a:cs typeface="Gill Sans" panose="020B0502020104020203" pitchFamily="34" charset="-79"/>
              </a:rPr>
              <a:t>(Vol. 1). </a:t>
            </a:r>
            <a:r>
              <a:rPr lang="en-US" sz="2400" b="1" dirty="0"/>
              <a:t>Chap 9.2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0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2000</Words>
  <Application>Microsoft Macintosh PowerPoint</Application>
  <PresentationFormat>Panorámica</PresentationFormat>
  <Paragraphs>287</Paragraphs>
  <Slides>40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50" baseType="lpstr">
      <vt:lpstr>Arial</vt:lpstr>
      <vt:lpstr>Calibri</vt:lpstr>
      <vt:lpstr>Cambria Math</vt:lpstr>
      <vt:lpstr>Gill Sans Nova Light</vt:lpstr>
      <vt:lpstr>Goudy Old Style</vt:lpstr>
      <vt:lpstr>System Font Regular</vt:lpstr>
      <vt:lpstr>Times</vt:lpstr>
      <vt:lpstr>Times New Roman</vt:lpstr>
      <vt:lpstr>Wingdings</vt:lpstr>
      <vt:lpstr>Office Theme</vt:lpstr>
      <vt:lpstr>CART: Árboles de regresión y clasificación</vt:lpstr>
      <vt:lpstr>Cuestiones operativas del curso: Próximos Deadlines</vt:lpstr>
      <vt:lpstr>En la clase de hoy</vt:lpstr>
      <vt:lpstr>Introducción a Árboles: CART</vt:lpstr>
      <vt:lpstr> Árboles: Motivación</vt:lpstr>
      <vt:lpstr> Árboles: Motivación I</vt:lpstr>
      <vt:lpstr>Tipo de árboles  </vt:lpstr>
      <vt:lpstr> Árboles: Ilustración I</vt:lpstr>
      <vt:lpstr>CART: Ilustración &amp; Formalización del algoritmo</vt:lpstr>
      <vt:lpstr> Árboles: Algoritmo, versión simple</vt:lpstr>
      <vt:lpstr> Árboles: Ilustración del Algoritmo I</vt:lpstr>
      <vt:lpstr> Árboles: Ilustración del Algoritmo II </vt:lpstr>
      <vt:lpstr> Árboles: Interpretación </vt:lpstr>
      <vt:lpstr>Partición recursiva binaria: Introducción </vt:lpstr>
      <vt:lpstr>Partición recursiva binaria: Formalmente </vt:lpstr>
      <vt:lpstr>1. Árboles de Regresión (Regression Tree)</vt:lpstr>
      <vt:lpstr>1. Árboles de Regresión: Mejor Partición </vt:lpstr>
      <vt:lpstr>1. Árboles de Regresión: Stopping criterion</vt:lpstr>
      <vt:lpstr>2. Arboles de Clasificación:  </vt:lpstr>
      <vt:lpstr>2. Arboles de Clasificación:  </vt:lpstr>
      <vt:lpstr>2. Arboles de Clasificación: en la práctica</vt:lpstr>
      <vt:lpstr>Podar un árbol (Tree pruning)</vt:lpstr>
      <vt:lpstr>Tree Pruning: Idea e Intuición</vt:lpstr>
      <vt:lpstr>Costo de Complejidad: Notación </vt:lpstr>
      <vt:lpstr>Costo de Complejidad: Formula e Intuición  </vt:lpstr>
      <vt:lpstr>Costo de Complejidad: Objetivo </vt:lpstr>
      <vt:lpstr>Costo de Complejidad: Mecanismo </vt:lpstr>
      <vt:lpstr>Tree Pruning: Ilustración I </vt:lpstr>
      <vt:lpstr>Tree Pruning: Ilustración II</vt:lpstr>
      <vt:lpstr>CART: Arboles vs. Modelos lineales</vt:lpstr>
      <vt:lpstr>Arboles vs Modelos Lineales: Formalmente</vt:lpstr>
      <vt:lpstr>Arboles vs Modelos Lineales I</vt:lpstr>
      <vt:lpstr>Arboles vs Modelos Lineales III</vt:lpstr>
      <vt:lpstr>CART: Ventajas &amp; Desventajas</vt:lpstr>
      <vt:lpstr>Ventajas y Desventajas de Árboles I </vt:lpstr>
      <vt:lpstr>Ventajas y Desventajas de Árboles II </vt:lpstr>
      <vt:lpstr>Solución más sofisticada: Método de Ensamble</vt:lpstr>
      <vt:lpstr>Conclusiones finales</vt:lpstr>
      <vt:lpstr>¿Qué aprendimos hoy?</vt:lpstr>
      <vt:lpstr>¿Dudas, 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Aprendizaje y Minería de Datos:  Perspectivas, ideas y herramientas para economistas</dc:title>
  <dc:creator>Romero, Maria Noelia</dc:creator>
  <cp:lastModifiedBy>Noelia Romero</cp:lastModifiedBy>
  <cp:revision>184</cp:revision>
  <dcterms:created xsi:type="dcterms:W3CDTF">2023-06-12T20:51:31Z</dcterms:created>
  <dcterms:modified xsi:type="dcterms:W3CDTF">2025-05-23T14:08:19Z</dcterms:modified>
</cp:coreProperties>
</file>