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23" r:id="rId2"/>
    <p:sldId id="275" r:id="rId3"/>
    <p:sldId id="326" r:id="rId4"/>
    <p:sldId id="329" r:id="rId5"/>
    <p:sldId id="267" r:id="rId6"/>
    <p:sldId id="268" r:id="rId7"/>
    <p:sldId id="348" r:id="rId8"/>
    <p:sldId id="347" r:id="rId9"/>
    <p:sldId id="477" r:id="rId10"/>
    <p:sldId id="410" r:id="rId11"/>
    <p:sldId id="349" r:id="rId12"/>
    <p:sldId id="478" r:id="rId13"/>
    <p:sldId id="409" r:id="rId14"/>
    <p:sldId id="350" r:id="rId15"/>
    <p:sldId id="479" r:id="rId16"/>
    <p:sldId id="480" r:id="rId17"/>
    <p:sldId id="353" r:id="rId18"/>
    <p:sldId id="354" r:id="rId19"/>
    <p:sldId id="269" r:id="rId20"/>
    <p:sldId id="355" r:id="rId21"/>
    <p:sldId id="356" r:id="rId22"/>
    <p:sldId id="357" r:id="rId23"/>
    <p:sldId id="483" r:id="rId24"/>
    <p:sldId id="337" r:id="rId25"/>
    <p:sldId id="314" r:id="rId26"/>
    <p:sldId id="44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23"/>
            <p14:sldId id="275"/>
            <p14:sldId id="326"/>
          </p14:sldIdLst>
        </p14:section>
        <p14:section name="Eleccion de modelos: Motivación" id="{F06AC147-1820-E64A-873C-8C467231AE8F}">
          <p14:sldIdLst>
            <p14:sldId id="329"/>
            <p14:sldId id="267"/>
            <p14:sldId id="268"/>
          </p14:sldIdLst>
        </p14:section>
        <p14:section name="Eleccion de modelos: Best, Forward and Backward subset selection" id="{053A4A06-A05F-6D46-82D6-5539DF7FADC8}">
          <p14:sldIdLst>
            <p14:sldId id="348"/>
            <p14:sldId id="347"/>
            <p14:sldId id="477"/>
            <p14:sldId id="410"/>
            <p14:sldId id="349"/>
            <p14:sldId id="478"/>
            <p14:sldId id="409"/>
            <p14:sldId id="350"/>
          </p14:sldIdLst>
        </p14:section>
        <p14:section name="Metodos de Regularización" id="{E88B167C-240A-0549-97F6-55B4EA87ED19}">
          <p14:sldIdLst>
            <p14:sldId id="479"/>
            <p14:sldId id="480"/>
          </p14:sldIdLst>
        </p14:section>
        <p14:section name="Ridge" id="{09EC6EB6-84D5-B645-95B0-97EE1B61C1A6}">
          <p14:sldIdLst>
            <p14:sldId id="353"/>
            <p14:sldId id="354"/>
            <p14:sldId id="269"/>
            <p14:sldId id="355"/>
            <p14:sldId id="356"/>
            <p14:sldId id="357"/>
            <p14:sldId id="483"/>
          </p14:sldIdLst>
        </p14:section>
        <p14:section name="Conclusiones finales" id="{30AE4762-25DE-C74D-AF95-4AEC0CC37FB0}">
          <p14:sldIdLst>
            <p14:sldId id="337"/>
            <p14:sldId id="314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7821"/>
    <p:restoredTop sz="86520"/>
  </p:normalViewPr>
  <p:slideViewPr>
    <p:cSldViewPr snapToGrid="0">
      <p:cViewPr varScale="1">
        <p:scale>
          <a:sx n="81" d="100"/>
          <a:sy n="81" d="100"/>
        </p:scale>
        <p:origin x="200" y="472"/>
      </p:cViewPr>
      <p:guideLst/>
    </p:cSldViewPr>
  </p:slideViewPr>
  <p:outlineViewPr>
    <p:cViewPr>
      <p:scale>
        <a:sx n="33" d="100"/>
        <a:sy n="33" d="100"/>
      </p:scale>
      <p:origin x="0" y="-40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13/5/25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18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* Ver la </a:t>
            </a:r>
            <a:r>
              <a:rPr lang="es-ES_tradnl" dirty="0" err="1"/>
              <a:t>intro</a:t>
            </a:r>
            <a:r>
              <a:rPr lang="es-ES_tradnl" dirty="0"/>
              <a:t> y motivación en estos dos capítulos.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90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9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399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472D-4056-9726-1926-5177B7903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5EDF8-BCC1-47EF-4D47-4A8F1D839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20F883-F8FF-D42A-997F-ED267E1B6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* Ver la </a:t>
            </a:r>
            <a:r>
              <a:rPr lang="es-ES_tradnl" dirty="0" err="1"/>
              <a:t>intro</a:t>
            </a:r>
            <a:r>
              <a:rPr lang="es-ES_tradnl" dirty="0"/>
              <a:t> y motivación en estos dos capítulos.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767D-A865-0DC1-7129-84D3C375F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5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F8-7FFC-5341-ADE9-35A49375D21C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A313-D30E-C24D-B5E3-47AF40650833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59BE-6406-4040-81F6-DB3E248EDC37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8FC-9A6A-6A4B-BC45-38DA2CDC520C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393-515B-1A47-A87A-8640CC03CD21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069-A1EA-0F47-A741-49B3A660719F}" type="datetime1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583-8738-D446-A561-042FC1E653E3}" type="datetime1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A491-31D3-4F46-B45E-95FC60EFF440}" type="datetime1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2F5C-5B3E-AE45-9D2D-54D56FEFFDFB}" type="datetime1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CDE3-54E0-7D4C-8C01-682D9A3E8683}" type="datetime1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F334-1367-DE42-B433-657F08CBBA33}" type="datetime1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6C47D364-D30F-3243-95CC-D040B3E96DD2}" type="datetime1">
              <a:rPr lang="en-US" noProof="0" smtClean="0"/>
              <a:t>5/13/25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de Regularización: Ridge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14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8420-CF74-7429-B167-DE9CDF08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</a:t>
            </a:r>
            <a:r>
              <a:rPr lang="es-ES_tradnl" i="1" dirty="0" err="1"/>
              <a:t>Best</a:t>
            </a:r>
            <a:r>
              <a:rPr lang="es-ES_tradnl" i="1" dirty="0"/>
              <a:t> </a:t>
            </a:r>
            <a:r>
              <a:rPr lang="es-ES_tradnl" i="1" dirty="0" err="1"/>
              <a:t>Subset</a:t>
            </a:r>
            <a:r>
              <a:rPr lang="es-ES_tradnl" i="1" dirty="0"/>
              <a:t> </a:t>
            </a:r>
            <a:r>
              <a:rPr lang="es-ES_tradnl" i="1" dirty="0" err="1"/>
              <a:t>Selection</a:t>
            </a:r>
            <a:endParaRPr lang="es-ES_tradnl" i="1" dirty="0"/>
          </a:p>
        </p:txBody>
      </p:sp>
      <p:pic>
        <p:nvPicPr>
          <p:cNvPr id="6" name="Content Placeholder 5" descr="A graph of a number of predictors&#10;&#10;Description automatically generated">
            <a:extLst>
              <a:ext uri="{FF2B5EF4-FFF2-40B4-BE49-F238E27FC236}">
                <a16:creationId xmlns:a16="http://schemas.microsoft.com/office/drawing/2014/main" id="{F76DA481-D119-38AA-ECB2-B5DC065F2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1" y="1690688"/>
            <a:ext cx="8889315" cy="44522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88AF-E40C-993E-2FA1-2B0AEF1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D4634-0DB4-0E7E-58F8-665267DCEE65}"/>
              </a:ext>
            </a:extLst>
          </p:cNvPr>
          <p:cNvSpPr txBox="1"/>
          <p:nvPr/>
        </p:nvSpPr>
        <p:spPr>
          <a:xfrm>
            <a:off x="1482621" y="6203655"/>
            <a:ext cx="598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232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61E1-FFB0-647C-1FD9-F29F97EF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Selection: </a:t>
            </a:r>
            <a:r>
              <a:rPr lang="es-ES_tradnl" b="1" i="1" dirty="0"/>
              <a:t>Forward </a:t>
            </a:r>
            <a:r>
              <a:rPr lang="es-ES_tradnl" b="1" i="1" dirty="0" err="1"/>
              <a:t>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6EE81-F564-68A1-256C-6BA108523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Empezar con modelo nulo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sin predictores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Probar todos los modelos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 1 predictor adicional. Elegir el que minimiza CV.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Predictores incorporados </a:t>
                </a:r>
                <a:r>
                  <a:rPr lang="es-ES_tradnl" dirty="0">
                    <a:solidFill>
                      <a:srgbClr val="002060"/>
                    </a:solidFill>
                  </a:rPr>
                  <a:t>no “salen”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Elegir el modelo con menor</a:t>
                </a:r>
                <a:r>
                  <a:rPr lang="en-US" dirty="0"/>
                  <a:t> error de </a:t>
                </a:r>
                <a:r>
                  <a:rPr lang="es-ES_tradnl" dirty="0"/>
                  <a:t>CV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6EE81-F564-68A1-256C-6BA108523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1163" r="-229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9D36E-F589-E90B-859E-BDEEFBE7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537D-E083-B662-EA19-873916CD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 de </a:t>
            </a:r>
            <a:r>
              <a:rPr lang="es-ES_tradnl" b="1" i="1" dirty="0"/>
              <a:t>Forward </a:t>
            </a:r>
            <a:r>
              <a:rPr lang="es-ES_tradnl" b="1" i="1" dirty="0" err="1"/>
              <a:t>Selection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17ADE-E374-2857-9DE0-D69643CF3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Ahora calculamos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s-ES_tradnl" dirty="0"/>
                  <a:t> modelos</a:t>
                </a:r>
              </a:p>
              <a:p>
                <a:r>
                  <a:rPr lang="es-ES_tradnl" dirty="0"/>
                  <a:t>Ejemplo: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s-ES_tradnl" dirty="0"/>
                  <a:t>, requiere estimas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211</m:t>
                    </m:r>
                  </m:oMath>
                </a14:m>
                <a:r>
                  <a:rPr lang="es-ES_tradnl" dirty="0"/>
                  <a:t> modelos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B17ADE-E374-2857-9DE0-D69643CF3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12E9-EF34-344D-87B7-55E0F64B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61E1-FFB0-647C-1FD9-F29F97EF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Stepwise Selection: </a:t>
            </a:r>
            <a:r>
              <a:rPr lang="en-US" i="1" dirty="0"/>
              <a:t>Backward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6EE81-F564-68A1-256C-6BA108523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Empieza con el </a:t>
                </a:r>
                <a:r>
                  <a:rPr lang="es-ES_tradnl" dirty="0">
                    <a:solidFill>
                      <a:srgbClr val="002060"/>
                    </a:solidFill>
                  </a:rPr>
                  <a:t>modelo completo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_tradnl" dirty="0">
                  <a:solidFill>
                    <a:srgbClr val="002060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Probar todos los modelos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 predictor. 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Elegir el que minimiza CV.</a:t>
                </a:r>
              </a:p>
              <a:p>
                <a:pPr>
                  <a:lnSpc>
                    <a:spcPct val="120000"/>
                  </a:lnSpc>
                  <a:buFont typeface="+mj-lt"/>
                  <a:buAutoNum type="arabicPeriod"/>
                </a:pPr>
                <a:endParaRPr lang="es-ES_tradnl" sz="1200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Forward tiene la </a:t>
                </a:r>
                <a:r>
                  <a:rPr lang="es-ES_tradnl" dirty="0">
                    <a:solidFill>
                      <a:srgbClr val="00B050"/>
                    </a:solidFill>
                  </a:rPr>
                  <a:t>ventaja</a:t>
                </a:r>
                <a:r>
                  <a:rPr lang="es-ES_tradnl" dirty="0"/>
                  <a:t> en modelos de alta dimensión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, modelo más grande puede ser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 predictores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6EE81-F564-68A1-256C-6BA108523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581" r="-9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9D36E-F589-E90B-859E-BDEEFBE7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CD8E-C681-C0BE-7E00-8E6C193A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Discusión de estos métodos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D0E1-E247-11EB-7524-5F19CCE85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¿No vale empezar con el modelo general y tachar los coeficientes no significativos?</a:t>
            </a:r>
          </a:p>
          <a:p>
            <a:pPr>
              <a:lnSpc>
                <a:spcPct val="120000"/>
              </a:lnSpc>
            </a:pPr>
            <a:r>
              <a:rPr lang="es-ES_tradnl" dirty="0" err="1"/>
              <a:t>Backward</a:t>
            </a:r>
            <a:r>
              <a:rPr lang="es-ES_tradnl" dirty="0"/>
              <a:t> </a:t>
            </a:r>
            <a:r>
              <a:rPr lang="es-ES_tradnl" dirty="0" err="1"/>
              <a:t>selection</a:t>
            </a:r>
            <a:r>
              <a:rPr lang="es-ES_tradnl" dirty="0"/>
              <a:t> aproxima esa idea (no exactamente ya que el criterio es de ajuste/predicción.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‘</a:t>
            </a:r>
            <a:r>
              <a:rPr lang="es-ES_tradnl" dirty="0">
                <a:solidFill>
                  <a:srgbClr val="002060"/>
                </a:solidFill>
              </a:rPr>
              <a:t>Tachar</a:t>
            </a:r>
            <a:r>
              <a:rPr lang="es-ES_tradnl" dirty="0"/>
              <a:t>’ variables/coeficientes es una forma extrema de ‘</a:t>
            </a:r>
            <a:r>
              <a:rPr lang="es-ES_tradnl" dirty="0">
                <a:solidFill>
                  <a:srgbClr val="002060"/>
                </a:solidFill>
              </a:rPr>
              <a:t>achicarlos</a:t>
            </a:r>
            <a:r>
              <a:rPr lang="es-ES_tradnl" dirty="0"/>
              <a:t>’.</a:t>
            </a:r>
          </a:p>
          <a:p>
            <a:pPr lvl="1"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Lasso</a:t>
            </a:r>
            <a:r>
              <a:rPr lang="es-ES_tradnl" dirty="0"/>
              <a:t>: una manera formal de realizar esa tarea.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EE1D1-90DD-3C25-9DA6-9C4C2125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37BB9-5237-1A62-42B8-5B649458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767B-5105-2AF5-D3EB-6E579941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de Regularización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E611-8587-D967-8B63-90D0BF59A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294B-1812-21A1-C48D-E775926D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3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E2EF-E25C-8220-204A-3FF3860E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Idea de “regularizar”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61C2C-6857-3471-21A7-E9DF84941B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Alternativa a </a:t>
                </a:r>
                <a:r>
                  <a:rPr lang="es-ES_tradnl" dirty="0">
                    <a:solidFill>
                      <a:srgbClr val="002060"/>
                    </a:solidFill>
                  </a:rPr>
                  <a:t>probar</a:t>
                </a:r>
                <a:r>
                  <a:rPr lang="es-ES_tradnl" dirty="0"/>
                  <a:t> con las distintas combinaciones de predictores</a:t>
                </a:r>
              </a:p>
              <a:p>
                <a:r>
                  <a:rPr lang="es-ES_tradnl" dirty="0"/>
                  <a:t>Técnica que </a:t>
                </a:r>
                <a:r>
                  <a:rPr lang="es-ES_tradnl" dirty="0">
                    <a:solidFill>
                      <a:srgbClr val="002060"/>
                    </a:solidFill>
                  </a:rPr>
                  <a:t>restringe</a:t>
                </a:r>
                <a:r>
                  <a:rPr lang="es-ES_tradnl" dirty="0"/>
                  <a:t> (o regulariza) los coeficientes estimados</a:t>
                </a:r>
              </a:p>
              <a:p>
                <a:pPr lvl="1"/>
                <a:r>
                  <a:rPr lang="es-ES_tradnl" dirty="0"/>
                  <a:t>Reduce coeficientes hacia 0</a:t>
                </a:r>
              </a:p>
              <a:p>
                <a:pPr lvl="2"/>
                <a:r>
                  <a:rPr lang="es-ES_tradnl" dirty="0"/>
                  <a:t>Sesgamos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61C2C-6857-3471-21A7-E9DF8494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89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56E9C-D367-3FFB-2BD1-AD6AB4EA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DE359C-4DF8-F898-02FE-E3CB54631D67}"/>
              </a:ext>
            </a:extLst>
          </p:cNvPr>
          <p:cNvGrpSpPr/>
          <p:nvPr/>
        </p:nvGrpSpPr>
        <p:grpSpPr>
          <a:xfrm>
            <a:off x="6172202" y="1214170"/>
            <a:ext cx="5516874" cy="4970935"/>
            <a:chOff x="6675126" y="1266521"/>
            <a:chExt cx="5516874" cy="497093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E22E73-5D92-674B-6E30-2EA13D607FBC}"/>
                </a:ext>
              </a:extLst>
            </p:cNvPr>
            <p:cNvCxnSpPr/>
            <p:nvPr/>
          </p:nvCxnSpPr>
          <p:spPr>
            <a:xfrm>
              <a:off x="6675126" y="5539437"/>
              <a:ext cx="445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7F1CBD-8C9B-0588-30E0-FFD071676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126" y="1591325"/>
              <a:ext cx="0" cy="3948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FAB9256-9FB9-AE8A-515B-41BC20A657F6}"/>
                </a:ext>
              </a:extLst>
            </p:cNvPr>
            <p:cNvSpPr/>
            <p:nvPr/>
          </p:nvSpPr>
          <p:spPr>
            <a:xfrm>
              <a:off x="6949446" y="1897077"/>
              <a:ext cx="3749040" cy="1584959"/>
            </a:xfrm>
            <a:custGeom>
              <a:avLst/>
              <a:gdLst>
                <a:gd name="connsiteX0" fmla="*/ 0 w 3749040"/>
                <a:gd name="connsiteY0" fmla="*/ 0 h 1829151"/>
                <a:gd name="connsiteX1" fmla="*/ 1783080 w 3749040"/>
                <a:gd name="connsiteY1" fmla="*/ 1828800 h 1829151"/>
                <a:gd name="connsiteX2" fmla="*/ 3749040 w 3749040"/>
                <a:gd name="connsiteY2" fmla="*/ 121920 h 1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040" h="1829151">
                  <a:moveTo>
                    <a:pt x="0" y="0"/>
                  </a:moveTo>
                  <a:cubicBezTo>
                    <a:pt x="579120" y="904240"/>
                    <a:pt x="1158240" y="1808480"/>
                    <a:pt x="1783080" y="1828800"/>
                  </a:cubicBezTo>
                  <a:cubicBezTo>
                    <a:pt x="2407920" y="1849120"/>
                    <a:pt x="3078480" y="985520"/>
                    <a:pt x="3749040" y="1219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BB02A1D-874C-0594-3301-F72895024F89}"/>
                </a:ext>
              </a:extLst>
            </p:cNvPr>
            <p:cNvSpPr/>
            <p:nvPr/>
          </p:nvSpPr>
          <p:spPr>
            <a:xfrm>
              <a:off x="6949446" y="3482036"/>
              <a:ext cx="4053835" cy="1615442"/>
            </a:xfrm>
            <a:custGeom>
              <a:avLst/>
              <a:gdLst>
                <a:gd name="connsiteX0" fmla="*/ 0 w 4373880"/>
                <a:gd name="connsiteY0" fmla="*/ 0 h 3517945"/>
                <a:gd name="connsiteX1" fmla="*/ 1859280 w 4373880"/>
                <a:gd name="connsiteY1" fmla="*/ 3078480 h 3517945"/>
                <a:gd name="connsiteX2" fmla="*/ 4373880 w 4373880"/>
                <a:gd name="connsiteY2" fmla="*/ 3429000 h 35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3880" h="3517945">
                  <a:moveTo>
                    <a:pt x="0" y="0"/>
                  </a:moveTo>
                  <a:cubicBezTo>
                    <a:pt x="565150" y="1253490"/>
                    <a:pt x="1130300" y="2506980"/>
                    <a:pt x="1859280" y="3078480"/>
                  </a:cubicBezTo>
                  <a:cubicBezTo>
                    <a:pt x="2588260" y="3649980"/>
                    <a:pt x="3481070" y="3539490"/>
                    <a:pt x="4373880" y="3429000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65FC491-2C69-DE17-C354-3BE8B2766B20}"/>
                </a:ext>
              </a:extLst>
            </p:cNvPr>
            <p:cNvSpPr/>
            <p:nvPr/>
          </p:nvSpPr>
          <p:spPr>
            <a:xfrm>
              <a:off x="6987556" y="3482036"/>
              <a:ext cx="3749035" cy="1688456"/>
            </a:xfrm>
            <a:custGeom>
              <a:avLst/>
              <a:gdLst>
                <a:gd name="connsiteX0" fmla="*/ 0 w 3810000"/>
                <a:gd name="connsiteY0" fmla="*/ 2971800 h 2983857"/>
                <a:gd name="connsiteX1" fmla="*/ 1752600 w 3810000"/>
                <a:gd name="connsiteY1" fmla="*/ 2529840 h 2983857"/>
                <a:gd name="connsiteX2" fmla="*/ 3810000 w 3810000"/>
                <a:gd name="connsiteY2" fmla="*/ 0 h 29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2983857">
                  <a:moveTo>
                    <a:pt x="0" y="2971800"/>
                  </a:moveTo>
                  <a:cubicBezTo>
                    <a:pt x="558800" y="2998470"/>
                    <a:pt x="1117600" y="3025140"/>
                    <a:pt x="1752600" y="2529840"/>
                  </a:cubicBezTo>
                  <a:cubicBezTo>
                    <a:pt x="2387600" y="2034540"/>
                    <a:pt x="3098800" y="1017270"/>
                    <a:pt x="38100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175AA9-4BAB-6729-A79B-6FA1C4DB37E8}"/>
                </a:ext>
              </a:extLst>
            </p:cNvPr>
            <p:cNvSpPr txBox="1"/>
            <p:nvPr/>
          </p:nvSpPr>
          <p:spPr>
            <a:xfrm>
              <a:off x="9982201" y="5714236"/>
              <a:ext cx="20421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Complejidad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8CD32-6A65-EF95-EA0F-D69F5E9B9FA8}"/>
                </a:ext>
              </a:extLst>
            </p:cNvPr>
            <p:cNvSpPr txBox="1"/>
            <p:nvPr/>
          </p:nvSpPr>
          <p:spPr>
            <a:xfrm>
              <a:off x="6705608" y="1266521"/>
              <a:ext cx="12344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247831-5391-4F81-AADC-2D09C60C7154}"/>
                    </a:ext>
                  </a:extLst>
                </p:cNvPr>
                <p:cNvSpPr txBox="1"/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𝐸𝑟𝑟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247831-5391-4F81-AADC-2D09C60C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blipFill>
                  <a:blip r:embed="rId4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F15D18-C962-F692-0B53-148962D9AD5C}"/>
                    </a:ext>
                  </a:extLst>
                </p:cNvPr>
                <p:cNvSpPr txBox="1"/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F15D18-C962-F692-0B53-148962D9A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blipFill>
                  <a:blip r:embed="rId5"/>
                  <a:stretch>
                    <a:fillRect t="-6383" b="-1276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565A3F-1D21-AE35-F29A-D9AB52AEE5CE}"/>
                    </a:ext>
                  </a:extLst>
                </p:cNvPr>
                <p:cNvSpPr txBox="1"/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𝑆𝑒𝑠𝑔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565A3F-1D21-AE35-F29A-D9AB52AEE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blipFill>
                  <a:blip r:embed="rId6"/>
                  <a:stretch>
                    <a:fillRect t="-6383" b="-1276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35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Regularización I: Ridge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6.2.1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6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3BB90-F0BD-14EA-120C-FE0FD186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C77A53-FDE1-9853-2EC1-C60265FA2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_tradnl" dirty="0"/>
                  <a:t> dado, consideremos la siguiente función objetivo a minimizar: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(el primer coeficiente corresponde al intercepto)</a:t>
                </a:r>
              </a:p>
              <a:p>
                <a:r>
                  <a:rPr lang="es-ES_tradnl" dirty="0"/>
                  <a:t>¿Si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?</a:t>
                </a:r>
              </a:p>
              <a:p>
                <a:r>
                  <a:rPr lang="es-ES_tradnl" dirty="0"/>
                  <a:t>¿Si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s-ES_tradnl" dirty="0"/>
                  <a:t>?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_tradnl" dirty="0"/>
                  <a:t> penaliza el ajuste</a:t>
                </a:r>
              </a:p>
              <a:p>
                <a:r>
                  <a:rPr lang="es-ES_tradnl" dirty="0"/>
                  <a:t>¿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s-ES_tradnl" dirty="0"/>
                  <a:t>?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C77A53-FDE1-9853-2EC1-C60265FA2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19" t="-20930" b="-2093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8B5FA-76D0-9FF8-BFB6-84073FAC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Caso simple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predictor, normalizado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Un solo predictor, un solo coeficiente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Predictor estandarizado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En este caso, el estimador de MCO es: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𝑀𝐶𝑂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36047" b="-5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B297B-C9D3-58DF-01A6-937F89F4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ES_tradnl" sz="3200"/>
              <a:t>En la clase de hoy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998134"/>
            <a:ext cx="6756560" cy="41559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/>
              <a:t>0.  Cuestiones operativas del curso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Elección de modelos: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Forward &amp;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Backward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Selection</a:t>
            </a:r>
            <a:endParaRPr lang="es-ES_trad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Métodos de regularización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Ridge ⭐︎ </a:t>
            </a:r>
          </a:p>
          <a:p>
            <a:pPr marL="514350" indent="-514350">
              <a:buAutoNum type="arabicPeriod"/>
            </a:pPr>
            <a:r>
              <a:rPr lang="es-ES_tradnl" dirty="0"/>
              <a:t>LASSO︎ ⭐︎</a:t>
            </a:r>
          </a:p>
          <a:p>
            <a:pPr marL="514350" indent="-514350">
              <a:buAutoNum type="arabicPeriod"/>
            </a:pPr>
            <a:r>
              <a:rPr lang="es-ES_tradnl" dirty="0"/>
              <a:t>Elastic Net  ⭐︎</a:t>
            </a:r>
          </a:p>
          <a:p>
            <a:pPr marL="514350" indent="-514350">
              <a:buAutoNum type="arabicPeriod"/>
            </a:pPr>
            <a:r>
              <a:rPr lang="es-ES_tradnl" dirty="0"/>
              <a:t>Comparación formal y visual de métodos  </a:t>
            </a:r>
          </a:p>
        </p:txBody>
      </p:sp>
      <p:pic>
        <p:nvPicPr>
          <p:cNvPr id="5" name="Graphic 1" descr="Brain in head outline">
            <a:extLst>
              <a:ext uri="{FF2B5EF4-FFF2-40B4-BE49-F238E27FC236}">
                <a16:creationId xmlns:a16="http://schemas.microsoft.com/office/drawing/2014/main" id="{161E704C-660A-51E5-F0B0-64F29A931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74182" y="1566745"/>
            <a:ext cx="4155978" cy="415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8C1CC4-2077-434E-BCF1-5D01C08A9B1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152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4917-EB47-DD94-600B-751A9225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Caso simple II: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 predictor, normalizado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6AF20-3F7F-C786-CD1F-3C6C68288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_tradnl" dirty="0"/>
                  <a:t>FOC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0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̂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Despejando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𝑀𝐶𝑂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La solución es siempre </a:t>
                </a:r>
                <a:r>
                  <a:rPr lang="es-ES_tradnl" i="1" dirty="0"/>
                  <a:t>interior</a:t>
                </a:r>
                <a:r>
                  <a:rPr lang="es-ES_tradnl" dirty="0"/>
                  <a:t> (comparar intuición con LASSO)</a:t>
                </a:r>
              </a:p>
              <a:p>
                <a:r>
                  <a:rPr lang="es-ES_tradnl" dirty="0"/>
                  <a:t>La solución esta “</a:t>
                </a:r>
                <a:r>
                  <a:rPr lang="es-ES_tradnl" dirty="0">
                    <a:solidFill>
                      <a:srgbClr val="00B050"/>
                    </a:solidFill>
                  </a:rPr>
                  <a:t>corrida hacia cero</a:t>
                </a:r>
                <a:r>
                  <a:rPr lang="es-ES_tradnl" dirty="0"/>
                  <a:t>” con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</m:oMath>
                </a14:m>
                <a:r>
                  <a:rPr lang="es-ES_tradnl" dirty="0"/>
                  <a:t> (</a:t>
                </a:r>
                <a:r>
                  <a:rPr lang="es-ES_tradnl" i="1" dirty="0" err="1"/>
                  <a:t>Shrinkage</a:t>
                </a:r>
                <a:r>
                  <a:rPr lang="es-ES_tradnl" dirty="0"/>
                  <a:t>)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6AF20-3F7F-C786-CD1F-3C6C6828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575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BEE34-2C67-0477-7AD1-E12DC84B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050C-CAB0-03C6-974E-D22D1AB0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Comparación de Métodos:</a:t>
            </a:r>
            <a:br>
              <a:rPr lang="es-ES_tradnl" dirty="0"/>
            </a:b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Bajo los supuestos clásicos con un predictor normalizado</a:t>
            </a:r>
            <a:endParaRPr lang="es-ES_trad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FB308-0ACD-D34E-BEF9-1A5F94D9C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s-ES_tradnl" sz="3600" dirty="0"/>
              <a:t>MCO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FC362F-8651-1BDE-E14F-BB60B66F1C7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b="0" dirty="0"/>
                  <a:t>Insesgado: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𝑀𝐶𝑂</m:t>
                            </m:r>
                          </m:sub>
                        </m:sSub>
                      </m:e>
                    </m:d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Varianza: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𝑀𝐶𝑂</m:t>
                              </m:r>
                            </m:sub>
                          </m:sSub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Error Cuadrático Medio: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𝑀𝐶𝑂</m:t>
                              </m:r>
                            </m:sub>
                          </m:sSub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5FC362F-8651-1BDE-E14F-BB60B66F1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57" t="-24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49FAD-B7B6-7BF3-8CA6-1F05023F7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s-ES_tradnl" sz="3600" dirty="0"/>
              <a:t>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F1617AD-4580-E0E1-0429-64642F8CBB1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S</a:t>
                </a:r>
                <a:r>
                  <a:rPr lang="es-ES_tradnl" b="0" dirty="0"/>
                  <a:t>esgado: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s-ES_tradnl" dirty="0"/>
              </a:p>
              <a:p>
                <a:r>
                  <a:rPr lang="es-ES_tradnl" dirty="0"/>
                  <a:t>Menor Varianza: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Error Cuadrático Medio: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es-ES_tradnl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sz="2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s-ES_tradnl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_tradnl" sz="2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sz="26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F1617AD-4580-E0E1-0429-64642F8CB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445" t="-68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D9D02-F2DB-D77F-3317-6240F9B2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9D97-C0FF-341C-2E0A-68E2391A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Comparación de Métodos (</a:t>
            </a:r>
            <a:r>
              <a:rPr lang="es-ES_tradnl" i="1" dirty="0"/>
              <a:t>continua</a:t>
            </a:r>
            <a:r>
              <a:rPr lang="es-ES_tradnl" dirty="0"/>
              <a:t>):</a:t>
            </a:r>
            <a:br>
              <a:rPr lang="es-ES_tradnl" dirty="0"/>
            </a:b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Bajo los supuestos clásicos con un predictor normalizado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70401-4842-1F0F-5B9C-F348D4AE1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¿Quién predice mejor?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𝑀𝐶𝑂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_tradnl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Es suficiente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para que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</m:t>
                    </m:r>
                    <m:d>
                      <m:d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𝑀𝐶𝑂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𝐶𝑀</m:t>
                    </m:r>
                    <m:d>
                      <m:d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Para todo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, existe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dirty="0"/>
                  <a:t> de modo que Ridge le “gana” a MCO.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En este caso, es posible derivar una condición necesaria y suficiente. Pero no es generalizable al caso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variables (</a:t>
                </a:r>
                <a:r>
                  <a:rPr lang="es-ES_tradnl" sz="3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Theobald, 1974</a:t>
                </a:r>
                <a:r>
                  <a:rPr lang="es-ES_tradnl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70401-4842-1F0F-5B9C-F348D4AE1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872" r="-6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759E-A9E0-1153-729F-9C0858F4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F1C9-899D-4B82-13FA-4D032A94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Comentarios técnicos &amp; Consideraciones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40F8-2AD9-AC39-89E8-23C5DB718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ES_tradnl" dirty="0"/>
                  <a:t>Usar con datos previamente </a:t>
                </a:r>
                <a:r>
                  <a:rPr lang="es-ES_tradnl" dirty="0">
                    <a:solidFill>
                      <a:srgbClr val="002060"/>
                    </a:solidFill>
                  </a:rPr>
                  <a:t>estandarizados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dirty="0"/>
                  <a:t>Método muy </a:t>
                </a:r>
                <a:r>
                  <a:rPr lang="es-ES_tradnl" dirty="0">
                    <a:solidFill>
                      <a:srgbClr val="002060"/>
                    </a:solidFill>
                  </a:rPr>
                  <a:t>útil </a:t>
                </a:r>
                <a:r>
                  <a:rPr lang="es-ES_tradnl" dirty="0"/>
                  <a:t>en contextos de: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Alta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multicolinealidad</a:t>
                </a:r>
                <a:r>
                  <a:rPr lang="es-ES_tradnl" dirty="0"/>
                  <a:t> entre los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200000"/>
                  </a:lnSpc>
                </a:pPr>
                <a:r>
                  <a:rPr lang="es-ES_tradnl" dirty="0"/>
                  <a:t> Cuando tenemos menos observaciones que predictores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es-ES_tradnl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40F8-2AD9-AC39-89E8-23C5DB718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FCB8-2E9E-803E-9716-17FC82DC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2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Introducimos</a:t>
            </a:r>
            <a:r>
              <a:rPr lang="es-ES_tradnl" dirty="0"/>
              <a:t> la selección más intuitiva de Modelos por </a:t>
            </a:r>
            <a:r>
              <a:rPr lang="es-ES_tradnl" i="1" dirty="0" err="1"/>
              <a:t>Stepwise</a:t>
            </a:r>
            <a:r>
              <a:rPr lang="es-ES_tradnl" i="1" dirty="0"/>
              <a:t> </a:t>
            </a:r>
            <a:r>
              <a:rPr lang="es-ES_tradnl" i="1" dirty="0" err="1"/>
              <a:t>Selection</a:t>
            </a:r>
            <a:r>
              <a:rPr lang="es-ES_tradnl" i="1" dirty="0"/>
              <a:t> </a:t>
            </a:r>
            <a:r>
              <a:rPr lang="es-ES_tradnl" dirty="0"/>
              <a:t>como </a:t>
            </a:r>
            <a:r>
              <a:rPr lang="es-ES_tradnl" dirty="0" err="1"/>
              <a:t>Best</a:t>
            </a:r>
            <a:r>
              <a:rPr lang="es-ES_tradnl" dirty="0"/>
              <a:t> </a:t>
            </a:r>
            <a:r>
              <a:rPr lang="es-ES_tradnl" dirty="0" err="1"/>
              <a:t>Subset</a:t>
            </a:r>
            <a:r>
              <a:rPr lang="es-ES_tradnl" dirty="0"/>
              <a:t>, Forward y </a:t>
            </a:r>
            <a:r>
              <a:rPr lang="es-ES_tradnl" dirty="0" err="1"/>
              <a:t>Backward</a:t>
            </a:r>
            <a:r>
              <a:rPr lang="es-ES_tradnl" dirty="0"/>
              <a:t> </a:t>
            </a:r>
            <a:r>
              <a:rPr lang="es-ES_tradnl" dirty="0" err="1"/>
              <a:t>Selection</a:t>
            </a:r>
            <a:r>
              <a:rPr lang="es-ES_tradnl" dirty="0"/>
              <a:t>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Mencionamos sus </a:t>
            </a:r>
            <a:r>
              <a:rPr lang="es-ES_tradnl" dirty="0">
                <a:solidFill>
                  <a:srgbClr val="FF0000"/>
                </a:solidFill>
              </a:rPr>
              <a:t>problemas computacionales </a:t>
            </a:r>
            <a:r>
              <a:rPr lang="es-ES_tradnl" dirty="0"/>
              <a:t>y </a:t>
            </a:r>
            <a:r>
              <a:rPr lang="es-ES_tradnl" dirty="0">
                <a:solidFill>
                  <a:srgbClr val="00B050"/>
                </a:solidFill>
              </a:rPr>
              <a:t>ventajas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los tres tipos de </a:t>
            </a:r>
            <a:r>
              <a:rPr lang="es-ES_tradnl" dirty="0">
                <a:solidFill>
                  <a:srgbClr val="002060"/>
                </a:solidFill>
              </a:rPr>
              <a:t>regularización</a:t>
            </a:r>
            <a:r>
              <a:rPr lang="es-ES_tradnl" dirty="0"/>
              <a:t> (aumentar sesgos de coeficientes, reducir varianza)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Ridge -&gt; penalidad no estricta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Clase presencial: AULA </a:t>
            </a:r>
            <a:r>
              <a:rPr lang="es-ES_tradnl" b="1" dirty="0">
                <a:solidFill>
                  <a:srgbClr val="FF0000"/>
                </a:solidFill>
              </a:rPr>
              <a:t>440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Próxima Presentación Grupal: </a:t>
            </a:r>
            <a:r>
              <a:rPr lang="es-ES_tradnl" dirty="0">
                <a:solidFill>
                  <a:srgbClr val="FF0000"/>
                </a:solidFill>
              </a:rPr>
              <a:t>Viernes 30 de Mayo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4: EPH – Regresión &amp; Clasificación: </a:t>
            </a:r>
            <a:r>
              <a:rPr lang="es-ES_tradnl" dirty="0">
                <a:solidFill>
                  <a:schemeClr val="accent2"/>
                </a:solidFill>
              </a:rPr>
              <a:t>Martes 3 de Junio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Elección de Modelos: Introducción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 off-sesgo varianza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7428-BAF8-C43C-0F61-3A249901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529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Modelo </a:t>
            </a:r>
            <a:r>
              <a:rPr lang="es-ES_tradnl" dirty="0">
                <a:solidFill>
                  <a:srgbClr val="002060"/>
                </a:solidFill>
              </a:rPr>
              <a:t>lineal</a:t>
            </a:r>
            <a:r>
              <a:rPr lang="es-ES_tradnl" dirty="0"/>
              <a:t>: “</a:t>
            </a:r>
            <a:r>
              <a:rPr lang="es-ES_tradnl" dirty="0">
                <a:solidFill>
                  <a:srgbClr val="002060"/>
                </a:solidFill>
              </a:rPr>
              <a:t>Madre</a:t>
            </a:r>
            <a:r>
              <a:rPr lang="es-ES_tradnl" dirty="0"/>
              <a:t>” de todos los modelos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Trade off</a:t>
            </a:r>
            <a:r>
              <a:rPr lang="es-ES_tradnl" dirty="0"/>
              <a:t>: modelos más ‘complejos’ tienden a ser menos sesgados, pero con mayor varianza.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Idea</a:t>
            </a:r>
            <a:r>
              <a:rPr lang="es-ES_tradnl" dirty="0"/>
              <a:t>: Buscar modelos lineales que: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Interpretación </a:t>
            </a:r>
            <a:r>
              <a:rPr lang="es-ES_tradnl" dirty="0"/>
              <a:t>de manera sencilla 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Menor error de predicción </a:t>
            </a:r>
            <a:r>
              <a:rPr lang="es-ES_tradnl" dirty="0"/>
              <a:t>afuera de la muestra que una regresión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3116-EEC6-9873-7268-2EF32801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317EB5-1442-A4A6-2D79-1D5C57D69603}"/>
              </a:ext>
            </a:extLst>
          </p:cNvPr>
          <p:cNvGrpSpPr/>
          <p:nvPr/>
        </p:nvGrpSpPr>
        <p:grpSpPr>
          <a:xfrm>
            <a:off x="6675126" y="1266521"/>
            <a:ext cx="5516874" cy="4970935"/>
            <a:chOff x="6675126" y="1266521"/>
            <a:chExt cx="5516874" cy="497093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B973C4A-5C95-B1A6-C745-2E4273DD7501}"/>
                </a:ext>
              </a:extLst>
            </p:cNvPr>
            <p:cNvCxnSpPr/>
            <p:nvPr/>
          </p:nvCxnSpPr>
          <p:spPr>
            <a:xfrm>
              <a:off x="6675126" y="5539437"/>
              <a:ext cx="445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855910-5CE8-6F00-EFF6-D3A81B78B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126" y="1591325"/>
              <a:ext cx="0" cy="3948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15B4DF0-1066-7C0C-87CD-7E86D4365E73}"/>
                </a:ext>
              </a:extLst>
            </p:cNvPr>
            <p:cNvSpPr/>
            <p:nvPr/>
          </p:nvSpPr>
          <p:spPr>
            <a:xfrm>
              <a:off x="6949446" y="1897077"/>
              <a:ext cx="3749040" cy="1584959"/>
            </a:xfrm>
            <a:custGeom>
              <a:avLst/>
              <a:gdLst>
                <a:gd name="connsiteX0" fmla="*/ 0 w 3749040"/>
                <a:gd name="connsiteY0" fmla="*/ 0 h 1829151"/>
                <a:gd name="connsiteX1" fmla="*/ 1783080 w 3749040"/>
                <a:gd name="connsiteY1" fmla="*/ 1828800 h 1829151"/>
                <a:gd name="connsiteX2" fmla="*/ 3749040 w 3749040"/>
                <a:gd name="connsiteY2" fmla="*/ 121920 h 1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040" h="1829151">
                  <a:moveTo>
                    <a:pt x="0" y="0"/>
                  </a:moveTo>
                  <a:cubicBezTo>
                    <a:pt x="579120" y="904240"/>
                    <a:pt x="1158240" y="1808480"/>
                    <a:pt x="1783080" y="1828800"/>
                  </a:cubicBezTo>
                  <a:cubicBezTo>
                    <a:pt x="2407920" y="1849120"/>
                    <a:pt x="3078480" y="985520"/>
                    <a:pt x="3749040" y="1219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9F39FF6-1BF9-7939-A133-CD5BBC768AF9}"/>
                </a:ext>
              </a:extLst>
            </p:cNvPr>
            <p:cNvSpPr/>
            <p:nvPr/>
          </p:nvSpPr>
          <p:spPr>
            <a:xfrm>
              <a:off x="6949446" y="3482036"/>
              <a:ext cx="4053835" cy="1615442"/>
            </a:xfrm>
            <a:custGeom>
              <a:avLst/>
              <a:gdLst>
                <a:gd name="connsiteX0" fmla="*/ 0 w 4373880"/>
                <a:gd name="connsiteY0" fmla="*/ 0 h 3517945"/>
                <a:gd name="connsiteX1" fmla="*/ 1859280 w 4373880"/>
                <a:gd name="connsiteY1" fmla="*/ 3078480 h 3517945"/>
                <a:gd name="connsiteX2" fmla="*/ 4373880 w 4373880"/>
                <a:gd name="connsiteY2" fmla="*/ 3429000 h 35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3880" h="3517945">
                  <a:moveTo>
                    <a:pt x="0" y="0"/>
                  </a:moveTo>
                  <a:cubicBezTo>
                    <a:pt x="565150" y="1253490"/>
                    <a:pt x="1130300" y="2506980"/>
                    <a:pt x="1859280" y="3078480"/>
                  </a:cubicBezTo>
                  <a:cubicBezTo>
                    <a:pt x="2588260" y="3649980"/>
                    <a:pt x="3481070" y="3539490"/>
                    <a:pt x="4373880" y="3429000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1D21AC-0DDF-30E6-9D82-49022824A35F}"/>
                </a:ext>
              </a:extLst>
            </p:cNvPr>
            <p:cNvSpPr/>
            <p:nvPr/>
          </p:nvSpPr>
          <p:spPr>
            <a:xfrm>
              <a:off x="6987556" y="3482036"/>
              <a:ext cx="3749035" cy="1688456"/>
            </a:xfrm>
            <a:custGeom>
              <a:avLst/>
              <a:gdLst>
                <a:gd name="connsiteX0" fmla="*/ 0 w 3810000"/>
                <a:gd name="connsiteY0" fmla="*/ 2971800 h 2983857"/>
                <a:gd name="connsiteX1" fmla="*/ 1752600 w 3810000"/>
                <a:gd name="connsiteY1" fmla="*/ 2529840 h 2983857"/>
                <a:gd name="connsiteX2" fmla="*/ 3810000 w 3810000"/>
                <a:gd name="connsiteY2" fmla="*/ 0 h 29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2983857">
                  <a:moveTo>
                    <a:pt x="0" y="2971800"/>
                  </a:moveTo>
                  <a:cubicBezTo>
                    <a:pt x="558800" y="2998470"/>
                    <a:pt x="1117600" y="3025140"/>
                    <a:pt x="1752600" y="2529840"/>
                  </a:cubicBezTo>
                  <a:cubicBezTo>
                    <a:pt x="2387600" y="2034540"/>
                    <a:pt x="3098800" y="1017270"/>
                    <a:pt x="38100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C39B49-AF84-B8B5-F1C2-3736D73A24DD}"/>
                </a:ext>
              </a:extLst>
            </p:cNvPr>
            <p:cNvSpPr txBox="1"/>
            <p:nvPr/>
          </p:nvSpPr>
          <p:spPr>
            <a:xfrm>
              <a:off x="9982201" y="5714236"/>
              <a:ext cx="20421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Complejidad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437908-8EF7-4CB3-88C1-5E698701403B}"/>
                </a:ext>
              </a:extLst>
            </p:cNvPr>
            <p:cNvSpPr txBox="1"/>
            <p:nvPr/>
          </p:nvSpPr>
          <p:spPr>
            <a:xfrm>
              <a:off x="6705608" y="1266521"/>
              <a:ext cx="12344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6B4C00-9165-B137-D7CD-4D27CF805EAD}"/>
                    </a:ext>
                  </a:extLst>
                </p:cNvPr>
                <p:cNvSpPr txBox="1"/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𝐸𝑟𝑟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6B4C00-9165-B137-D7CD-4D27CF805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blipFill>
                  <a:blip r:embed="rId3"/>
                  <a:stretch>
                    <a:fillRect t="-42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F779B0-A41E-2D99-7F5F-B877955E4598}"/>
                    </a:ext>
                  </a:extLst>
                </p:cNvPr>
                <p:cNvSpPr txBox="1"/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F779B0-A41E-2D99-7F5F-B877955E4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blipFill>
                  <a:blip r:embed="rId4"/>
                  <a:stretch>
                    <a:fillRect t="-6383" b="-1276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627078-95E6-3A2C-5A19-A97B1B5011F9}"/>
                    </a:ext>
                  </a:extLst>
                </p:cNvPr>
                <p:cNvSpPr txBox="1"/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𝑆𝑒𝑠𝑔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5627078-95E6-3A2C-5A19-A97B1B501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blipFill>
                  <a:blip r:embed="rId5"/>
                  <a:stretch>
                    <a:fillRect t="-6522" b="-130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4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Elección de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serie de modelos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¿Ordenables en complejidad? Trade-off sesgo varianza. </a:t>
                </a:r>
                <a:r>
                  <a:rPr lang="es-ES_tradnl" dirty="0" err="1"/>
                  <a:t>Overfit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¿Anidados?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¿Existe un “supermodelo” que contenga al verdadero?</a:t>
                </a:r>
              </a:p>
              <a:p>
                <a:pPr>
                  <a:lnSpc>
                    <a:spcPct val="150000"/>
                  </a:lnSpc>
                </a:pPr>
                <a:endParaRPr lang="es-ES_tradnl" sz="1500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Elección de modelos</a:t>
                </a:r>
                <a:r>
                  <a:rPr lang="es-ES_tradnl" dirty="0"/>
                  <a:t>: búsqueda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del mejor modelo para predecir fuera de la muestra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7029-CAC5-1B0F-5F65-E42E8001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Elección de Modelos Lineales: </a:t>
            </a:r>
            <a:r>
              <a:rPr lang="es-ES_tradnl" dirty="0" err="1"/>
              <a:t>Subset</a:t>
            </a:r>
            <a:r>
              <a:rPr lang="es-ES_tradnl" dirty="0"/>
              <a:t> </a:t>
            </a:r>
            <a:r>
              <a:rPr lang="es-ES_tradnl" dirty="0" err="1"/>
              <a:t>Selection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2A76-D9EB-1BA0-8D88-E47A6BDC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Búsqueda exhaustiva: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Subset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Selection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06514-EB17-AA85-B556-CC6695760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Iniciar con el modelo nulo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sin predictores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Estimar todos los posibles modelos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predictores,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Para cada modelo, </a:t>
                </a:r>
                <a:r>
                  <a:rPr lang="es-ES_tradnl" dirty="0">
                    <a:solidFill>
                      <a:srgbClr val="002060"/>
                    </a:solidFill>
                  </a:rPr>
                  <a:t>computar</a:t>
                </a:r>
                <a:r>
                  <a:rPr lang="es-ES_tradnl" dirty="0"/>
                  <a:t> la suma de los residuos al cuadrado (RSS),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, o el error de cross-validation (CV)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Elegir el que minimiza RSS o maximiza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-&gt; </a:t>
                </a:r>
                <a:r>
                  <a:rPr lang="es-ES_tradnl" dirty="0" err="1">
                    <a:solidFill>
                      <a:srgbClr val="00B050"/>
                    </a:solidFill>
                  </a:rPr>
                  <a:t>Best</a:t>
                </a:r>
                <a:r>
                  <a:rPr lang="es-ES_tradnl" dirty="0">
                    <a:solidFill>
                      <a:srgbClr val="00B05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B050"/>
                    </a:solidFill>
                  </a:rPr>
                  <a:t>subset</a:t>
                </a:r>
                <a:endParaRPr lang="es-ES_tradnl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06514-EB17-AA85-B556-CC6695760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b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AB197-1BD1-7E2E-8029-21768C68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26B-A789-60A7-0744-A4048FDB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Búsqueda exhaustiva: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Best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Subset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Selection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A2308-547B-A89D-115A-CEA1D8DD3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>
                    <a:solidFill>
                      <a:srgbClr val="FF0000"/>
                    </a:solidFill>
                  </a:rPr>
                  <a:t>¿Problema?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Estamos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s-ES_tradnl" dirty="0"/>
                  <a:t> modelos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Computacionalmente inviable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‘moderado’: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⇒1.048.576</m:t>
                    </m:r>
                  </m:oMath>
                </a14:m>
                <a:r>
                  <a:rPr lang="es-ES_tradnl" dirty="0"/>
                  <a:t> modelos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0A2308-547B-A89D-115A-CEA1D8DD3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6425-C4AA-D86B-1482-9C0FC178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1209</Words>
  <Application>Microsoft Macintosh PowerPoint</Application>
  <PresentationFormat>Panorámica</PresentationFormat>
  <Paragraphs>184</Paragraphs>
  <Slides>26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Gill Sans Nova Light</vt:lpstr>
      <vt:lpstr>Goudy Old Style</vt:lpstr>
      <vt:lpstr>Times</vt:lpstr>
      <vt:lpstr>Office Theme</vt:lpstr>
      <vt:lpstr>Introducción a Métodos de Regularización: Ridge</vt:lpstr>
      <vt:lpstr>En la clase de hoy</vt:lpstr>
      <vt:lpstr>Cuestiones operativas del curso: Próximos Deadlines</vt:lpstr>
      <vt:lpstr>Elección de Modelos: Introducción </vt:lpstr>
      <vt:lpstr>Trade off-sesgo varianza</vt:lpstr>
      <vt:lpstr>Elección de Modelos</vt:lpstr>
      <vt:lpstr>Elección de Modelos Lineales: Subset Selection</vt:lpstr>
      <vt:lpstr>Búsqueda exhaustiva: Best Subset Selection</vt:lpstr>
      <vt:lpstr>Búsqueda exhaustiva: Best Subset Selection</vt:lpstr>
      <vt:lpstr>Ilustración de Best Subset Selection</vt:lpstr>
      <vt:lpstr>Stepwise Selection: Forward Selection</vt:lpstr>
      <vt:lpstr>Ventaja de Forward Selection</vt:lpstr>
      <vt:lpstr>Stepwise Selection: Backward selection</vt:lpstr>
      <vt:lpstr>Discusión de estos métodos </vt:lpstr>
      <vt:lpstr>Métodos de Regularización</vt:lpstr>
      <vt:lpstr>Idea de “regularizar”</vt:lpstr>
      <vt:lpstr>Regularización I: Ridge</vt:lpstr>
      <vt:lpstr>Ridge</vt:lpstr>
      <vt:lpstr>Caso simple I: un predictor, normalizado</vt:lpstr>
      <vt:lpstr>Caso simple II: un predictor, normalizado</vt:lpstr>
      <vt:lpstr>Comparación de Métodos: Bajo los supuestos clásicos con un predictor normalizado</vt:lpstr>
      <vt:lpstr>Comparación de Métodos (continua): Bajo los supuestos clásicos con un predictor normalizado</vt:lpstr>
      <vt:lpstr>Comentarios técnicos &amp; Consideraciones</vt:lpstr>
      <vt:lpstr>Conclusiones finales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166</cp:revision>
  <dcterms:created xsi:type="dcterms:W3CDTF">2023-06-12T20:51:31Z</dcterms:created>
  <dcterms:modified xsi:type="dcterms:W3CDTF">2025-05-13T19:34:16Z</dcterms:modified>
</cp:coreProperties>
</file>