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423" r:id="rId2"/>
    <p:sldId id="326" r:id="rId3"/>
    <p:sldId id="275" r:id="rId4"/>
    <p:sldId id="490" r:id="rId5"/>
    <p:sldId id="480" r:id="rId6"/>
    <p:sldId id="354" r:id="rId7"/>
    <p:sldId id="483" r:id="rId8"/>
    <p:sldId id="351" r:id="rId9"/>
    <p:sldId id="260" r:id="rId10"/>
    <p:sldId id="266" r:id="rId11"/>
    <p:sldId id="270" r:id="rId12"/>
    <p:sldId id="272" r:id="rId13"/>
    <p:sldId id="271" r:id="rId14"/>
    <p:sldId id="273" r:id="rId15"/>
    <p:sldId id="352" r:id="rId16"/>
    <p:sldId id="474" r:id="rId17"/>
    <p:sldId id="476" r:id="rId18"/>
    <p:sldId id="365" r:id="rId19"/>
    <p:sldId id="484" r:id="rId20"/>
    <p:sldId id="485" r:id="rId21"/>
    <p:sldId id="486" r:id="rId22"/>
    <p:sldId id="469" r:id="rId23"/>
    <p:sldId id="470" r:id="rId24"/>
    <p:sldId id="471" r:id="rId25"/>
    <p:sldId id="425" r:id="rId26"/>
    <p:sldId id="412" r:id="rId27"/>
    <p:sldId id="413" r:id="rId28"/>
    <p:sldId id="415" r:id="rId29"/>
    <p:sldId id="488" r:id="rId30"/>
    <p:sldId id="418" r:id="rId31"/>
    <p:sldId id="419" r:id="rId32"/>
    <p:sldId id="487" r:id="rId33"/>
    <p:sldId id="416" r:id="rId34"/>
    <p:sldId id="417" r:id="rId35"/>
    <p:sldId id="337" r:id="rId36"/>
    <p:sldId id="314" r:id="rId37"/>
    <p:sldId id="472" r:id="rId38"/>
    <p:sldId id="44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5E9202-8AF9-7B42-B817-22D148D689E3}">
          <p14:sldIdLst>
            <p14:sldId id="423"/>
            <p14:sldId id="326"/>
            <p14:sldId id="275"/>
          </p14:sldIdLst>
        </p14:section>
        <p14:section name="Breve repaso de clase anterior" id="{E88B167C-240A-0549-97F6-55B4EA87ED19}">
          <p14:sldIdLst>
            <p14:sldId id="490"/>
            <p14:sldId id="480"/>
            <p14:sldId id="354"/>
            <p14:sldId id="483"/>
          </p14:sldIdLst>
        </p14:section>
        <p14:section name="LASSO" id="{75D31724-3B6C-E842-978D-4FEEBABBFA4D}">
          <p14:sldIdLst>
            <p14:sldId id="351"/>
            <p14:sldId id="260"/>
            <p14:sldId id="266"/>
            <p14:sldId id="270"/>
            <p14:sldId id="272"/>
            <p14:sldId id="271"/>
            <p14:sldId id="273"/>
            <p14:sldId id="352"/>
            <p14:sldId id="474"/>
            <p14:sldId id="476"/>
          </p14:sldIdLst>
        </p14:section>
        <p14:section name="Elastic Net" id="{695A93C9-D55B-3F41-BED1-F70892F53DE0}">
          <p14:sldIdLst>
            <p14:sldId id="365"/>
            <p14:sldId id="484"/>
            <p14:sldId id="485"/>
            <p14:sldId id="486"/>
          </p14:sldIdLst>
        </p14:section>
        <p14:section name="Comparacion de Modelos" id="{ACB54C49-81E3-6241-B182-58B8CCA1881C}">
          <p14:sldIdLst>
            <p14:sldId id="469"/>
            <p14:sldId id="470"/>
            <p14:sldId id="471"/>
            <p14:sldId id="425"/>
            <p14:sldId id="412"/>
            <p14:sldId id="413"/>
            <p14:sldId id="415"/>
          </p14:sldIdLst>
        </p14:section>
        <p14:section name="Cross-validation para elegir parametro de penalidad" id="{51DE51B1-C3AB-6D43-9F6E-017755FCB704}">
          <p14:sldIdLst>
            <p14:sldId id="488"/>
            <p14:sldId id="418"/>
            <p14:sldId id="419"/>
          </p14:sldIdLst>
        </p14:section>
        <p14:section name="Trade-off sesgo variance de los métodos de Regularización" id="{F57142E0-CA69-CA48-8ADD-D90F3834B960}">
          <p14:sldIdLst>
            <p14:sldId id="487"/>
            <p14:sldId id="416"/>
            <p14:sldId id="417"/>
          </p14:sldIdLst>
        </p14:section>
        <p14:section name="Conclusiones finales" id="{30AE4762-25DE-C74D-AF95-4AEC0CC37FB0}">
          <p14:sldIdLst>
            <p14:sldId id="337"/>
            <p14:sldId id="314"/>
            <p14:sldId id="472"/>
            <p14:sldId id="4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34"/>
    <p:restoredTop sz="86573"/>
  </p:normalViewPr>
  <p:slideViewPr>
    <p:cSldViewPr snapToGrid="0">
      <p:cViewPr varScale="1">
        <p:scale>
          <a:sx n="87" d="100"/>
          <a:sy n="87" d="100"/>
        </p:scale>
        <p:origin x="208" y="752"/>
      </p:cViewPr>
      <p:guideLst/>
    </p:cSldViewPr>
  </p:slideViewPr>
  <p:outlineViewPr>
    <p:cViewPr>
      <p:scale>
        <a:sx n="33" d="100"/>
        <a:sy n="33" d="100"/>
      </p:scale>
      <p:origin x="0" y="-402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57B98-7F31-0D42-9B7E-63D1E3B1FEB1}" type="datetimeFigureOut">
              <a:rPr lang="es-ES_tradnl" smtClean="0"/>
              <a:t>14/5/25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6B6AD-E852-0649-B090-0B587A2ABB4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200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412AF-8B30-1C4A-9486-8B7EE1FDFB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20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56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21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095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9580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03896-E1DC-2DA7-DFA8-825C1823F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51154-1130-8A75-EDED-6130A2416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DECB2C-4503-2958-12EE-76F0542E3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EBEC8-AB4F-283B-53DB-C1376FD7AC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64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31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11804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43381-5E8F-86ED-F8E4-FD0EB55CC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F0FD47-1642-68FA-3B3F-792CA4EAE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C1B6C6-D8BF-737C-5C77-C2C0385AF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17F27-B49E-244D-FB98-94369CEDF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22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ED07FA-7792-F649-B523-FCAF9068A01B}" type="slidenum">
              <a:rPr lang="es-ES_tradnl" smtClean="0"/>
              <a:t>35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0722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19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94188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ABFDA-A093-7CC9-6D4F-D3B2DD79A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90B27E-5836-094E-3FE0-85F6026482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0CC8CF-1453-3DBE-90E1-C74C9C639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06164-4059-8EF1-2B0B-18B60AE411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38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66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30DE0-2491-4445-BD47-B1B1930FC5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10327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87940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6B6AD-E852-0649-B090-0B587A2ABB49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4329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B98C-7E11-E20C-7CA1-01CA7BC60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8FC3A6-7EF0-25DE-49FD-093DABEA4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BDF46-6163-6B81-C8F2-2AFCA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000F8-7FFC-5341-ADE9-35A49375D21C}" type="datetime1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8C366-551D-FE97-2B1D-32127BF3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01B1D-ECC1-F92A-E5F2-CCE79365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8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6847-10A3-1E86-2365-C19719B4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4D640-C06A-7E21-00D5-44964ADC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FEB36-D0A3-DD5E-C201-B27A7169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A313-D30E-C24D-B5E3-47AF40650833}" type="datetime1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6C4C8-11C3-310B-0494-5A9A39C6A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FB9E-F285-F7AE-0E8F-94E44391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591E1-25BE-1B7D-2747-B206B7690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C95D2-79AD-B457-5041-AF0BC72AD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9B71-7EFC-DD71-1559-F745192F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59BE-6406-4040-81F6-DB3E248EDC37}" type="datetime1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FD8D1-6C57-FE1E-C640-C760ABFF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9F31-ACBF-4495-3650-1BBE05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1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CDC1-3848-0D97-B7AC-87941E6A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30B0-69E0-A392-06B3-B0B255B70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745A-C184-9A02-3478-963C49CD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858FC-9A6A-6A4B-BC45-38DA2CDC520C}" type="datetime1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6306-932B-2678-8102-D5B1FF6A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BCBB-A717-3F86-896B-2E915566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2CE9D-254D-F34F-04CD-7171E08A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3A657-71FF-6D0F-FA99-85DC67E6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D6D25-137F-9F92-60F0-FB0CA02E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57393-515B-1A47-A87A-8640CC03CD21}" type="datetime1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48134-AEC4-52EE-619E-153EC79D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6E28-6B6A-F6F8-4722-E4543D3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1D6C-E496-E079-CBB1-0568125CB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E5603-C8AA-9A92-329E-1802B5F59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50DDA-AA05-B9E0-6968-15C94DE92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06625-219C-99D2-3E54-1E8F41B2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A069-A1EA-0F47-A741-49B3A660719F}" type="datetime1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ABBC7-B012-FDE4-EA5B-0F69DA2E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5FDEE-8F41-2CAA-8017-4038F3B8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56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A04D-9D5C-EB18-C5D0-F76A09B0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72525-56CB-7F89-4E11-9F3346C59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198E8-A9B1-48FB-F54D-A3A92D36D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E517-63E9-95AE-DECC-CFC5865D1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2A0CC-FDD5-8EAE-60EC-D76CDDC97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A6C08-7F94-962B-4B6D-4E592F0E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E4583-8738-D446-A561-042FC1E653E3}" type="datetime1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6DBB8B-904B-340C-44C2-AEB8E73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57219B-396C-1FD3-E2D2-AE434727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471B7-64C8-5681-B050-6630E101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26AF0-FBD4-6543-A23B-33B8EC5C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A491-31D3-4F46-B45E-95FC60EFF440}" type="datetime1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87316-ECA6-24C4-30E6-F285BB5B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D056-F9AE-1692-E81E-AF758FCCC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5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10710-3846-C9D7-2144-F947912C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2F5C-5B3E-AE45-9D2D-54D56FEFFDFB}" type="datetime1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AC6AD-5E2E-A761-7126-579D5026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490D8-22CE-08FF-C435-CF9436B2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159F-BCFE-0041-5B65-0F7FC249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E978-B876-7F13-E812-15175B9B4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065CE-0860-1EFD-1CD1-8D84398DF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4DE7-1714-6B66-42FD-77D069D7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ECDE3-54E0-7D4C-8C01-682D9A3E8683}" type="datetime1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E9F-F437-9F8B-15B0-8576AFF5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9748-1BAE-0CB1-1ED5-9FF402F0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60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094-D299-E460-49A2-D005A07AC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A670-8C5F-885F-FB89-1940119E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02C41-9999-BFD6-AEAD-EB346FCC3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5BE73-C51E-CB3B-FD3F-C461033F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F334-1367-DE42-B433-657F08CBBA33}" type="datetime1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6684-3CE0-4A83-95A6-6EBB0949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73D51-51CE-D827-C1EE-C87D922E8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15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12EA-8A8E-06EC-6E57-8E5E96C5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40FE1-91A8-46C3-32E1-30AAA21A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noProof="0"/>
              <a:t>Click to edit Master text styles</a:t>
            </a:r>
          </a:p>
          <a:p>
            <a:pPr lvl="1"/>
            <a:r>
              <a:rPr lang="es-ES_tradnl" noProof="0"/>
              <a:t>Second level</a:t>
            </a:r>
          </a:p>
          <a:p>
            <a:pPr lvl="2"/>
            <a:r>
              <a:rPr lang="es-ES_tradnl" noProof="0"/>
              <a:t>Third level</a:t>
            </a:r>
          </a:p>
          <a:p>
            <a:pPr lvl="3"/>
            <a:r>
              <a:rPr lang="es-ES_tradnl" noProof="0"/>
              <a:t>Fourth level</a:t>
            </a:r>
          </a:p>
          <a:p>
            <a:pPr lvl="4"/>
            <a:r>
              <a:rPr lang="es-ES_tradnl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69DB0-88CE-6331-AB80-0CB309875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6C47D364-D30F-3243-95CC-D040B3E96DD2}" type="datetime1">
              <a:rPr lang="en-US" noProof="0" smtClean="0"/>
              <a:t>5/14/25</a:t>
            </a:fld>
            <a:endParaRPr lang="es-ES_tradnl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BFB-E83F-ED57-BB3C-53CCB6662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endParaRPr lang="es-ES_tradnl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DCCDE-D195-0527-335D-0AECD8803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>
                <a:solidFill>
                  <a:schemeClr val="tx1">
                    <a:tint val="75000"/>
                  </a:schemeClr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78C1CC4-2077-434E-BCF1-5D01C08A9B17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809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Goudy Old Style" panose="02020502050305020303" pitchFamily="18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Nova Light" panose="020F0302020204030204" pitchFamily="34" charset="0"/>
          <a:ea typeface="+mn-ea"/>
          <a:cs typeface="Gill Sans Nova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lendly.com/m-n-romero91/30min-office-hour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mailto:25RO35480961@campus.economicas.uba.ar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C8F4-54CC-EED9-C31F-8F80FFB62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6910"/>
            <a:ext cx="9144000" cy="2387600"/>
          </a:xfrm>
        </p:spPr>
        <p:txBody>
          <a:bodyPr>
            <a:normAutofit/>
          </a:bodyPr>
          <a:lstStyle/>
          <a:p>
            <a:r>
              <a:rPr lang="es-ES" sz="4400" b="1" kern="1400" dirty="0">
                <a:solidFill>
                  <a:srgbClr val="002060"/>
                </a:solidFill>
                <a:effectLst/>
                <a:latin typeface="Goudy Old Style" panose="02020502050305020303" pitchFamily="18" charset="77"/>
                <a:ea typeface="Times New Roman" panose="02020603050405020304" pitchFamily="18" charset="0"/>
                <a:cs typeface="Times New Roman" panose="02020603050405020304" pitchFamily="18" charset="0"/>
              </a:rPr>
              <a:t>Introducción a Métodos de Regularización: Ridge</a:t>
            </a:r>
            <a:endParaRPr lang="en-US" sz="1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55BDD-1493-5FB8-8EDB-106F9B362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115"/>
            <a:ext cx="9144000" cy="1655762"/>
          </a:xfrm>
        </p:spPr>
        <p:txBody>
          <a:bodyPr>
            <a:normAutofit/>
          </a:bodyPr>
          <a:lstStyle/>
          <a:p>
            <a:r>
              <a:rPr lang="es-ES" sz="32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María Noelia Romero</a:t>
            </a:r>
            <a:r>
              <a:rPr lang="en-US" sz="4000" dirty="0">
                <a:effectLst/>
              </a:rPr>
              <a:t> </a:t>
            </a:r>
            <a:endParaRPr lang="en-US" sz="4000" dirty="0"/>
          </a:p>
          <a:p>
            <a:r>
              <a:rPr lang="es-ES" sz="2800" dirty="0">
                <a:solidFill>
                  <a:srgbClr val="000000"/>
                </a:solidFill>
                <a:latin typeface="Gill Sans Nova Light" panose="020F0302020204030204" pitchFamily="34" charset="0"/>
                <a:cs typeface="Times New Roman" panose="02020603050405020304" pitchFamily="18" charset="0"/>
              </a:rPr>
              <a:t>Clase 15</a:t>
            </a:r>
            <a:endParaRPr lang="en-US" sz="3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ADCD9-CEB1-5D1E-D7AC-167899E2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27F2D-CC52-462D-4A92-C7C4502C7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950" y="853123"/>
            <a:ext cx="1463040" cy="1463040"/>
          </a:xfrm>
          <a:prstGeom prst="rect">
            <a:avLst/>
          </a:prstGeom>
        </p:spPr>
      </p:pic>
      <p:pic>
        <p:nvPicPr>
          <p:cNvPr id="6" name="Picture 5" descr="A blue and yellow logo&#10;&#10;Description automatically generated">
            <a:extLst>
              <a:ext uri="{FF2B5EF4-FFF2-40B4-BE49-F238E27FC236}">
                <a16:creationId xmlns:a16="http://schemas.microsoft.com/office/drawing/2014/main" id="{939E0972-AB4F-C51D-7B38-9F10B613F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007" y="849631"/>
            <a:ext cx="127179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5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LASSO (</a:t>
            </a:r>
            <a:r>
              <a:rPr lang="es-ES_tradnl" i="1" dirty="0"/>
              <a:t>continua</a:t>
            </a:r>
            <a:r>
              <a:rPr lang="es-ES_tradnl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l-GR" dirty="0"/>
                  <a:t> </a:t>
                </a:r>
                <a:r>
                  <a:rPr lang="es-ES_tradnl" dirty="0"/>
                  <a:t>es una función </a:t>
                </a:r>
                <a:r>
                  <a:rPr lang="es-ES_tradnl" dirty="0">
                    <a:solidFill>
                      <a:srgbClr val="FF0000"/>
                    </a:solidFill>
                  </a:rPr>
                  <a:t>no diferenciable</a:t>
                </a:r>
                <a:r>
                  <a:rPr lang="es-ES_tradnl" dirty="0"/>
                  <a:t>.</a:t>
                </a:r>
                <a:endParaRPr lang="es-ES_tradnl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B050"/>
                    </a:solidFill>
                  </a:rPr>
                  <a:t>LASSO</a:t>
                </a:r>
                <a:r>
                  <a:rPr lang="es-ES_tradnl" dirty="0"/>
                  <a:t>: automáticamente </a:t>
                </a:r>
                <a:r>
                  <a:rPr lang="es-ES_tradnl" dirty="0">
                    <a:solidFill>
                      <a:srgbClr val="002060"/>
                    </a:solidFill>
                  </a:rPr>
                  <a:t>elige</a:t>
                </a:r>
                <a:r>
                  <a:rPr lang="es-ES_tradnl" dirty="0"/>
                  <a:t> que variables entran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s-ES_tradnl" dirty="0"/>
                  <a:t>) y cuales no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dirty="0"/>
                  <a:t>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¿Por qué? Coeficientes anulados como ‘soluciones de esquina’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942" r="-724" b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24360-6B32-E6BE-57A1-8A6480EB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0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CDA2-FBFD-4435-09C4-88FAECC45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Solución esquina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00000"/>
                  </a:lnSpc>
                </a:pPr>
                <a:r>
                  <a:rPr lang="es-ES_tradnl" dirty="0"/>
                  <a:t>No diferenciable 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_tradnl" dirty="0"/>
              </a:p>
              <a:p>
                <a:pPr>
                  <a:lnSpc>
                    <a:spcPct val="100000"/>
                  </a:lnSpc>
                </a:pPr>
                <a:r>
                  <a:rPr lang="es-ES_tradnl" dirty="0"/>
                  <a:t>Cuadrática y diferenciable 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_tradnl" dirty="0"/>
              </a:p>
              <a:p>
                <a:pPr>
                  <a:lnSpc>
                    <a:spcPct val="10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E2FE6-2D21-0373-E669-031C93ACF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0814" b="-194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C6AF8-7918-99BA-F5DB-436F08CC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2E65CE-3653-8912-0E4D-181B4B3D80C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_tradnl" sz="4000" dirty="0"/>
                  <a:t>Visualización de escenarios posibles con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_tradnl" sz="4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_tradnl" sz="4000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2E65CE-3653-8912-0E4D-181B4B3D80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588D3A9-30C8-A04D-EBE8-BFCD956EE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60852" y="1576387"/>
            <a:ext cx="6845300" cy="48121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62484B-FBC5-D5FA-6105-B8AE0855BCF9}"/>
                  </a:ext>
                </a:extLst>
              </p:cNvPr>
              <p:cNvSpPr txBox="1"/>
              <p:nvPr/>
            </p:nvSpPr>
            <p:spPr>
              <a:xfrm>
                <a:off x="442877" y="2713866"/>
                <a:ext cx="3635854" cy="2381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ES_tradnl" sz="2400" dirty="0"/>
              </a:p>
              <a:p>
                <a:endParaRPr lang="es-ES_tradnl" sz="2400" dirty="0">
                  <a:latin typeface="Gill Sans Nova Light" panose="020B0302020104020203" pitchFamily="34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s-ES_tradnl" sz="2400" dirty="0">
                    <a:latin typeface="Gill Sans Nova Light" panose="020B0302020104020203" pitchFamily="34" charset="0"/>
                  </a:rPr>
                  <a:t>Solución interior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s-ES_tradnl" sz="2400" dirty="0">
                    <a:latin typeface="Gill Sans Nova Light" panose="020B0302020104020203" pitchFamily="34" charset="0"/>
                  </a:rPr>
                  <a:t>Solución esquina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sz="2400" dirty="0">
                    <a:latin typeface="Gill Sans Nova Light" panose="020B0302020104020203" pitchFamily="34" charset="0"/>
                  </a:rPr>
                  <a:t> </a:t>
                </a:r>
              </a:p>
              <a:p>
                <a:endParaRPr lang="es-ES_tradnl" sz="2400" dirty="0">
                  <a:latin typeface="Gill Sans Nova Light" panose="020B03020201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62484B-FBC5-D5FA-6105-B8AE0855B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77" y="2713866"/>
                <a:ext cx="3635854" cy="2381293"/>
              </a:xfrm>
              <a:prstGeom prst="rect">
                <a:avLst/>
              </a:prstGeom>
              <a:blipFill>
                <a:blip r:embed="rId5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05A7C39-76FF-2DE4-435E-47BBB538FAB1}"/>
              </a:ext>
            </a:extLst>
          </p:cNvPr>
          <p:cNvSpPr txBox="1"/>
          <p:nvPr/>
        </p:nvSpPr>
        <p:spPr>
          <a:xfrm>
            <a:off x="4394201" y="6323598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WSE(2021)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E90D06-BC72-7C92-8FA9-575AE9FF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734E5C-EBC3-365E-C1F6-DACCD5C31894}"/>
                  </a:ext>
                </a:extLst>
              </p:cNvPr>
              <p:cNvSpPr txBox="1"/>
              <p:nvPr/>
            </p:nvSpPr>
            <p:spPr>
              <a:xfrm>
                <a:off x="4847755" y="4935195"/>
                <a:ext cx="2248487" cy="59864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𝜆𝛽</m:t>
                      </m:r>
                    </m:oMath>
                  </m:oMathPara>
                </a14:m>
                <a:endParaRPr lang="es-ES_tradnl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734E5C-EBC3-365E-C1F6-DACCD5C31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755" y="4935195"/>
                <a:ext cx="2248487" cy="598647"/>
              </a:xfrm>
              <a:prstGeom prst="rect">
                <a:avLst/>
              </a:prstGeom>
              <a:blipFill>
                <a:blip r:embed="rId6"/>
                <a:stretch>
                  <a:fillRect l="-28492" t="-140816" b="-20408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F9BC6-121E-D722-15A1-BC3211E44F83}"/>
                  </a:ext>
                </a:extLst>
              </p:cNvPr>
              <p:cNvSpPr txBox="1"/>
              <p:nvPr/>
            </p:nvSpPr>
            <p:spPr>
              <a:xfrm>
                <a:off x="7344246" y="4941199"/>
                <a:ext cx="2532707" cy="576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𝜆𝛽</m:t>
                      </m:r>
                    </m:oMath>
                  </m:oMathPara>
                </a14:m>
                <a:endParaRPr lang="es-ES_tradnl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F9BC6-121E-D722-15A1-BC3211E44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246" y="4941199"/>
                <a:ext cx="2532707" cy="576054"/>
              </a:xfrm>
              <a:prstGeom prst="rect">
                <a:avLst/>
              </a:prstGeom>
              <a:blipFill>
                <a:blip r:embed="rId7"/>
                <a:stretch>
                  <a:fillRect l="-19802" t="-146809" b="-219149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D26C65-D114-FC42-E159-B42383DD8E8F}"/>
                  </a:ext>
                </a:extLst>
              </p:cNvPr>
              <p:cNvSpPr txBox="1"/>
              <p:nvPr/>
            </p:nvSpPr>
            <p:spPr>
              <a:xfrm>
                <a:off x="3295648" y="1787222"/>
                <a:ext cx="12128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s-ES_tradnl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5D26C65-D114-FC42-E159-B42383DD8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48" y="1787222"/>
                <a:ext cx="1212852" cy="461665"/>
              </a:xfrm>
              <a:prstGeom prst="rect">
                <a:avLst/>
              </a:prstGeom>
              <a:blipFill>
                <a:blip r:embed="rId8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47FF9CC-3320-17C0-31F9-D574C5D75A60}"/>
              </a:ext>
            </a:extLst>
          </p:cNvPr>
          <p:cNvSpPr txBox="1"/>
          <p:nvPr/>
        </p:nvSpPr>
        <p:spPr>
          <a:xfrm>
            <a:off x="2726267" y="19168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1B0153-77F4-367E-F0FE-DA2072633BC3}"/>
              </a:ext>
            </a:extLst>
          </p:cNvPr>
          <p:cNvSpPr/>
          <p:nvPr/>
        </p:nvSpPr>
        <p:spPr>
          <a:xfrm>
            <a:off x="6858000" y="3982480"/>
            <a:ext cx="626533" cy="58938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3E110E-AD61-61FE-51BE-D98A2195F427}"/>
              </a:ext>
            </a:extLst>
          </p:cNvPr>
          <p:cNvSpPr/>
          <p:nvPr/>
        </p:nvSpPr>
        <p:spPr>
          <a:xfrm rot="823857">
            <a:off x="7924666" y="4303422"/>
            <a:ext cx="1892887" cy="7283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812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4055-51F6-CB70-063D-5660896C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Formalmente: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Solución esquina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CA0E5-63BE-F29D-0F71-81D41423AC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s-ES_tradnl" dirty="0"/>
                  <a:t>Recuerden para el caso </a:t>
                </a:r>
                <a14:m>
                  <m:oMath xmlns:m="http://schemas.openxmlformats.org/officeDocument/2006/math">
                    <m:r>
                      <a:rPr lang="es-ES_tradnl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s-ES_tradnl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_tradnl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_tradnl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s-ES_tradnl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s-ES_tradnl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_tradnl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_tradn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_tradnl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s-ES_tradnl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_tradnl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_tradnl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_tradnl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_tradnl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_tradnl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s-ES_tradnl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𝜆𝛽</m:t>
                    </m:r>
                  </m:oMath>
                </a14:m>
                <a:endParaRPr lang="es-ES_tradn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_tradnl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num>
                        <m:den>
                          <m:r>
                            <a:rPr lang="es-ES_tradnl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_tradnl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s-ES_tradnl" b="0" i="0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0" smtClean="0">
                          <a:latin typeface="Cambria Math" panose="02040503050406030204" pitchFamily="18" charset="0"/>
                        </a:rPr>
                        <m:t>=−2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ES_tradnl" dirty="0"/>
                  <a:t>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dirty="0">
                    <a:latin typeface="Gill Sans Nova Light" panose="020B0302020104020203" pitchFamily="34" charset="0"/>
                  </a:rPr>
                  <a:t> </a:t>
                </a: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8CA0E5-63BE-F29D-0F71-81D41423AC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18895" b="-311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C37DB-3F29-23DE-B0A5-F517058E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2EA1-43B9-289B-6E00-41311F6C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Formalmente: </a:t>
            </a:r>
            <a:r>
              <a:rPr lang="es-ES_tradnl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Solución interior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833EB-FEB7-F0E3-3E5C-B0D1D96578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s-ES_tradnl" dirty="0"/>
                  <a:t>Si </a:t>
                </a:r>
                <a14:m>
                  <m:oMath xmlns:m="http://schemas.openxmlformats.org/officeDocument/2006/math">
                    <m:r>
                      <a:rPr lang="es-ES_tradnl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&lt;2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ES_tradnl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s-ES_trad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_tradnl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s-ES_tradnl" dirty="0"/>
                  <a:t>, la solución es </a:t>
                </a:r>
                <a:r>
                  <a:rPr lang="es-ES_tradnl" i="1" dirty="0"/>
                  <a:t>interior</a:t>
                </a:r>
                <a:r>
                  <a:rPr lang="es-ES_tradnl" dirty="0"/>
                  <a:t>.</a:t>
                </a:r>
              </a:p>
              <a:p>
                <a:r>
                  <a:rPr lang="es-ES_tradnl" dirty="0"/>
                  <a:t>De las condiciones de primer orden de MCO: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_tradnl" b="0" i="0" smtClean="0">
                          <a:latin typeface="Cambria Math" panose="02040503050406030204" pitchFamily="18" charset="0"/>
                        </a:rPr>
                        <m:t>−2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_tradnl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_tradnl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𝑀𝐶𝑂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_tradnl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s-ES_tradnl" dirty="0"/>
              </a:p>
              <a:p>
                <a:r>
                  <a:rPr lang="es-ES_tradnl" dirty="0">
                    <a:solidFill>
                      <a:srgbClr val="FF0000"/>
                    </a:solidFill>
                  </a:rPr>
                  <a:t>Regularización</a:t>
                </a:r>
                <a:r>
                  <a:rPr lang="es-ES_tradnl" dirty="0"/>
                  <a:t> (</a:t>
                </a:r>
                <a:r>
                  <a:rPr lang="es-ES_tradnl" i="1" dirty="0" err="1"/>
                  <a:t>Shrinkage</a:t>
                </a:r>
                <a:r>
                  <a:rPr lang="es-ES_tradnl" dirty="0"/>
                  <a:t>): la solución esta corrida hacia cero con respecto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𝑀𝐶𝑂</m:t>
                        </m:r>
                      </m:sub>
                    </m:sSub>
                  </m:oMath>
                </a14:m>
                <a:endParaRPr lang="es-ES_tradnl" dirty="0"/>
              </a:p>
              <a:p>
                <a:r>
                  <a:rPr lang="es-ES_tradnl" dirty="0"/>
                  <a:t>El caso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ES_tradnl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_tradnl" dirty="0"/>
                  <a:t> es completamente simétrico </a:t>
                </a:r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8833EB-FEB7-F0E3-3E5C-B0D1D9657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151" r="-1689" b="-95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07A25-43CD-5B4F-5337-4927E2453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26E3-4AED-B53B-D2B4-443B98FC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Intuiciones para Economistas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06A97-CBDB-36BC-ED29-F868E827D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𝑀𝐶𝑂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ES_tradnl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eqArr>
                        </m:e>
                      </m:d>
                    </m:oMath>
                  </m:oMathPara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¿Intuición? En 0 el costo por </a:t>
                </a:r>
                <a14:m>
                  <m:oMath xmlns:m="http://schemas.openxmlformats.org/officeDocument/2006/math">
                    <m:r>
                      <a:rPr lang="es-ES_tradnl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/>
                  <a:t> </a:t>
                </a:r>
                <a:r>
                  <a:rPr lang="es-ES_tradnl" dirty="0"/>
                  <a:t>sube y el de ajuste baja.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Si uno sube más rápido que lo que el termino de ajuste baja, entonces conviene quedarse en cero. 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En caso contrario conviene moverse afuera de cero.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/>
                  <a:t>Moverse de cero si la relación es lo </a:t>
                </a:r>
                <a:r>
                  <a:rPr lang="es-ES_tradnl" dirty="0">
                    <a:solidFill>
                      <a:srgbClr val="002060"/>
                    </a:solidFill>
                  </a:rPr>
                  <a:t>suficientemente fuerte</a:t>
                </a:r>
                <a:r>
                  <a:rPr lang="es-ES_tradnl" dirty="0"/>
                  <a:t>, sino evitar la penalización.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906A97-CBDB-36BC-ED29-F868E827D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3" t="-1569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EF798-F215-8655-FF42-D61C227D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69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C8D96-1C2E-B421-E49A-CB15435EE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7753-4006-481A-D62A-625CCD62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Consideraciones: Objetivos &amp; en la Práctica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423BD-F2F5-0672-80BC-D97605C5D9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Predicción</a:t>
                </a:r>
                <a:r>
                  <a:rPr lang="es-ES_tradnl" i="1" dirty="0"/>
                  <a:t>:</a:t>
                </a:r>
                <a:r>
                  <a:rPr lang="es-ES_tradnl" dirty="0"/>
                  <a:t> Minimizar error de pronóstico (Ridge, LASSO)</a:t>
                </a:r>
              </a:p>
              <a:p>
                <a:pPr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Dimensionalidad</a:t>
                </a:r>
                <a:r>
                  <a:rPr lang="es-ES_tradnl" i="1" dirty="0"/>
                  <a:t>:</a:t>
                </a:r>
                <a:r>
                  <a:rPr lang="es-ES_tradnl" dirty="0"/>
                  <a:t> reducir el espacio de los predictores (LASSO)</a:t>
                </a:r>
                <a:endParaRPr lang="es-ES_tradnl" i="1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En la </a:t>
                </a:r>
                <a:r>
                  <a:rPr lang="es-ES_tradnl" dirty="0">
                    <a:solidFill>
                      <a:srgbClr val="002060"/>
                    </a:solidFill>
                  </a:rPr>
                  <a:t>práctica</a:t>
                </a:r>
                <a:r>
                  <a:rPr lang="es-ES_tradnl" dirty="0"/>
                  <a:t>: Ridge </a:t>
                </a:r>
                <a14:m>
                  <m:oMath xmlns:m="http://schemas.openxmlformats.org/officeDocument/2006/math">
                    <m:r>
                      <a:rPr lang="es-ES_tradn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s-ES_tradnl" dirty="0"/>
                  <a:t> LASSO</a:t>
                </a:r>
                <a:endParaRPr lang="es-ES_tradnl" i="1" dirty="0"/>
              </a:p>
              <a:p>
                <a:pPr>
                  <a:lnSpc>
                    <a:spcPct val="150000"/>
                  </a:lnSpc>
                </a:pPr>
                <a:r>
                  <a:rPr lang="es-ES_tradnl" dirty="0"/>
                  <a:t>Problema adicional</a:t>
                </a:r>
                <a:r>
                  <a:rPr lang="es-ES_tradnl" i="1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ES_tradnl" i="1" dirty="0"/>
              </a:p>
              <a:p>
                <a:pPr lvl="1">
                  <a:lnSpc>
                    <a:spcPct val="150000"/>
                  </a:lnSpc>
                </a:pPr>
                <a:r>
                  <a:rPr lang="es-ES_tradnl" dirty="0"/>
                  <a:t>Ridge y LASSO </a:t>
                </a:r>
                <a:r>
                  <a:rPr lang="es-ES_tradnl" dirty="0">
                    <a:solidFill>
                      <a:srgbClr val="002060"/>
                    </a:solidFill>
                  </a:rPr>
                  <a:t>funcionan</a:t>
                </a:r>
                <a:r>
                  <a:rPr lang="es-ES_tradnl" dirty="0"/>
                  <a:t> cuando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ES_tradnl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C423BD-F2F5-0672-80BC-D97605C5D9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r="-12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37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ABCE4-F21A-7F69-B70D-2748561CC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EC5C0A-17AC-DDEE-8FB4-5551A5A927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Problemas con LASSO cuando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EC5C0A-17AC-DDEE-8FB4-5551A5A92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BAC54-1C76-E9BF-2972-E75D8F56A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Elige como </a:t>
                </a:r>
                <a:r>
                  <a:rPr lang="es-ES_tradnl" dirty="0">
                    <a:solidFill>
                      <a:srgbClr val="002060"/>
                    </a:solidFill>
                  </a:rPr>
                  <a:t>máximo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/>
                  <a:t>variables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s-ES_tradnl" dirty="0"/>
                  <a:t>Si hay alta </a:t>
                </a:r>
                <a:r>
                  <a:rPr lang="es-ES_tradnl" dirty="0">
                    <a:solidFill>
                      <a:srgbClr val="002060"/>
                    </a:solidFill>
                  </a:rPr>
                  <a:t>multicolinealidad</a:t>
                </a:r>
                <a:r>
                  <a:rPr lang="es-ES_tradnl" dirty="0"/>
                  <a:t> entre predictores, elije una sola arbitrariamente.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s-ES_tradnl" dirty="0"/>
                  <a:t>LASSO </a:t>
                </a:r>
                <a:r>
                  <a:rPr lang="es-ES_tradnl" dirty="0">
                    <a:solidFill>
                      <a:srgbClr val="FF0000"/>
                    </a:solidFill>
                  </a:rPr>
                  <a:t>más inestable </a:t>
                </a:r>
                <a:r>
                  <a:rPr lang="es-ES_tradnl" dirty="0"/>
                  <a:t>para la predicción.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s-ES_tradnl" dirty="0"/>
                  <a:t>Ridge no tiene este problema -&gt; Ridge </a:t>
                </a:r>
                <a:r>
                  <a:rPr lang="es-ES_tradnl" dirty="0">
                    <a:solidFill>
                      <a:srgbClr val="00B050"/>
                    </a:solidFill>
                  </a:rPr>
                  <a:t>mejor que </a:t>
                </a:r>
                <a:r>
                  <a:rPr lang="es-ES_tradnl" dirty="0"/>
                  <a:t>LASSO en términos de MSE test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Elastic net</a:t>
                </a:r>
                <a:r>
                  <a:rPr lang="es-ES_tradnl" dirty="0"/>
                  <a:t>: predice bien, reduce dimensionalidad, elige bien grupos de variables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BAC54-1C76-E9BF-2972-E75D8F56A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77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Regularización III: Elastic Net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r>
              <a:rPr lang="en-US" dirty="0"/>
              <a:t>Zou, H. y Hastie, T., 2005, Regularization and variable selection via the elastic net, </a:t>
            </a:r>
            <a:r>
              <a:rPr lang="en-US" i="1" dirty="0"/>
              <a:t>Journal of the Royal Statistical Society</a:t>
            </a:r>
            <a:r>
              <a:rPr lang="en-US" dirty="0"/>
              <a:t>, 67, 2, 301-320.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71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44B9-3C81-0A91-899E-19776929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Naive Elastic 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8BA596-0E83-4881-12B1-C3DF4F112A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sz="1400" dirty="0"/>
              </a:p>
              <a:p>
                <a:pPr marL="0" indent="0">
                  <a:buNone/>
                </a:pPr>
                <a:endParaRPr lang="es-ES_tradnl" sz="1400" dirty="0"/>
              </a:p>
              <a:p>
                <a:r>
                  <a:rPr lang="es-ES_tradnl" dirty="0"/>
                  <a:t>Mezcla LASSO y Ridge</a:t>
                </a:r>
              </a:p>
              <a:p>
                <a:r>
                  <a:rPr lang="es-ES_tradnl" dirty="0"/>
                  <a:t>La parte de LASSO elige predictores</a:t>
                </a:r>
              </a:p>
              <a:p>
                <a:r>
                  <a:rPr lang="es-ES_tradnl" dirty="0"/>
                  <a:t>La convexidad estricta de la penalidad (Ridge) resuelve el problema de inestabilidad por agrupamiento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8BA596-0E83-4881-12B1-C3DF4F112A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383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824C0-3190-8FB8-8EA8-067C481E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22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6FC5-0E53-6D4C-09A5-4C5B8E1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3600" dirty="0"/>
              <a:t>Cuestiones operativas del curso: </a:t>
            </a:r>
            <a:r>
              <a:rPr lang="es-ES_tradnl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Próximos Deadlines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8FB43-7DE0-04F0-9AC5-E468E02B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s-ES_tradnl" dirty="0"/>
              <a:t>Clase presencial: AULA </a:t>
            </a:r>
            <a:r>
              <a:rPr lang="es-ES_tradnl" b="1" dirty="0">
                <a:solidFill>
                  <a:srgbClr val="FF0000"/>
                </a:solidFill>
              </a:rPr>
              <a:t>440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Próxima Presentación Grupal: </a:t>
            </a:r>
            <a:r>
              <a:rPr lang="es-ES_tradnl" dirty="0">
                <a:solidFill>
                  <a:srgbClr val="FF0000"/>
                </a:solidFill>
              </a:rPr>
              <a:t>Viernes 30 de Mayo</a:t>
            </a:r>
          </a:p>
          <a:p>
            <a:pPr>
              <a:lnSpc>
                <a:spcPct val="200000"/>
              </a:lnSpc>
            </a:pPr>
            <a:r>
              <a:rPr lang="es-ES_tradnl" dirty="0"/>
              <a:t>TP 4: EPH – Regresión &amp; Clasificación: </a:t>
            </a:r>
            <a:r>
              <a:rPr lang="es-ES_tradnl" dirty="0">
                <a:solidFill>
                  <a:schemeClr val="accent2"/>
                </a:solidFill>
              </a:rPr>
              <a:t>Martes 3 de Junio</a:t>
            </a:r>
          </a:p>
          <a:p>
            <a:pPr>
              <a:lnSpc>
                <a:spcPct val="200000"/>
              </a:lnSpc>
            </a:pPr>
            <a:r>
              <a:rPr lang="es-ES_tradnl" dirty="0">
                <a:solidFill>
                  <a:srgbClr val="002060"/>
                </a:solidFill>
              </a:rPr>
              <a:t>Consultas</a:t>
            </a:r>
            <a:r>
              <a:rPr lang="es-ES_tradnl" dirty="0"/>
              <a:t>: Email, Miércoles 4:00 pm a 5:00 pm o </a:t>
            </a:r>
            <a:r>
              <a:rPr lang="es-ES_tradnl" dirty="0">
                <a:hlinkClick r:id="rId3"/>
              </a:rPr>
              <a:t>Calendly</a:t>
            </a:r>
            <a:endParaRPr lang="es-ES_tradnl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dirty="0">
              <a:solidFill>
                <a:srgbClr val="00206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s-ES_tradnl" i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D31DF-2AE7-1DEC-F2F5-AA775510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34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6A82-4939-BF85-DEE9-4402B1C5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Naive Elastic Net: </a:t>
            </a:r>
            <a:br>
              <a:rPr lang="es-ES_tradnl" dirty="0"/>
            </a:br>
            <a:r>
              <a:rPr lang="es-ES_tradnl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Bajo el supuesto un predictor estandarizado</a:t>
            </a:r>
            <a:endParaRPr lang="es-ES_tradnl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14664-BB38-CC3A-7F95-9BD32FD3FD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_tradn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s-ES_tradnl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_tradnl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s-ES_tradnl" b="0" i="1" smtClean="0">
                            <a:latin typeface="Cambria Math" panose="02040503050406030204" pitchFamily="18" charset="0"/>
                          </a:rPr>
                          <m:t>𝑀𝐶𝑂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_tradnl" dirty="0"/>
                  <a:t> entonces</a:t>
                </a:r>
              </a:p>
              <a:p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s-ES_tradn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ES_tradnl" i="1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ES_tradnl" i="1">
                                          <a:latin typeface="Cambria Math" panose="02040503050406030204" pitchFamily="18" charset="0"/>
                                        </a:rPr>
                                        <m:t>𝑀𝐶𝑂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s-ES_tradnl" dirty="0"/>
                  <a:t> es la parte positiva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s-ES_tradnl" dirty="0"/>
              </a:p>
              <a:p>
                <a:pPr lvl="1"/>
                <a:r>
                  <a:rPr lang="es-ES_tradnl" b="0" dirty="0"/>
                  <a:t>Decir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s-ES_tradnl" dirty="0"/>
                  <a:t> 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s-ES_tradnl" dirty="0"/>
                  <a:t> si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ES_tradnl" dirty="0"/>
                  <a:t> en caso contrario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914664-BB38-CC3A-7F95-9BD32FD3FD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8" t="-29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88B43-02BE-6987-737E-CABB565E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FA6E-873C-035B-208A-067CEEAC6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Elastic 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19E83-C654-8715-44CE-596B858C36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_trad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b>
                        <m:sSubPr>
                          <m:ctrlPr>
                            <a:rPr lang="es-ES_trad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s-ES_tradnl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_tradnl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𝑛𝑒𝑛</m:t>
                          </m:r>
                        </m:sub>
                      </m:sSub>
                    </m:oMath>
                  </m:oMathPara>
                </a14:m>
                <a:endParaRPr lang="es-ES_tradnl" dirty="0"/>
              </a:p>
              <a:p>
                <a:r>
                  <a:rPr lang="es-ES_tradnl" dirty="0"/>
                  <a:t>Versión reescalada</a:t>
                </a:r>
              </a:p>
              <a:p>
                <a:r>
                  <a:rPr lang="es-ES_tradnl" dirty="0">
                    <a:solidFill>
                      <a:srgbClr val="002060"/>
                    </a:solidFill>
                  </a:rPr>
                  <a:t>Intuición</a:t>
                </a:r>
                <a:r>
                  <a:rPr lang="es-ES_tradnl" dirty="0"/>
                  <a:t>: elimina la </a:t>
                </a:r>
                <a:r>
                  <a:rPr lang="es-ES_tradnl" dirty="0">
                    <a:solidFill>
                      <a:srgbClr val="002060"/>
                    </a:solidFill>
                  </a:rPr>
                  <a:t>doble reducción </a:t>
                </a:r>
                <a:r>
                  <a:rPr lang="es-ES_tradnl" dirty="0"/>
                  <a:t>de Ridge y LASSO (demasiado sesgo)</a:t>
                </a:r>
              </a:p>
              <a:p>
                <a:r>
                  <a:rPr lang="es-ES_tradnl" dirty="0"/>
                  <a:t>Funciona mejor en la práctica que Ridge y LASSO </a:t>
                </a:r>
              </a:p>
              <a:p>
                <a:r>
                  <a:rPr lang="es-ES_tradnl" dirty="0"/>
                  <a:t>Elección de hiperparámetros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=1−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s-ES_tradnl" dirty="0"/>
                  <a:t> usando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cross</a:t>
                </a:r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 err="1">
                    <a:solidFill>
                      <a:srgbClr val="002060"/>
                    </a:solidFill>
                  </a:rPr>
                  <a:t>validation</a:t>
                </a:r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/>
                  <a:t>bidimensional.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19E83-C654-8715-44CE-596B858C3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872" b="-203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D35F6-8C14-8343-9B8D-05BDF3A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839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Comparación de modelos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6.2.2</a:t>
            </a:r>
          </a:p>
          <a:p>
            <a:r>
              <a:rPr lang="en-US" sz="1800" b="1" cap="small" dirty="0">
                <a:solidFill>
                  <a:srgbClr val="002060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* </a:t>
            </a:r>
            <a:r>
              <a:rPr lang="en-US" dirty="0"/>
              <a:t>Hastie, T., Tibshirani, T. Y Freedman, J. (2013) </a:t>
            </a:r>
            <a:r>
              <a:rPr lang="en-US" i="1" dirty="0"/>
              <a:t>The Elements of Statistical Learning. </a:t>
            </a:r>
            <a:r>
              <a:rPr lang="en-US" b="1" dirty="0"/>
              <a:t>Chap 3.4.3</a:t>
            </a:r>
          </a:p>
          <a:p>
            <a:r>
              <a:rPr lang="en-US" dirty="0" err="1"/>
              <a:t>Masini</a:t>
            </a:r>
            <a:r>
              <a:rPr lang="en-US" dirty="0"/>
              <a:t>, R. P., Medeiros, M. C., &amp; Mendes, E. F. (2023). Machine learning advances for time series forecasting. </a:t>
            </a:r>
            <a:r>
              <a:rPr lang="en-US" i="1" dirty="0"/>
              <a:t>Journal of economic surveys</a:t>
            </a:r>
            <a:r>
              <a:rPr lang="en-US" dirty="0"/>
              <a:t>, 37(1), 76-111.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36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17E1-7ABC-6E4F-518B-BC2B6071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Métodos de Regularización en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5D0BA-D19C-A3C7-AE6D-89E2DFEC36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ES_tradnl" dirty="0"/>
                  <a:t>Siguiendo a </a:t>
                </a:r>
                <a:r>
                  <a:rPr lang="es-ES_tradnl" dirty="0" err="1"/>
                  <a:t>Masini</a:t>
                </a:r>
                <a:r>
                  <a:rPr lang="es-ES_tradnl" dirty="0"/>
                  <a:t> et al (2021), los modelos de regresión penalizados son aquellos que minimizan el </a:t>
                </a:r>
                <a:r>
                  <a:rPr lang="es-ES_tradnl" dirty="0" err="1"/>
                  <a:t>lagrangiano</a:t>
                </a:r>
                <a:r>
                  <a:rPr lang="es-ES_tradnl" dirty="0"/>
                  <a:t> de la siguiente forma: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endParaRPr lang="es-ES_tradnl" dirty="0"/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5D0BA-D19C-A3C7-AE6D-89E2DFEC36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11628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AEAB4-9F6F-0266-DDAA-94F5C302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50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7437-CA98-CB91-934F-4BB20346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Funciones de Penalización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7E6C7-5CC2-DE82-C7F0-5133CDDB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DCD37E2-8758-902D-4CCB-C3EEE3A260C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553795" y="1439601"/>
              <a:ext cx="9084410" cy="4982464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680713">
                      <a:extLst>
                        <a:ext uri="{9D8B030D-6E8A-4147-A177-3AD203B41FA5}">
                          <a16:colId xmlns:a16="http://schemas.microsoft.com/office/drawing/2014/main" val="906787632"/>
                        </a:ext>
                      </a:extLst>
                    </a:gridCol>
                    <a:gridCol w="4399472">
                      <a:extLst>
                        <a:ext uri="{9D8B030D-6E8A-4147-A177-3AD203B41FA5}">
                          <a16:colId xmlns:a16="http://schemas.microsoft.com/office/drawing/2014/main" val="424416238"/>
                        </a:ext>
                      </a:extLst>
                    </a:gridCol>
                    <a:gridCol w="3004225">
                      <a:extLst>
                        <a:ext uri="{9D8B030D-6E8A-4147-A177-3AD203B41FA5}">
                          <a16:colId xmlns:a16="http://schemas.microsoft.com/office/drawing/2014/main" val="1035560395"/>
                        </a:ext>
                      </a:extLst>
                    </a:gridCol>
                  </a:tblGrid>
                  <a:tr h="4312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Método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400" noProof="0" dirty="0">
                              <a:latin typeface="Gill Sans Nova Light" panose="020B0302020104020203" pitchFamily="34" charset="0"/>
                            </a:rPr>
                            <a:t>Penalidad</a:t>
                          </a:r>
                          <a:r>
                            <a:rPr lang="en-US" sz="2400" dirty="0">
                              <a:latin typeface="Gill Sans Nova Light" panose="020B03020201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oMath>
                          </a14:m>
                          <a:endParaRPr lang="es-ES_tradnl" sz="24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Sesgo del coeficiente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155876"/>
                      </a:ext>
                    </a:extLst>
                  </a:tr>
                  <a:tr h="90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>
                              <a:latin typeface="Gill Sans Nova Light" panose="020B0302020104020203" pitchFamily="34" charset="0"/>
                            </a:rPr>
                            <a:t>Stepwise selection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≠0</m:t>
                                        </m:r>
                                      </m:e>
                                    </m:d>
                                  </m:e>
                                </m:nary>
                              </m:oMath>
                            </m:oMathPara>
                          </a14:m>
                          <a:endParaRPr lang="es-ES_tradnl" sz="24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&gt;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𝑀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b="0" dirty="0">
                            <a:latin typeface="Gill Sans Nova Light" panose="020B0302020104020203" pitchFamily="34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1042128"/>
                      </a:ext>
                    </a:extLst>
                  </a:tr>
                  <a:tr h="90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LASSO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_tradnl" sz="24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signo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𝛽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s-ES_tradnl" sz="24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1848720"/>
                      </a:ext>
                    </a:extLst>
                  </a:tr>
                  <a:tr h="90586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Ridge</a:t>
                          </a:r>
                        </a:p>
                        <a:p>
                          <a:pPr algn="ctr"/>
                          <a:endParaRPr lang="es-ES_tradnl" sz="24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1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s-ES_tradnl" sz="24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s-ES_tradnl" sz="24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75831588"/>
                      </a:ext>
                    </a:extLst>
                  </a:tr>
                  <a:tr h="9058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Elastic Net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1−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d>
                                <m:nary>
                                  <m:naryPr>
                                    <m:chr m:val="∑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s-ES_tradnl" sz="24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800" dirty="0">
                              <a:latin typeface="Gill Sans Nova Light" panose="020B0302020104020203" pitchFamily="34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204671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DCD37E2-8758-902D-4CCB-C3EEE3A260C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12288870"/>
                  </p:ext>
                </p:extLst>
              </p:nvPr>
            </p:nvGraphicFramePr>
            <p:xfrm>
              <a:off x="1553795" y="1439601"/>
              <a:ext cx="9084410" cy="4982464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680713">
                      <a:extLst>
                        <a:ext uri="{9D8B030D-6E8A-4147-A177-3AD203B41FA5}">
                          <a16:colId xmlns:a16="http://schemas.microsoft.com/office/drawing/2014/main" val="906787632"/>
                        </a:ext>
                      </a:extLst>
                    </a:gridCol>
                    <a:gridCol w="4399472">
                      <a:extLst>
                        <a:ext uri="{9D8B030D-6E8A-4147-A177-3AD203B41FA5}">
                          <a16:colId xmlns:a16="http://schemas.microsoft.com/office/drawing/2014/main" val="424416238"/>
                        </a:ext>
                      </a:extLst>
                    </a:gridCol>
                    <a:gridCol w="3004225">
                      <a:extLst>
                        <a:ext uri="{9D8B030D-6E8A-4147-A177-3AD203B41FA5}">
                          <a16:colId xmlns:a16="http://schemas.microsoft.com/office/drawing/2014/main" val="103556039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Método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329" t="-161111" r="-68588" b="-138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Sesgo del coeficiente</a:t>
                          </a:r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6155876"/>
                      </a:ext>
                    </a:extLst>
                  </a:tr>
                  <a:tr h="113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noProof="0" dirty="0">
                              <a:latin typeface="Gill Sans Nova Light" panose="020B0302020104020203" pitchFamily="34" charset="0"/>
                            </a:rPr>
                            <a:t>Stepwise selection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329" t="-105618" r="-68588" b="-4584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2532" t="-105618" r="-422" b="-4584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042128"/>
                      </a:ext>
                    </a:extLst>
                  </a:tr>
                  <a:tr h="113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LASSO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329" t="-203333" r="-68588" b="-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2532" t="-203333" r="-422" b="-3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1848720"/>
                      </a:ext>
                    </a:extLst>
                  </a:tr>
                  <a:tr h="113131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Ridge</a:t>
                          </a:r>
                        </a:p>
                        <a:p>
                          <a:pPr algn="ctr"/>
                          <a:endParaRPr lang="es-ES_tradnl" sz="2400" dirty="0">
                            <a:latin typeface="Gill Sans Nova Light" panose="020B030202010402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329" t="-306742" r="-68588" b="-257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2532" t="-306742" r="-422" b="-2573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5831588"/>
                      </a:ext>
                    </a:extLst>
                  </a:tr>
                  <a:tr h="113131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2400" dirty="0">
                              <a:latin typeface="Gill Sans Nova Light" panose="020B0302020104020203" pitchFamily="34" charset="0"/>
                            </a:rPr>
                            <a:t>Elastic Net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8329" t="-406742" r="-68588" b="-1573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ES_tradnl" sz="1800" dirty="0">
                              <a:latin typeface="Gill Sans Nova Light" panose="020B0302020104020203" pitchFamily="34" charset="0"/>
                            </a:rPr>
                            <a:t>-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204671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1885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37FE-8FB8-4349-A229-6DA7AC2E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0: Contorno y RSS </a:t>
            </a:r>
          </a:p>
        </p:txBody>
      </p:sp>
      <p:pic>
        <p:nvPicPr>
          <p:cNvPr id="6" name="Content Placeholder 5" descr="A diagram of a graph&#10;&#10;Description automatically generated">
            <a:extLst>
              <a:ext uri="{FF2B5EF4-FFF2-40B4-BE49-F238E27FC236}">
                <a16:creationId xmlns:a16="http://schemas.microsoft.com/office/drawing/2014/main" id="{DBD2D76A-B2D7-657E-5D7D-01E78E223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528" y="1470212"/>
            <a:ext cx="9037368" cy="470675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96340-4FFD-653D-5547-BD092E0B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33FEFB-EEB5-CF2E-952B-797C07BA8C55}"/>
              </a:ext>
            </a:extLst>
          </p:cNvPr>
          <p:cNvSpPr txBox="1"/>
          <p:nvPr/>
        </p:nvSpPr>
        <p:spPr>
          <a:xfrm>
            <a:off x="1482621" y="6203656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p.73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589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9BED5-7863-C2DF-FED9-A28DC64E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I: Contorno de Coeficientes</a:t>
            </a:r>
          </a:p>
        </p:txBody>
      </p:sp>
      <p:pic>
        <p:nvPicPr>
          <p:cNvPr id="6" name="Content Placeholder 5" descr="A two circles with lines and circles&#10;&#10;Description automatically generated with medium confidence">
            <a:extLst>
              <a:ext uri="{FF2B5EF4-FFF2-40B4-BE49-F238E27FC236}">
                <a16:creationId xmlns:a16="http://schemas.microsoft.com/office/drawing/2014/main" id="{7E23CF7D-9E2A-8C3C-1228-3D8811107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481" y="1426831"/>
            <a:ext cx="8415038" cy="49295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4F04F-7B17-81DA-275F-83F76E50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64088-6A90-F29E-2D48-679D3EFBBC29}"/>
              </a:ext>
            </a:extLst>
          </p:cNvPr>
          <p:cNvSpPr txBox="1"/>
          <p:nvPr/>
        </p:nvSpPr>
        <p:spPr>
          <a:xfrm>
            <a:off x="1482621" y="6203656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</a:t>
            </a:r>
            <a:r>
              <a:rPr lang="en-US" sz="1600" dirty="0">
                <a:latin typeface="Gill Sans Nova Light" panose="020B0302020104020203" pitchFamily="34" charset="0"/>
              </a:rPr>
              <a:t>247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EFB5CA-D199-E063-C196-8B72976CE650}"/>
                  </a:ext>
                </a:extLst>
              </p:cNvPr>
              <p:cNvSpPr txBox="1"/>
              <p:nvPr/>
            </p:nvSpPr>
            <p:spPr>
              <a:xfrm>
                <a:off x="-634793" y="4563064"/>
                <a:ext cx="399626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_tradnl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EEFB5CA-D199-E063-C196-8B72976CE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4793" y="4563064"/>
                <a:ext cx="3996267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649EA8-2744-85CE-0E94-9C290726A9EA}"/>
                  </a:ext>
                </a:extLst>
              </p:cNvPr>
              <p:cNvSpPr txBox="1"/>
              <p:nvPr/>
            </p:nvSpPr>
            <p:spPr>
              <a:xfrm>
                <a:off x="7172220" y="4557293"/>
                <a:ext cx="3996267" cy="528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ES_tradnl" sz="28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649EA8-2744-85CE-0E94-9C290726A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220" y="4557293"/>
                <a:ext cx="3996267" cy="528991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141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7880-886D-3235-6280-A11B4367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II: Regularización para Ridge</a:t>
            </a:r>
          </a:p>
        </p:txBody>
      </p:sp>
      <p:pic>
        <p:nvPicPr>
          <p:cNvPr id="6" name="Content Placeholder 5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4D19760B-0240-B86D-5300-51FC141AF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570" y="1520567"/>
            <a:ext cx="9512860" cy="459241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243C0-4806-A438-9EFE-F5D6CCF8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6E587-82D7-E921-C2F9-C1DF71913001}"/>
              </a:ext>
            </a:extLst>
          </p:cNvPr>
          <p:cNvSpPr txBox="1"/>
          <p:nvPr/>
        </p:nvSpPr>
        <p:spPr>
          <a:xfrm>
            <a:off x="1482621" y="6203656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</a:t>
            </a:r>
            <a:r>
              <a:rPr lang="en-US" sz="1600" dirty="0">
                <a:latin typeface="Gill Sans Nova Light" panose="020B0302020104020203" pitchFamily="34" charset="0"/>
              </a:rPr>
              <a:t>241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76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7880-886D-3235-6280-A11B4367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III: Regularización para LASSO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243C0-4806-A438-9EFE-F5D6CCF8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16E587-82D7-E921-C2F9-C1DF71913001}"/>
              </a:ext>
            </a:extLst>
          </p:cNvPr>
          <p:cNvSpPr txBox="1"/>
          <p:nvPr/>
        </p:nvSpPr>
        <p:spPr>
          <a:xfrm>
            <a:off x="1482621" y="6203656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</a:t>
            </a:r>
            <a:r>
              <a:rPr lang="en-US" sz="1600" dirty="0">
                <a:latin typeface="Gill Sans Nova Light" panose="020B0302020104020203" pitchFamily="34" charset="0"/>
              </a:rPr>
              <a:t>245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p:pic>
        <p:nvPicPr>
          <p:cNvPr id="9" name="Content Placeholder 8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ABF94048-AAFE-EF4C-E409-D1482B7C3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627" y="1618325"/>
            <a:ext cx="9742745" cy="4505001"/>
          </a:xfrm>
        </p:spPr>
      </p:pic>
    </p:spTree>
    <p:extLst>
      <p:ext uri="{BB962C8B-B14F-4D97-AF65-F5344CB8AC3E}">
        <p14:creationId xmlns:p14="http://schemas.microsoft.com/office/powerpoint/2010/main" val="679069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498DB-3354-BDA2-CBB9-6A7CBF375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8888E2-339A-9541-1059-B32BF9214D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Elección de parámetro de penalidad (o </a:t>
                </a:r>
                <a:r>
                  <a:rPr lang="es-ES_tradnl" dirty="0" err="1"/>
                  <a:t>tuning</a:t>
                </a:r>
                <a:r>
                  <a:rPr lang="es-ES_tradnl" dirty="0"/>
                  <a:t>) </a:t>
                </a:r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s-ES_tradnl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8888E2-339A-9541-1059-B32BF9214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498" b="-1415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4D43-07FB-9FE5-D0DE-14ED6E2F91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Por </a:t>
            </a:r>
            <a:r>
              <a:rPr lang="en-US" b="1" dirty="0"/>
              <a:t>cross-validation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67A04-6A0F-4A38-2920-2A4AC11A1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17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E00F5-C7EE-2CC9-E9BA-CD7EB57A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s-ES_tradnl" sz="3200"/>
              <a:t>En la clase de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8327E-74B0-5F1D-D3E8-C9714B43F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1998134"/>
            <a:ext cx="6756560" cy="4155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dirty="0">
                <a:solidFill>
                  <a:srgbClr val="002060"/>
                </a:solidFill>
              </a:rPr>
              <a:t>Métodos de regularización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s-ES_tradnl" dirty="0"/>
              <a:t>Ridge ⭐︎ </a:t>
            </a:r>
          </a:p>
          <a:p>
            <a:pPr marL="514350" indent="-514350">
              <a:buAutoNum type="arabicPeriod"/>
            </a:pPr>
            <a:r>
              <a:rPr lang="es-ES_tradnl" dirty="0"/>
              <a:t>LASSO︎ ⭐︎</a:t>
            </a:r>
          </a:p>
          <a:p>
            <a:pPr marL="514350" indent="-514350">
              <a:buAutoNum type="arabicPeriod"/>
            </a:pPr>
            <a:r>
              <a:rPr lang="es-ES_tradnl" dirty="0"/>
              <a:t>Elastic Net  ⭐︎</a:t>
            </a:r>
          </a:p>
          <a:p>
            <a:pPr marL="514350" indent="-514350">
              <a:buAutoNum type="arabicPeriod"/>
            </a:pPr>
            <a:r>
              <a:rPr lang="es-ES_tradnl" dirty="0"/>
              <a:t>Comparación formal y visual de métodos  </a:t>
            </a:r>
          </a:p>
        </p:txBody>
      </p:sp>
      <p:pic>
        <p:nvPicPr>
          <p:cNvPr id="5" name="Graphic 1" descr="Brain in head outline">
            <a:extLst>
              <a:ext uri="{FF2B5EF4-FFF2-40B4-BE49-F238E27FC236}">
                <a16:creationId xmlns:a16="http://schemas.microsoft.com/office/drawing/2014/main" id="{161E704C-660A-51E5-F0B0-64F29A9312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274182" y="1566745"/>
            <a:ext cx="4155978" cy="41559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93B2-27BD-5888-9D83-58D8D3F7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8C1CC4-2077-434E-BCF1-5D01C08A9B17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800"/>
          </a:p>
        </p:txBody>
      </p:sp>
      <p:pic>
        <p:nvPicPr>
          <p:cNvPr id="7" name="Gráfico 6" descr="Badge Tick1 con relleno sólido">
            <a:extLst>
              <a:ext uri="{FF2B5EF4-FFF2-40B4-BE49-F238E27FC236}">
                <a16:creationId xmlns:a16="http://schemas.microsoft.com/office/drawing/2014/main" id="{8C4235EE-BA7C-73CB-2CC6-EDA88E244D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99351" y="253866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29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F6C9-66A3-1D9B-22A1-8C8FD22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I: Error de Cross-Validation para Ridge</a:t>
            </a:r>
          </a:p>
        </p:txBody>
      </p:sp>
      <p:pic>
        <p:nvPicPr>
          <p:cNvPr id="6" name="Content Placeholder 5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980EE7FC-BA78-96E6-4B64-37ADA5D06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707" y="1690688"/>
            <a:ext cx="10088585" cy="40616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8DD08-BAD7-6084-3A7A-D3C97D8A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B9293-D012-270E-A140-5E107315BBC7}"/>
              </a:ext>
            </a:extLst>
          </p:cNvPr>
          <p:cNvSpPr txBox="1"/>
          <p:nvPr/>
        </p:nvSpPr>
        <p:spPr>
          <a:xfrm>
            <a:off x="1051707" y="6017796"/>
            <a:ext cx="5586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</a:t>
            </a:r>
            <a:r>
              <a:rPr lang="en-US" sz="1600" dirty="0">
                <a:latin typeface="Gill Sans Nova Light" panose="020B0302020104020203" pitchFamily="34" charset="0"/>
              </a:rPr>
              <a:t>252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34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F6C9-66A3-1D9B-22A1-8C8FD229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II: Error de Cross-Validation para LASSO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8DD08-BAD7-6084-3A7A-D3C97D8A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CB9293-D012-270E-A140-5E107315BBC7}"/>
              </a:ext>
            </a:extLst>
          </p:cNvPr>
          <p:cNvSpPr txBox="1"/>
          <p:nvPr/>
        </p:nvSpPr>
        <p:spPr>
          <a:xfrm>
            <a:off x="1051707" y="6017796"/>
            <a:ext cx="55184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</a:t>
            </a:r>
            <a:r>
              <a:rPr lang="en-US" sz="1600" dirty="0">
                <a:latin typeface="Gill Sans Nova Light" panose="020B0302020104020203" pitchFamily="34" charset="0"/>
              </a:rPr>
              <a:t>252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p:pic>
        <p:nvPicPr>
          <p:cNvPr id="9" name="Content Placeholder 8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C9088274-AA63-6518-A40C-B54E26F6BD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51707" y="1828536"/>
            <a:ext cx="9725820" cy="4189260"/>
          </a:xfrm>
        </p:spPr>
      </p:pic>
    </p:spTree>
    <p:extLst>
      <p:ext uri="{BB962C8B-B14F-4D97-AF65-F5344CB8AC3E}">
        <p14:creationId xmlns:p14="http://schemas.microsoft.com/office/powerpoint/2010/main" val="1464995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C6E1F-5FCA-BFB1-C37B-378D0B24D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EE05-FE0F-46E7-77C4-981983A5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¿Por qué Ridge y LASSO son mejores que MCO?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20D00-FB2A-AD6E-F80A-04DECB660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6A443-FD22-17DA-DB6E-FC4275FE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03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818D-1BC8-0D74-ED41-F121B852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Ilustración I: Trade-off sesgo varianza ⚠️ para Ridge &amp; LASSO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2D02-3DBC-D364-59F4-481C0D18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33</a:t>
            </a:fld>
            <a:endParaRPr lang="en-US"/>
          </a:p>
        </p:txBody>
      </p:sp>
      <p:pic>
        <p:nvPicPr>
          <p:cNvPr id="21" name="Content Placeholder 20" descr="A comparison of graphs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5F02CCF-1C25-43DB-CC88-8C633C017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8097" y="1690688"/>
            <a:ext cx="10435806" cy="4114689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EAB743-C923-29EE-C8B0-E9945FB50112}"/>
              </a:ext>
            </a:extLst>
          </p:cNvPr>
          <p:cNvSpPr txBox="1"/>
          <p:nvPr/>
        </p:nvSpPr>
        <p:spPr>
          <a:xfrm>
            <a:off x="1482621" y="6203656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</a:t>
            </a:r>
            <a:r>
              <a:rPr lang="en-US" sz="1600" dirty="0">
                <a:latin typeface="Gill Sans Nova Light" panose="020B0302020104020203" pitchFamily="34" charset="0"/>
              </a:rPr>
              <a:t>248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83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44818D-1BC8-0D74-ED41-F121B8525EE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_tradnl" dirty="0"/>
                  <a:t>Ilustración II: Trade-off sesgo varianza con menos predictores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_tradnl" dirty="0"/>
                  <a:t> relacionados a </a:t>
                </a:r>
                <a14:m>
                  <m:oMath xmlns:m="http://schemas.openxmlformats.org/officeDocument/2006/math">
                    <m:r>
                      <a:rPr lang="es-ES_tradnl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s-ES_tradnl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844818D-1BC8-0D74-ED41-F121B8525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4286" b="-219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2D02-3DBC-D364-59F4-481C0D18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34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EAB743-C923-29EE-C8B0-E9945FB50112}"/>
              </a:ext>
            </a:extLst>
          </p:cNvPr>
          <p:cNvSpPr txBox="1"/>
          <p:nvPr/>
        </p:nvSpPr>
        <p:spPr>
          <a:xfrm>
            <a:off x="1482621" y="6203656"/>
            <a:ext cx="51815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effectLst/>
                <a:latin typeface="Gill Sans Nova Light" panose="020B0302020104020203" pitchFamily="34" charset="0"/>
              </a:rPr>
              <a:t>Fuente: James, Witten, Hastie, Tibshirani</a:t>
            </a:r>
            <a:r>
              <a:rPr lang="en-US" sz="1600" dirty="0">
                <a:latin typeface="Gill Sans Nova Light" panose="020B0302020104020203" pitchFamily="34" charset="0"/>
              </a:rPr>
              <a:t> &amp; Taylor (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2023). p.</a:t>
            </a:r>
            <a:r>
              <a:rPr lang="en-US" sz="1600" dirty="0">
                <a:latin typeface="Gill Sans Nova Light" panose="020B0302020104020203" pitchFamily="34" charset="0"/>
              </a:rPr>
              <a:t>249</a:t>
            </a:r>
            <a:r>
              <a:rPr lang="en-US" sz="1600" dirty="0">
                <a:effectLst/>
                <a:latin typeface="Gill Sans Nova Light" panose="020B0302020104020203" pitchFamily="34" charset="0"/>
              </a:rPr>
              <a:t> </a:t>
            </a:r>
            <a:endParaRPr lang="en-US" sz="4400" dirty="0">
              <a:effectLst/>
              <a:latin typeface="Gill Sans Nova Light" panose="020B0302020104020203" pitchFamily="34" charset="0"/>
            </a:endParaRPr>
          </a:p>
        </p:txBody>
      </p:sp>
      <p:pic>
        <p:nvPicPr>
          <p:cNvPr id="7" name="Content Placeholder 6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4E833D83-D591-D53E-FB94-EEE7D69E3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712662"/>
            <a:ext cx="10510731" cy="4406765"/>
          </a:xfrm>
        </p:spPr>
      </p:pic>
    </p:spTree>
    <p:extLst>
      <p:ext uri="{BB962C8B-B14F-4D97-AF65-F5344CB8AC3E}">
        <p14:creationId xmlns:p14="http://schemas.microsoft.com/office/powerpoint/2010/main" val="1157267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57CD-60DB-7599-DBBF-E7E34F55F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Conclusiones finales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002C-8C25-F567-04EE-6365B0376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580811-4E8A-0CFA-2D7A-CC97B099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6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66B93-964D-A72E-FB12-DE627F299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s-ES_tradnl" dirty="0">
                <a:solidFill>
                  <a:srgbClr val="002060"/>
                </a:solidFill>
              </a:rPr>
              <a:t>Aprendimos</a:t>
            </a:r>
            <a:r>
              <a:rPr lang="es-ES_tradnl" dirty="0"/>
              <a:t> los tres tipos de </a:t>
            </a:r>
            <a:r>
              <a:rPr lang="es-ES_tradnl" dirty="0">
                <a:solidFill>
                  <a:srgbClr val="002060"/>
                </a:solidFill>
              </a:rPr>
              <a:t>regularización</a:t>
            </a:r>
            <a:r>
              <a:rPr lang="es-ES_tradnl" dirty="0"/>
              <a:t> (aumentar sesgos de coeficientes, reducir varianza)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LASSO -&gt; penalidad estricta: selecciona predictores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Ridge -&gt; penalidad no estricta</a:t>
            </a:r>
          </a:p>
          <a:p>
            <a:pPr lvl="1">
              <a:lnSpc>
                <a:spcPct val="150000"/>
              </a:lnSpc>
            </a:pPr>
            <a:r>
              <a:rPr lang="es-ES_tradnl" dirty="0"/>
              <a:t>Elastic net: combinación lineal de ambas penalidades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001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9168-AA67-F1BE-BEB5-BFF50FDBF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¿Qué aprendimos hoy?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66B93-964D-A72E-FB12-DE627F299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Comparamos</a:t>
                </a:r>
                <a:r>
                  <a:rPr lang="es-ES_tradnl" dirty="0"/>
                  <a:t> </a:t>
                </a:r>
                <a:r>
                  <a:rPr lang="es-ES_tradnl" dirty="0">
                    <a:solidFill>
                      <a:srgbClr val="002060"/>
                    </a:solidFill>
                  </a:rPr>
                  <a:t>analíticamente</a:t>
                </a:r>
                <a:r>
                  <a:rPr lang="es-ES_tradnl" dirty="0"/>
                  <a:t> y </a:t>
                </a:r>
                <a:r>
                  <a:rPr lang="es-ES_tradnl" dirty="0">
                    <a:solidFill>
                      <a:srgbClr val="002060"/>
                    </a:solidFill>
                  </a:rPr>
                  <a:t>visualmente</a:t>
                </a:r>
                <a:r>
                  <a:rPr lang="es-ES_tradnl" dirty="0"/>
                  <a:t> los métodos de regularización y selección de variables.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Medidas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ES_tradnl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ES_tradnl" dirty="0"/>
                  <a:t> norm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Discutimos </a:t>
                </a:r>
                <a:r>
                  <a:rPr lang="es-ES_tradnl" dirty="0"/>
                  <a:t>la elección de penalidad por </a:t>
                </a:r>
                <a:r>
                  <a:rPr lang="es-ES_tradnl" dirty="0" err="1"/>
                  <a:t>cross</a:t>
                </a:r>
                <a:r>
                  <a:rPr lang="es-ES_tradnl" dirty="0"/>
                  <a:t> </a:t>
                </a:r>
                <a:r>
                  <a:rPr lang="es-ES_tradnl" dirty="0" err="1"/>
                  <a:t>validation</a:t>
                </a:r>
                <a:r>
                  <a:rPr lang="es-ES_tradnl" dirty="0"/>
                  <a:t> y el trade off sesgo varianza para regularización</a:t>
                </a:r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rgbClr val="002060"/>
                    </a:solidFill>
                  </a:rPr>
                  <a:t>En el apéndice:</a:t>
                </a:r>
                <a:r>
                  <a:rPr lang="es-ES_tradnl" dirty="0"/>
                  <a:t> el caso particular cuando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s-ES_tradnl" dirty="0"/>
                  <a:t> y la solución de los tipos de regularización de Ridge y LASSO</a:t>
                </a:r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66B93-964D-A72E-FB12-DE627F299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1163" r="-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E39AB-00F5-ADEE-08FA-C6F28426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36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55B1-4C9E-9A68-CAC5-2D5211025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¿Dudas, consultas?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DE542-4031-D126-7AAF-A0332014D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_tradnl" dirty="0">
                <a:latin typeface="Gill Sans Nova Light" panose="020B0302020104020203" pitchFamily="34" charset="0"/>
              </a:rPr>
              <a:t>Consultas: 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  <a:hlinkClick r:id="rId2"/>
              </a:rPr>
              <a:t>25RO35480961@campus.economicas.uba.ar</a:t>
            </a:r>
            <a:r>
              <a:rPr lang="en-US" b="0" i="0" dirty="0">
                <a:solidFill>
                  <a:srgbClr val="0078D7"/>
                </a:solidFill>
                <a:effectLst/>
                <a:latin typeface="Gill Sans Nova Light" panose="020B0302020104020203" pitchFamily="34" charset="0"/>
              </a:rPr>
              <a:t> </a:t>
            </a:r>
            <a:endParaRPr lang="es-ES_tradnl" dirty="0">
              <a:latin typeface="Gill Sans Nova Light" panose="020B03020201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2557C-64E1-99EA-732F-3F53925C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F5A32-28AB-B63E-2F3A-3DEB231C7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247D-981E-666E-978E-40722B39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Breve repaso de Regularización: Ridge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20168-8BD9-730A-E6A7-C274BA593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r>
              <a:rPr lang="en-US" i="1" dirty="0"/>
              <a:t>C17_Regularizacion 1_Ridge.pptx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AC1E2-806F-4036-69D2-AE2C05BD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E2EF-E25C-8220-204A-3FF3860E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Idea de “regularizar”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761C2C-6857-3471-21A7-E9DF84941BD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s-ES_tradnl" dirty="0"/>
                  <a:t>Alternativa a </a:t>
                </a:r>
                <a:r>
                  <a:rPr lang="es-ES_tradnl" dirty="0">
                    <a:solidFill>
                      <a:srgbClr val="002060"/>
                    </a:solidFill>
                  </a:rPr>
                  <a:t>probar</a:t>
                </a:r>
                <a:r>
                  <a:rPr lang="es-ES_tradnl" dirty="0"/>
                  <a:t> con las distintas combinaciones de predictores</a:t>
                </a:r>
              </a:p>
              <a:p>
                <a:r>
                  <a:rPr lang="es-ES_tradnl" dirty="0"/>
                  <a:t>Técnica que </a:t>
                </a:r>
                <a:r>
                  <a:rPr lang="es-ES_tradnl" dirty="0">
                    <a:solidFill>
                      <a:srgbClr val="002060"/>
                    </a:solidFill>
                  </a:rPr>
                  <a:t>restringe</a:t>
                </a:r>
                <a:r>
                  <a:rPr lang="es-ES_tradnl" dirty="0"/>
                  <a:t> (o regulariza) los coeficientes estimados</a:t>
                </a:r>
              </a:p>
              <a:p>
                <a:pPr lvl="1"/>
                <a:r>
                  <a:rPr lang="es-ES_tradnl" dirty="0"/>
                  <a:t>Reduce coeficientes hacia 0</a:t>
                </a:r>
              </a:p>
              <a:p>
                <a:pPr lvl="2"/>
                <a:r>
                  <a:rPr lang="es-ES_tradnl" dirty="0"/>
                  <a:t>Sesgamos los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s-ES_tradnl" dirty="0"/>
                  <a:t>s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761C2C-6857-3471-21A7-E9DF84941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689" t="-290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56E9C-D367-3FFB-2BD1-AD6AB4EA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DE359C-4DF8-F898-02FE-E3CB54631D67}"/>
              </a:ext>
            </a:extLst>
          </p:cNvPr>
          <p:cNvGrpSpPr/>
          <p:nvPr/>
        </p:nvGrpSpPr>
        <p:grpSpPr>
          <a:xfrm>
            <a:off x="6172202" y="1214170"/>
            <a:ext cx="5516874" cy="4970935"/>
            <a:chOff x="6675126" y="1266521"/>
            <a:chExt cx="5516874" cy="497093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1E22E73-5D92-674B-6E30-2EA13D607FBC}"/>
                </a:ext>
              </a:extLst>
            </p:cNvPr>
            <p:cNvCxnSpPr/>
            <p:nvPr/>
          </p:nvCxnSpPr>
          <p:spPr>
            <a:xfrm>
              <a:off x="6675126" y="5539437"/>
              <a:ext cx="44500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67F1CBD-8C9B-0588-30E0-FFD0716763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126" y="1591325"/>
              <a:ext cx="0" cy="39481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FAB9256-9FB9-AE8A-515B-41BC20A657F6}"/>
                </a:ext>
              </a:extLst>
            </p:cNvPr>
            <p:cNvSpPr/>
            <p:nvPr/>
          </p:nvSpPr>
          <p:spPr>
            <a:xfrm>
              <a:off x="6949446" y="1897077"/>
              <a:ext cx="3749040" cy="1584959"/>
            </a:xfrm>
            <a:custGeom>
              <a:avLst/>
              <a:gdLst>
                <a:gd name="connsiteX0" fmla="*/ 0 w 3749040"/>
                <a:gd name="connsiteY0" fmla="*/ 0 h 1829151"/>
                <a:gd name="connsiteX1" fmla="*/ 1783080 w 3749040"/>
                <a:gd name="connsiteY1" fmla="*/ 1828800 h 1829151"/>
                <a:gd name="connsiteX2" fmla="*/ 3749040 w 3749040"/>
                <a:gd name="connsiteY2" fmla="*/ 121920 h 1829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49040" h="1829151">
                  <a:moveTo>
                    <a:pt x="0" y="0"/>
                  </a:moveTo>
                  <a:cubicBezTo>
                    <a:pt x="579120" y="904240"/>
                    <a:pt x="1158240" y="1808480"/>
                    <a:pt x="1783080" y="1828800"/>
                  </a:cubicBezTo>
                  <a:cubicBezTo>
                    <a:pt x="2407920" y="1849120"/>
                    <a:pt x="3078480" y="985520"/>
                    <a:pt x="3749040" y="12192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BB02A1D-874C-0594-3301-F72895024F89}"/>
                </a:ext>
              </a:extLst>
            </p:cNvPr>
            <p:cNvSpPr/>
            <p:nvPr/>
          </p:nvSpPr>
          <p:spPr>
            <a:xfrm>
              <a:off x="6949446" y="3482036"/>
              <a:ext cx="4053835" cy="1615442"/>
            </a:xfrm>
            <a:custGeom>
              <a:avLst/>
              <a:gdLst>
                <a:gd name="connsiteX0" fmla="*/ 0 w 4373880"/>
                <a:gd name="connsiteY0" fmla="*/ 0 h 3517945"/>
                <a:gd name="connsiteX1" fmla="*/ 1859280 w 4373880"/>
                <a:gd name="connsiteY1" fmla="*/ 3078480 h 3517945"/>
                <a:gd name="connsiteX2" fmla="*/ 4373880 w 4373880"/>
                <a:gd name="connsiteY2" fmla="*/ 3429000 h 351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3880" h="3517945">
                  <a:moveTo>
                    <a:pt x="0" y="0"/>
                  </a:moveTo>
                  <a:cubicBezTo>
                    <a:pt x="565150" y="1253490"/>
                    <a:pt x="1130300" y="2506980"/>
                    <a:pt x="1859280" y="3078480"/>
                  </a:cubicBezTo>
                  <a:cubicBezTo>
                    <a:pt x="2588260" y="3649980"/>
                    <a:pt x="3481070" y="3539490"/>
                    <a:pt x="4373880" y="3429000"/>
                  </a:cubicBezTo>
                </a:path>
              </a:pathLst>
            </a:cu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65FC491-2C69-DE17-C354-3BE8B2766B20}"/>
                </a:ext>
              </a:extLst>
            </p:cNvPr>
            <p:cNvSpPr/>
            <p:nvPr/>
          </p:nvSpPr>
          <p:spPr>
            <a:xfrm>
              <a:off x="6987556" y="3482036"/>
              <a:ext cx="3749035" cy="1688456"/>
            </a:xfrm>
            <a:custGeom>
              <a:avLst/>
              <a:gdLst>
                <a:gd name="connsiteX0" fmla="*/ 0 w 3810000"/>
                <a:gd name="connsiteY0" fmla="*/ 2971800 h 2983857"/>
                <a:gd name="connsiteX1" fmla="*/ 1752600 w 3810000"/>
                <a:gd name="connsiteY1" fmla="*/ 2529840 h 2983857"/>
                <a:gd name="connsiteX2" fmla="*/ 3810000 w 3810000"/>
                <a:gd name="connsiteY2" fmla="*/ 0 h 298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0" h="2983857">
                  <a:moveTo>
                    <a:pt x="0" y="2971800"/>
                  </a:moveTo>
                  <a:cubicBezTo>
                    <a:pt x="558800" y="2998470"/>
                    <a:pt x="1117600" y="3025140"/>
                    <a:pt x="1752600" y="2529840"/>
                  </a:cubicBezTo>
                  <a:cubicBezTo>
                    <a:pt x="2387600" y="2034540"/>
                    <a:pt x="3098800" y="1017270"/>
                    <a:pt x="381000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4175AA9-4BAB-6729-A79B-6FA1C4DB37E8}"/>
                </a:ext>
              </a:extLst>
            </p:cNvPr>
            <p:cNvSpPr txBox="1"/>
            <p:nvPr/>
          </p:nvSpPr>
          <p:spPr>
            <a:xfrm>
              <a:off x="9982201" y="5714236"/>
              <a:ext cx="204215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_tradnl" sz="2800" dirty="0">
                  <a:latin typeface="Gill Sans Nova Light" panose="020B0302020104020203" pitchFamily="34" charset="0"/>
                </a:rPr>
                <a:t>Complejidad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C8CD32-6A65-EF95-EA0F-D69F5E9B9FA8}"/>
                </a:ext>
              </a:extLst>
            </p:cNvPr>
            <p:cNvSpPr txBox="1"/>
            <p:nvPr/>
          </p:nvSpPr>
          <p:spPr>
            <a:xfrm>
              <a:off x="6705608" y="1266521"/>
              <a:ext cx="123443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_tradnl" sz="2800" dirty="0">
                  <a:latin typeface="Gill Sans Nova Light" panose="020B0302020104020203" pitchFamily="34" charset="0"/>
                </a:rPr>
                <a:t>Error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E247831-5391-4F81-AADC-2D09C60C7154}"/>
                    </a:ext>
                  </a:extLst>
                </p:cNvPr>
                <p:cNvSpPr txBox="1"/>
                <p:nvPr/>
              </p:nvSpPr>
              <p:spPr>
                <a:xfrm>
                  <a:off x="9761221" y="1482115"/>
                  <a:ext cx="2263139" cy="5786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𝐸𝑟𝑟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s-ES_tradnl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800" b="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E247831-5391-4F81-AADC-2D09C60C7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221" y="1482115"/>
                  <a:ext cx="2263139" cy="578685"/>
                </a:xfrm>
                <a:prstGeom prst="rect">
                  <a:avLst/>
                </a:prstGeom>
                <a:blipFill>
                  <a:blip r:embed="rId4"/>
                  <a:stretch>
                    <a:fillRect t="-4348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F15D18-C962-F692-0B53-148962D9AD5C}"/>
                    </a:ext>
                  </a:extLst>
                </p:cNvPr>
                <p:cNvSpPr txBox="1"/>
                <p:nvPr/>
              </p:nvSpPr>
              <p:spPr>
                <a:xfrm>
                  <a:off x="9841235" y="2813345"/>
                  <a:ext cx="2263139" cy="5820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s-ES_tradnl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800" b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1F15D18-C962-F692-0B53-148962D9AD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1235" y="2813345"/>
                  <a:ext cx="2263139" cy="582019"/>
                </a:xfrm>
                <a:prstGeom prst="rect">
                  <a:avLst/>
                </a:prstGeom>
                <a:blipFill>
                  <a:blip r:embed="rId5"/>
                  <a:stretch>
                    <a:fillRect t="-6383" b="-1276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D565A3F-1D21-AE35-F29A-D9AB52AEE5CE}"/>
                    </a:ext>
                  </a:extLst>
                </p:cNvPr>
                <p:cNvSpPr txBox="1"/>
                <p:nvPr/>
              </p:nvSpPr>
              <p:spPr>
                <a:xfrm>
                  <a:off x="9928861" y="4406233"/>
                  <a:ext cx="2263139" cy="58201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𝑆𝑒𝑠𝑔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s-ES_tradnl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sz="2800" b="0" dirty="0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D565A3F-1D21-AE35-F29A-D9AB52AEE5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8861" y="4406233"/>
                  <a:ext cx="2263139" cy="582019"/>
                </a:xfrm>
                <a:prstGeom prst="rect">
                  <a:avLst/>
                </a:prstGeom>
                <a:blipFill>
                  <a:blip r:embed="rId6"/>
                  <a:stretch>
                    <a:fillRect t="-6383" b="-12766"/>
                  </a:stretch>
                </a:blipFill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351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03BB90-F0BD-14EA-120C-FE0FD186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9C77A53-FDE1-9853-2EC1-C60265FA2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s-ES_tradnl" dirty="0"/>
                  <a:t>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ES_tradnl" dirty="0"/>
                  <a:t> dado, consideremos la siguiente función objetivo a minimizar: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(el primer coeficiente corresponde al intercepto)</a:t>
                </a:r>
              </a:p>
              <a:p>
                <a:r>
                  <a:rPr lang="es-ES_tradnl" dirty="0"/>
                  <a:t>¿Si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ES_tradnl" dirty="0"/>
                  <a:t>?</a:t>
                </a:r>
              </a:p>
              <a:p>
                <a:r>
                  <a:rPr lang="es-ES_tradnl" dirty="0"/>
                  <a:t>¿Si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s-ES_tradnl" dirty="0"/>
                  <a:t>?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s-ES_tradnl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s-ES_tradnl" dirty="0"/>
                  <a:t> penaliza el ajuste</a:t>
                </a:r>
              </a:p>
              <a:p>
                <a:r>
                  <a:rPr lang="es-ES_tradnl" dirty="0"/>
                  <a:t>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s-ES_tradnl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_tradnl" dirty="0"/>
                  <a:t>?</a:t>
                </a:r>
              </a:p>
              <a:p>
                <a:pPr marL="0" indent="0"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9C77A53-FDE1-9853-2EC1-C60265FA2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19" t="-20930" b="-22093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8B5FA-76D0-9FF8-BFB6-84073FAC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40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6F1C9-899D-4B82-13FA-4D032A94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Comentarios técnicos &amp; Consideraciones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740F8-2AD9-AC39-89E8-23C5DB7182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s-ES_tradnl" dirty="0"/>
                  <a:t>Usar con datos previamente </a:t>
                </a:r>
                <a:r>
                  <a:rPr lang="es-ES_tradnl" dirty="0">
                    <a:solidFill>
                      <a:srgbClr val="002060"/>
                    </a:solidFill>
                  </a:rPr>
                  <a:t>estandarizados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b="1" dirty="0">
                    <a:solidFill>
                      <a:srgbClr val="7030A0"/>
                    </a:solidFill>
                  </a:rPr>
                  <a:t>Resultado</a:t>
                </a:r>
                <a:r>
                  <a:rPr lang="es-ES_tradnl" dirty="0">
                    <a:solidFill>
                      <a:srgbClr val="00206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𝑀𝐶𝑂</m:t>
                        </m:r>
                      </m:sub>
                    </m:sSub>
                  </m:oMath>
                </a14:m>
                <a:r>
                  <a:rPr lang="es-ES_tradnl" dirty="0">
                    <a:solidFill>
                      <a:srgbClr val="002060"/>
                    </a:solidFill>
                  </a:rPr>
                  <a:t> </a:t>
                </a:r>
                <a:r>
                  <a:rPr lang="es-ES_tradnl" dirty="0"/>
                  <a:t>es </a:t>
                </a:r>
                <a:r>
                  <a:rPr lang="es-ES_tradnl" dirty="0" err="1"/>
                  <a:t>equivarianza</a:t>
                </a:r>
                <a:r>
                  <a:rPr lang="es-ES_tradnl" dirty="0"/>
                  <a:t> de escala (</a:t>
                </a:r>
                <a:r>
                  <a:rPr lang="es-ES_tradnl" i="1" dirty="0" err="1"/>
                  <a:t>scale</a:t>
                </a:r>
                <a:r>
                  <a:rPr lang="es-ES_tradnl" i="1" dirty="0"/>
                  <a:t> </a:t>
                </a:r>
                <a:r>
                  <a:rPr lang="es-ES_tradnl" i="1" dirty="0" err="1"/>
                  <a:t>equivariance</a:t>
                </a:r>
                <a:r>
                  <a:rPr lang="es-ES_tradnl" dirty="0"/>
                  <a:t>).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s-ES_tradnl" dirty="0"/>
                  <a:t>Probar que si multiplicamos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_tradnl" dirty="0"/>
                  <a:t> por una constante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s-ES_tradnl" dirty="0"/>
                  <a:t>, entonces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type m:val="skw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𝑀𝐶𝑂</m:t>
                        </m:r>
                      </m:sub>
                    </m:sSub>
                  </m:oMath>
                </a14:m>
                <a:endParaRPr lang="es-ES_tradnl" dirty="0"/>
              </a:p>
              <a:p>
                <a:pPr>
                  <a:lnSpc>
                    <a:spcPct val="120000"/>
                  </a:lnSpc>
                </a:pPr>
                <a:r>
                  <a:rPr lang="es-ES_tradnl" dirty="0">
                    <a:solidFill>
                      <a:schemeClr val="accent2"/>
                    </a:solidFill>
                  </a:rPr>
                  <a:t>Aclaración práctica</a:t>
                </a:r>
                <a:r>
                  <a:rPr lang="es-ES_tradnl" dirty="0"/>
                  <a:t>: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ES_tradnl" dirty="0"/>
                  <a:t>En tutorial, hay variables dummies y se estandarizan -&gt; función </a:t>
                </a:r>
                <a:r>
                  <a:rPr lang="es-US" dirty="0" err="1"/>
                  <a:t>StandardScaler</a:t>
                </a:r>
                <a:r>
                  <a:rPr lang="es-US" dirty="0"/>
                  <a:t>()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s-US" dirty="0"/>
                  <a:t>Idealmente: </a:t>
                </a:r>
                <a:r>
                  <a:rPr lang="es-US" dirty="0" err="1"/>
                  <a:t>StandardScaler</a:t>
                </a:r>
                <a:r>
                  <a:rPr lang="es-US" dirty="0"/>
                  <a:t>() solo para las variables numéricas y dejar las variables dummies (con 0s y 1s)</a:t>
                </a:r>
                <a:endParaRPr lang="es-ES_tradnl" dirty="0"/>
              </a:p>
              <a:p>
                <a:pPr>
                  <a:lnSpc>
                    <a:spcPct val="120000"/>
                  </a:lnSpc>
                </a:pPr>
                <a:endParaRPr lang="es-ES_tradnl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A740F8-2AD9-AC39-89E8-23C5DB7182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872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1FCB8-2E9E-803E-9716-17FC82DC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1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2471-9418-E3E3-C7E5-30087178F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Regularización II: LASSO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0597-6948-B78E-E6E3-6E4F9F132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  <a:p>
            <a:r>
              <a:rPr lang="es-AR" sz="2400" b="1" dirty="0">
                <a:solidFill>
                  <a:srgbClr val="00663D"/>
                </a:solidFill>
                <a:effectLst/>
                <a:latin typeface="Times" pitchFamily="2" charset="0"/>
                <a:ea typeface="Times" pitchFamily="2" charset="0"/>
                <a:cs typeface="Times" pitchFamily="2" charset="0"/>
              </a:rPr>
              <a:t>† </a:t>
            </a:r>
            <a:r>
              <a:rPr lang="en-US" sz="2400" dirty="0"/>
              <a:t>James, G., Witten, D., Hastie, T., Tibshirani, R., &amp; Taylor, J. (2023). </a:t>
            </a:r>
            <a:r>
              <a:rPr lang="en-US" sz="2400" i="1" dirty="0"/>
              <a:t>An introduction to statistical learning: With applications in Python. </a:t>
            </a:r>
            <a:r>
              <a:rPr lang="en-US" b="1" dirty="0"/>
              <a:t>Chap. 6.2.2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F5EC8-9CA8-BFFB-D2D0-21A54353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3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7C5-1CF1-5BD7-8E22-5FD0B175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LASSO: </a:t>
            </a:r>
            <a:r>
              <a:rPr lang="en-US" i="1">
                <a:solidFill>
                  <a:schemeClr val="tx1">
                    <a:lumMod val="50000"/>
                    <a:lumOff val="50000"/>
                  </a:schemeClr>
                </a:solidFill>
              </a:rPr>
              <a:t>Least Absolute Shrinkage and Selection Operator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ES_tradnl" dirty="0"/>
                  <a:t>Para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s-ES_tradnl" dirty="0"/>
                  <a:t> dado, consideremos la siguiente función objetivo a minimizar: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_tradnl" dirty="0"/>
              </a:p>
              <a:p>
                <a:pPr marL="0" indent="0">
                  <a:buNone/>
                </a:pPr>
                <a:r>
                  <a:rPr lang="es-ES_tradnl" dirty="0"/>
                  <a:t>(el primer coeficiente corresponde al intercepto)</a:t>
                </a:r>
              </a:p>
              <a:p>
                <a:r>
                  <a:rPr lang="es-ES_tradnl" dirty="0"/>
                  <a:t>Las intuiciones coinciden con Ridge, pero el problema es completamente diferente</a:t>
                </a:r>
              </a:p>
              <a:p>
                <a:endParaRPr lang="es-ES_trad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EC7B7-FFAA-1B1E-300A-35BAE8E1B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8" t="-18314" b="-6105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ED606-8EB0-E87B-CF5B-FB9A06DB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C1CC4-2077-434E-BCF1-5D01C08A9B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2790</TotalTime>
  <Words>1514</Words>
  <Application>Microsoft Macintosh PowerPoint</Application>
  <PresentationFormat>Panorámica</PresentationFormat>
  <Paragraphs>239</Paragraphs>
  <Slides>38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Gill Sans Nova Light</vt:lpstr>
      <vt:lpstr>Goudy Old Style</vt:lpstr>
      <vt:lpstr>Times</vt:lpstr>
      <vt:lpstr>Office Theme</vt:lpstr>
      <vt:lpstr>Introducción a Métodos de Regularización: Ridge</vt:lpstr>
      <vt:lpstr>Cuestiones operativas del curso: Próximos Deadlines</vt:lpstr>
      <vt:lpstr>En la clase de hoy</vt:lpstr>
      <vt:lpstr>Breve repaso de Regularización: Ridge</vt:lpstr>
      <vt:lpstr>Idea de “regularizar”</vt:lpstr>
      <vt:lpstr>Ridge</vt:lpstr>
      <vt:lpstr>Comentarios técnicos &amp; Consideraciones</vt:lpstr>
      <vt:lpstr>Regularización II: LASSO</vt:lpstr>
      <vt:lpstr>LASSO: Least Absolute Shrinkage and Selection Operator</vt:lpstr>
      <vt:lpstr>LASSO (continua)</vt:lpstr>
      <vt:lpstr>Solución esquina</vt:lpstr>
      <vt:lpstr>Visualización de escenarios posibles con β&gt;0 </vt:lpstr>
      <vt:lpstr>Formalmente: Solución esquina</vt:lpstr>
      <vt:lpstr>Formalmente: Solución interior </vt:lpstr>
      <vt:lpstr>Intuiciones para Economistas</vt:lpstr>
      <vt:lpstr>Consideraciones: Objetivos &amp; en la Práctica</vt:lpstr>
      <vt:lpstr>Problemas con LASSO cuando n&lt;p</vt:lpstr>
      <vt:lpstr>Regularización III: Elastic Net</vt:lpstr>
      <vt:lpstr>Naive Elastic Net</vt:lpstr>
      <vt:lpstr>Naive Elastic Net:  Bajo el supuesto un predictor estandarizado</vt:lpstr>
      <vt:lpstr>Elastic Net</vt:lpstr>
      <vt:lpstr>Comparación de modelos</vt:lpstr>
      <vt:lpstr>Métodos de Regularización en general</vt:lpstr>
      <vt:lpstr>Funciones de Penalización</vt:lpstr>
      <vt:lpstr>Ilustración 0: Contorno y RSS </vt:lpstr>
      <vt:lpstr>Ilustración I: Contorno de Coeficientes</vt:lpstr>
      <vt:lpstr>Ilustración II: Regularización para Ridge</vt:lpstr>
      <vt:lpstr>Ilustración III: Regularización para LASSO</vt:lpstr>
      <vt:lpstr>Elección de parámetro de penalidad (o tuning) λ </vt:lpstr>
      <vt:lpstr>Ilustración I: Error de Cross-Validation para Ridge</vt:lpstr>
      <vt:lpstr>Ilustración II: Error de Cross-Validation para LASSO</vt:lpstr>
      <vt:lpstr>¿Por qué Ridge y LASSO son mejores que MCO?</vt:lpstr>
      <vt:lpstr>Ilustración I: Trade-off sesgo varianza ⚠️ para Ridge &amp; LASSO</vt:lpstr>
      <vt:lpstr>Ilustración II: Trade-off sesgo varianza con menos predictores X relacionados a Y</vt:lpstr>
      <vt:lpstr>Conclusiones finales</vt:lpstr>
      <vt:lpstr>¿Qué aprendimos hoy?</vt:lpstr>
      <vt:lpstr>¿Qué aprendimos hoy?</vt:lpstr>
      <vt:lpstr>¿Dudas, 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data, Aprendizaje y Minería de Datos:  Perspectivas, ideas y herramientas para economistas</dc:title>
  <dc:creator>Romero, Maria Noelia</dc:creator>
  <cp:lastModifiedBy>Noelia Romero</cp:lastModifiedBy>
  <cp:revision>173</cp:revision>
  <dcterms:created xsi:type="dcterms:W3CDTF">2023-06-12T20:51:31Z</dcterms:created>
  <dcterms:modified xsi:type="dcterms:W3CDTF">2025-05-14T12:53:48Z</dcterms:modified>
</cp:coreProperties>
</file>