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75" r:id="rId3"/>
    <p:sldId id="326" r:id="rId4"/>
    <p:sldId id="329" r:id="rId5"/>
    <p:sldId id="257" r:id="rId6"/>
    <p:sldId id="377" r:id="rId7"/>
    <p:sldId id="268" r:id="rId8"/>
    <p:sldId id="386" r:id="rId9"/>
    <p:sldId id="266" r:id="rId10"/>
    <p:sldId id="414" r:id="rId11"/>
    <p:sldId id="352" r:id="rId12"/>
    <p:sldId id="378" r:id="rId13"/>
    <p:sldId id="379" r:id="rId14"/>
    <p:sldId id="272" r:id="rId15"/>
    <p:sldId id="269" r:id="rId16"/>
    <p:sldId id="270" r:id="rId17"/>
    <p:sldId id="273" r:id="rId18"/>
    <p:sldId id="380" r:id="rId19"/>
    <p:sldId id="381" r:id="rId20"/>
    <p:sldId id="382" r:id="rId21"/>
    <p:sldId id="383" r:id="rId22"/>
    <p:sldId id="384" r:id="rId23"/>
    <p:sldId id="399" r:id="rId24"/>
    <p:sldId id="354" r:id="rId25"/>
    <p:sldId id="405" r:id="rId26"/>
    <p:sldId id="406" r:id="rId27"/>
    <p:sldId id="407" r:id="rId28"/>
    <p:sldId id="408" r:id="rId29"/>
    <p:sldId id="409" r:id="rId30"/>
    <p:sldId id="410" r:id="rId31"/>
    <p:sldId id="356" r:id="rId32"/>
    <p:sldId id="443" r:id="rId33"/>
    <p:sldId id="411" r:id="rId34"/>
    <p:sldId id="442" r:id="rId35"/>
    <p:sldId id="403" r:id="rId36"/>
    <p:sldId id="337" r:id="rId37"/>
    <p:sldId id="314" r:id="rId38"/>
    <p:sldId id="413" r:id="rId39"/>
    <p:sldId id="44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5E9202-8AF9-7B42-B817-22D148D689E3}">
          <p14:sldIdLst>
            <p14:sldId id="256"/>
            <p14:sldId id="275"/>
            <p14:sldId id="326"/>
          </p14:sldIdLst>
        </p14:section>
        <p14:section name="Motivacion, Ideas y definicion" id="{C417996F-EE23-354A-A0B0-80F019FA8130}">
          <p14:sldIdLst>
            <p14:sldId id="329"/>
            <p14:sldId id="257"/>
            <p14:sldId id="377"/>
            <p14:sldId id="268"/>
          </p14:sldIdLst>
        </p14:section>
        <p14:section name="Algoritmo de K-medias &amp; consideraciones" id="{75D31724-3B6C-E842-978D-4FEEBABBFA4D}">
          <p14:sldIdLst>
            <p14:sldId id="386"/>
            <p14:sldId id="266"/>
            <p14:sldId id="414"/>
            <p14:sldId id="352"/>
            <p14:sldId id="378"/>
            <p14:sldId id="379"/>
            <p14:sldId id="272"/>
            <p14:sldId id="269"/>
            <p14:sldId id="270"/>
            <p14:sldId id="273"/>
            <p14:sldId id="380"/>
          </p14:sldIdLst>
        </p14:section>
        <p14:section name="Aplicacion" id="{0A8BCA14-2813-014D-AE6C-B995B82FEBDA}">
          <p14:sldIdLst>
            <p14:sldId id="381"/>
            <p14:sldId id="382"/>
            <p14:sldId id="383"/>
            <p14:sldId id="384"/>
          </p14:sldIdLst>
        </p14:section>
        <p14:section name="Cluster jerarquico" id="{D8AF4AD7-02B8-2340-B9C0-4F29A748CF39}">
          <p14:sldIdLst>
            <p14:sldId id="399"/>
            <p14:sldId id="354"/>
            <p14:sldId id="405"/>
            <p14:sldId id="406"/>
            <p14:sldId id="407"/>
            <p14:sldId id="408"/>
            <p14:sldId id="409"/>
            <p14:sldId id="410"/>
            <p14:sldId id="356"/>
            <p14:sldId id="443"/>
            <p14:sldId id="411"/>
            <p14:sldId id="442"/>
            <p14:sldId id="403"/>
          </p14:sldIdLst>
        </p14:section>
        <p14:section name="Conclusiones finales" id="{30AE4762-25DE-C74D-AF95-4AEC0CC37FB0}">
          <p14:sldIdLst>
            <p14:sldId id="337"/>
            <p14:sldId id="314"/>
            <p14:sldId id="413"/>
            <p14:sldId id="4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00"/>
    <p:restoredTop sz="94576"/>
  </p:normalViewPr>
  <p:slideViewPr>
    <p:cSldViewPr snapToGrid="0">
      <p:cViewPr varScale="1">
        <p:scale>
          <a:sx n="93" d="100"/>
          <a:sy n="93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57B98-7F31-0D42-9B7E-63D1E3B1FEB1}" type="datetimeFigureOut">
              <a:rPr lang="es-ES_tradnl" smtClean="0"/>
              <a:t>4/4/25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6B6AD-E852-0649-B090-0B587A2ABB4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200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92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19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5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08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08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07FA-7792-F649-B523-FCAF9068A01B}" type="slidenum">
              <a:rPr lang="es-ES_tradnl" smtClean="0"/>
              <a:t>36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07228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B98C-7E11-E20C-7CA1-01CA7BC60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FC3A6-7EF0-25DE-49FD-093DABEA4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BDF46-6163-6B81-C8F2-2AFCA65A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6A44-393B-2349-9636-C2E629343387}" type="datetime1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8C366-551D-FE97-2B1D-32127BF3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01B1D-ECC1-F92A-E5F2-CCE79365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8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6847-10A3-1E86-2365-C19719B4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4D640-C06A-7E21-00D5-44964ADC6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FEB36-D0A3-DD5E-C201-B27A7169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747D-E2B9-0645-9126-214ED2EB266F}" type="datetime1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C4C8-11C3-310B-0494-5A9A39C6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3FB9E-F285-F7AE-0E8F-94E44391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3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591E1-25BE-1B7D-2747-B206B7690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C95D2-79AD-B457-5041-AF0BC72AD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D9B71-7EFC-DD71-1559-F745192F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B08E-9945-494E-8140-072E164898FC}" type="datetime1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FD8D1-6C57-FE1E-C640-C760ABFF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9F31-ACBF-4495-3650-1BBE0598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1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CDC1-3848-0D97-B7AC-87941E6A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930B0-69E0-A392-06B3-B0B255B70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B745A-C184-9A02-3478-963C49CD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DD35-DA54-6249-8929-31941A6F915E}" type="datetime1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6306-932B-2678-8102-D5B1FF6A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BCBB-A717-3F86-896B-2E915566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E9D-254D-F34F-04CD-7171E08A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3A657-71FF-6D0F-FA99-85DC67E6E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D6D25-137F-9F92-60F0-FB0CA02E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3375-BE77-974E-B796-FE3045409A94}" type="datetime1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8134-AEC4-52EE-619E-153EC79D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96E28-6B6A-F6F8-4722-E4543D31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8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1D6C-E496-E079-CBB1-0568125C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5603-C8AA-9A92-329E-1802B5F59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50DDA-AA05-B9E0-6968-15C94DE92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06625-219C-99D2-3E54-1E8F41B2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ED56-00FC-634F-B6C2-E86770DA063E}" type="datetime1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ABBC7-B012-FDE4-EA5B-0F69DA2E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5FDEE-8F41-2CAA-8017-4038F3B8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5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A04D-9D5C-EB18-C5D0-F76A09B0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72525-56CB-7F89-4E11-9F3346C59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198E8-A9B1-48FB-F54D-A3A92D36D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1E517-63E9-95AE-DECC-CFC5865D1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2A0CC-FDD5-8EAE-60EC-D76CDDC97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A6C08-7F94-962B-4B6D-4E592F0E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F7AF-5390-6D41-B3C2-4512AD8DC48F}" type="datetime1">
              <a:rPr lang="en-US" smtClean="0"/>
              <a:t>4/4/25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DBB8B-904B-340C-44C2-AEB8E734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7219B-396C-1FD3-E2D2-AE434727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6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71B7-64C8-5681-B050-6630E101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26AF0-FBD4-6543-A23B-33B8EC5C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FBA76-D706-234B-B88E-FA9EF4D7D110}" type="datetime1">
              <a:rPr lang="en-US" smtClean="0"/>
              <a:t>4/4/25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87316-ECA6-24C4-30E6-F285BB5B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1D056-F9AE-1692-E81E-AF758FCC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5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10710-3846-C9D7-2144-F947912C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C583-3803-924E-B51C-25F9B096D826}" type="datetime1">
              <a:rPr lang="en-US" smtClean="0"/>
              <a:t>4/4/25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AC6AD-5E2E-A761-7126-579D5026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490D8-22CE-08FF-C435-CF9436B2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159F-BCFE-0041-5B65-0F7FC249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DE978-B876-7F13-E812-15175B9B4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065CE-0860-1EFD-1CD1-8D84398DF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E4DE7-1714-6B66-42FD-77D069D7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20E7-E151-324B-B310-BE89353755F2}" type="datetime1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CCE9F-F437-9F8B-15B0-8576AFF5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9748-1BAE-0CB1-1ED5-9FF402F0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5094-D299-E460-49A2-D005A07AC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9A670-8C5F-885F-FB89-1940119E6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02C41-9999-BFD6-AEAD-EB346FCC3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5BE73-C51E-CB3B-FD3F-C461033F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3A3E-DA75-EC4A-9046-4A3B26FBAAC1}" type="datetime1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D6684-3CE0-4A83-95A6-6EBB0949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73D51-51CE-D827-C1EE-C87D922E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1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E12EA-8A8E-06EC-6E57-8E5E96C5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40FE1-91A8-46C3-32E1-30AAA21A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noProof="0"/>
              <a:t>Click to edit Master text styles</a:t>
            </a:r>
          </a:p>
          <a:p>
            <a:pPr lvl="1"/>
            <a:r>
              <a:rPr lang="es-ES_tradnl" noProof="0"/>
              <a:t>Second level</a:t>
            </a:r>
          </a:p>
          <a:p>
            <a:pPr lvl="2"/>
            <a:r>
              <a:rPr lang="es-ES_tradnl" noProof="0"/>
              <a:t>Third level</a:t>
            </a:r>
          </a:p>
          <a:p>
            <a:pPr lvl="3"/>
            <a:r>
              <a:rPr lang="es-ES_tradnl" noProof="0"/>
              <a:t>Fourth level</a:t>
            </a:r>
          </a:p>
          <a:p>
            <a:pPr lvl="4"/>
            <a:r>
              <a:rPr lang="es-ES_tradnl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69DB0-88CE-6331-AB80-0CB309875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03A4A31-8716-1243-A06A-E7884CD293D7}" type="datetime1">
              <a:rPr lang="en-US" noProof="0" smtClean="0"/>
              <a:t>4/4/25</a:t>
            </a:fld>
            <a:endParaRPr lang="es-ES_tradnl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CBFB-E83F-ED57-BB3C-53CCB6662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endParaRPr lang="es-ES_tradnl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DCCDE-D195-0527-335D-0AECD8803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78C1CC4-2077-434E-BCF1-5D01C08A9B17}" type="slidenum">
              <a:rPr lang="es-ES_tradnl" smtClean="0"/>
              <a:pPr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80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Goudy Old Style" panose="02020502050305020303" pitchFamily="18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udesa.edu.ar/lys/p&#225;gina-principal?authuser=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lendly.com/m-n-romero91/30min-office-hour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mailto:25RO35480961@campus.economicas.uba.ar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C8F4-54CC-EED9-C31F-8F80FFB62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6910"/>
            <a:ext cx="9144000" cy="2387600"/>
          </a:xfrm>
        </p:spPr>
        <p:txBody>
          <a:bodyPr>
            <a:normAutofit/>
          </a:bodyPr>
          <a:lstStyle/>
          <a:p>
            <a:r>
              <a:rPr lang="es-ES" sz="4400" b="1" kern="1400" dirty="0">
                <a:solidFill>
                  <a:srgbClr val="002060"/>
                </a:solidFill>
                <a:effectLst/>
                <a:latin typeface="Goudy Old Style" panose="02020502050305020303" pitchFamily="18" charset="77"/>
                <a:ea typeface="Times New Roman" panose="02020603050405020304" pitchFamily="18" charset="0"/>
                <a:cs typeface="Times New Roman" panose="02020603050405020304" pitchFamily="18" charset="0"/>
              </a:rPr>
              <a:t>Métodos No Supervisados II: </a:t>
            </a:r>
            <a:br>
              <a:rPr lang="es-ES" sz="4400" b="1" kern="1400" dirty="0">
                <a:solidFill>
                  <a:srgbClr val="002060"/>
                </a:solidFill>
                <a:effectLst/>
                <a:latin typeface="Goudy Old Style" panose="02020502050305020303" pitchFamily="18" charset="77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4400" b="1" kern="1400" dirty="0">
                <a:solidFill>
                  <a:srgbClr val="002060"/>
                </a:solidFill>
                <a:effectLst/>
                <a:latin typeface="Goudy Old Style" panose="02020502050305020303" pitchFamily="18" charset="77"/>
                <a:ea typeface="Times New Roman" panose="02020603050405020304" pitchFamily="18" charset="0"/>
                <a:cs typeface="Times New Roman" panose="02020603050405020304" pitchFamily="18" charset="0"/>
              </a:rPr>
              <a:t>Clúster</a:t>
            </a:r>
            <a:endParaRPr lang="en-US" sz="1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55BDD-1493-5FB8-8EDB-106F9B362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9115"/>
            <a:ext cx="9144000" cy="1655762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000000"/>
                </a:solidFill>
                <a:effectLst/>
                <a:latin typeface="Gill Sans Nova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María Noelia Romero</a:t>
            </a:r>
            <a:r>
              <a:rPr lang="en-US" sz="4000" dirty="0">
                <a:effectLst/>
              </a:rPr>
              <a:t> </a:t>
            </a:r>
            <a:endParaRPr lang="en-US" sz="4000" dirty="0"/>
          </a:p>
          <a:p>
            <a:r>
              <a:rPr lang="es-ES" sz="2800" dirty="0">
                <a:solidFill>
                  <a:srgbClr val="000000"/>
                </a:solidFill>
                <a:latin typeface="Gill Sans Nova Light" panose="020F0302020204030204" pitchFamily="34" charset="0"/>
                <a:cs typeface="Times New Roman" panose="02020603050405020304" pitchFamily="18" charset="0"/>
              </a:rPr>
              <a:t>Clase 7</a:t>
            </a:r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ADCD9-CEB1-5D1E-D7AC-167899E2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27F2D-CC52-462D-4A92-C7C4502C7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50" y="853123"/>
            <a:ext cx="1463040" cy="1463040"/>
          </a:xfrm>
          <a:prstGeom prst="rect">
            <a:avLst/>
          </a:prstGeom>
        </p:spPr>
      </p:pic>
      <p:pic>
        <p:nvPicPr>
          <p:cNvPr id="6" name="Picture 5" descr="A blue and yellow logo&#10;&#10;Description automatically generated">
            <a:extLst>
              <a:ext uri="{FF2B5EF4-FFF2-40B4-BE49-F238E27FC236}">
                <a16:creationId xmlns:a16="http://schemas.microsoft.com/office/drawing/2014/main" id="{939E0972-AB4F-C51D-7B38-9F10B613F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007" y="849631"/>
            <a:ext cx="1271793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82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Objetivo e Ilustración 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E2FE6-2D21-0373-E669-031C93ACF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9759846" cy="44862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_tradnl" dirty="0">
                <a:solidFill>
                  <a:srgbClr val="002060"/>
                </a:solidFill>
              </a:rPr>
              <a:t>Ejemplo</a:t>
            </a:r>
            <a:r>
              <a:rPr lang="es-ES_tradnl" dirty="0"/>
              <a:t>: 150 obs. en grupos</a:t>
            </a:r>
          </a:p>
          <a:p>
            <a:pPr>
              <a:lnSpc>
                <a:spcPct val="100000"/>
              </a:lnSpc>
            </a:pPr>
            <a:r>
              <a:rPr lang="es-ES_tradnl" dirty="0"/>
              <a:t>Algoritmo simple e intuitivo</a:t>
            </a:r>
          </a:p>
          <a:p>
            <a:pPr>
              <a:lnSpc>
                <a:spcPct val="100000"/>
              </a:lnSpc>
            </a:pPr>
            <a:endParaRPr lang="es-ES_tradnl" dirty="0"/>
          </a:p>
        </p:txBody>
      </p:sp>
      <p:pic>
        <p:nvPicPr>
          <p:cNvPr id="7" name="Content Placeholder 6" descr="A group of dots with different colors&#10;&#10;Description automatically generated">
            <a:extLst>
              <a:ext uri="{FF2B5EF4-FFF2-40B4-BE49-F238E27FC236}">
                <a16:creationId xmlns:a16="http://schemas.microsoft.com/office/drawing/2014/main" id="{8F589D71-2763-2B16-420A-29C4739DA3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81401" y="2885676"/>
            <a:ext cx="7298941" cy="359595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4C9DF-C909-6AEF-F737-502315EA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10</a:t>
            </a:fld>
            <a:endParaRPr lang="en-US"/>
          </a:p>
        </p:txBody>
      </p:sp>
      <p:pic>
        <p:nvPicPr>
          <p:cNvPr id="5" name="Content Placeholder 8" descr="A black dots on a white background&#10;&#10;Description automatically generated">
            <a:extLst>
              <a:ext uri="{FF2B5EF4-FFF2-40B4-BE49-F238E27FC236}">
                <a16:creationId xmlns:a16="http://schemas.microsoft.com/office/drawing/2014/main" id="{119DE0BB-1CAD-21EA-DB59-7D7E76BBDF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57"/>
          <a:stretch/>
        </p:blipFill>
        <p:spPr>
          <a:xfrm>
            <a:off x="963573" y="2885675"/>
            <a:ext cx="2617828" cy="3595959"/>
          </a:xfrm>
          <a:prstGeom prst="rect">
            <a:avLst/>
          </a:prstGeom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B6537E-830B-8E65-FD7F-243822A35F40}"/>
              </a:ext>
            </a:extLst>
          </p:cNvPr>
          <p:cNvSpPr txBox="1"/>
          <p:nvPr/>
        </p:nvSpPr>
        <p:spPr>
          <a:xfrm>
            <a:off x="1135505" y="6418940"/>
            <a:ext cx="486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Nova Light" panose="020B0302020104020203" pitchFamily="34" charset="0"/>
              </a:rPr>
              <a:t>James et al (2023)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Nova Light" panose="020B0302020104020203" pitchFamily="34" charset="0"/>
              </a:rPr>
              <a:t>ISLP</a:t>
            </a:r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Nova Light" panose="020B0302020104020203" pitchFamily="34" charset="0"/>
              </a:rPr>
              <a:t>, </a:t>
            </a:r>
            <a:r>
              <a:rPr lang="es-ES_tradn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ill Sans Nova Light" panose="020B0302020104020203" pitchFamily="34" charset="0"/>
              </a:rPr>
              <a:t>pag.</a:t>
            </a:r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Nova Light" panose="020B0302020104020203" pitchFamily="34" charset="0"/>
              </a:rPr>
              <a:t> 522</a:t>
            </a:r>
          </a:p>
        </p:txBody>
      </p:sp>
    </p:spTree>
    <p:extLst>
      <p:ext uri="{BB962C8B-B14F-4D97-AF65-F5344CB8AC3E}">
        <p14:creationId xmlns:p14="http://schemas.microsoft.com/office/powerpoint/2010/main" val="1355271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Idea de Agrupar: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Formalmente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/>
                  <a:t>Grupo de observaciones en cada clúster: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s-ES_tradnl" dirty="0"/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s-ES_tradnl" dirty="0"/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_tradnl" dirty="0"/>
                  <a:t>, observación i-</a:t>
                </a:r>
                <a:r>
                  <a:rPr lang="es-ES_tradnl" dirty="0" err="1"/>
                  <a:t>ésima</a:t>
                </a:r>
                <a:r>
                  <a:rPr lang="es-ES_tradnl" dirty="0"/>
                  <a:t> pertenece al clúster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_tradnl" dirty="0"/>
                  <a:t>-ésimo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FF0000"/>
                    </a:solidFill>
                  </a:rPr>
                  <a:t>Idea de K-medias</a:t>
                </a:r>
                <a:r>
                  <a:rPr lang="es-ES_tradnl" dirty="0"/>
                  <a:t>: un </a:t>
                </a:r>
                <a:r>
                  <a:rPr lang="es-ES_tradnl" dirty="0">
                    <a:solidFill>
                      <a:srgbClr val="00B050"/>
                    </a:solidFill>
                  </a:rPr>
                  <a:t>buen</a:t>
                </a:r>
                <a:r>
                  <a:rPr lang="es-ES_tradnl" dirty="0"/>
                  <a:t> análisis de clúster -&gt; </a:t>
                </a:r>
                <a:r>
                  <a:rPr lang="es-ES_tradnl" dirty="0">
                    <a:solidFill>
                      <a:srgbClr val="002060"/>
                    </a:solidFill>
                  </a:rPr>
                  <a:t>varianza</a:t>
                </a:r>
                <a:r>
                  <a:rPr lang="es-ES_tradnl" dirty="0"/>
                  <a:t> </a:t>
                </a:r>
                <a:r>
                  <a:rPr lang="es-ES_tradnl" dirty="0">
                    <a:solidFill>
                      <a:srgbClr val="002060"/>
                    </a:solidFill>
                  </a:rPr>
                  <a:t>dentro</a:t>
                </a:r>
                <a:r>
                  <a:rPr lang="es-ES_tradnl" dirty="0"/>
                  <a:t> de cada grupo sea lo </a:t>
                </a:r>
                <a:r>
                  <a:rPr lang="es-ES_tradnl" dirty="0">
                    <a:solidFill>
                      <a:srgbClr val="002060"/>
                    </a:solidFill>
                  </a:rPr>
                  <a:t>más pequeña posible</a:t>
                </a:r>
                <a:endParaRPr lang="es-ES_tradnl" dirty="0"/>
              </a:p>
              <a:p>
                <a:pPr lvl="1"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Varianza dentro de cada clúster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s-ES_tradnl" dirty="0"/>
                  <a:t>: Mide cuán diferentes son las observaciones entre si</a:t>
                </a:r>
              </a:p>
              <a:p>
                <a:pPr>
                  <a:lnSpc>
                    <a:spcPct val="12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872" b="-174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4C9DF-C909-6AEF-F737-502315EA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2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Notación de "disimilitud”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Problema de optimización: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lim>
                    </m:limLow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s-ES_tradnl" dirty="0"/>
              </a:p>
              <a:p>
                <a:pPr>
                  <a:lnSpc>
                    <a:spcPct val="10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Medidas 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s-ES_tradnl" dirty="0">
                    <a:solidFill>
                      <a:srgbClr val="002060"/>
                    </a:solidFill>
                  </a:rPr>
                  <a:t> </a:t>
                </a:r>
                <a:r>
                  <a:rPr lang="es-ES_tradnl" dirty="0"/>
                  <a:t>-&gt; Distancia Euclidiana entre dos puntos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s-ES_tradnl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s-ES_tradnl" dirty="0"/>
                  <a:t> numero de observaciones en el clúster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_tradnl" dirty="0"/>
                  <a:t>-ésimo</a:t>
                </a:r>
              </a:p>
              <a:p>
                <a:pPr>
                  <a:lnSpc>
                    <a:spcPct val="100000"/>
                  </a:lnSpc>
                </a:pPr>
                <a:r>
                  <a:rPr lang="es-ES_tradnl" dirty="0">
                    <a:solidFill>
                      <a:srgbClr val="FF0000"/>
                    </a:solidFill>
                  </a:rPr>
                  <a:t>Intuición</a:t>
                </a:r>
                <a:r>
                  <a:rPr lang="es-ES_tradnl" dirty="0"/>
                  <a:t>: es el promedio de las distancias euclidiana entre dos observaciones dentro del clúster</a:t>
                </a:r>
              </a:p>
              <a:p>
                <a:pPr>
                  <a:lnSpc>
                    <a:spcPct val="10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18605" b="-1598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4C9DF-C909-6AEF-F737-502315EA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3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Problema de Optimización de Clúster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lim>
                      </m:limLow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(1)</m:t>
                      </m:r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00000"/>
                  </a:lnSpc>
                </a:pPr>
                <a:r>
                  <a:rPr lang="es-ES_tradnl" dirty="0"/>
                  <a:t>Minimizar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s-ES_tradnl" dirty="0"/>
                  <a:t> chequeando todas las posibles </a:t>
                </a:r>
                <a:r>
                  <a:rPr lang="es-ES_tradnl" i="1" dirty="0" err="1"/>
                  <a:t>clusterizaciones</a:t>
                </a:r>
                <a:endParaRPr lang="es-ES_tradnl" i="1" dirty="0"/>
              </a:p>
              <a:p>
                <a:pPr lvl="1">
                  <a:lnSpc>
                    <a:spcPct val="100000"/>
                  </a:lnSpc>
                </a:pPr>
                <a:r>
                  <a:rPr lang="es-ES_tradnl" dirty="0">
                    <a:solidFill>
                      <a:srgbClr val="00B050"/>
                    </a:solidFill>
                  </a:rPr>
                  <a:t>Ventaja</a:t>
                </a:r>
                <a:r>
                  <a:rPr lang="es-ES_tradnl" i="1" dirty="0"/>
                  <a:t>: </a:t>
                </a:r>
                <a:r>
                  <a:rPr lang="es-ES_tradnl" dirty="0"/>
                  <a:t>converge al mínimo </a:t>
                </a:r>
                <a:r>
                  <a:rPr lang="es-ES_tradnl" dirty="0">
                    <a:solidFill>
                      <a:srgbClr val="002060"/>
                    </a:solidFill>
                  </a:rPr>
                  <a:t>global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s-ES_tradnl" dirty="0">
                    <a:solidFill>
                      <a:srgbClr val="FF0000"/>
                    </a:solidFill>
                  </a:rPr>
                  <a:t>Desventaja</a:t>
                </a:r>
                <a:r>
                  <a:rPr lang="es-ES_tradnl" i="1" dirty="0"/>
                  <a:t>:</a:t>
                </a:r>
                <a:r>
                  <a:rPr lang="es-ES_tradnl" dirty="0"/>
                  <a:t> computacionalmente imposible en la practica</a:t>
                </a:r>
                <a:endParaRPr lang="es-ES_tradnl" i="1" dirty="0"/>
              </a:p>
              <a:p>
                <a:pPr lvl="2">
                  <a:lnSpc>
                    <a:spcPct val="100000"/>
                  </a:lnSpc>
                </a:pPr>
                <a:r>
                  <a:rPr lang="es-ES_tradnl" dirty="0"/>
                  <a:t>Hay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ES_tradnl" dirty="0"/>
                  <a:t> formas de partir las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_tradnl" dirty="0"/>
                  <a:t> observaciones 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ES_tradnl" dirty="0"/>
                  <a:t> clusters</a:t>
                </a:r>
              </a:p>
              <a:p>
                <a:pPr>
                  <a:lnSpc>
                    <a:spcPct val="100000"/>
                  </a:lnSpc>
                </a:pPr>
                <a:r>
                  <a:rPr lang="es-ES_tradn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Solución</a:t>
                </a:r>
                <a:r>
                  <a:rPr lang="es-ES_tradnl" dirty="0"/>
                  <a:t>: Algoritmo que conduce el mínimo </a:t>
                </a:r>
                <a:r>
                  <a:rPr lang="es-ES_tradnl" dirty="0">
                    <a:solidFill>
                      <a:srgbClr val="002060"/>
                    </a:solidFill>
                  </a:rPr>
                  <a:t>local</a:t>
                </a:r>
              </a:p>
              <a:p>
                <a:pPr>
                  <a:lnSpc>
                    <a:spcPct val="10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110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4C9DF-C909-6AEF-F737-502315EA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5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65CE-3653-8912-0E4D-181B4B3D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Visualización del algoritmo de K-medias</a:t>
            </a:r>
          </a:p>
        </p:txBody>
      </p:sp>
      <p:pic>
        <p:nvPicPr>
          <p:cNvPr id="6" name="Content Placeholder 5" descr="A diagram of a step&#10;&#10;Description automatically generated with medium confidence">
            <a:extLst>
              <a:ext uri="{FF2B5EF4-FFF2-40B4-BE49-F238E27FC236}">
                <a16:creationId xmlns:a16="http://schemas.microsoft.com/office/drawing/2014/main" id="{9E0ACDE2-B8C8-53B2-09B2-9D2C369C5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7835" y="1320815"/>
            <a:ext cx="5716329" cy="553718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0B363-5601-BD5D-0F0D-890BD7D1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860693-8598-3347-10DD-22D49C90951A}"/>
                  </a:ext>
                </a:extLst>
              </p:cNvPr>
              <p:cNvSpPr txBox="1"/>
              <p:nvPr/>
            </p:nvSpPr>
            <p:spPr>
              <a:xfrm>
                <a:off x="2743201" y="2455085"/>
                <a:ext cx="609600" cy="382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_tradnl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860693-8598-3347-10DD-22D49C909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1" y="2455085"/>
                <a:ext cx="609600" cy="382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EDDCEB-6642-7C7F-A5E6-85F704B857EB}"/>
                  </a:ext>
                </a:extLst>
              </p:cNvPr>
              <p:cNvSpPr txBox="1"/>
              <p:nvPr/>
            </p:nvSpPr>
            <p:spPr>
              <a:xfrm>
                <a:off x="4680082" y="3640933"/>
                <a:ext cx="609600" cy="382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_tradnl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EDDCEB-6642-7C7F-A5E6-85F704B85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082" y="3640933"/>
                <a:ext cx="609600" cy="382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029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Algoritmo de K-medias: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Formalmente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s-ES_tradnl" dirty="0"/>
                  <a:t>Clúster inicial: Asignar aleatoriamente un numero de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ES_tradnl" dirty="0"/>
                  <a:t> a cada observación</a:t>
                </a:r>
              </a:p>
              <a:p>
                <a:pPr marL="514350" indent="-5143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s-ES_tradnl" dirty="0"/>
                  <a:t>Iterar hasta que la asignación a clusters deje de cambiar:</a:t>
                </a:r>
              </a:p>
              <a:p>
                <a:pPr marL="1028700" lvl="1" indent="-571500">
                  <a:lnSpc>
                    <a:spcPct val="100000"/>
                  </a:lnSpc>
                  <a:buFont typeface="+mj-lt"/>
                  <a:buAutoNum type="romanUcPeriod"/>
                </a:pPr>
                <a:r>
                  <a:rPr lang="es-ES_tradnl" dirty="0"/>
                  <a:t>Para todos los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ES_tradnl" dirty="0"/>
                  <a:t> clusters, computar el </a:t>
                </a:r>
                <a:r>
                  <a:rPr lang="es-ES_tradnl" dirty="0">
                    <a:solidFill>
                      <a:srgbClr val="002060"/>
                    </a:solidFill>
                  </a:rPr>
                  <a:t>centroide</a:t>
                </a:r>
                <a:r>
                  <a:rPr lang="es-ES_tradnl" i="1" dirty="0"/>
                  <a:t> </a:t>
                </a:r>
                <a:r>
                  <a:rPr lang="es-ES_tradnl" dirty="0"/>
                  <a:t>del clúster. El centroide del k-ésimo clúster es el </a:t>
                </a:r>
                <a:r>
                  <a:rPr lang="es-ES_tradnl" dirty="0">
                    <a:solidFill>
                      <a:srgbClr val="002060"/>
                    </a:solidFill>
                  </a:rPr>
                  <a:t>vector de medias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s-ES_tradnl" dirty="0"/>
              </a:p>
              <a:p>
                <a:pPr marL="1028700" lvl="1" indent="-571500">
                  <a:lnSpc>
                    <a:spcPct val="100000"/>
                  </a:lnSpc>
                  <a:buFont typeface="+mj-lt"/>
                  <a:buAutoNum type="romanUcPeriod"/>
                </a:pPr>
                <a:r>
                  <a:rPr lang="es-ES_tradnl" dirty="0">
                    <a:solidFill>
                      <a:srgbClr val="002060"/>
                    </a:solidFill>
                  </a:rPr>
                  <a:t>Reasignar</a:t>
                </a:r>
                <a:r>
                  <a:rPr lang="es-ES_tradnl" dirty="0"/>
                  <a:t> cada observación al clúster cuyo </a:t>
                </a:r>
                <a:r>
                  <a:rPr lang="es-ES_tradnl" dirty="0">
                    <a:solidFill>
                      <a:srgbClr val="002060"/>
                    </a:solidFill>
                  </a:rPr>
                  <a:t>centroide esta más próximo</a:t>
                </a:r>
                <a:r>
                  <a:rPr lang="es-ES_tradnl" dirty="0"/>
                  <a:t>, donde la proximidad la definimos con la distancia Euclidiana al centroide</a:t>
                </a:r>
              </a:p>
              <a:p>
                <a:pPr marL="1028700" lvl="1" indent="-571500">
                  <a:lnSpc>
                    <a:spcPct val="100000"/>
                  </a:lnSpc>
                  <a:buFont typeface="+mj-lt"/>
                  <a:buAutoNum type="romanUcPeriod"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09" t="-377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CD7D6-BCC0-179F-D775-60B46558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99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Algoritmo K-medias: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Intuición</a:t>
            </a:r>
            <a:r>
              <a:rPr lang="es-ES_tradnl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Idea</a:t>
                </a:r>
                <a:r>
                  <a:rPr lang="es-ES_tradnl" dirty="0"/>
                  <a:t>: el mecanismo optimiza primero dentro del clúster (elige las medias) y luego optimiza reasignando las observaciones, dejando quietas las medias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/>
                  <a:t>Algoritmo disminuye la expresión en la ecuación (1) en cada paso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La </a:t>
                </a:r>
                <a:r>
                  <a:rPr lang="es-ES_tradnl" dirty="0" err="1">
                    <a:solidFill>
                      <a:srgbClr val="002060"/>
                    </a:solidFill>
                  </a:rPr>
                  <a:t>within</a:t>
                </a:r>
                <a:r>
                  <a:rPr lang="es-ES_tradnl" dirty="0">
                    <a:solidFill>
                      <a:srgbClr val="002060"/>
                    </a:solidFill>
                  </a:rPr>
                  <a:t> </a:t>
                </a:r>
                <a:r>
                  <a:rPr lang="es-ES_tradnl" dirty="0" err="1">
                    <a:solidFill>
                      <a:srgbClr val="002060"/>
                    </a:solidFill>
                  </a:rPr>
                  <a:t>dissimilarity</a:t>
                </a:r>
                <a:r>
                  <a:rPr lang="es-ES_tradnl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_tradnl" dirty="0"/>
                  <a:t> </a:t>
                </a:r>
                <a:r>
                  <a:rPr lang="es-ES_tradnl" dirty="0">
                    <a:solidFill>
                      <a:srgbClr val="002060"/>
                    </a:solidFill>
                  </a:rPr>
                  <a:t>cae</a:t>
                </a:r>
                <a:r>
                  <a:rPr lang="es-ES_tradnl" dirty="0"/>
                  <a:t> con el número de clusters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D369A-C8B0-650C-2AB6-8320FB0A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46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2EA1-43B9-289B-6E00-41311F6C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Consideraciones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833EB-FEB7-F0E3-3E5C-B0D1D9657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s-ES_tradnl" dirty="0"/>
              <a:t>Los grupos dependen de esa </a:t>
            </a:r>
            <a:r>
              <a:rPr lang="es-ES_tradnl" dirty="0">
                <a:solidFill>
                  <a:srgbClr val="002060"/>
                </a:solidFill>
              </a:rPr>
              <a:t>asignación aleatoria inicial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Esta es una implicancia de encontrar un </a:t>
            </a:r>
            <a:r>
              <a:rPr lang="es-ES_tradnl" dirty="0">
                <a:solidFill>
                  <a:srgbClr val="002060"/>
                </a:solidFill>
              </a:rPr>
              <a:t>mínimo local </a:t>
            </a:r>
          </a:p>
          <a:p>
            <a:pPr lvl="1">
              <a:lnSpc>
                <a:spcPct val="150000"/>
              </a:lnSpc>
            </a:pPr>
            <a:r>
              <a:rPr lang="es-ES_tradnl" dirty="0">
                <a:solidFill>
                  <a:srgbClr val="FF0000"/>
                </a:solidFill>
              </a:rPr>
              <a:t>Recomendación</a:t>
            </a:r>
            <a:r>
              <a:rPr lang="es-ES_tradnl" dirty="0"/>
              <a:t>: Correr el algoritmo varias veces con distintas asignaciones iniciales</a:t>
            </a:r>
          </a:p>
          <a:p>
            <a:pPr>
              <a:lnSpc>
                <a:spcPct val="150000"/>
              </a:lnSpc>
            </a:pPr>
            <a:r>
              <a:rPr lang="es-ES_tradnl" dirty="0"/>
              <a:t>La media es poco robusta a </a:t>
            </a:r>
            <a:r>
              <a:rPr lang="es-ES_tradnl" dirty="0" err="1">
                <a:solidFill>
                  <a:srgbClr val="002060"/>
                </a:solidFill>
              </a:rPr>
              <a:t>outliers</a:t>
            </a:r>
            <a:r>
              <a:rPr lang="es-ES_tradnl" dirty="0"/>
              <a:t> y computacionalmente </a:t>
            </a:r>
            <a:r>
              <a:rPr lang="es-ES_tradnl" dirty="0">
                <a:solidFill>
                  <a:srgbClr val="002060"/>
                </a:solidFill>
              </a:rPr>
              <a:t>más costosa</a:t>
            </a:r>
          </a:p>
          <a:p>
            <a:pPr lvl="1"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Alternativa 1: </a:t>
            </a:r>
            <a:r>
              <a:rPr lang="es-ES_tradnl" dirty="0"/>
              <a:t>usar medianas: la ‘observación central’ -&gt; </a:t>
            </a:r>
            <a:r>
              <a:rPr lang="es-ES_tradnl" i="1" dirty="0"/>
              <a:t>K-medianas</a:t>
            </a:r>
          </a:p>
          <a:p>
            <a:pPr lvl="1"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Alternativa 2: </a:t>
            </a:r>
            <a:r>
              <a:rPr lang="es-ES_tradnl" dirty="0"/>
              <a:t>usar submuestras y ver qué tanto difieren los grupos creados</a:t>
            </a:r>
            <a:endParaRPr lang="es-ES_tradnl" i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57A21-0846-1FE2-4002-72E82D21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D7CB-9438-BB1C-2524-E2DA67C0D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Consideraciones 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DBEE-34EB-A8BF-96C1-549082C26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Recomendación</a:t>
            </a:r>
            <a:r>
              <a:rPr lang="es-ES_tradnl" dirty="0"/>
              <a:t>: </a:t>
            </a:r>
            <a:r>
              <a:rPr lang="es-ES_tradnl" dirty="0">
                <a:solidFill>
                  <a:srgbClr val="002060"/>
                </a:solidFill>
              </a:rPr>
              <a:t>estandarizar</a:t>
            </a:r>
            <a:r>
              <a:rPr lang="es-ES_tradnl" dirty="0"/>
              <a:t> las variables -&gt; </a:t>
            </a:r>
            <a:r>
              <a:rPr lang="es-ES_tradnl" dirty="0">
                <a:solidFill>
                  <a:srgbClr val="002060"/>
                </a:solidFill>
              </a:rPr>
              <a:t>evitar</a:t>
            </a:r>
            <a:r>
              <a:rPr lang="es-ES_tradnl" dirty="0"/>
              <a:t> efectos de </a:t>
            </a:r>
            <a:r>
              <a:rPr lang="es-ES_tradnl" dirty="0">
                <a:solidFill>
                  <a:srgbClr val="002060"/>
                </a:solidFill>
              </a:rPr>
              <a:t>escala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FF0000"/>
                </a:solidFill>
              </a:rPr>
              <a:t>Numero de clusters</a:t>
            </a:r>
            <a:r>
              <a:rPr lang="es-ES_tradnl" dirty="0"/>
              <a:t>: No hay un mecanismo comúnmente aceptado. 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Índices pueden ser usados para inferir el óptimo -&gt; </a:t>
            </a:r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Caruso et al (2015)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En algunos casos es </a:t>
            </a:r>
            <a:r>
              <a:rPr lang="es-ES_tradnl" i="1" dirty="0"/>
              <a:t>exógeno</a:t>
            </a:r>
            <a:r>
              <a:rPr lang="es-ES_tradnl" dirty="0"/>
              <a:t> -&gt; </a:t>
            </a:r>
            <a:r>
              <a:rPr lang="es-ES_tradn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Yeyati</a:t>
            </a:r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&amp; </a:t>
            </a:r>
            <a:r>
              <a:rPr lang="es-ES_tradnl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Struzenegger</a:t>
            </a:r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(2023)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A3BAF-FEF3-9276-2866-FED1C5EF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81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EA1225-0DC1-2021-2768-2CAE75F7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3. Dos Aplicaciones de clúster en Economía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5E8EC8-D33D-CBAB-7333-1CAB5E956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AutoNum type="alphaUcPeriod"/>
            </a:pPr>
            <a:r>
              <a:rPr lang="es-ES_tradnl" dirty="0"/>
              <a:t>Caruso, G., Sosa‐Escudero, W., &amp; </a:t>
            </a:r>
            <a:r>
              <a:rPr lang="es-ES_tradnl" dirty="0" err="1"/>
              <a:t>Svarc</a:t>
            </a:r>
            <a:r>
              <a:rPr lang="es-ES_tradnl" dirty="0"/>
              <a:t>, M. (2015). </a:t>
            </a:r>
            <a:r>
              <a:rPr lang="es-ES_tradnl" dirty="0" err="1"/>
              <a:t>Deprivation</a:t>
            </a:r>
            <a:r>
              <a:rPr lang="es-ES_tradnl" dirty="0"/>
              <a:t> and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dimensionality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welfare</a:t>
            </a:r>
            <a:r>
              <a:rPr lang="es-ES_tradnl" dirty="0"/>
              <a:t>: a variable‐</a:t>
            </a:r>
            <a:r>
              <a:rPr lang="es-ES_tradnl" dirty="0" err="1"/>
              <a:t>selection</a:t>
            </a:r>
            <a:r>
              <a:rPr lang="es-ES_tradnl" dirty="0"/>
              <a:t> </a:t>
            </a:r>
            <a:r>
              <a:rPr lang="es-ES_tradnl" dirty="0" err="1"/>
              <a:t>cluster‐analysis</a:t>
            </a:r>
            <a:r>
              <a:rPr lang="es-ES_tradnl" dirty="0"/>
              <a:t> </a:t>
            </a:r>
            <a:r>
              <a:rPr lang="es-ES_tradnl" dirty="0" err="1"/>
              <a:t>approach</a:t>
            </a:r>
            <a:r>
              <a:rPr lang="es-ES_tradnl" dirty="0"/>
              <a:t>. </a:t>
            </a:r>
            <a:r>
              <a:rPr lang="es-ES_tradnl" i="1" dirty="0" err="1"/>
              <a:t>Review</a:t>
            </a:r>
            <a:r>
              <a:rPr lang="es-ES_tradnl" i="1" dirty="0"/>
              <a:t> </a:t>
            </a:r>
            <a:r>
              <a:rPr lang="es-ES_tradnl" i="1" dirty="0" err="1"/>
              <a:t>of</a:t>
            </a:r>
            <a:r>
              <a:rPr lang="es-ES_tradnl" i="1" dirty="0"/>
              <a:t> </a:t>
            </a:r>
            <a:r>
              <a:rPr lang="es-ES_tradnl" i="1" dirty="0" err="1"/>
              <a:t>Income</a:t>
            </a:r>
            <a:r>
              <a:rPr lang="es-ES_tradnl" i="1" dirty="0"/>
              <a:t> and </a:t>
            </a:r>
            <a:r>
              <a:rPr lang="es-ES_tradnl" i="1" dirty="0" err="1"/>
              <a:t>Wealth</a:t>
            </a:r>
            <a:r>
              <a:rPr lang="es-ES_tradnl" dirty="0"/>
              <a:t>, 61(4), 702-722.</a:t>
            </a:r>
          </a:p>
          <a:p>
            <a:pPr marL="457200" indent="-457200">
              <a:buAutoNum type="alphaUcPeriod"/>
            </a:pPr>
            <a:r>
              <a:rPr lang="es-ES_tradnl" dirty="0"/>
              <a:t>Levy-</a:t>
            </a:r>
            <a:r>
              <a:rPr lang="es-ES_tradnl" dirty="0" err="1"/>
              <a:t>Yeyati</a:t>
            </a:r>
            <a:r>
              <a:rPr lang="es-ES_tradnl" dirty="0"/>
              <a:t>, E. &amp; </a:t>
            </a:r>
            <a:r>
              <a:rPr lang="es-ES_tradnl" dirty="0" err="1"/>
              <a:t>Struzenegger</a:t>
            </a:r>
            <a:r>
              <a:rPr lang="es-ES_tradnl" dirty="0"/>
              <a:t> F. (2023) Exchange </a:t>
            </a:r>
            <a:r>
              <a:rPr lang="es-ES_tradnl" dirty="0" err="1"/>
              <a:t>Rate</a:t>
            </a:r>
            <a:r>
              <a:rPr lang="es-ES_tradnl" dirty="0"/>
              <a:t> </a:t>
            </a:r>
            <a:r>
              <a:rPr lang="es-ES_tradnl" dirty="0" err="1"/>
              <a:t>Regimes</a:t>
            </a:r>
            <a:r>
              <a:rPr lang="es-ES_tradnl" dirty="0"/>
              <a:t> 20 </a:t>
            </a:r>
            <a:r>
              <a:rPr lang="es-ES_tradnl" dirty="0" err="1"/>
              <a:t>years</a:t>
            </a:r>
            <a:r>
              <a:rPr lang="es-ES_tradnl" dirty="0"/>
              <a:t> </a:t>
            </a:r>
            <a:r>
              <a:rPr lang="es-ES_tradnl" dirty="0" err="1"/>
              <a:t>later</a:t>
            </a:r>
            <a:r>
              <a:rPr lang="es-ES_tradnl" dirty="0"/>
              <a:t>: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prevalence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floats</a:t>
            </a:r>
            <a:r>
              <a:rPr lang="es-ES_tradnl" dirty="0"/>
              <a:t>. </a:t>
            </a:r>
            <a:r>
              <a:rPr lang="es-ES_tradnl" i="1" dirty="0" err="1"/>
              <a:t>RedNIE</a:t>
            </a:r>
            <a:r>
              <a:rPr lang="es-ES_tradnl" i="1" dirty="0"/>
              <a:t> </a:t>
            </a:r>
            <a:r>
              <a:rPr lang="es-ES_tradnl" i="1" dirty="0" err="1"/>
              <a:t>Working</a:t>
            </a:r>
            <a:r>
              <a:rPr lang="es-ES_tradnl" i="1" dirty="0"/>
              <a:t> Paper Series N182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8EE1F-5AD0-C01F-FFFE-0010C18F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0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00F5-C7EE-2CC9-E9BA-CD7EB57A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En la clase de hoy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327E-74B0-5F1D-D3E8-C9714B43F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3600" dirty="0">
                <a:latin typeface="Gill Sans Nova Light" panose="020B0302020104020203" pitchFamily="34" charset="0"/>
              </a:rPr>
              <a:t>0. Cuestiones operativas del curso: Recordatorios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_tradnl" sz="3600" kern="100" dirty="0">
                <a:effectLst/>
                <a:latin typeface="Gill Sans Nova Light" panose="020B03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Clusters: Motivación, Ideas y definiciones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_tradnl" sz="3600" kern="100" dirty="0">
                <a:effectLst/>
                <a:latin typeface="Gill Sans Nova Light" panose="020B03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Algoritmo de Clúster de K-medias &amp;</a:t>
            </a:r>
            <a:r>
              <a:rPr lang="es-ES_tradnl" sz="3600" kern="100" dirty="0">
                <a:latin typeface="Gill Sans Nova Light" panose="020B03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_tradnl" sz="3600" kern="100" dirty="0">
                <a:effectLst/>
                <a:latin typeface="Gill Sans Nova Light" panose="020B03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Consideraciones,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_tradnl" sz="3600" kern="100" dirty="0">
                <a:latin typeface="Gill Sans Nova Light" panose="020B03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Aplicaciones de Clúster </a:t>
            </a:r>
            <a:r>
              <a:rPr lang="es-ES_tradnl" sz="3600" kern="100" dirty="0">
                <a:effectLst/>
                <a:latin typeface="Gill Sans Nova Light" panose="020B03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K-medias</a:t>
            </a:r>
            <a:endParaRPr lang="es-ES_tradnl" sz="3600" kern="100" dirty="0">
              <a:latin typeface="Gill Sans Nova Light" panose="020B0302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s-ES_tradnl" sz="3600" kern="100" dirty="0">
                <a:latin typeface="Gill Sans Nova Light" panose="020B03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Algoritmo de Clúster Jerárquico, Dendograma y visualización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393B2-27BD-5888-9D83-58D8D3F7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29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9069-59FD-1683-A04D-9A0D34F4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A. Caruso, Sosa &amp; </a:t>
            </a:r>
            <a:r>
              <a:rPr lang="es-ES_tradnl" dirty="0" err="1"/>
              <a:t>Svarc</a:t>
            </a:r>
            <a:r>
              <a:rPr lang="es-ES_tradnl" dirty="0"/>
              <a:t> (2015):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Motivación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F59A-4AB8-7C66-6D51-2C986FF37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/>
              <a:t>Definición de </a:t>
            </a:r>
            <a:r>
              <a:rPr lang="es-ES_tradnl" dirty="0">
                <a:solidFill>
                  <a:srgbClr val="002060"/>
                </a:solidFill>
              </a:rPr>
              <a:t>pobreza</a:t>
            </a:r>
            <a:r>
              <a:rPr lang="es-ES_tradnl" dirty="0"/>
              <a:t>: </a:t>
            </a:r>
          </a:p>
          <a:p>
            <a:pPr lvl="1"/>
            <a:r>
              <a:rPr lang="es-ES_tradnl" dirty="0"/>
              <a:t>Línea de la pobreza -&gt; Ingreso (¿1er componente?)</a:t>
            </a:r>
          </a:p>
          <a:p>
            <a:r>
              <a:rPr lang="es-ES_tradnl" dirty="0"/>
              <a:t>Literatura en Pobreza multidimensional:</a:t>
            </a:r>
          </a:p>
          <a:p>
            <a:pPr lvl="1"/>
            <a:r>
              <a:rPr lang="es-ES_tradnl" dirty="0"/>
              <a:t> ¿Cuántas dimensiones? ¿Cuáles son las relevantes?</a:t>
            </a:r>
          </a:p>
          <a:p>
            <a:pPr lvl="1"/>
            <a:endParaRPr lang="es-ES_tradnl" sz="1300" dirty="0"/>
          </a:p>
          <a:p>
            <a:r>
              <a:rPr lang="es-ES_tradnl" dirty="0">
                <a:solidFill>
                  <a:srgbClr val="00B050"/>
                </a:solidFill>
              </a:rPr>
              <a:t>Solución</a:t>
            </a:r>
            <a:r>
              <a:rPr lang="es-ES_tradnl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>
                <a:solidFill>
                  <a:srgbClr val="002060"/>
                </a:solidFill>
              </a:rPr>
              <a:t>Clúster</a:t>
            </a:r>
            <a:r>
              <a:rPr lang="es-ES_tradnl" dirty="0"/>
              <a:t> para </a:t>
            </a:r>
            <a:r>
              <a:rPr lang="es-ES_tradnl" dirty="0">
                <a:solidFill>
                  <a:srgbClr val="002060"/>
                </a:solidFill>
              </a:rPr>
              <a:t>agrupar</a:t>
            </a:r>
            <a:r>
              <a:rPr lang="es-ES_tradnl" dirty="0"/>
              <a:t> pobres vs. no pobres usando todas las variables de bienestar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dirty="0">
                <a:solidFill>
                  <a:srgbClr val="002060"/>
                </a:solidFill>
              </a:rPr>
              <a:t>Selección de variables </a:t>
            </a:r>
            <a:r>
              <a:rPr lang="es-ES_tradnl" dirty="0"/>
              <a:t>más importantes para </a:t>
            </a:r>
            <a:r>
              <a:rPr lang="es-ES_tradnl" dirty="0">
                <a:solidFill>
                  <a:srgbClr val="002060"/>
                </a:solidFill>
              </a:rPr>
              <a:t>reducir</a:t>
            </a:r>
            <a:r>
              <a:rPr lang="es-ES_tradnl" dirty="0"/>
              <a:t> la dimensionalidad de bienestar y </a:t>
            </a:r>
            <a:r>
              <a:rPr lang="es-ES_tradnl" dirty="0">
                <a:solidFill>
                  <a:srgbClr val="002060"/>
                </a:solidFill>
              </a:rPr>
              <a:t>clasificar</a:t>
            </a:r>
            <a:r>
              <a:rPr lang="es-ES_tradnl" dirty="0"/>
              <a:t> pobres/no pobres</a:t>
            </a:r>
          </a:p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402D5-87EB-9F1A-EDB1-94B7727F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27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9EC25-6268-6642-CD9D-B1488167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Numero de clusters óptimo para identificar individuos pobres</a:t>
            </a:r>
          </a:p>
        </p:txBody>
      </p:sp>
      <p:pic>
        <p:nvPicPr>
          <p:cNvPr id="6" name="Content Placeholder 5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B4338A3C-ABB6-7BF5-EC9D-3BD61DDAE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821" y="1690688"/>
            <a:ext cx="11378357" cy="437814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0B79C-7696-02F2-94B1-3DCA070A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21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96D30A-A39B-C3B4-46B8-91F8CD0F5622}"/>
              </a:ext>
            </a:extLst>
          </p:cNvPr>
          <p:cNvCxnSpPr/>
          <p:nvPr/>
        </p:nvCxnSpPr>
        <p:spPr>
          <a:xfrm>
            <a:off x="2955235" y="3429000"/>
            <a:ext cx="0" cy="15008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73B2C72-C204-5D04-7802-A5C5FCAECE89}"/>
              </a:ext>
            </a:extLst>
          </p:cNvPr>
          <p:cNvSpPr/>
          <p:nvPr/>
        </p:nvSpPr>
        <p:spPr>
          <a:xfrm>
            <a:off x="4978189" y="3402496"/>
            <a:ext cx="1577009" cy="26835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8728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5EC50-22F5-796D-B8EC-2835AD59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B. Regímenes de Tipo de Cambio en 20 años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AA33D-DFBE-A891-132E-36383A9EF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s-ES_tradnl" sz="2800" dirty="0"/>
              <a:t>Agrupación de países por tipo de cambio en el mundo de 1975 a 2022: </a:t>
            </a:r>
            <a:r>
              <a:rPr lang="es-ES_tradnl" sz="2800" dirty="0">
                <a:hlinkClick r:id="rId2"/>
              </a:rPr>
              <a:t>Website</a:t>
            </a:r>
            <a:endParaRPr lang="es-ES_tradnl" sz="2800" dirty="0"/>
          </a:p>
          <a:p>
            <a:pPr>
              <a:lnSpc>
                <a:spcPct val="120000"/>
              </a:lnSpc>
            </a:pPr>
            <a:r>
              <a:rPr lang="es-ES_tradnl" sz="2800" dirty="0"/>
              <a:t>Grupos óptimos por definición de régimen: flotante, flotante “sucio”, </a:t>
            </a:r>
            <a:r>
              <a:rPr lang="es-ES_tradnl" sz="2800" dirty="0" err="1"/>
              <a:t>crawling</a:t>
            </a:r>
            <a:r>
              <a:rPr lang="es-ES_tradnl" sz="2800" dirty="0"/>
              <a:t> </a:t>
            </a:r>
            <a:r>
              <a:rPr lang="es-ES_tradnl" sz="2800" dirty="0" err="1"/>
              <a:t>pegs</a:t>
            </a:r>
            <a:r>
              <a:rPr lang="es-ES_tradnl" sz="2800" dirty="0"/>
              <a:t> (tablita), </a:t>
            </a:r>
            <a:r>
              <a:rPr lang="es-ES_tradnl" sz="2800" i="1" dirty="0" err="1"/>
              <a:t>pegs</a:t>
            </a:r>
            <a:r>
              <a:rPr lang="es-ES_tradnl" sz="2800" dirty="0"/>
              <a:t>, y ninguna</a:t>
            </a:r>
            <a:endParaRPr lang="es-ES_tradnl" sz="2800" dirty="0">
              <a:solidFill>
                <a:srgbClr val="00B050"/>
              </a:solidFill>
            </a:endParaRPr>
          </a:p>
          <a:p>
            <a:pPr>
              <a:lnSpc>
                <a:spcPct val="120000"/>
              </a:lnSpc>
            </a:pPr>
            <a:r>
              <a:rPr lang="es-ES_tradnl" sz="2800" dirty="0">
                <a:solidFill>
                  <a:srgbClr val="00B050"/>
                </a:solidFill>
              </a:rPr>
              <a:t>Método</a:t>
            </a:r>
            <a:r>
              <a:rPr lang="es-ES_tradnl" sz="2800" dirty="0"/>
              <a:t>: </a:t>
            </a:r>
            <a:r>
              <a:rPr lang="es-ES_tradnl" sz="2800" dirty="0">
                <a:solidFill>
                  <a:srgbClr val="002060"/>
                </a:solidFill>
              </a:rPr>
              <a:t>clúster</a:t>
            </a:r>
            <a:r>
              <a:rPr lang="es-ES_tradnl" sz="2800" dirty="0"/>
              <a:t> para clasificar</a:t>
            </a:r>
          </a:p>
          <a:p>
            <a:pPr lvl="1">
              <a:lnSpc>
                <a:spcPct val="120000"/>
              </a:lnSpc>
            </a:pPr>
            <a:r>
              <a:rPr lang="es-ES_tradnl" sz="2000" dirty="0"/>
              <a:t>Volatilidad del tipo de cambio</a:t>
            </a:r>
          </a:p>
          <a:p>
            <a:pPr lvl="1">
              <a:lnSpc>
                <a:spcPct val="120000"/>
              </a:lnSpc>
            </a:pPr>
            <a:r>
              <a:rPr lang="es-ES_tradnl" sz="2000" dirty="0"/>
              <a:t>Varianza de los cambios del tipo de cambio</a:t>
            </a:r>
          </a:p>
          <a:p>
            <a:pPr lvl="1">
              <a:lnSpc>
                <a:spcPct val="120000"/>
              </a:lnSpc>
            </a:pPr>
            <a:r>
              <a:rPr lang="es-ES_tradnl" sz="2000" dirty="0"/>
              <a:t>Volatilidad de las reservas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C75E6-1D18-2149-84BF-E6799515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88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4. Clúster Jerárquico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 12.4.2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EC8-9CA8-BFFB-D2D0-21A54353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5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CCF0-3FF5-5884-CF3B-36D0EBBF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Motivación </a:t>
            </a:r>
            <a:endParaRPr lang="es-ES_tradnl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D2F7E69-2DF4-5558-D594-0012E6229F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FF0000"/>
                    </a:solidFill>
                  </a:rPr>
                  <a:t>Problema de K-medias</a:t>
                </a:r>
                <a:r>
                  <a:rPr lang="es-ES_tradnl" dirty="0"/>
                  <a:t>: Pre-especificar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s-ES_tradnl" dirty="0"/>
              </a:p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B050"/>
                    </a:solidFill>
                  </a:rPr>
                  <a:t>Solución</a:t>
                </a:r>
                <a:r>
                  <a:rPr lang="es-ES_tradnl" dirty="0"/>
                  <a:t>: Clúster jerárquico que no requiere que decidamos el número de clusters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Herramienta</a:t>
                </a:r>
                <a:r>
                  <a:rPr lang="es-ES_tradnl" i="1" dirty="0"/>
                  <a:t>: </a:t>
                </a:r>
                <a:r>
                  <a:rPr lang="es-ES_tradnl" dirty="0"/>
                  <a:t>Dendrograma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/>
                  <a:t>Representación atractiva como un árbol de las observaciones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Intuición</a:t>
                </a:r>
                <a:r>
                  <a:rPr lang="es-ES_tradnl" dirty="0"/>
                  <a:t>: “</a:t>
                </a:r>
                <a:r>
                  <a:rPr lang="es-ES_tradnl" i="1" dirty="0"/>
                  <a:t>De abajo hacia arriba</a:t>
                </a:r>
                <a:r>
                  <a:rPr lang="es-ES_tradnl" dirty="0"/>
                  <a:t>” agrupamos de las hojas hacia arriba</a:t>
                </a:r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D2F7E69-2DF4-5558-D594-0012E6229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F389F-31A7-41CF-40B7-1D96020C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26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CCF0-3FF5-5884-CF3B-36D0EBBF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Clúster aglomerado: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D2F7E69-2DF4-5558-D594-0012E6229FE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/>
                  <a:t>Ejemplo: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/>
                  <a:t>45 observaciones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s-ES_tradnl" dirty="0"/>
                  <a:t>, dos dimensiones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/>
                  <a:t>Datos generados con 3 categorías 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Suponemos que no conocemos esas 3 categorías y queremos usar clúster jerárquico </a:t>
                </a:r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D2F7E69-2DF4-5558-D594-0012E6229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95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F389F-31A7-41CF-40B7-1D96020C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 descr="A graph with colored dots&#10;&#10;Description automatically generated">
            <a:extLst>
              <a:ext uri="{FF2B5EF4-FFF2-40B4-BE49-F238E27FC236}">
                <a16:creationId xmlns:a16="http://schemas.microsoft.com/office/drawing/2014/main" id="{C4661D95-C195-47C2-7929-E5BA8F8A8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91209"/>
            <a:ext cx="5181600" cy="468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51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CCF0-3FF5-5884-CF3B-36D0EBBF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Dendrograma: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Interpretación 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2F7E69-2DF4-5558-D594-0012E6229F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s-ES_tradnl" dirty="0"/>
          </a:p>
          <a:p>
            <a:pPr>
              <a:lnSpc>
                <a:spcPct val="150000"/>
              </a:lnSpc>
            </a:pP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F389F-31A7-41CF-40B7-1D96020C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 descr="A graph with colored dots&#10;&#10;Description automatically generated">
            <a:extLst>
              <a:ext uri="{FF2B5EF4-FFF2-40B4-BE49-F238E27FC236}">
                <a16:creationId xmlns:a16="http://schemas.microsoft.com/office/drawing/2014/main" id="{C4661D95-C195-47C2-7929-E5BA8F8A8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850" y="1491209"/>
            <a:ext cx="5181600" cy="4685754"/>
          </a:xfrm>
          <a:prstGeom prst="rect">
            <a:avLst/>
          </a:prstGeom>
        </p:spPr>
      </p:pic>
      <p:pic>
        <p:nvPicPr>
          <p:cNvPr id="11" name="Picture 10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25DE884D-3785-2294-A540-59DEAEC13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176" y="1357745"/>
            <a:ext cx="3371648" cy="5500255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EA2629F-1F40-1A5E-4EB7-72DD86599639}"/>
              </a:ext>
            </a:extLst>
          </p:cNvPr>
          <p:cNvSpPr/>
          <p:nvPr/>
        </p:nvSpPr>
        <p:spPr>
          <a:xfrm>
            <a:off x="2258291" y="6176963"/>
            <a:ext cx="1170709" cy="54451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81909E-FC39-D89C-1F59-3808B47DBF38}"/>
              </a:ext>
            </a:extLst>
          </p:cNvPr>
          <p:cNvSpPr txBox="1"/>
          <p:nvPr/>
        </p:nvSpPr>
        <p:spPr>
          <a:xfrm>
            <a:off x="1108150" y="5940851"/>
            <a:ext cx="1129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Hojas (</a:t>
            </a:r>
            <a:r>
              <a:rPr lang="es-ES_tradnl" sz="2400" dirty="0" err="1">
                <a:solidFill>
                  <a:srgbClr val="FF0000"/>
                </a:solidFill>
                <a:latin typeface="Gill Sans Nova Light" panose="020B0302020104020203" pitchFamily="34" charset="0"/>
              </a:rPr>
              <a:t>leafs</a:t>
            </a:r>
            <a:r>
              <a:rPr lang="es-ES_tradnl" sz="24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584DC9-E7EC-9CC8-9475-AF53E6EB8B92}"/>
              </a:ext>
            </a:extLst>
          </p:cNvPr>
          <p:cNvSpPr/>
          <p:nvPr/>
        </p:nvSpPr>
        <p:spPr>
          <a:xfrm>
            <a:off x="2258291" y="4281055"/>
            <a:ext cx="1170709" cy="14804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38771C-7AC1-805C-9864-10C9284DF7B7}"/>
              </a:ext>
            </a:extLst>
          </p:cNvPr>
          <p:cNvSpPr txBox="1"/>
          <p:nvPr/>
        </p:nvSpPr>
        <p:spPr>
          <a:xfrm>
            <a:off x="1129146" y="4530635"/>
            <a:ext cx="1129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 err="1">
                <a:solidFill>
                  <a:srgbClr val="FF0000"/>
                </a:solidFill>
                <a:latin typeface="Gill Sans Nova Light" panose="020B0302020104020203" pitchFamily="34" charset="0"/>
              </a:rPr>
              <a:t>Fusion</a:t>
            </a:r>
            <a:r>
              <a:rPr lang="es-ES_tradnl" sz="2400" dirty="0">
                <a:solidFill>
                  <a:srgbClr val="FF0000"/>
                </a:solidFill>
                <a:latin typeface="Gill Sans Nova Light" panose="020B0302020104020203" pitchFamily="34" charset="0"/>
              </a:rPr>
              <a:t> de ramas</a:t>
            </a:r>
          </a:p>
        </p:txBody>
      </p:sp>
    </p:spTree>
    <p:extLst>
      <p:ext uri="{BB962C8B-B14F-4D97-AF65-F5344CB8AC3E}">
        <p14:creationId xmlns:p14="http://schemas.microsoft.com/office/powerpoint/2010/main" val="241941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CCF0-3FF5-5884-CF3B-36D0EBBF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Dendograma: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Interpretación II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2F7E69-2DF4-5558-D594-0012E6229F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endParaRPr lang="es-ES_tradnl" dirty="0"/>
          </a:p>
          <a:p>
            <a:pPr>
              <a:lnSpc>
                <a:spcPct val="150000"/>
              </a:lnSpc>
            </a:pP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1CF6F-5A7D-C5CE-34D0-EB8EB6234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noFill/>
          </a:ln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ES_tradnl" dirty="0"/>
              <a:t>Mayor similaridad entre observaciones, más abajo se fusionan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Eje y</a:t>
            </a:r>
            <a:r>
              <a:rPr lang="es-ES_tradnl" dirty="0"/>
              <a:t>: Indica la disimilitud entre observaciones</a:t>
            </a:r>
          </a:p>
          <a:p>
            <a:pPr lvl="1">
              <a:lnSpc>
                <a:spcPct val="150000"/>
              </a:lnSpc>
            </a:pPr>
            <a:r>
              <a:rPr lang="es-ES_tradnl" dirty="0">
                <a:solidFill>
                  <a:srgbClr val="00B050"/>
                </a:solidFill>
              </a:rPr>
              <a:t>Mayor</a:t>
            </a:r>
            <a:r>
              <a:rPr lang="es-ES_tradnl" dirty="0"/>
              <a:t> valor, </a:t>
            </a:r>
            <a:r>
              <a:rPr lang="es-ES_tradnl" dirty="0">
                <a:solidFill>
                  <a:srgbClr val="00B050"/>
                </a:solidFill>
              </a:rPr>
              <a:t>más</a:t>
            </a:r>
            <a:r>
              <a:rPr lang="es-ES_tradnl" dirty="0"/>
              <a:t> </a:t>
            </a:r>
            <a:r>
              <a:rPr lang="es-ES_tradnl" dirty="0">
                <a:solidFill>
                  <a:srgbClr val="FF0000"/>
                </a:solidFill>
              </a:rPr>
              <a:t>diferentes</a:t>
            </a:r>
          </a:p>
          <a:p>
            <a:pPr>
              <a:lnSpc>
                <a:spcPct val="150000"/>
              </a:lnSpc>
            </a:pP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F389F-31A7-41CF-40B7-1D96020C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27</a:t>
            </a:fld>
            <a:endParaRPr lang="en-US"/>
          </a:p>
        </p:txBody>
      </p:sp>
      <p:pic>
        <p:nvPicPr>
          <p:cNvPr id="11" name="Picture 10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25DE884D-3785-2294-A540-59DEAEC13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176" y="1357745"/>
            <a:ext cx="3371648" cy="550025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D00969-E0FB-2AC9-60B5-038A34BC69A0}"/>
              </a:ext>
            </a:extLst>
          </p:cNvPr>
          <p:cNvCxnSpPr/>
          <p:nvPr/>
        </p:nvCxnSpPr>
        <p:spPr>
          <a:xfrm flipV="1">
            <a:off x="1413164" y="1825625"/>
            <a:ext cx="0" cy="43513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541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CCF0-3FF5-5884-CF3B-36D0EBBF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Problema del Dendrograma</a:t>
            </a:r>
            <a:endParaRPr lang="es-ES_tradnl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D2F7E69-2DF4-5558-D594-0012E6229FE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ES_tradnl" i="1" dirty="0"/>
                  <a:t> </a:t>
                </a:r>
                <a:r>
                  <a:rPr lang="es-ES_tradnl" dirty="0"/>
                  <a:t>formas posibles de reordenar obs.</a:t>
                </a:r>
              </a:p>
              <a:p>
                <a:pPr lvl="1"/>
                <a:r>
                  <a:rPr lang="es-ES_tradnl" dirty="0"/>
                  <a:t>La posición donde se unen 2 ramas puede cambiarse sin cambiar el significado del dendrograma</a:t>
                </a:r>
              </a:p>
              <a:p>
                <a:r>
                  <a:rPr lang="es-ES_tradnl" dirty="0"/>
                  <a:t>No podemos concluir similaridad entres 2 obs. usando el </a:t>
                </a:r>
                <a:r>
                  <a:rPr lang="es-ES_tradnl" dirty="0">
                    <a:solidFill>
                      <a:srgbClr val="002060"/>
                    </a:solidFill>
                  </a:rPr>
                  <a:t>eje horizontal</a:t>
                </a:r>
                <a:endParaRPr lang="es-ES_tradnl" dirty="0"/>
              </a:p>
              <a:p>
                <a:endParaRPr lang="es-ES_tradnl" dirty="0"/>
              </a:p>
              <a:p>
                <a:endParaRPr lang="es-ES_tradnl" dirty="0"/>
              </a:p>
              <a:p>
                <a:endParaRPr lang="es-ES_tradnl" dirty="0"/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D2F7E69-2DF4-5558-D594-0012E6229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689" t="-290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F389F-31A7-41CF-40B7-1D96020C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28</a:t>
            </a:fld>
            <a:endParaRPr lang="en-US"/>
          </a:p>
        </p:txBody>
      </p:sp>
      <p:pic>
        <p:nvPicPr>
          <p:cNvPr id="3" name="Picture 2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0AEB5F70-6B78-C2F8-D4E0-B881C846C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776" y="1221220"/>
            <a:ext cx="3371648" cy="550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36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CCF0-3FF5-5884-CF3B-36D0EBBF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Numero de Clusters usando Dendrograma I</a:t>
            </a:r>
            <a:endParaRPr lang="es-ES_tradnl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D2F7E69-2DF4-5558-D594-0012E6229FE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Línea horizontal</a:t>
                </a:r>
                <a:r>
                  <a:rPr lang="es-ES_tradnl" dirty="0"/>
                  <a:t>: número de clusters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/>
                  <a:t>Altura 9: </a:t>
                </a:r>
                <a:r>
                  <a:rPr lang="es-ES_tradnl" dirty="0">
                    <a:solidFill>
                      <a:srgbClr val="002060"/>
                    </a:solidFill>
                  </a:rPr>
                  <a:t>Dos</a:t>
                </a:r>
                <a:r>
                  <a:rPr lang="es-ES_tradnl" dirty="0"/>
                  <a:t> grupos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Menor altura -&gt; más clusters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Clusters posibles: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_tradnl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_tradnl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s-ES_tradnl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ES_tradnl" dirty="0"/>
                  <a:t> </a:t>
                </a:r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D2F7E69-2DF4-5558-D594-0012E6229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68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F389F-31A7-41CF-40B7-1D96020C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29</a:t>
            </a:fld>
            <a:endParaRPr lang="en-US"/>
          </a:p>
        </p:txBody>
      </p:sp>
      <p:pic>
        <p:nvPicPr>
          <p:cNvPr id="8" name="Content Placeholder 7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60549EF5-10E2-D87F-3466-CFBCFAF292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24255" y="1322046"/>
            <a:ext cx="3430813" cy="5286571"/>
          </a:xfrm>
        </p:spPr>
      </p:pic>
    </p:spTree>
    <p:extLst>
      <p:ext uri="{BB962C8B-B14F-4D97-AF65-F5344CB8AC3E}">
        <p14:creationId xmlns:p14="http://schemas.microsoft.com/office/powerpoint/2010/main" val="182704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6FC5-0E53-6D4C-09A5-4C5B8E1A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/>
              <a:t>Cuestiones operativas del curso: </a:t>
            </a:r>
            <a:r>
              <a:rPr lang="es-ES_tradnl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Próximos 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FB43-7DE0-04F0-9AC5-E468E02B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s-ES_tradnl" dirty="0"/>
              <a:t>TP 2: EPH. </a:t>
            </a:r>
            <a:r>
              <a:rPr lang="es-ES_tradnl" dirty="0">
                <a:solidFill>
                  <a:srgbClr val="FF0000"/>
                </a:solidFill>
              </a:rPr>
              <a:t>Martes</a:t>
            </a:r>
            <a:r>
              <a:rPr lang="es-ES_tradnl" dirty="0"/>
              <a:t> </a:t>
            </a:r>
            <a:r>
              <a:rPr lang="es-ES_tradnl" dirty="0">
                <a:solidFill>
                  <a:srgbClr val="FF0000"/>
                </a:solidFill>
              </a:rPr>
              <a:t>22 de Abril, 17:00 hs</a:t>
            </a:r>
          </a:p>
          <a:p>
            <a:pPr>
              <a:lnSpc>
                <a:spcPct val="200000"/>
              </a:lnSpc>
            </a:pPr>
            <a:r>
              <a:rPr lang="es-ES_tradnl" dirty="0"/>
              <a:t>Presentación Grupal: Consignas Disponible. </a:t>
            </a:r>
            <a:r>
              <a:rPr lang="es-ES_tradnl" dirty="0">
                <a:solidFill>
                  <a:srgbClr val="FF0000"/>
                </a:solidFill>
              </a:rPr>
              <a:t>Viernes</a:t>
            </a:r>
            <a:r>
              <a:rPr lang="es-ES_tradnl" dirty="0"/>
              <a:t> </a:t>
            </a:r>
            <a:r>
              <a:rPr lang="es-ES_tradnl" dirty="0">
                <a:solidFill>
                  <a:srgbClr val="FF0000"/>
                </a:solidFill>
              </a:rPr>
              <a:t>25 de Abril, 17:00 hs</a:t>
            </a:r>
            <a:endParaRPr lang="es-ES_tradnl" dirty="0"/>
          </a:p>
          <a:p>
            <a:pPr>
              <a:lnSpc>
                <a:spcPct val="200000"/>
              </a:lnSpc>
            </a:pPr>
            <a:r>
              <a:rPr lang="es-ES_tradnl" dirty="0">
                <a:solidFill>
                  <a:srgbClr val="002060"/>
                </a:solidFill>
              </a:rPr>
              <a:t>Revisión del cronograma 2: </a:t>
            </a:r>
            <a:r>
              <a:rPr lang="es-ES_tradnl" dirty="0"/>
              <a:t>Chequear nuevas fechas</a:t>
            </a:r>
          </a:p>
          <a:p>
            <a:pPr>
              <a:lnSpc>
                <a:spcPct val="200000"/>
              </a:lnSpc>
            </a:pPr>
            <a:r>
              <a:rPr lang="es-ES_tradnl" dirty="0">
                <a:solidFill>
                  <a:srgbClr val="002060"/>
                </a:solidFill>
              </a:rPr>
              <a:t>Consultas</a:t>
            </a:r>
            <a:r>
              <a:rPr lang="es-ES_tradnl" dirty="0"/>
              <a:t>: Email, Miércoles 4:00 pm a 5:00 pm o </a:t>
            </a:r>
            <a:r>
              <a:rPr lang="es-ES_tradnl" dirty="0">
                <a:hlinkClick r:id="rId3"/>
              </a:rPr>
              <a:t>Calendly</a:t>
            </a:r>
            <a:endParaRPr lang="es-ES_tradnl" dirty="0">
              <a:solidFill>
                <a:srgbClr val="FF000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s-ES_tradnl" dirty="0">
              <a:solidFill>
                <a:srgbClr val="00206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s-ES_tradnl" i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D31DF-2AE7-1DEC-F2F5-AA775510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34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CCF0-3FF5-5884-CF3B-36D0EBBF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Numero de Clusters usando Dendrograma II</a:t>
            </a:r>
            <a:endParaRPr lang="es-ES_tradnl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2F7E69-2DF4-5558-D594-0012E6229F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s-ES_tradnl" dirty="0"/>
              <a:t>Altura 5: </a:t>
            </a:r>
            <a:r>
              <a:rPr lang="es-ES_tradnl" dirty="0">
                <a:solidFill>
                  <a:srgbClr val="002060"/>
                </a:solidFill>
              </a:rPr>
              <a:t>Tres</a:t>
            </a:r>
            <a:r>
              <a:rPr lang="es-ES_tradnl" dirty="0"/>
              <a:t> clusters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B050"/>
                </a:solidFill>
              </a:rPr>
              <a:t>Ventaja</a:t>
            </a:r>
            <a:r>
              <a:rPr lang="es-ES_tradnl" dirty="0"/>
              <a:t>: 1 dendrograma -&gt; definir cualquier número de clúster 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Altura es como K-medias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FF0000"/>
                </a:solidFill>
              </a:rPr>
              <a:t>Desventaja</a:t>
            </a:r>
            <a:r>
              <a:rPr lang="es-ES_tradnl" dirty="0"/>
              <a:t>: ¿Dónde cortar? </a:t>
            </a:r>
          </a:p>
          <a:p>
            <a:pPr>
              <a:lnSpc>
                <a:spcPct val="150000"/>
              </a:lnSpc>
            </a:pPr>
            <a:endParaRPr lang="es-ES_tradnl" dirty="0"/>
          </a:p>
          <a:p>
            <a:pPr>
              <a:lnSpc>
                <a:spcPct val="150000"/>
              </a:lnSpc>
            </a:pPr>
            <a:endParaRPr lang="es-ES_tradnl" dirty="0"/>
          </a:p>
          <a:p>
            <a:pPr>
              <a:lnSpc>
                <a:spcPct val="150000"/>
              </a:lnSpc>
            </a:pPr>
            <a:endParaRPr lang="es-ES_tradnl" dirty="0"/>
          </a:p>
          <a:p>
            <a:pPr>
              <a:lnSpc>
                <a:spcPct val="150000"/>
              </a:lnSpc>
            </a:pPr>
            <a:endParaRPr lang="es-ES_tradnl" dirty="0"/>
          </a:p>
          <a:p>
            <a:pPr>
              <a:lnSpc>
                <a:spcPct val="150000"/>
              </a:lnSpc>
            </a:pP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F389F-31A7-41CF-40B7-1D96020C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30</a:t>
            </a:fld>
            <a:endParaRPr lang="en-US"/>
          </a:p>
        </p:txBody>
      </p:sp>
      <p:pic>
        <p:nvPicPr>
          <p:cNvPr id="9" name="Content Placeholder 8" descr="A graph with colored lines&#10;&#10;Description automatically generated">
            <a:extLst>
              <a:ext uri="{FF2B5EF4-FFF2-40B4-BE49-F238E27FC236}">
                <a16:creationId xmlns:a16="http://schemas.microsoft.com/office/drawing/2014/main" id="{47FF6415-A584-10B0-BDC9-85DDF47F66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35091" y="1359341"/>
            <a:ext cx="3325091" cy="5396330"/>
          </a:xfrm>
        </p:spPr>
      </p:pic>
    </p:spTree>
    <p:extLst>
      <p:ext uri="{BB962C8B-B14F-4D97-AF65-F5344CB8AC3E}">
        <p14:creationId xmlns:p14="http://schemas.microsoft.com/office/powerpoint/2010/main" val="1669549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D97C-5FB3-7D9C-F887-E2AFE007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Algoritmo de Clúster Jerárquico: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Formalmente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A74AC-8181-F68A-A311-2174A13969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s-ES_tradnl" dirty="0"/>
                  <a:t>Arrancar con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_tradnl" dirty="0"/>
                  <a:t> clusters (</a:t>
                </a:r>
                <a:r>
                  <a:rPr lang="es-ES_tradnl" sz="3000" dirty="0"/>
                  <a:t>cada observación es su propio clúster</a:t>
                </a:r>
                <a:r>
                  <a:rPr lang="es-ES_tradnl" dirty="0"/>
                  <a:t>) y mide la </a:t>
                </a:r>
                <a:r>
                  <a:rPr lang="es-ES_tradnl" i="1" dirty="0"/>
                  <a:t>disimilitud </a:t>
                </a:r>
                <a:r>
                  <a:rPr lang="es-ES_tradnl" dirty="0"/>
                  <a:t>(</a:t>
                </a:r>
                <a:r>
                  <a:rPr lang="es-ES_tradnl" sz="3000" dirty="0"/>
                  <a:t>como la distancia euclidiana</a:t>
                </a:r>
                <a:r>
                  <a:rPr lang="es-ES_tradnl" dirty="0"/>
                  <a:t>) con los </a:t>
                </a:r>
                <a:r>
                  <a:rPr lang="es-ES_tradnl" dirty="0">
                    <a:highlight>
                      <a:srgbClr val="FFFF00"/>
                    </a:highlight>
                  </a:rPr>
                  <a:t>demás pares </a:t>
                </a:r>
                <a:r>
                  <a:rPr lang="es-ES_tradnl" dirty="0"/>
                  <a:t>de observaciones posibles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_tradn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s-ES_tradnl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endParaRPr lang="es-ES_tradnl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ES_tradnl" dirty="0"/>
                  <a:t>Para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−1,…,2</m:t>
                    </m:r>
                  </m:oMath>
                </a14:m>
                <a:endParaRPr lang="es-ES_tradnl" dirty="0"/>
              </a:p>
              <a:p>
                <a:pPr marL="1028700" lvl="1" indent="-571500">
                  <a:buFont typeface="+mj-lt"/>
                  <a:buAutoNum type="romanUcPeriod"/>
                </a:pPr>
                <a:r>
                  <a:rPr lang="es-ES_tradnl" dirty="0"/>
                  <a:t>Examina la disimilitud con todos los pares de inter-</a:t>
                </a:r>
                <a:r>
                  <a:rPr lang="es-ES_tradnl" dirty="0" err="1"/>
                  <a:t>cluster</a:t>
                </a:r>
                <a:r>
                  <a:rPr lang="es-ES_tradnl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ES_tradnl" dirty="0"/>
                  <a:t> e identifica el par de clúster con menor </a:t>
                </a:r>
                <a:r>
                  <a:rPr lang="es-ES_tradnl" i="1" dirty="0"/>
                  <a:t>disimilitud</a:t>
                </a:r>
                <a:r>
                  <a:rPr lang="es-ES_tradnl" dirty="0"/>
                  <a:t>. Fusiona esos clusters. La disimilitud de los dos clusters marca la altura donde se unen las ramas en el </a:t>
                </a:r>
                <a:r>
                  <a:rPr lang="es-ES_tradnl" i="1" dirty="0"/>
                  <a:t>dendrograma.</a:t>
                </a:r>
              </a:p>
              <a:p>
                <a:pPr marL="1028700" lvl="1" indent="-571500">
                  <a:buFont typeface="+mj-lt"/>
                  <a:buAutoNum type="romanUcPeriod"/>
                </a:pPr>
                <a:r>
                  <a:rPr lang="es-ES_tradnl" dirty="0"/>
                  <a:t>Computar nuevos pares de distancia euclidiana entre los restantes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s-ES_tradnl" dirty="0"/>
                  <a:t> inter-clusters</a:t>
                </a:r>
              </a:p>
              <a:p>
                <a:pPr marL="1028700" lvl="1" indent="-571500">
                  <a:buFont typeface="+mj-lt"/>
                  <a:buAutoNum type="romanUcPeriod"/>
                </a:pPr>
                <a:r>
                  <a:rPr lang="es-ES_tradnl" dirty="0"/>
                  <a:t>Parar cuando todo pertenezca a un clúster.</a:t>
                </a:r>
                <a:r>
                  <a:rPr lang="es-ES_tradnl" i="1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A74AC-8181-F68A-A311-2174A13969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8" t="-4070" r="-180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9585C-3D07-16D2-830A-35DE8E70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73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BCAE-E3C6-1924-316C-9D358145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Ilustración del algoritmo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D3A1C-1537-6F13-1E5F-3D88503F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32</a:t>
            </a:fld>
            <a:endParaRPr lang="en-US"/>
          </a:p>
        </p:txBody>
      </p:sp>
      <p:pic>
        <p:nvPicPr>
          <p:cNvPr id="10" name="Content Placeholder 9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C3D33B7A-5F66-3D88-12D7-E4D8A59A9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914" y="1559648"/>
            <a:ext cx="10272800" cy="437322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8941C2-9A0D-369E-BF9A-5B2E3B8B73DC}"/>
              </a:ext>
            </a:extLst>
          </p:cNvPr>
          <p:cNvSpPr txBox="1"/>
          <p:nvPr/>
        </p:nvSpPr>
        <p:spPr>
          <a:xfrm>
            <a:off x="1150496" y="6079093"/>
            <a:ext cx="486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Nova Light" panose="020B0302020104020203" pitchFamily="34" charset="0"/>
              </a:rPr>
              <a:t>James et al (2023)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Nova Light" panose="020B0302020104020203" pitchFamily="34" charset="0"/>
              </a:rPr>
              <a:t>ISLP</a:t>
            </a:r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Nova Light" panose="020B0302020104020203" pitchFamily="34" charset="0"/>
              </a:rPr>
              <a:t>, </a:t>
            </a:r>
            <a:r>
              <a:rPr lang="es-ES_tradn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ill Sans Nova Light" panose="020B0302020104020203" pitchFamily="34" charset="0"/>
              </a:rPr>
              <a:t>pag.</a:t>
            </a:r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Nova Light" panose="020B0302020104020203" pitchFamily="34" charset="0"/>
              </a:rPr>
              <a:t> 528</a:t>
            </a:r>
          </a:p>
        </p:txBody>
      </p:sp>
    </p:spTree>
    <p:extLst>
      <p:ext uri="{BB962C8B-B14F-4D97-AF65-F5344CB8AC3E}">
        <p14:creationId xmlns:p14="http://schemas.microsoft.com/office/powerpoint/2010/main" val="869815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D97C-5FB3-7D9C-F887-E2AFE007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Ilustración en Dos Dimensiones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s-ES_tradnl" dirty="0"/>
          </a:p>
        </p:txBody>
      </p:sp>
      <p:pic>
        <p:nvPicPr>
          <p:cNvPr id="11" name="Content Placeholder 10" descr="A group of squares with numbers&#10;&#10;Description automatically generated">
            <a:extLst>
              <a:ext uri="{FF2B5EF4-FFF2-40B4-BE49-F238E27FC236}">
                <a16:creationId xmlns:a16="http://schemas.microsoft.com/office/drawing/2014/main" id="{282E50B8-EDEA-EE12-2DA2-1CFF3D70F1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9629" y="1472610"/>
            <a:ext cx="4814171" cy="48837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9585C-3D07-16D2-830A-35DE8E70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33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3A4A13-297F-B3D3-8D0C-280BAE6075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_tradnl" dirty="0"/>
              <a:t>1ra agrupación de </a:t>
            </a:r>
            <a:r>
              <a:rPr lang="es-ES_tradnl" dirty="0">
                <a:highlight>
                  <a:srgbClr val="FFFF00"/>
                </a:highlight>
              </a:rPr>
              <a:t>a pares de obs. </a:t>
            </a:r>
            <a:r>
              <a:rPr lang="es-ES_tradnl" dirty="0"/>
              <a:t>es evidente</a:t>
            </a:r>
          </a:p>
          <a:p>
            <a:r>
              <a:rPr lang="es-ES_tradnl" dirty="0"/>
              <a:t>2da iteración de a grupos no es tan obvia. </a:t>
            </a:r>
          </a:p>
          <a:p>
            <a:pPr lvl="1"/>
            <a:r>
              <a:rPr lang="es-ES_tradnl" dirty="0"/>
              <a:t>¿Qué hacemos con 8? </a:t>
            </a:r>
          </a:p>
          <a:p>
            <a:r>
              <a:rPr lang="es-ES_tradnl" dirty="0" err="1">
                <a:solidFill>
                  <a:srgbClr val="00B050"/>
                </a:solidFill>
              </a:rPr>
              <a:t>Solucion</a:t>
            </a:r>
            <a:r>
              <a:rPr lang="es-ES_tradnl" dirty="0"/>
              <a:t>: </a:t>
            </a:r>
          </a:p>
          <a:p>
            <a:pPr lvl="1"/>
            <a:r>
              <a:rPr lang="es-ES_tradnl" dirty="0" err="1">
                <a:solidFill>
                  <a:srgbClr val="002060"/>
                </a:solidFill>
              </a:rPr>
              <a:t>Linkage</a:t>
            </a:r>
            <a:r>
              <a:rPr lang="es-ES_tradnl" dirty="0"/>
              <a:t>: </a:t>
            </a:r>
            <a:r>
              <a:rPr lang="es-ES_tradnl" dirty="0" err="1"/>
              <a:t>dissimilarity</a:t>
            </a:r>
            <a:r>
              <a:rPr lang="es-ES_tradnl" dirty="0"/>
              <a:t> entre dos grupos</a:t>
            </a:r>
          </a:p>
          <a:p>
            <a:r>
              <a:rPr lang="es-ES_tradnl" i="1" dirty="0"/>
              <a:t>Tipos de </a:t>
            </a:r>
            <a:r>
              <a:rPr lang="es-ES_tradnl" i="1" dirty="0" err="1"/>
              <a:t>linkage</a:t>
            </a:r>
            <a:r>
              <a:rPr lang="es-ES_tradnl" i="1" dirty="0"/>
              <a:t> (</a:t>
            </a:r>
            <a:r>
              <a:rPr lang="es-ES_tradnl" dirty="0"/>
              <a:t>p.530</a:t>
            </a:r>
            <a:r>
              <a:rPr lang="es-ES_tradnl" i="1" dirty="0"/>
              <a:t>)</a:t>
            </a:r>
            <a:r>
              <a:rPr lang="es-ES_tradnl" dirty="0"/>
              <a:t>:</a:t>
            </a:r>
          </a:p>
          <a:p>
            <a:pPr lvl="1"/>
            <a:r>
              <a:rPr lang="es-ES_tradnl" dirty="0"/>
              <a:t>Completa</a:t>
            </a:r>
          </a:p>
          <a:p>
            <a:pPr lvl="1"/>
            <a:r>
              <a:rPr lang="es-ES_tradnl" dirty="0"/>
              <a:t>Única</a:t>
            </a:r>
          </a:p>
          <a:p>
            <a:pPr lvl="1"/>
            <a:r>
              <a:rPr lang="es-ES_tradnl" dirty="0"/>
              <a:t>Promedio</a:t>
            </a:r>
          </a:p>
          <a:p>
            <a:pPr lvl="1"/>
            <a:r>
              <a:rPr lang="es-ES_tradnl" dirty="0"/>
              <a:t>Centroide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039606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08DA3-7A97-81C5-C10F-82D44355D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Consideraciones con Clúster Jerárquico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751D76C-00DF-7CD9-2A56-6BE6362211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s-ES_tradnl" dirty="0"/>
                  <a:t>Dependiendo de cómo es el set de características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ES_tradnl" dirty="0"/>
                  <a:t> puede que no podamos aplicar este algoritmo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/>
                  <a:t>Ejemplo: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h𝑜𝑚𝑏𝑟𝑒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𝑚𝑢𝑗𝑒𝑟</m:t>
                        </m:r>
                      </m:e>
                    </m:d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𝑛𝑎𝑐𝑖𝑜𝑛𝑎𝑙𝑖𝑑𝑎𝑑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s-ES_tradnl" dirty="0"/>
                  <a:t> no hay “jerarquía” clara para agrupar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1751D76C-00DF-7CD9-2A56-6BE6362211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E45D5-5047-BC11-F65C-FC2C1674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95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08DA3-7A97-81C5-C10F-82D44355D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Consideraciones con Clúster Jerárquico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51D76C-00DF-7CD9-2A56-6BE636221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s-ES_tradnl" dirty="0"/>
              <a:t>¿Qué medida de </a:t>
            </a:r>
            <a:r>
              <a:rPr lang="es-ES_tradnl" dirty="0" err="1"/>
              <a:t>disimilaridad</a:t>
            </a:r>
            <a:r>
              <a:rPr lang="es-ES_tradnl" dirty="0"/>
              <a:t> usamos? </a:t>
            </a:r>
          </a:p>
          <a:p>
            <a:pPr>
              <a:lnSpc>
                <a:spcPct val="150000"/>
              </a:lnSpc>
            </a:pPr>
            <a:r>
              <a:rPr lang="es-ES_tradnl" dirty="0"/>
              <a:t>-&gt; Distancia Euclidiana</a:t>
            </a:r>
          </a:p>
          <a:p>
            <a:pPr>
              <a:lnSpc>
                <a:spcPct val="150000"/>
              </a:lnSpc>
            </a:pPr>
            <a:r>
              <a:rPr lang="es-ES_tradnl" dirty="0"/>
              <a:t>¿Qué tipo de “</a:t>
            </a:r>
            <a:r>
              <a:rPr lang="es-ES_tradnl" dirty="0" err="1"/>
              <a:t>linkage</a:t>
            </a:r>
            <a:r>
              <a:rPr lang="es-ES_tradnl" dirty="0"/>
              <a:t>” usamos? </a:t>
            </a:r>
          </a:p>
          <a:p>
            <a:pPr>
              <a:lnSpc>
                <a:spcPct val="150000"/>
              </a:lnSpc>
            </a:pPr>
            <a:r>
              <a:rPr lang="es-ES_tradnl" dirty="0"/>
              <a:t>-&gt; Probar con varias definiciones </a:t>
            </a:r>
          </a:p>
          <a:p>
            <a:pPr>
              <a:lnSpc>
                <a:spcPct val="150000"/>
              </a:lnSpc>
            </a:pPr>
            <a:r>
              <a:rPr lang="es-ES_tradnl" dirty="0"/>
              <a:t>¿Dónde deberíamos cortar el </a:t>
            </a:r>
            <a:r>
              <a:rPr lang="es-ES_tradnl" i="1" dirty="0" err="1"/>
              <a:t>dendograma</a:t>
            </a:r>
            <a:r>
              <a:rPr lang="es-ES_tradnl" dirty="0"/>
              <a:t>? </a:t>
            </a:r>
          </a:p>
          <a:p>
            <a:pPr>
              <a:lnSpc>
                <a:spcPct val="150000"/>
              </a:lnSpc>
            </a:pPr>
            <a:r>
              <a:rPr lang="es-ES_tradnl" dirty="0"/>
              <a:t>-&gt; No hay una regla general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E45D5-5047-BC11-F65C-FC2C1674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2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57CD-60DB-7599-DBBF-E7E34F55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Conclusiones finales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E002C-8C25-F567-04EE-6365B0376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580811-4E8A-0CFA-2D7A-CC97B099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56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9168-AA67-F1BE-BEB5-BFF50FDB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66B93-964D-A72E-FB12-DE627F29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_tradnl" dirty="0"/>
              <a:t>Otro método de aprendizaje no supervisado: Clúster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Motivación e idea para usar el método de clúster -&gt; agrupar</a:t>
            </a:r>
          </a:p>
          <a:p>
            <a:pPr lvl="1"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Definimos</a:t>
            </a:r>
            <a:r>
              <a:rPr lang="es-ES_tradnl" dirty="0"/>
              <a:t> el método de k-medias, su problema y visualización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Hablamos de </a:t>
            </a:r>
            <a:r>
              <a:rPr lang="es-ES_tradnl" dirty="0">
                <a:solidFill>
                  <a:srgbClr val="002060"/>
                </a:solidFill>
              </a:rPr>
              <a:t>consideraciones</a:t>
            </a:r>
            <a:r>
              <a:rPr lang="es-ES_tradnl" dirty="0"/>
              <a:t> a tener en cuenta en la </a:t>
            </a:r>
            <a:r>
              <a:rPr lang="es-ES_tradnl" dirty="0">
                <a:solidFill>
                  <a:srgbClr val="002060"/>
                </a:solidFill>
              </a:rPr>
              <a:t>práctica</a:t>
            </a:r>
          </a:p>
          <a:p>
            <a:pPr>
              <a:lnSpc>
                <a:spcPct val="150000"/>
              </a:lnSpc>
            </a:pPr>
            <a:endParaRPr lang="es-ES_tradnl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E39AB-00F5-ADEE-08FA-C6F28426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00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B582-128F-6CF6-7BB3-E658B25D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E0721-119D-6F18-DBF4-E84B16E73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s-ES_tradnl" dirty="0"/>
              <a:t>Discutimos </a:t>
            </a:r>
            <a:r>
              <a:rPr lang="es-ES_tradnl" dirty="0">
                <a:solidFill>
                  <a:srgbClr val="002060"/>
                </a:solidFill>
              </a:rPr>
              <a:t>dos aplicaciones </a:t>
            </a:r>
            <a:r>
              <a:rPr lang="es-ES_tradnl" dirty="0"/>
              <a:t>en Economía del análisis de clúster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Uno de k-medias y formas de </a:t>
            </a:r>
            <a:r>
              <a:rPr lang="es-ES_tradnl" dirty="0">
                <a:solidFill>
                  <a:srgbClr val="002060"/>
                </a:solidFill>
              </a:rPr>
              <a:t>inferir/justificar </a:t>
            </a:r>
            <a:r>
              <a:rPr lang="es-ES_tradnl" dirty="0"/>
              <a:t>el </a:t>
            </a:r>
            <a:r>
              <a:rPr lang="es-ES_tradnl" dirty="0">
                <a:solidFill>
                  <a:srgbClr val="002060"/>
                </a:solidFill>
              </a:rPr>
              <a:t>numero óptimo de clúster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Uno donde el contexto de la pregunta nos define el número de grupos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Interpretamos</a:t>
            </a:r>
            <a:r>
              <a:rPr lang="es-ES_tradnl" dirty="0"/>
              <a:t> un dendrograma discutiendo sus </a:t>
            </a:r>
            <a:r>
              <a:rPr lang="es-ES_tradnl" dirty="0">
                <a:solidFill>
                  <a:srgbClr val="00B050"/>
                </a:solidFill>
              </a:rPr>
              <a:t>ventajas</a:t>
            </a:r>
            <a:r>
              <a:rPr lang="es-ES_tradnl" dirty="0"/>
              <a:t> y </a:t>
            </a:r>
            <a:r>
              <a:rPr lang="es-ES_tradnl" dirty="0">
                <a:solidFill>
                  <a:srgbClr val="FF0000"/>
                </a:solidFill>
              </a:rPr>
              <a:t>desventajas</a:t>
            </a: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5736C-959E-9CFB-50B7-9892F934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1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55B1-4C9E-9A68-CAC5-2D521102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¿Dudas, consultas?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E542-4031-D126-7AAF-A0332014D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_tradnl" dirty="0">
                <a:latin typeface="Gill Sans Nova Light" panose="020B0302020104020203" pitchFamily="34" charset="0"/>
              </a:rPr>
              <a:t>Consultas: </a:t>
            </a:r>
            <a:r>
              <a:rPr lang="en-US" b="0" i="0" dirty="0">
                <a:solidFill>
                  <a:srgbClr val="0078D7"/>
                </a:solidFill>
                <a:effectLst/>
                <a:latin typeface="Gill Sans Nova Light" panose="020B0302020104020203" pitchFamily="34" charset="0"/>
                <a:hlinkClick r:id="rId2"/>
              </a:rPr>
              <a:t>25RO35480961@campus.economicas.uba.ar</a:t>
            </a:r>
            <a:r>
              <a:rPr lang="en-US" b="0" i="0" dirty="0">
                <a:solidFill>
                  <a:srgbClr val="0078D7"/>
                </a:solidFill>
                <a:effectLst/>
                <a:latin typeface="Gill Sans Nova Light" panose="020B0302020104020203" pitchFamily="34" charset="0"/>
              </a:rPr>
              <a:t> </a:t>
            </a:r>
            <a:endParaRPr lang="es-ES_tradnl" dirty="0">
              <a:latin typeface="Gill Sans Nova Light" panose="020B03020201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2557C-64E1-99EA-732F-3F53925C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7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1. Método no supervisado: Clúster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Sosa Escudero, W., 2021, </a:t>
            </a:r>
            <a:r>
              <a:rPr lang="en-US" sz="2400" i="1" dirty="0"/>
              <a:t>Big data</a:t>
            </a:r>
            <a:r>
              <a:rPr lang="en-US" sz="2400" dirty="0"/>
              <a:t>, 7a </a:t>
            </a:r>
            <a:r>
              <a:rPr lang="en-US" sz="2400" dirty="0" err="1"/>
              <a:t>edición</a:t>
            </a:r>
            <a:r>
              <a:rPr lang="en-US" sz="2400" dirty="0"/>
              <a:t>, </a:t>
            </a:r>
            <a:r>
              <a:rPr lang="en-US" sz="2400" dirty="0" err="1"/>
              <a:t>Siglo</a:t>
            </a:r>
            <a:r>
              <a:rPr lang="en-US" sz="2400" dirty="0"/>
              <a:t> XXI </a:t>
            </a:r>
            <a:r>
              <a:rPr lang="en-US" sz="2400" dirty="0" err="1"/>
              <a:t>Editores</a:t>
            </a:r>
            <a:r>
              <a:rPr lang="en-US" sz="2400" dirty="0"/>
              <a:t>, Buenos Aires Cap 3, </a:t>
            </a:r>
            <a:r>
              <a:rPr lang="en-US" sz="2400" dirty="0" err="1"/>
              <a:t>pag</a:t>
            </a:r>
            <a:r>
              <a:rPr lang="en-US" sz="2400" dirty="0"/>
              <a:t> 69 a 76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EC8-9CA8-BFFB-D2D0-21A54353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6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928D-A2F2-F5F0-0018-094C88CC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Motivación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Aprendizaje supervisado: </a:t>
                </a:r>
                <a:r>
                  <a:rPr lang="es-ES_tradnl" dirty="0"/>
                  <a:t>usamos</a:t>
                </a:r>
                <a:r>
                  <a:rPr lang="es-ES_tradnl" i="1" dirty="0"/>
                  <a:t> </a:t>
                </a:r>
                <a:r>
                  <a:rPr lang="es-ES_trad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ES_tradnl" i="1" dirty="0"/>
                  <a:t> </a:t>
                </a:r>
                <a:r>
                  <a:rPr lang="es-ES_tradnl" dirty="0"/>
                  <a:t>para predecir </a:t>
                </a:r>
                <a14:m>
                  <m:oMath xmlns:m="http://schemas.openxmlformats.org/officeDocument/2006/math">
                    <m:r>
                      <a:rPr lang="es-ES_tradnl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s-ES_tradnl" i="1" dirty="0"/>
              </a:p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Desafío del Aprendizaje no supervisado</a:t>
                </a:r>
                <a:r>
                  <a:rPr lang="es-ES_tradnl" dirty="0"/>
                  <a:t>: no hay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para hacer predicción -&gt; más subjetivo qué hacer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/>
                  <a:t>Descubrir patrones y mediciones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s-ES_tradnl" dirty="0"/>
              </a:p>
              <a:p>
                <a:pPr lvl="1">
                  <a:lnSpc>
                    <a:spcPct val="150000"/>
                  </a:lnSpc>
                </a:pPr>
                <a:r>
                  <a:rPr lang="es-ES_tradnl" dirty="0"/>
                  <a:t>Análisis exploratorio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ES_tradnl" dirty="0"/>
                  <a:t> y visualización de datos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s-ES_tradnl" dirty="0"/>
                  <a:t>PCA -&gt; transformación lineal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ES_tradnl" dirty="0"/>
                  <a:t> en componentes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s-ES_tradnl" dirty="0"/>
              </a:p>
              <a:p>
                <a:pPr lvl="2">
                  <a:lnSpc>
                    <a:spcPct val="150000"/>
                  </a:lnSpc>
                </a:pPr>
                <a:r>
                  <a:rPr lang="es-ES_tradnl" dirty="0">
                    <a:solidFill>
                      <a:srgbClr val="FF0000"/>
                    </a:solidFill>
                  </a:rPr>
                  <a:t>Clúster</a:t>
                </a:r>
                <a:r>
                  <a:rPr lang="es-ES_tradnl" dirty="0"/>
                  <a:t> -&gt; agrupar por datos homogéneos </a:t>
                </a:r>
              </a:p>
              <a:p>
                <a:pPr lvl="1">
                  <a:lnSpc>
                    <a:spcPct val="15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b="-116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2FF52-2078-33AA-2581-B2D48204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928D-A2F2-F5F0-0018-094C88CC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Objetivo e Intuición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_tradnl" dirty="0"/>
                  <a:t> matriz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ES_tradnl" dirty="0"/>
                  <a:t> filas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_tradnl" dirty="0"/>
                  <a:t> columnas.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Cada fila es un ‘punto’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_tradnl" dirty="0"/>
                  <a:t> dimensiones. 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FF0000"/>
                    </a:solidFill>
                  </a:rPr>
                  <a:t>Objetivo</a:t>
                </a:r>
                <a:r>
                  <a:rPr lang="es-ES_tradnl" dirty="0"/>
                  <a:t>: Identificar subgrupos de datos o clúster (¿Sosa Escudero?)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Partir las observaciones de nuestra base de datos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Dimensión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_tradnl" dirty="0"/>
                  <a:t> importa: Maldición de dimensionalidad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¿Qué significa que datos sean similares o diferentes para agruparlos?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¿Ejemplos?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91" r="-121" b="-145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2FF52-2078-33AA-2581-B2D48204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8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E4FD-2DBC-AAD4-5AD2-71B1A7DA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Métodos más usados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B7428-BAF8-C43C-0F61-3A249901D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ES_tradnl" dirty="0"/>
              <a:t>Dos métodos más usados: </a:t>
            </a:r>
          </a:p>
          <a:p>
            <a:pPr marL="0" indent="0">
              <a:lnSpc>
                <a:spcPct val="110000"/>
              </a:lnSpc>
              <a:buNone/>
            </a:pPr>
            <a:endParaRPr lang="es-ES_tradnl" sz="1600" dirty="0"/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s-ES_tradnl" i="1" dirty="0"/>
              <a:t>K-</a:t>
            </a:r>
            <a:r>
              <a:rPr lang="es-ES_tradnl" i="1" dirty="0" err="1"/>
              <a:t>means</a:t>
            </a:r>
            <a:r>
              <a:rPr lang="es-ES_tradnl" i="1" dirty="0"/>
              <a:t> o K-medias</a:t>
            </a:r>
            <a:r>
              <a:rPr lang="es-ES_tradnl" dirty="0"/>
              <a:t>: agrupamos en un numero de </a:t>
            </a:r>
            <a:r>
              <a:rPr lang="es-ES_tradnl" dirty="0" err="1"/>
              <a:t>cluster</a:t>
            </a:r>
            <a:r>
              <a:rPr lang="es-ES_tradnl" dirty="0"/>
              <a:t> </a:t>
            </a:r>
            <a:r>
              <a:rPr lang="es-ES_tradnl" dirty="0">
                <a:solidFill>
                  <a:srgbClr val="FF0000"/>
                </a:solidFill>
              </a:rPr>
              <a:t>pre-especificado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endParaRPr lang="es-ES_tradnl" dirty="0"/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es-ES_tradnl" i="1" dirty="0"/>
              <a:t>Clúster jerárquico</a:t>
            </a:r>
            <a:r>
              <a:rPr lang="es-ES_tradnl" dirty="0"/>
              <a:t>: </a:t>
            </a:r>
            <a:r>
              <a:rPr lang="es-ES_tradnl" dirty="0">
                <a:solidFill>
                  <a:srgbClr val="FF0000"/>
                </a:solidFill>
              </a:rPr>
              <a:t>no especificamos número </a:t>
            </a:r>
            <a:r>
              <a:rPr lang="es-ES_tradnl" dirty="0"/>
              <a:t>de grupos de las observaciones y podemos visualizarlo en un </a:t>
            </a:r>
            <a:r>
              <a:rPr lang="es-ES_tradnl" dirty="0">
                <a:solidFill>
                  <a:srgbClr val="002060"/>
                </a:solidFill>
              </a:rPr>
              <a:t>Dendograma</a:t>
            </a:r>
            <a:r>
              <a:rPr lang="es-ES_tradnl" dirty="0"/>
              <a:t> (parecido a un árbol)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9053A-FF2F-96E6-3062-D5A770A3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71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2. K-medias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 12.4.1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EC8-9CA8-BFFB-D2D0-21A54353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75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Objetivo e Ilustración I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6680" y="2219323"/>
                <a:ext cx="6002110" cy="391477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s-ES_tradnl" sz="3600" dirty="0">
                    <a:solidFill>
                      <a:srgbClr val="FF0000"/>
                    </a:solidFill>
                  </a:rPr>
                  <a:t>Objetivo</a:t>
                </a:r>
                <a:r>
                  <a:rPr lang="es-ES_tradnl" sz="3600" dirty="0"/>
                  <a:t>: agrupar la base de datos en </a:t>
                </a:r>
                <a14:m>
                  <m:oMath xmlns:m="http://schemas.openxmlformats.org/officeDocument/2006/math">
                    <m:r>
                      <a:rPr lang="es-ES_tradnl" sz="36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ES_tradnl" sz="3600" dirty="0"/>
                  <a:t> grupos distintos </a:t>
                </a:r>
                <a:r>
                  <a:rPr lang="es-ES_tradnl" sz="3600" dirty="0">
                    <a:solidFill>
                      <a:srgbClr val="002060"/>
                    </a:solidFill>
                  </a:rPr>
                  <a:t>sin</a:t>
                </a:r>
                <a:r>
                  <a:rPr lang="es-ES_tradnl" sz="3600" dirty="0"/>
                  <a:t> </a:t>
                </a:r>
                <a:r>
                  <a:rPr lang="es-ES_tradnl" sz="3600" dirty="0">
                    <a:solidFill>
                      <a:srgbClr val="002060"/>
                    </a:solidFill>
                  </a:rPr>
                  <a:t>superposición</a:t>
                </a:r>
                <a:r>
                  <a:rPr lang="es-ES_tradnl" sz="3600" dirty="0"/>
                  <a:t> entre clusters.</a:t>
                </a:r>
              </a:p>
              <a:p>
                <a:pPr>
                  <a:lnSpc>
                    <a:spcPct val="100000"/>
                  </a:lnSpc>
                </a:pPr>
                <a:r>
                  <a:rPr lang="es-ES_tradnl" sz="3600" dirty="0"/>
                  <a:t>Tenemos que pre-especificar </a:t>
                </a:r>
                <a14:m>
                  <m:oMath xmlns:m="http://schemas.openxmlformats.org/officeDocument/2006/math">
                    <m:r>
                      <a:rPr lang="es-ES_tradnl" sz="36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s-ES_tradnl" sz="3600" dirty="0"/>
              </a:p>
              <a:p>
                <a:endParaRPr lang="es-ES_tradnl" sz="3600" dirty="0">
                  <a:latin typeface="+mn-lt"/>
                  <a:cs typeface="+mn-cs"/>
                </a:endParaRPr>
              </a:p>
              <a:p>
                <a:endParaRPr lang="es-ES_tradnl" sz="3600" dirty="0">
                  <a:latin typeface="+mn-lt"/>
                  <a:cs typeface="+mn-cs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6680" y="2219323"/>
                <a:ext cx="6002110" cy="3914778"/>
              </a:xfrm>
              <a:blipFill>
                <a:blip r:embed="rId2"/>
                <a:stretch>
                  <a:fillRect l="-2743" t="-2265" r="-126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 descr="A black dots on a white background&#10;&#10;Description automatically generated">
            <a:extLst>
              <a:ext uri="{FF2B5EF4-FFF2-40B4-BE49-F238E27FC236}">
                <a16:creationId xmlns:a16="http://schemas.microsoft.com/office/drawing/2014/main" id="{0B924100-E5C9-57B1-39E2-A92195935D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3257"/>
          <a:stretch/>
        </p:blipFill>
        <p:spPr>
          <a:xfrm>
            <a:off x="7082964" y="136525"/>
            <a:ext cx="4558929" cy="6262336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4C9DF-C909-6AEF-F737-502315EA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78C1CC4-2077-434E-BCF1-5D01C08A9B17}" type="slidenum">
              <a:rPr lang="en-US" sz="1200">
                <a:solidFill>
                  <a:srgbClr val="FFFFFF"/>
                </a:solidFill>
                <a:latin typeface="Calibri" panose="020F0502020204030204"/>
                <a:cs typeface="+mn-cs"/>
              </a:rPr>
              <a:pPr>
                <a:spcAft>
                  <a:spcPts val="600"/>
                </a:spcAft>
                <a:defRPr/>
              </a:pPr>
              <a:t>9</a:t>
            </a:fld>
            <a:endParaRPr lang="en-US" sz="1200">
              <a:solidFill>
                <a:srgbClr val="FFFFFF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18A23-7E79-1E77-B766-1B5A1832D156}"/>
              </a:ext>
            </a:extLst>
          </p:cNvPr>
          <p:cNvSpPr txBox="1"/>
          <p:nvPr/>
        </p:nvSpPr>
        <p:spPr>
          <a:xfrm>
            <a:off x="7551295" y="6282458"/>
            <a:ext cx="4861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Nova Light" panose="020B0302020104020203" pitchFamily="34" charset="0"/>
              </a:rPr>
              <a:t>James et al (2023)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Nova Light" panose="020B0302020104020203" pitchFamily="34" charset="0"/>
              </a:rPr>
              <a:t>ISLP</a:t>
            </a:r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Nova Light" panose="020B0302020104020203" pitchFamily="34" charset="0"/>
              </a:rPr>
              <a:t>, </a:t>
            </a:r>
            <a:r>
              <a:rPr lang="es-ES_tradnl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ill Sans Nova Light" panose="020B0302020104020203" pitchFamily="34" charset="0"/>
              </a:rPr>
              <a:t>pag.</a:t>
            </a:r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Nova Light" panose="020B0302020104020203" pitchFamily="34" charset="0"/>
              </a:rPr>
              <a:t> 524</a:t>
            </a:r>
          </a:p>
        </p:txBody>
      </p:sp>
    </p:spTree>
    <p:extLst>
      <p:ext uri="{BB962C8B-B14F-4D97-AF65-F5344CB8AC3E}">
        <p14:creationId xmlns:p14="http://schemas.microsoft.com/office/powerpoint/2010/main" val="3902103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</TotalTime>
  <Words>1767</Words>
  <Application>Microsoft Macintosh PowerPoint</Application>
  <PresentationFormat>Widescreen</PresentationFormat>
  <Paragraphs>241</Paragraphs>
  <Slides>39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Gill Sans Nova Light</vt:lpstr>
      <vt:lpstr>Goudy Old Style</vt:lpstr>
      <vt:lpstr>Times</vt:lpstr>
      <vt:lpstr>Office Theme</vt:lpstr>
      <vt:lpstr>Métodos No Supervisados II:  Clúster</vt:lpstr>
      <vt:lpstr>En la clase de hoy</vt:lpstr>
      <vt:lpstr>Cuestiones operativas del curso: Próximos Deadlines</vt:lpstr>
      <vt:lpstr>1. Método no supervisado: Clúster</vt:lpstr>
      <vt:lpstr>Motivación</vt:lpstr>
      <vt:lpstr>Objetivo e Intuición </vt:lpstr>
      <vt:lpstr>Métodos más usados</vt:lpstr>
      <vt:lpstr>2. K-medias</vt:lpstr>
      <vt:lpstr>Objetivo e Ilustración I </vt:lpstr>
      <vt:lpstr>Objetivo e Ilustración II </vt:lpstr>
      <vt:lpstr>Idea de Agrupar: Formalmente </vt:lpstr>
      <vt:lpstr>Notación de "disimilitud”</vt:lpstr>
      <vt:lpstr>Problema de Optimización de Clúster</vt:lpstr>
      <vt:lpstr>Visualización del algoritmo de K-medias</vt:lpstr>
      <vt:lpstr>Algoritmo de K-medias: Formalmente</vt:lpstr>
      <vt:lpstr>Algoritmo K-medias: Intuición </vt:lpstr>
      <vt:lpstr>Consideraciones I</vt:lpstr>
      <vt:lpstr>Consideraciones II</vt:lpstr>
      <vt:lpstr>3. Dos Aplicaciones de clúster en Economía</vt:lpstr>
      <vt:lpstr>A. Caruso, Sosa &amp; Svarc (2015): Motivación</vt:lpstr>
      <vt:lpstr>Numero de clusters óptimo para identificar individuos pobres</vt:lpstr>
      <vt:lpstr>B. Regímenes de Tipo de Cambio en 20 años</vt:lpstr>
      <vt:lpstr>4. Clúster Jerárquico</vt:lpstr>
      <vt:lpstr>Motivación </vt:lpstr>
      <vt:lpstr>Clúster aglomerado: Ejemplo</vt:lpstr>
      <vt:lpstr>Dendrograma: Interpretación I</vt:lpstr>
      <vt:lpstr>Dendograma: Interpretación II</vt:lpstr>
      <vt:lpstr>Problema del Dendrograma</vt:lpstr>
      <vt:lpstr>Numero de Clusters usando Dendrograma I</vt:lpstr>
      <vt:lpstr>Numero de Clusters usando Dendrograma II</vt:lpstr>
      <vt:lpstr>Algoritmo de Clúster Jerárquico: Formalmente</vt:lpstr>
      <vt:lpstr>Ilustración del algoritmo</vt:lpstr>
      <vt:lpstr>Ilustración en Dos Dimensiones </vt:lpstr>
      <vt:lpstr>Consideraciones con Clúster Jerárquico</vt:lpstr>
      <vt:lpstr>Consideraciones con Clúster Jerárquico</vt:lpstr>
      <vt:lpstr>Conclusiones finales</vt:lpstr>
      <vt:lpstr>¿Qué aprendimos hoy?</vt:lpstr>
      <vt:lpstr>¿Qué aprendimos hoy?</vt:lpstr>
      <vt:lpstr>¿Dudas, consultas?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data, Aprendizaje y Minería de Datos:  Perspectivas, ideas y herramientas para economistas</dc:title>
  <dc:creator>Romero, Maria Noelia</dc:creator>
  <cp:lastModifiedBy>Noelia Romero</cp:lastModifiedBy>
  <cp:revision>248</cp:revision>
  <dcterms:created xsi:type="dcterms:W3CDTF">2023-06-12T20:51:31Z</dcterms:created>
  <dcterms:modified xsi:type="dcterms:W3CDTF">2025-04-04T13:00:15Z</dcterms:modified>
</cp:coreProperties>
</file>