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1"/>
  </p:notesMasterIdLst>
  <p:sldIdLst>
    <p:sldId id="256" r:id="rId2"/>
    <p:sldId id="259" r:id="rId3"/>
    <p:sldId id="326" r:id="rId4"/>
    <p:sldId id="405" r:id="rId5"/>
    <p:sldId id="406" r:id="rId6"/>
    <p:sldId id="356" r:id="rId7"/>
    <p:sldId id="408" r:id="rId8"/>
    <p:sldId id="409" r:id="rId9"/>
    <p:sldId id="292" r:id="rId10"/>
    <p:sldId id="293" r:id="rId11"/>
    <p:sldId id="525" r:id="rId12"/>
    <p:sldId id="441" r:id="rId13"/>
    <p:sldId id="524" r:id="rId14"/>
    <p:sldId id="424" r:id="rId15"/>
    <p:sldId id="518" r:id="rId16"/>
    <p:sldId id="411" r:id="rId17"/>
    <p:sldId id="412" r:id="rId18"/>
    <p:sldId id="410" r:id="rId19"/>
    <p:sldId id="294" r:id="rId20"/>
    <p:sldId id="414" r:id="rId21"/>
    <p:sldId id="413" r:id="rId22"/>
    <p:sldId id="296" r:id="rId23"/>
    <p:sldId id="519" r:id="rId24"/>
    <p:sldId id="520" r:id="rId25"/>
    <p:sldId id="521" r:id="rId26"/>
    <p:sldId id="523" r:id="rId27"/>
    <p:sldId id="303" r:id="rId28"/>
    <p:sldId id="438" r:id="rId29"/>
    <p:sldId id="440" r:id="rId30"/>
    <p:sldId id="418" r:id="rId31"/>
    <p:sldId id="419" r:id="rId32"/>
    <p:sldId id="425" r:id="rId33"/>
    <p:sldId id="420" r:id="rId34"/>
    <p:sldId id="423" r:id="rId35"/>
    <p:sldId id="426" r:id="rId36"/>
    <p:sldId id="427" r:id="rId37"/>
    <p:sldId id="428" r:id="rId38"/>
    <p:sldId id="429" r:id="rId39"/>
    <p:sldId id="430" r:id="rId40"/>
    <p:sldId id="431" r:id="rId41"/>
    <p:sldId id="432" r:id="rId42"/>
    <p:sldId id="433" r:id="rId43"/>
    <p:sldId id="435" r:id="rId44"/>
    <p:sldId id="434" r:id="rId45"/>
    <p:sldId id="436" r:id="rId46"/>
    <p:sldId id="337" r:id="rId47"/>
    <p:sldId id="314" r:id="rId48"/>
    <p:sldId id="437" r:id="rId49"/>
    <p:sldId id="444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A5E9202-8AF9-7B42-B817-22D148D689E3}">
          <p14:sldIdLst>
            <p14:sldId id="256"/>
            <p14:sldId id="259"/>
            <p14:sldId id="326"/>
            <p14:sldId id="405"/>
            <p14:sldId id="406"/>
          </p14:sldIdLst>
        </p14:section>
        <p14:section name="Motivacion: Regresion Lineal" id="{FB36338F-3411-B940-8580-BC45502E7784}">
          <p14:sldIdLst>
            <p14:sldId id="356"/>
            <p14:sldId id="408"/>
            <p14:sldId id="409"/>
          </p14:sldIdLst>
        </p14:section>
        <p14:section name="Regresion" id="{E889DC1D-6EB3-5647-864E-8F96452C28E8}">
          <p14:sldIdLst>
            <p14:sldId id="292"/>
            <p14:sldId id="293"/>
            <p14:sldId id="525"/>
            <p14:sldId id="441"/>
            <p14:sldId id="524"/>
            <p14:sldId id="424"/>
            <p14:sldId id="518"/>
          </p14:sldIdLst>
        </p14:section>
        <p14:section name="Evaluacion de precision de los coeficientes" id="{29D30DC5-A78B-324E-9D17-28BE14534B4E}">
          <p14:sldIdLst>
            <p14:sldId id="411"/>
            <p14:sldId id="412"/>
            <p14:sldId id="410"/>
          </p14:sldIdLst>
        </p14:section>
        <p14:section name="Evaluacion de precision del modelo" id="{F9EA4E9E-D681-E342-AAFA-A4184B5D7EE5}">
          <p14:sldIdLst>
            <p14:sldId id="294"/>
            <p14:sldId id="414"/>
            <p14:sldId id="413"/>
          </p14:sldIdLst>
        </p14:section>
        <p14:section name="Error cuadratico medio (MSE)" id="{75D31724-3B6C-E842-978D-4FEEBABBFA4D}">
          <p14:sldIdLst>
            <p14:sldId id="296"/>
            <p14:sldId id="519"/>
            <p14:sldId id="520"/>
            <p14:sldId id="521"/>
            <p14:sldId id="523"/>
            <p14:sldId id="303"/>
            <p14:sldId id="438"/>
            <p14:sldId id="440"/>
          </p14:sldIdLst>
        </p14:section>
        <p14:section name="Consideraciones de la Regresion Lineal" id="{7BFAA989-ACEC-6644-B4DE-1B5BA4F72C91}">
          <p14:sldIdLst>
            <p14:sldId id="418"/>
            <p14:sldId id="419"/>
            <p14:sldId id="425"/>
            <p14:sldId id="420"/>
            <p14:sldId id="423"/>
            <p14:sldId id="426"/>
            <p14:sldId id="427"/>
          </p14:sldIdLst>
        </p14:section>
        <p14:section name="Problemas y soluciones practicas en con los modelos de regresion lineal" id="{B12E035B-9770-2249-8F2B-5AA5ED1B1861}">
          <p14:sldIdLst>
            <p14:sldId id="428"/>
            <p14:sldId id="429"/>
            <p14:sldId id="430"/>
            <p14:sldId id="431"/>
            <p14:sldId id="432"/>
            <p14:sldId id="433"/>
            <p14:sldId id="435"/>
            <p14:sldId id="434"/>
            <p14:sldId id="436"/>
          </p14:sldIdLst>
        </p14:section>
        <p14:section name="Conclusiones finales" id="{30AE4762-25DE-C74D-AF95-4AEC0CC37FB0}">
          <p14:sldIdLst>
            <p14:sldId id="337"/>
            <p14:sldId id="314"/>
            <p14:sldId id="437"/>
            <p14:sldId id="44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17"/>
    <p:restoredTop sz="90921"/>
  </p:normalViewPr>
  <p:slideViewPr>
    <p:cSldViewPr snapToGrid="0">
      <p:cViewPr varScale="1">
        <p:scale>
          <a:sx n="121" d="100"/>
          <a:sy n="121" d="100"/>
        </p:scale>
        <p:origin x="7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C43C6C-5135-BC4B-BD1E-02F38DA0ECBD}" type="doc">
      <dgm:prSet loTypeId="urn:microsoft.com/office/officeart/2005/8/layout/gear1" loCatId="" qsTypeId="urn:microsoft.com/office/officeart/2005/8/quickstyle/simple1" qsCatId="simple" csTypeId="urn:microsoft.com/office/officeart/2005/8/colors/colorful3" csCatId="colorful" phldr="1"/>
      <dgm:spPr/>
    </dgm:pt>
    <dgm:pt modelId="{9D5834D3-DCBE-FE4A-9F3C-70C1F66B4852}">
      <dgm:prSet phldrT="[Text]" custT="1"/>
      <dgm:spPr/>
      <dgm:t>
        <a:bodyPr/>
        <a:lstStyle/>
        <a:p>
          <a:r>
            <a:rPr lang="es-ES_tradnl" sz="2800" noProof="0" dirty="0">
              <a:latin typeface="Gill Sans Nova Light" panose="020B0302020104020203" pitchFamily="34" charset="0"/>
            </a:rPr>
            <a:t>Modelos y Predicción</a:t>
          </a:r>
        </a:p>
      </dgm:t>
    </dgm:pt>
    <dgm:pt modelId="{BCAE287E-ED9A-3E48-8722-8F6B9573D100}" type="parTrans" cxnId="{FB2A3C33-0D71-9C4D-BC1C-42096B83FC77}">
      <dgm:prSet/>
      <dgm:spPr/>
      <dgm:t>
        <a:bodyPr/>
        <a:lstStyle/>
        <a:p>
          <a:endParaRPr lang="es-ES_tradnl" sz="2000" noProof="0" dirty="0">
            <a:latin typeface="Gill Sans Nova Light" panose="020B0302020104020203" pitchFamily="34" charset="0"/>
          </a:endParaRPr>
        </a:p>
      </dgm:t>
    </dgm:pt>
    <dgm:pt modelId="{E1154557-80C0-D242-9F38-2AE22E6B7511}" type="sibTrans" cxnId="{FB2A3C33-0D71-9C4D-BC1C-42096B83FC77}">
      <dgm:prSet/>
      <dgm:spPr/>
      <dgm:t>
        <a:bodyPr/>
        <a:lstStyle/>
        <a:p>
          <a:endParaRPr lang="es-ES_tradnl" sz="2000" noProof="0" dirty="0">
            <a:latin typeface="Gill Sans Nova Light" panose="020B0302020104020203" pitchFamily="34" charset="0"/>
          </a:endParaRPr>
        </a:p>
      </dgm:t>
    </dgm:pt>
    <dgm:pt modelId="{5C1D9BF3-4558-C441-8CDB-F5F25B657909}">
      <dgm:prSet phldrT="[Text]" custT="1"/>
      <dgm:spPr/>
      <dgm:t>
        <a:bodyPr/>
        <a:lstStyle/>
        <a:p>
          <a:r>
            <a:rPr lang="es-ES_tradnl" sz="1800" noProof="0" dirty="0">
              <a:latin typeface="Gill Sans Nova Light" panose="020B0302020104020203" pitchFamily="34" charset="0"/>
            </a:rPr>
            <a:t>Análisis Descriptivo</a:t>
          </a:r>
        </a:p>
      </dgm:t>
    </dgm:pt>
    <dgm:pt modelId="{881D90E0-E7C8-CC43-93B2-383911E0D2EB}" type="parTrans" cxnId="{BA1A178B-6B5D-DF41-9526-BE3200DB3305}">
      <dgm:prSet/>
      <dgm:spPr/>
      <dgm:t>
        <a:bodyPr/>
        <a:lstStyle/>
        <a:p>
          <a:endParaRPr lang="es-ES_tradnl" sz="2000" noProof="0" dirty="0">
            <a:latin typeface="Gill Sans Nova Light" panose="020B0302020104020203" pitchFamily="34" charset="0"/>
          </a:endParaRPr>
        </a:p>
      </dgm:t>
    </dgm:pt>
    <dgm:pt modelId="{A795D308-22A9-A146-9196-142AFCE44F43}" type="sibTrans" cxnId="{BA1A178B-6B5D-DF41-9526-BE3200DB3305}">
      <dgm:prSet/>
      <dgm:spPr/>
      <dgm:t>
        <a:bodyPr/>
        <a:lstStyle/>
        <a:p>
          <a:endParaRPr lang="es-ES_tradnl" sz="2000" noProof="0" dirty="0">
            <a:latin typeface="Gill Sans Nova Light" panose="020B0302020104020203" pitchFamily="34" charset="0"/>
          </a:endParaRPr>
        </a:p>
      </dgm:t>
    </dgm:pt>
    <dgm:pt modelId="{D037808B-2E47-824B-B2E4-91155269E95D}">
      <dgm:prSet phldrT="[Text]" custT="1"/>
      <dgm:spPr/>
      <dgm:t>
        <a:bodyPr/>
        <a:lstStyle/>
        <a:p>
          <a:r>
            <a:rPr lang="es-ES_tradnl" sz="1800" noProof="0" dirty="0">
              <a:latin typeface="Gill Sans Nova Light" panose="020B0302020104020203" pitchFamily="34" charset="0"/>
            </a:rPr>
            <a:t>Limpieza de Datos</a:t>
          </a:r>
        </a:p>
      </dgm:t>
    </dgm:pt>
    <dgm:pt modelId="{ED8788D8-BEA6-C54B-993B-DA641453DD4E}" type="parTrans" cxnId="{956A9FDE-4C36-5441-913C-2944680EE34A}">
      <dgm:prSet/>
      <dgm:spPr/>
      <dgm:t>
        <a:bodyPr/>
        <a:lstStyle/>
        <a:p>
          <a:endParaRPr lang="es-ES_tradnl" sz="2000" noProof="0" dirty="0">
            <a:latin typeface="Gill Sans Nova Light" panose="020B0302020104020203" pitchFamily="34" charset="0"/>
          </a:endParaRPr>
        </a:p>
      </dgm:t>
    </dgm:pt>
    <dgm:pt modelId="{8D702279-B072-BE41-8B74-E88DB5DFA9BD}" type="sibTrans" cxnId="{956A9FDE-4C36-5441-913C-2944680EE34A}">
      <dgm:prSet/>
      <dgm:spPr/>
      <dgm:t>
        <a:bodyPr/>
        <a:lstStyle/>
        <a:p>
          <a:endParaRPr lang="es-ES_tradnl" sz="2000" noProof="0" dirty="0">
            <a:latin typeface="Gill Sans Nova Light" panose="020B0302020104020203" pitchFamily="34" charset="0"/>
          </a:endParaRPr>
        </a:p>
      </dgm:t>
    </dgm:pt>
    <dgm:pt modelId="{E0056E4B-8ACB-724F-BDAD-85D5C5F064AF}">
      <dgm:prSet phldrT="[Text]" custT="1"/>
      <dgm:spPr/>
      <dgm:t>
        <a:bodyPr/>
        <a:lstStyle/>
        <a:p>
          <a:r>
            <a:rPr lang="es-ES_tradnl" sz="1600" noProof="0" dirty="0">
              <a:latin typeface="Gill Sans Nova Light" panose="020B0302020104020203" pitchFamily="34" charset="0"/>
            </a:rPr>
            <a:t>Training-</a:t>
          </a:r>
          <a:r>
            <a:rPr lang="es-ES_tradnl" sz="1600" noProof="0" dirty="0" err="1">
              <a:latin typeface="Gill Sans Nova Light" panose="020B0302020104020203" pitchFamily="34" charset="0"/>
            </a:rPr>
            <a:t>Testing</a:t>
          </a:r>
          <a:r>
            <a:rPr lang="es-ES_tradnl" sz="1600" noProof="0" dirty="0">
              <a:latin typeface="Gill Sans Nova Light" panose="020B0302020104020203" pitchFamily="34" charset="0"/>
            </a:rPr>
            <a:t> </a:t>
          </a:r>
          <a:r>
            <a:rPr lang="es-ES_tradnl" sz="1600" noProof="0" dirty="0" err="1">
              <a:latin typeface="Gill Sans Nova Light" panose="020B0302020104020203" pitchFamily="34" charset="0"/>
            </a:rPr>
            <a:t>datasets</a:t>
          </a:r>
          <a:endParaRPr lang="es-ES_tradnl" sz="1600" noProof="0" dirty="0">
            <a:latin typeface="Gill Sans Nova Light" panose="020B0302020104020203" pitchFamily="34" charset="0"/>
          </a:endParaRPr>
        </a:p>
      </dgm:t>
    </dgm:pt>
    <dgm:pt modelId="{527175C8-8AF8-CC45-9FF1-D63223F04F2D}" type="parTrans" cxnId="{528BBA78-C629-A844-80CB-C14428F4095D}">
      <dgm:prSet/>
      <dgm:spPr/>
      <dgm:t>
        <a:bodyPr/>
        <a:lstStyle/>
        <a:p>
          <a:endParaRPr lang="es-ES_tradnl" sz="2000" noProof="0" dirty="0">
            <a:latin typeface="Gill Sans Nova Light" panose="020B0302020104020203" pitchFamily="34" charset="0"/>
          </a:endParaRPr>
        </a:p>
      </dgm:t>
    </dgm:pt>
    <dgm:pt modelId="{9B5DB3C3-3766-4348-8E63-CFF204EF4554}" type="sibTrans" cxnId="{528BBA78-C629-A844-80CB-C14428F4095D}">
      <dgm:prSet/>
      <dgm:spPr/>
      <dgm:t>
        <a:bodyPr/>
        <a:lstStyle/>
        <a:p>
          <a:endParaRPr lang="es-ES_tradnl" sz="2000" noProof="0" dirty="0">
            <a:latin typeface="Gill Sans Nova Light" panose="020B0302020104020203" pitchFamily="34" charset="0"/>
          </a:endParaRPr>
        </a:p>
      </dgm:t>
    </dgm:pt>
    <dgm:pt modelId="{E3A9F1EC-0DE4-4444-A45C-356F91B84DCB}">
      <dgm:prSet phldrT="[Text]" custT="1"/>
      <dgm:spPr/>
      <dgm:t>
        <a:bodyPr/>
        <a:lstStyle/>
        <a:p>
          <a:r>
            <a:rPr lang="es-ES_tradnl" sz="1600" noProof="0" dirty="0">
              <a:latin typeface="Gill Sans Nova Light" panose="020B0302020104020203" pitchFamily="34" charset="0"/>
            </a:rPr>
            <a:t>Muestras</a:t>
          </a:r>
        </a:p>
      </dgm:t>
    </dgm:pt>
    <dgm:pt modelId="{BD950AF3-A809-7143-9311-79DEFED2FA80}" type="parTrans" cxnId="{20BA4BF6-514D-794F-8331-E4FB9660C586}">
      <dgm:prSet/>
      <dgm:spPr/>
      <dgm:t>
        <a:bodyPr/>
        <a:lstStyle/>
        <a:p>
          <a:endParaRPr lang="es-ES_tradnl" sz="2000" noProof="0" dirty="0">
            <a:latin typeface="Gill Sans Nova Light" panose="020B0302020104020203" pitchFamily="34" charset="0"/>
          </a:endParaRPr>
        </a:p>
      </dgm:t>
    </dgm:pt>
    <dgm:pt modelId="{4FC2C2DB-B394-6143-9616-8DF215A5B6BF}" type="sibTrans" cxnId="{20BA4BF6-514D-794F-8331-E4FB9660C586}">
      <dgm:prSet/>
      <dgm:spPr/>
      <dgm:t>
        <a:bodyPr/>
        <a:lstStyle/>
        <a:p>
          <a:endParaRPr lang="es-ES_tradnl" sz="2000" noProof="0" dirty="0">
            <a:latin typeface="Gill Sans Nova Light" panose="020B0302020104020203" pitchFamily="34" charset="0"/>
          </a:endParaRPr>
        </a:p>
      </dgm:t>
    </dgm:pt>
    <dgm:pt modelId="{CCFA7035-6F6F-3D4B-8B35-A16AD6A921E7}">
      <dgm:prSet phldrT="[Text]" custT="1"/>
      <dgm:spPr/>
      <dgm:t>
        <a:bodyPr/>
        <a:lstStyle/>
        <a:p>
          <a:r>
            <a:rPr lang="es-ES_tradnl" sz="1600" noProof="0" dirty="0">
              <a:latin typeface="Gill Sans Nova Light" panose="020B0302020104020203" pitchFamily="34" charset="0"/>
            </a:rPr>
            <a:t>Tablas</a:t>
          </a:r>
        </a:p>
      </dgm:t>
    </dgm:pt>
    <dgm:pt modelId="{AB3F1680-3360-BE4D-A584-4042D38A7BA2}" type="parTrans" cxnId="{28408BF6-A79C-4143-A63D-6D814BBF52DB}">
      <dgm:prSet/>
      <dgm:spPr/>
      <dgm:t>
        <a:bodyPr/>
        <a:lstStyle/>
        <a:p>
          <a:endParaRPr lang="es-ES_tradnl" sz="2000" noProof="0" dirty="0">
            <a:latin typeface="Gill Sans Nova Light" panose="020B0302020104020203" pitchFamily="34" charset="0"/>
          </a:endParaRPr>
        </a:p>
      </dgm:t>
    </dgm:pt>
    <dgm:pt modelId="{79FCB476-72D0-A149-A9EB-DF7EAC0E0FF0}" type="sibTrans" cxnId="{28408BF6-A79C-4143-A63D-6D814BBF52DB}">
      <dgm:prSet/>
      <dgm:spPr/>
      <dgm:t>
        <a:bodyPr/>
        <a:lstStyle/>
        <a:p>
          <a:endParaRPr lang="es-ES_tradnl" sz="2000" noProof="0" dirty="0">
            <a:latin typeface="Gill Sans Nova Light" panose="020B0302020104020203" pitchFamily="34" charset="0"/>
          </a:endParaRPr>
        </a:p>
      </dgm:t>
    </dgm:pt>
    <dgm:pt modelId="{B3B5F46C-A648-504C-8AAC-30ED2BAFD987}">
      <dgm:prSet phldrT="[Text]" custT="1"/>
      <dgm:spPr/>
      <dgm:t>
        <a:bodyPr/>
        <a:lstStyle/>
        <a:p>
          <a:r>
            <a:rPr lang="es-ES_tradnl" sz="1600" noProof="0" dirty="0">
              <a:latin typeface="Gill Sans Nova Light" panose="020B0302020104020203" pitchFamily="34" charset="0"/>
            </a:rPr>
            <a:t>Histogramas</a:t>
          </a:r>
        </a:p>
      </dgm:t>
    </dgm:pt>
    <dgm:pt modelId="{5869E246-DEFC-A04C-9534-AD6BA0C6DD45}" type="parTrans" cxnId="{18D9A791-6FFE-7F4A-8CFE-0FD70E0CF150}">
      <dgm:prSet/>
      <dgm:spPr/>
      <dgm:t>
        <a:bodyPr/>
        <a:lstStyle/>
        <a:p>
          <a:endParaRPr lang="es-ES_tradnl" sz="2000" noProof="0" dirty="0">
            <a:latin typeface="Gill Sans Nova Light" panose="020B0302020104020203" pitchFamily="34" charset="0"/>
          </a:endParaRPr>
        </a:p>
      </dgm:t>
    </dgm:pt>
    <dgm:pt modelId="{530DE0AB-2728-3C40-97FB-74BBF7BD6E3A}" type="sibTrans" cxnId="{18D9A791-6FFE-7F4A-8CFE-0FD70E0CF150}">
      <dgm:prSet/>
      <dgm:spPr/>
      <dgm:t>
        <a:bodyPr/>
        <a:lstStyle/>
        <a:p>
          <a:endParaRPr lang="es-ES_tradnl" sz="2000" noProof="0" dirty="0">
            <a:latin typeface="Gill Sans Nova Light" panose="020B0302020104020203" pitchFamily="34" charset="0"/>
          </a:endParaRPr>
        </a:p>
      </dgm:t>
    </dgm:pt>
    <dgm:pt modelId="{53B4BE51-48B6-9843-9F9C-B235F95E2542}">
      <dgm:prSet phldrT="[Text]" custT="1"/>
      <dgm:spPr/>
      <dgm:t>
        <a:bodyPr/>
        <a:lstStyle/>
        <a:p>
          <a:r>
            <a:rPr lang="es-ES_tradnl" sz="1600" noProof="0" dirty="0">
              <a:latin typeface="Gill Sans Nova Light" panose="020B0302020104020203" pitchFamily="34" charset="0"/>
            </a:rPr>
            <a:t>Ajuste de modelos</a:t>
          </a:r>
        </a:p>
      </dgm:t>
    </dgm:pt>
    <dgm:pt modelId="{55D16910-2739-2E41-9255-053D324BB326}" type="parTrans" cxnId="{EC0799C8-0EDF-314A-911D-AD885A4B8C95}">
      <dgm:prSet/>
      <dgm:spPr/>
      <dgm:t>
        <a:bodyPr/>
        <a:lstStyle/>
        <a:p>
          <a:endParaRPr lang="es-ES_tradnl" sz="2000" noProof="0" dirty="0">
            <a:latin typeface="Gill Sans Nova Light" panose="020B0302020104020203" pitchFamily="34" charset="0"/>
          </a:endParaRPr>
        </a:p>
      </dgm:t>
    </dgm:pt>
    <dgm:pt modelId="{73E05C95-028B-7241-A19E-244D17A962E8}" type="sibTrans" cxnId="{EC0799C8-0EDF-314A-911D-AD885A4B8C95}">
      <dgm:prSet/>
      <dgm:spPr/>
      <dgm:t>
        <a:bodyPr/>
        <a:lstStyle/>
        <a:p>
          <a:endParaRPr lang="es-ES_tradnl" sz="2000" noProof="0" dirty="0">
            <a:latin typeface="Gill Sans Nova Light" panose="020B0302020104020203" pitchFamily="34" charset="0"/>
          </a:endParaRPr>
        </a:p>
      </dgm:t>
    </dgm:pt>
    <dgm:pt modelId="{A6C7C9D5-FB05-D844-9064-5C35550BACBB}">
      <dgm:prSet phldrT="[Text]" custT="1"/>
      <dgm:spPr/>
      <dgm:t>
        <a:bodyPr/>
        <a:lstStyle/>
        <a:p>
          <a:r>
            <a:rPr lang="es-ES_tradnl" sz="1600" noProof="0" dirty="0">
              <a:latin typeface="Gill Sans Nova Light" panose="020B0302020104020203" pitchFamily="34" charset="0"/>
            </a:rPr>
            <a:t>Eliminar variables</a:t>
          </a:r>
        </a:p>
      </dgm:t>
    </dgm:pt>
    <dgm:pt modelId="{BA71D0E4-94A7-5C44-8402-856A315B5CAC}" type="parTrans" cxnId="{A3279BB0-CAE3-3140-86A8-3FF7D963165E}">
      <dgm:prSet/>
      <dgm:spPr/>
      <dgm:t>
        <a:bodyPr/>
        <a:lstStyle/>
        <a:p>
          <a:endParaRPr lang="en-US"/>
        </a:p>
      </dgm:t>
    </dgm:pt>
    <dgm:pt modelId="{7A3A7230-6DEC-364C-804E-09925F759DFC}" type="sibTrans" cxnId="{A3279BB0-CAE3-3140-86A8-3FF7D963165E}">
      <dgm:prSet/>
      <dgm:spPr/>
      <dgm:t>
        <a:bodyPr/>
        <a:lstStyle/>
        <a:p>
          <a:endParaRPr lang="en-US"/>
        </a:p>
      </dgm:t>
    </dgm:pt>
    <dgm:pt modelId="{366B1A80-632E-6A4A-8CBC-D3180F595C47}">
      <dgm:prSet phldrT="[Text]" custT="1"/>
      <dgm:spPr/>
      <dgm:t>
        <a:bodyPr/>
        <a:lstStyle/>
        <a:p>
          <a:r>
            <a:rPr lang="es-ES_tradnl" sz="1600" noProof="0" dirty="0" err="1">
              <a:latin typeface="Gill Sans Nova Light" panose="020B0302020104020203" pitchFamily="34" charset="0"/>
            </a:rPr>
            <a:t>Reshape</a:t>
          </a:r>
          <a:endParaRPr lang="es-ES_tradnl" sz="1600" noProof="0" dirty="0">
            <a:latin typeface="Gill Sans Nova Light" panose="020B0302020104020203" pitchFamily="34" charset="0"/>
          </a:endParaRPr>
        </a:p>
      </dgm:t>
    </dgm:pt>
    <dgm:pt modelId="{CCE81864-4AAB-EA48-8856-55FE2ECBA027}" type="parTrans" cxnId="{17A9DB82-D70C-3841-8231-65D0E616C61E}">
      <dgm:prSet/>
      <dgm:spPr/>
      <dgm:t>
        <a:bodyPr/>
        <a:lstStyle/>
        <a:p>
          <a:endParaRPr lang="en-US"/>
        </a:p>
      </dgm:t>
    </dgm:pt>
    <dgm:pt modelId="{C6964089-4F46-1D4A-A97A-E1789F64C6C0}" type="sibTrans" cxnId="{17A9DB82-D70C-3841-8231-65D0E616C61E}">
      <dgm:prSet/>
      <dgm:spPr/>
      <dgm:t>
        <a:bodyPr/>
        <a:lstStyle/>
        <a:p>
          <a:endParaRPr lang="en-US"/>
        </a:p>
      </dgm:t>
    </dgm:pt>
    <dgm:pt modelId="{09AF4F76-A191-3741-8104-35A15AC3511C}">
      <dgm:prSet phldrT="[Text]" custT="1"/>
      <dgm:spPr/>
      <dgm:t>
        <a:bodyPr/>
        <a:lstStyle/>
        <a:p>
          <a:r>
            <a:rPr lang="es-ES_tradnl" sz="1600" noProof="0" dirty="0">
              <a:latin typeface="Gill Sans Nova Light" panose="020B0302020104020203" pitchFamily="34" charset="0"/>
            </a:rPr>
            <a:t>PCA, Clusters, …</a:t>
          </a:r>
        </a:p>
      </dgm:t>
    </dgm:pt>
    <dgm:pt modelId="{51F2639B-CB35-4646-A10A-8D1CA9C95B68}" type="parTrans" cxnId="{A777EBBD-66CE-7E4C-871A-30D56CA8C1F9}">
      <dgm:prSet/>
      <dgm:spPr/>
      <dgm:t>
        <a:bodyPr/>
        <a:lstStyle/>
        <a:p>
          <a:endParaRPr lang="en-US"/>
        </a:p>
      </dgm:t>
    </dgm:pt>
    <dgm:pt modelId="{5FAC6C8D-BF75-E04F-89A2-D19A3B97247C}" type="sibTrans" cxnId="{A777EBBD-66CE-7E4C-871A-30D56CA8C1F9}">
      <dgm:prSet/>
      <dgm:spPr/>
      <dgm:t>
        <a:bodyPr/>
        <a:lstStyle/>
        <a:p>
          <a:endParaRPr lang="en-US"/>
        </a:p>
      </dgm:t>
    </dgm:pt>
    <dgm:pt modelId="{AA2D7C07-E3AF-F44B-BDAC-C0B0A6124799}" type="pres">
      <dgm:prSet presAssocID="{07C43C6C-5135-BC4B-BD1E-02F38DA0ECBD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8CC346FA-4A14-A84C-9969-637AEC388AE2}" type="pres">
      <dgm:prSet presAssocID="{9D5834D3-DCBE-FE4A-9F3C-70C1F66B4852}" presName="gear1" presStyleLbl="node1" presStyleIdx="0" presStyleCnt="3">
        <dgm:presLayoutVars>
          <dgm:chMax val="1"/>
          <dgm:bulletEnabled val="1"/>
        </dgm:presLayoutVars>
      </dgm:prSet>
      <dgm:spPr/>
    </dgm:pt>
    <dgm:pt modelId="{6F1BA774-F9DF-BB46-90ED-1E58C5E3BBEC}" type="pres">
      <dgm:prSet presAssocID="{9D5834D3-DCBE-FE4A-9F3C-70C1F66B4852}" presName="gear1srcNode" presStyleLbl="node1" presStyleIdx="0" presStyleCnt="3"/>
      <dgm:spPr/>
    </dgm:pt>
    <dgm:pt modelId="{BFC858B6-67B8-4E46-B619-75745BF3BBE2}" type="pres">
      <dgm:prSet presAssocID="{9D5834D3-DCBE-FE4A-9F3C-70C1F66B4852}" presName="gear1dstNode" presStyleLbl="node1" presStyleIdx="0" presStyleCnt="3"/>
      <dgm:spPr/>
    </dgm:pt>
    <dgm:pt modelId="{4463CEEF-3FFD-2442-8720-91C26F81DA31}" type="pres">
      <dgm:prSet presAssocID="{9D5834D3-DCBE-FE4A-9F3C-70C1F66B4852}" presName="gear1ch" presStyleLbl="fgAcc1" presStyleIdx="0" presStyleCnt="3">
        <dgm:presLayoutVars>
          <dgm:chMax val="0"/>
          <dgm:bulletEnabled val="1"/>
        </dgm:presLayoutVars>
      </dgm:prSet>
      <dgm:spPr/>
    </dgm:pt>
    <dgm:pt modelId="{1256C406-6AA7-694B-A9CC-2C0E2709362F}" type="pres">
      <dgm:prSet presAssocID="{5C1D9BF3-4558-C441-8CDB-F5F25B657909}" presName="gear2" presStyleLbl="node1" presStyleIdx="1" presStyleCnt="3">
        <dgm:presLayoutVars>
          <dgm:chMax val="1"/>
          <dgm:bulletEnabled val="1"/>
        </dgm:presLayoutVars>
      </dgm:prSet>
      <dgm:spPr/>
    </dgm:pt>
    <dgm:pt modelId="{E9DF701F-09A1-2442-A083-139F4971AD2F}" type="pres">
      <dgm:prSet presAssocID="{5C1D9BF3-4558-C441-8CDB-F5F25B657909}" presName="gear2srcNode" presStyleLbl="node1" presStyleIdx="1" presStyleCnt="3"/>
      <dgm:spPr/>
    </dgm:pt>
    <dgm:pt modelId="{94050C01-7B6B-FD46-9980-ED2F5C8CE5C2}" type="pres">
      <dgm:prSet presAssocID="{5C1D9BF3-4558-C441-8CDB-F5F25B657909}" presName="gear2dstNode" presStyleLbl="node1" presStyleIdx="1" presStyleCnt="3"/>
      <dgm:spPr/>
    </dgm:pt>
    <dgm:pt modelId="{1B993F7D-C4FD-3F4A-B699-E7B45E6393E2}" type="pres">
      <dgm:prSet presAssocID="{5C1D9BF3-4558-C441-8CDB-F5F25B657909}" presName="gear2ch" presStyleLbl="fgAcc1" presStyleIdx="1" presStyleCnt="3">
        <dgm:presLayoutVars>
          <dgm:chMax val="0"/>
          <dgm:bulletEnabled val="1"/>
        </dgm:presLayoutVars>
      </dgm:prSet>
      <dgm:spPr/>
    </dgm:pt>
    <dgm:pt modelId="{F7C1E3D9-D3A5-F44F-A8AF-AF676044A6A0}" type="pres">
      <dgm:prSet presAssocID="{D037808B-2E47-824B-B2E4-91155269E95D}" presName="gear3" presStyleLbl="node1" presStyleIdx="2" presStyleCnt="3"/>
      <dgm:spPr/>
    </dgm:pt>
    <dgm:pt modelId="{97323462-AD88-094D-BDF2-9B255EA36A9E}" type="pres">
      <dgm:prSet presAssocID="{D037808B-2E47-824B-B2E4-91155269E95D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DD5B0E98-1C02-1540-888E-97BCC9AA2CD1}" type="pres">
      <dgm:prSet presAssocID="{D037808B-2E47-824B-B2E4-91155269E95D}" presName="gear3srcNode" presStyleLbl="node1" presStyleIdx="2" presStyleCnt="3"/>
      <dgm:spPr/>
    </dgm:pt>
    <dgm:pt modelId="{5FBD5706-7166-4D46-81FE-90C898869241}" type="pres">
      <dgm:prSet presAssocID="{D037808B-2E47-824B-B2E4-91155269E95D}" presName="gear3dstNode" presStyleLbl="node1" presStyleIdx="2" presStyleCnt="3"/>
      <dgm:spPr/>
    </dgm:pt>
    <dgm:pt modelId="{F2F70D71-1549-DA4C-AE52-1D67B5E60328}" type="pres">
      <dgm:prSet presAssocID="{D037808B-2E47-824B-B2E4-91155269E95D}" presName="gear3ch" presStyleLbl="fgAcc1" presStyleIdx="2" presStyleCnt="3">
        <dgm:presLayoutVars>
          <dgm:chMax val="0"/>
          <dgm:bulletEnabled val="1"/>
        </dgm:presLayoutVars>
      </dgm:prSet>
      <dgm:spPr/>
    </dgm:pt>
    <dgm:pt modelId="{64D6B4A8-6DAE-7C4F-82B8-34EC1578BDEB}" type="pres">
      <dgm:prSet presAssocID="{E1154557-80C0-D242-9F38-2AE22E6B7511}" presName="connector1" presStyleLbl="sibTrans2D1" presStyleIdx="0" presStyleCnt="3"/>
      <dgm:spPr/>
    </dgm:pt>
    <dgm:pt modelId="{7BF98CC3-BBCC-4240-989B-3CCA849F73EF}" type="pres">
      <dgm:prSet presAssocID="{A795D308-22A9-A146-9196-142AFCE44F43}" presName="connector2" presStyleLbl="sibTrans2D1" presStyleIdx="1" presStyleCnt="3"/>
      <dgm:spPr/>
    </dgm:pt>
    <dgm:pt modelId="{FEA64E1C-E48C-5A40-A1FB-B14A94E05F3E}" type="pres">
      <dgm:prSet presAssocID="{8D702279-B072-BE41-8B74-E88DB5DFA9BD}" presName="connector3" presStyleLbl="sibTrans2D1" presStyleIdx="2" presStyleCnt="3"/>
      <dgm:spPr/>
    </dgm:pt>
  </dgm:ptLst>
  <dgm:cxnLst>
    <dgm:cxn modelId="{4F309A07-4F60-2A47-977C-E78E44077623}" type="presOf" srcId="{53B4BE51-48B6-9843-9F9C-B235F95E2542}" destId="{4463CEEF-3FFD-2442-8720-91C26F81DA31}" srcOrd="0" destOrd="1" presId="urn:microsoft.com/office/officeart/2005/8/layout/gear1"/>
    <dgm:cxn modelId="{D0D18B12-F425-E946-8A22-910F484681BB}" type="presOf" srcId="{5C1D9BF3-4558-C441-8CDB-F5F25B657909}" destId="{1256C406-6AA7-694B-A9CC-2C0E2709362F}" srcOrd="0" destOrd="0" presId="urn:microsoft.com/office/officeart/2005/8/layout/gear1"/>
    <dgm:cxn modelId="{B4E6EA16-6E2A-F642-8B1E-F28566093231}" type="presOf" srcId="{D037808B-2E47-824B-B2E4-91155269E95D}" destId="{97323462-AD88-094D-BDF2-9B255EA36A9E}" srcOrd="1" destOrd="0" presId="urn:microsoft.com/office/officeart/2005/8/layout/gear1"/>
    <dgm:cxn modelId="{33E7C71C-B6EF-7241-B5F9-5CFF01F112A1}" type="presOf" srcId="{5C1D9BF3-4558-C441-8CDB-F5F25B657909}" destId="{94050C01-7B6B-FD46-9980-ED2F5C8CE5C2}" srcOrd="2" destOrd="0" presId="urn:microsoft.com/office/officeart/2005/8/layout/gear1"/>
    <dgm:cxn modelId="{FB2A3C33-0D71-9C4D-BC1C-42096B83FC77}" srcId="{07C43C6C-5135-BC4B-BD1E-02F38DA0ECBD}" destId="{9D5834D3-DCBE-FE4A-9F3C-70C1F66B4852}" srcOrd="0" destOrd="0" parTransId="{BCAE287E-ED9A-3E48-8722-8F6B9573D100}" sibTransId="{E1154557-80C0-D242-9F38-2AE22E6B7511}"/>
    <dgm:cxn modelId="{28666342-540D-4049-AF73-93598A0D2B61}" type="presOf" srcId="{9D5834D3-DCBE-FE4A-9F3C-70C1F66B4852}" destId="{BFC858B6-67B8-4E46-B619-75745BF3BBE2}" srcOrd="2" destOrd="0" presId="urn:microsoft.com/office/officeart/2005/8/layout/gear1"/>
    <dgm:cxn modelId="{78753C43-3836-D64D-AA89-2706B6FA58AB}" type="presOf" srcId="{A6C7C9D5-FB05-D844-9064-5C35550BACBB}" destId="{F2F70D71-1549-DA4C-AE52-1D67B5E60328}" srcOrd="0" destOrd="1" presId="urn:microsoft.com/office/officeart/2005/8/layout/gear1"/>
    <dgm:cxn modelId="{47A38C4B-8B27-124D-855A-3320B35AEFC4}" type="presOf" srcId="{D037808B-2E47-824B-B2E4-91155269E95D}" destId="{DD5B0E98-1C02-1540-888E-97BCC9AA2CD1}" srcOrd="2" destOrd="0" presId="urn:microsoft.com/office/officeart/2005/8/layout/gear1"/>
    <dgm:cxn modelId="{367D154E-C9A2-5144-A466-A2D321D4DF37}" type="presOf" srcId="{B3B5F46C-A648-504C-8AAC-30ED2BAFD987}" destId="{1B993F7D-C4FD-3F4A-B699-E7B45E6393E2}" srcOrd="0" destOrd="1" presId="urn:microsoft.com/office/officeart/2005/8/layout/gear1"/>
    <dgm:cxn modelId="{5E123A51-BF16-9242-8C51-E4F1458FADFD}" type="presOf" srcId="{5C1D9BF3-4558-C441-8CDB-F5F25B657909}" destId="{E9DF701F-09A1-2442-A083-139F4971AD2F}" srcOrd="1" destOrd="0" presId="urn:microsoft.com/office/officeart/2005/8/layout/gear1"/>
    <dgm:cxn modelId="{5DC3875F-DED9-E94A-918B-C932452DB4CE}" type="presOf" srcId="{E0056E4B-8ACB-724F-BDAD-85D5C5F064AF}" destId="{4463CEEF-3FFD-2442-8720-91C26F81DA31}" srcOrd="0" destOrd="0" presId="urn:microsoft.com/office/officeart/2005/8/layout/gear1"/>
    <dgm:cxn modelId="{5C00AB6E-CC84-D64D-B830-0443C2CA0BDE}" type="presOf" srcId="{A795D308-22A9-A146-9196-142AFCE44F43}" destId="{7BF98CC3-BBCC-4240-989B-3CCA849F73EF}" srcOrd="0" destOrd="0" presId="urn:microsoft.com/office/officeart/2005/8/layout/gear1"/>
    <dgm:cxn modelId="{528BBA78-C629-A844-80CB-C14428F4095D}" srcId="{9D5834D3-DCBE-FE4A-9F3C-70C1F66B4852}" destId="{E0056E4B-8ACB-724F-BDAD-85D5C5F064AF}" srcOrd="0" destOrd="0" parTransId="{527175C8-8AF8-CC45-9FF1-D63223F04F2D}" sibTransId="{9B5DB3C3-3766-4348-8E63-CFF204EF4554}"/>
    <dgm:cxn modelId="{17A9DB82-D70C-3841-8231-65D0E616C61E}" srcId="{D037808B-2E47-824B-B2E4-91155269E95D}" destId="{366B1A80-632E-6A4A-8CBC-D3180F595C47}" srcOrd="2" destOrd="0" parTransId="{CCE81864-4AAB-EA48-8856-55FE2ECBA027}" sibTransId="{C6964089-4F46-1D4A-A97A-E1789F64C6C0}"/>
    <dgm:cxn modelId="{BA1A178B-6B5D-DF41-9526-BE3200DB3305}" srcId="{07C43C6C-5135-BC4B-BD1E-02F38DA0ECBD}" destId="{5C1D9BF3-4558-C441-8CDB-F5F25B657909}" srcOrd="1" destOrd="0" parTransId="{881D90E0-E7C8-CC43-93B2-383911E0D2EB}" sibTransId="{A795D308-22A9-A146-9196-142AFCE44F43}"/>
    <dgm:cxn modelId="{18D9A791-6FFE-7F4A-8CFE-0FD70E0CF150}" srcId="{5C1D9BF3-4558-C441-8CDB-F5F25B657909}" destId="{B3B5F46C-A648-504C-8AAC-30ED2BAFD987}" srcOrd="1" destOrd="0" parTransId="{5869E246-DEFC-A04C-9534-AD6BA0C6DD45}" sibTransId="{530DE0AB-2728-3C40-97FB-74BBF7BD6E3A}"/>
    <dgm:cxn modelId="{5739C3A5-2A9F-C041-9AB9-DEF490963754}" type="presOf" srcId="{D037808B-2E47-824B-B2E4-91155269E95D}" destId="{5FBD5706-7166-4D46-81FE-90C898869241}" srcOrd="3" destOrd="0" presId="urn:microsoft.com/office/officeart/2005/8/layout/gear1"/>
    <dgm:cxn modelId="{A3279BB0-CAE3-3140-86A8-3FF7D963165E}" srcId="{D037808B-2E47-824B-B2E4-91155269E95D}" destId="{A6C7C9D5-FB05-D844-9064-5C35550BACBB}" srcOrd="1" destOrd="0" parTransId="{BA71D0E4-94A7-5C44-8402-856A315B5CAC}" sibTransId="{7A3A7230-6DEC-364C-804E-09925F759DFC}"/>
    <dgm:cxn modelId="{A777EBBD-66CE-7E4C-871A-30D56CA8C1F9}" srcId="{5C1D9BF3-4558-C441-8CDB-F5F25B657909}" destId="{09AF4F76-A191-3741-8104-35A15AC3511C}" srcOrd="2" destOrd="0" parTransId="{51F2639B-CB35-4646-A10A-8D1CA9C95B68}" sibTransId="{5FAC6C8D-BF75-E04F-89A2-D19A3B97247C}"/>
    <dgm:cxn modelId="{60BC14C1-6521-8941-8CA1-FCD2FB329A35}" type="presOf" srcId="{D037808B-2E47-824B-B2E4-91155269E95D}" destId="{F7C1E3D9-D3A5-F44F-A8AF-AF676044A6A0}" srcOrd="0" destOrd="0" presId="urn:microsoft.com/office/officeart/2005/8/layout/gear1"/>
    <dgm:cxn modelId="{82858EC2-F01F-5541-9E75-A0765CD6C9A0}" type="presOf" srcId="{8D702279-B072-BE41-8B74-E88DB5DFA9BD}" destId="{FEA64E1C-E48C-5A40-A1FB-B14A94E05F3E}" srcOrd="0" destOrd="0" presId="urn:microsoft.com/office/officeart/2005/8/layout/gear1"/>
    <dgm:cxn modelId="{EC0799C8-0EDF-314A-911D-AD885A4B8C95}" srcId="{9D5834D3-DCBE-FE4A-9F3C-70C1F66B4852}" destId="{53B4BE51-48B6-9843-9F9C-B235F95E2542}" srcOrd="1" destOrd="0" parTransId="{55D16910-2739-2E41-9255-053D324BB326}" sibTransId="{73E05C95-028B-7241-A19E-244D17A962E8}"/>
    <dgm:cxn modelId="{97736BCC-4F91-914F-85C5-9D0AE687FABE}" type="presOf" srcId="{E3A9F1EC-0DE4-4444-A45C-356F91B84DCB}" destId="{F2F70D71-1549-DA4C-AE52-1D67B5E60328}" srcOrd="0" destOrd="0" presId="urn:microsoft.com/office/officeart/2005/8/layout/gear1"/>
    <dgm:cxn modelId="{703AE9CC-B44A-EB4E-BAAE-A004D8A373E3}" type="presOf" srcId="{366B1A80-632E-6A4A-8CBC-D3180F595C47}" destId="{F2F70D71-1549-DA4C-AE52-1D67B5E60328}" srcOrd="0" destOrd="2" presId="urn:microsoft.com/office/officeart/2005/8/layout/gear1"/>
    <dgm:cxn modelId="{956A9FDE-4C36-5441-913C-2944680EE34A}" srcId="{07C43C6C-5135-BC4B-BD1E-02F38DA0ECBD}" destId="{D037808B-2E47-824B-B2E4-91155269E95D}" srcOrd="2" destOrd="0" parTransId="{ED8788D8-BEA6-C54B-993B-DA641453DD4E}" sibTransId="{8D702279-B072-BE41-8B74-E88DB5DFA9BD}"/>
    <dgm:cxn modelId="{E37F4BDF-32A2-8E4D-AD55-8CF5B78E3E9E}" type="presOf" srcId="{E1154557-80C0-D242-9F38-2AE22E6B7511}" destId="{64D6B4A8-6DAE-7C4F-82B8-34EC1578BDEB}" srcOrd="0" destOrd="0" presId="urn:microsoft.com/office/officeart/2005/8/layout/gear1"/>
    <dgm:cxn modelId="{3CD492DF-2863-FA4B-92D6-9251E4833D50}" type="presOf" srcId="{09AF4F76-A191-3741-8104-35A15AC3511C}" destId="{1B993F7D-C4FD-3F4A-B699-E7B45E6393E2}" srcOrd="0" destOrd="2" presId="urn:microsoft.com/office/officeart/2005/8/layout/gear1"/>
    <dgm:cxn modelId="{3ECE35E5-E077-CA4E-9DA8-143BA6040B67}" type="presOf" srcId="{07C43C6C-5135-BC4B-BD1E-02F38DA0ECBD}" destId="{AA2D7C07-E3AF-F44B-BDAC-C0B0A6124799}" srcOrd="0" destOrd="0" presId="urn:microsoft.com/office/officeart/2005/8/layout/gear1"/>
    <dgm:cxn modelId="{868B75ED-BB05-084F-B135-369EB7BCA925}" type="presOf" srcId="{9D5834D3-DCBE-FE4A-9F3C-70C1F66B4852}" destId="{8CC346FA-4A14-A84C-9969-637AEC388AE2}" srcOrd="0" destOrd="0" presId="urn:microsoft.com/office/officeart/2005/8/layout/gear1"/>
    <dgm:cxn modelId="{20BA4BF6-514D-794F-8331-E4FB9660C586}" srcId="{D037808B-2E47-824B-B2E4-91155269E95D}" destId="{E3A9F1EC-0DE4-4444-A45C-356F91B84DCB}" srcOrd="0" destOrd="0" parTransId="{BD950AF3-A809-7143-9311-79DEFED2FA80}" sibTransId="{4FC2C2DB-B394-6143-9616-8DF215A5B6BF}"/>
    <dgm:cxn modelId="{28408BF6-A79C-4143-A63D-6D814BBF52DB}" srcId="{5C1D9BF3-4558-C441-8CDB-F5F25B657909}" destId="{CCFA7035-6F6F-3D4B-8B35-A16AD6A921E7}" srcOrd="0" destOrd="0" parTransId="{AB3F1680-3360-BE4D-A584-4042D38A7BA2}" sibTransId="{79FCB476-72D0-A149-A9EB-DF7EAC0E0FF0}"/>
    <dgm:cxn modelId="{7A8248FD-BAB2-2345-95C2-6E49607D029B}" type="presOf" srcId="{CCFA7035-6F6F-3D4B-8B35-A16AD6A921E7}" destId="{1B993F7D-C4FD-3F4A-B699-E7B45E6393E2}" srcOrd="0" destOrd="0" presId="urn:microsoft.com/office/officeart/2005/8/layout/gear1"/>
    <dgm:cxn modelId="{0074AEFE-F3EE-0D4B-97CA-450BCADFBCB6}" type="presOf" srcId="{9D5834D3-DCBE-FE4A-9F3C-70C1F66B4852}" destId="{6F1BA774-F9DF-BB46-90ED-1E58C5E3BBEC}" srcOrd="1" destOrd="0" presId="urn:microsoft.com/office/officeart/2005/8/layout/gear1"/>
    <dgm:cxn modelId="{D04DCA91-A2A7-4F40-9FFC-6155B5C3945F}" type="presParOf" srcId="{AA2D7C07-E3AF-F44B-BDAC-C0B0A6124799}" destId="{8CC346FA-4A14-A84C-9969-637AEC388AE2}" srcOrd="0" destOrd="0" presId="urn:microsoft.com/office/officeart/2005/8/layout/gear1"/>
    <dgm:cxn modelId="{9D8FCAEE-51E8-8F46-9BEC-44968B145F21}" type="presParOf" srcId="{AA2D7C07-E3AF-F44B-BDAC-C0B0A6124799}" destId="{6F1BA774-F9DF-BB46-90ED-1E58C5E3BBEC}" srcOrd="1" destOrd="0" presId="urn:microsoft.com/office/officeart/2005/8/layout/gear1"/>
    <dgm:cxn modelId="{838704C0-235B-424A-84EE-8435F60C63C9}" type="presParOf" srcId="{AA2D7C07-E3AF-F44B-BDAC-C0B0A6124799}" destId="{BFC858B6-67B8-4E46-B619-75745BF3BBE2}" srcOrd="2" destOrd="0" presId="urn:microsoft.com/office/officeart/2005/8/layout/gear1"/>
    <dgm:cxn modelId="{D267E66A-1371-294D-B572-6EEF5201FE65}" type="presParOf" srcId="{AA2D7C07-E3AF-F44B-BDAC-C0B0A6124799}" destId="{4463CEEF-3FFD-2442-8720-91C26F81DA31}" srcOrd="3" destOrd="0" presId="urn:microsoft.com/office/officeart/2005/8/layout/gear1"/>
    <dgm:cxn modelId="{1B5B3604-5D58-6443-B036-AEB987877649}" type="presParOf" srcId="{AA2D7C07-E3AF-F44B-BDAC-C0B0A6124799}" destId="{1256C406-6AA7-694B-A9CC-2C0E2709362F}" srcOrd="4" destOrd="0" presId="urn:microsoft.com/office/officeart/2005/8/layout/gear1"/>
    <dgm:cxn modelId="{15E9B7F8-55D2-0343-B160-31C2A219DAA6}" type="presParOf" srcId="{AA2D7C07-E3AF-F44B-BDAC-C0B0A6124799}" destId="{E9DF701F-09A1-2442-A083-139F4971AD2F}" srcOrd="5" destOrd="0" presId="urn:microsoft.com/office/officeart/2005/8/layout/gear1"/>
    <dgm:cxn modelId="{09936EEB-A38E-7D43-8FCE-4DAE33EF1AD0}" type="presParOf" srcId="{AA2D7C07-E3AF-F44B-BDAC-C0B0A6124799}" destId="{94050C01-7B6B-FD46-9980-ED2F5C8CE5C2}" srcOrd="6" destOrd="0" presId="urn:microsoft.com/office/officeart/2005/8/layout/gear1"/>
    <dgm:cxn modelId="{C3B8F9FC-FB21-BE43-A66F-09CC9D70A9C0}" type="presParOf" srcId="{AA2D7C07-E3AF-F44B-BDAC-C0B0A6124799}" destId="{1B993F7D-C4FD-3F4A-B699-E7B45E6393E2}" srcOrd="7" destOrd="0" presId="urn:microsoft.com/office/officeart/2005/8/layout/gear1"/>
    <dgm:cxn modelId="{72E77A8E-30A8-4F45-9D8B-E762643C36C6}" type="presParOf" srcId="{AA2D7C07-E3AF-F44B-BDAC-C0B0A6124799}" destId="{F7C1E3D9-D3A5-F44F-A8AF-AF676044A6A0}" srcOrd="8" destOrd="0" presId="urn:microsoft.com/office/officeart/2005/8/layout/gear1"/>
    <dgm:cxn modelId="{43E51CD2-8C57-3A4C-AA05-0F41C09F3D7A}" type="presParOf" srcId="{AA2D7C07-E3AF-F44B-BDAC-C0B0A6124799}" destId="{97323462-AD88-094D-BDF2-9B255EA36A9E}" srcOrd="9" destOrd="0" presId="urn:microsoft.com/office/officeart/2005/8/layout/gear1"/>
    <dgm:cxn modelId="{030BF47A-6C03-404B-BC77-076EC764EAE2}" type="presParOf" srcId="{AA2D7C07-E3AF-F44B-BDAC-C0B0A6124799}" destId="{DD5B0E98-1C02-1540-888E-97BCC9AA2CD1}" srcOrd="10" destOrd="0" presId="urn:microsoft.com/office/officeart/2005/8/layout/gear1"/>
    <dgm:cxn modelId="{8FCEC252-5FE4-D246-B6E3-CA57CB704C72}" type="presParOf" srcId="{AA2D7C07-E3AF-F44B-BDAC-C0B0A6124799}" destId="{5FBD5706-7166-4D46-81FE-90C898869241}" srcOrd="11" destOrd="0" presId="urn:microsoft.com/office/officeart/2005/8/layout/gear1"/>
    <dgm:cxn modelId="{29725EE9-F892-5A42-BECC-BD61085A5586}" type="presParOf" srcId="{AA2D7C07-E3AF-F44B-BDAC-C0B0A6124799}" destId="{F2F70D71-1549-DA4C-AE52-1D67B5E60328}" srcOrd="12" destOrd="0" presId="urn:microsoft.com/office/officeart/2005/8/layout/gear1"/>
    <dgm:cxn modelId="{11AB5EB7-B478-CA43-98B7-B0B016BA3A50}" type="presParOf" srcId="{AA2D7C07-E3AF-F44B-BDAC-C0B0A6124799}" destId="{64D6B4A8-6DAE-7C4F-82B8-34EC1578BDEB}" srcOrd="13" destOrd="0" presId="urn:microsoft.com/office/officeart/2005/8/layout/gear1"/>
    <dgm:cxn modelId="{4CB19FF0-42E1-DA4F-B977-AE11F8A22A5A}" type="presParOf" srcId="{AA2D7C07-E3AF-F44B-BDAC-C0B0A6124799}" destId="{7BF98CC3-BBCC-4240-989B-3CCA849F73EF}" srcOrd="14" destOrd="0" presId="urn:microsoft.com/office/officeart/2005/8/layout/gear1"/>
    <dgm:cxn modelId="{29D62AAC-D80D-A748-A23D-C2186F267364}" type="presParOf" srcId="{AA2D7C07-E3AF-F44B-BDAC-C0B0A6124799}" destId="{FEA64E1C-E48C-5A40-A1FB-B14A94E05F3E}" srcOrd="15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C346FA-4A14-A84C-9969-637AEC388AE2}">
      <dsp:nvSpPr>
        <dsp:cNvPr id="0" name=""/>
        <dsp:cNvSpPr/>
      </dsp:nvSpPr>
      <dsp:spPr>
        <a:xfrm>
          <a:off x="5340715" y="2496776"/>
          <a:ext cx="3051616" cy="3051616"/>
        </a:xfrm>
        <a:prstGeom prst="gear9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800" kern="1200" noProof="0" dirty="0">
              <a:latin typeface="Gill Sans Nova Light" panose="020B0302020104020203" pitchFamily="34" charset="0"/>
            </a:rPr>
            <a:t>Modelos y Predicción</a:t>
          </a:r>
        </a:p>
      </dsp:txBody>
      <dsp:txXfrm>
        <a:off x="5954226" y="3211602"/>
        <a:ext cx="1824594" cy="1568594"/>
      </dsp:txXfrm>
    </dsp:sp>
    <dsp:sp modelId="{4463CEEF-3FFD-2442-8720-91C26F81DA31}">
      <dsp:nvSpPr>
        <dsp:cNvPr id="0" name=""/>
        <dsp:cNvSpPr/>
      </dsp:nvSpPr>
      <dsp:spPr>
        <a:xfrm>
          <a:off x="4952328" y="4383230"/>
          <a:ext cx="1941937" cy="11651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1600" kern="1200" noProof="0" dirty="0">
              <a:latin typeface="Gill Sans Nova Light" panose="020B0302020104020203" pitchFamily="34" charset="0"/>
            </a:rPr>
            <a:t>Training-</a:t>
          </a:r>
          <a:r>
            <a:rPr lang="es-ES_tradnl" sz="1600" kern="1200" noProof="0" dirty="0" err="1">
              <a:latin typeface="Gill Sans Nova Light" panose="020B0302020104020203" pitchFamily="34" charset="0"/>
            </a:rPr>
            <a:t>Testing</a:t>
          </a:r>
          <a:r>
            <a:rPr lang="es-ES_tradnl" sz="1600" kern="1200" noProof="0" dirty="0">
              <a:latin typeface="Gill Sans Nova Light" panose="020B0302020104020203" pitchFamily="34" charset="0"/>
            </a:rPr>
            <a:t> </a:t>
          </a:r>
          <a:r>
            <a:rPr lang="es-ES_tradnl" sz="1600" kern="1200" noProof="0" dirty="0" err="1">
              <a:latin typeface="Gill Sans Nova Light" panose="020B0302020104020203" pitchFamily="34" charset="0"/>
            </a:rPr>
            <a:t>datasets</a:t>
          </a:r>
          <a:endParaRPr lang="es-ES_tradnl" sz="1600" kern="1200" noProof="0" dirty="0">
            <a:latin typeface="Gill Sans Nova Light" panose="020B0302020104020203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1600" kern="1200" noProof="0" dirty="0">
              <a:latin typeface="Gill Sans Nova Light" panose="020B0302020104020203" pitchFamily="34" charset="0"/>
            </a:rPr>
            <a:t>Ajuste de modelos</a:t>
          </a:r>
        </a:p>
      </dsp:txBody>
      <dsp:txXfrm>
        <a:off x="4986454" y="4417356"/>
        <a:ext cx="1873685" cy="1096910"/>
      </dsp:txXfrm>
    </dsp:sp>
    <dsp:sp modelId="{1256C406-6AA7-694B-A9CC-2C0E2709362F}">
      <dsp:nvSpPr>
        <dsp:cNvPr id="0" name=""/>
        <dsp:cNvSpPr/>
      </dsp:nvSpPr>
      <dsp:spPr>
        <a:xfrm>
          <a:off x="3565230" y="1775485"/>
          <a:ext cx="2219357" cy="2219357"/>
        </a:xfrm>
        <a:prstGeom prst="gear6">
          <a:avLst/>
        </a:prstGeom>
        <a:solidFill>
          <a:schemeClr val="accent3">
            <a:hueOff val="1355300"/>
            <a:satOff val="50000"/>
            <a:lumOff val="-7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800" kern="1200" noProof="0" dirty="0">
              <a:latin typeface="Gill Sans Nova Light" panose="020B0302020104020203" pitchFamily="34" charset="0"/>
            </a:rPr>
            <a:t>Análisis Descriptivo</a:t>
          </a:r>
        </a:p>
      </dsp:txBody>
      <dsp:txXfrm>
        <a:off x="4123960" y="2337592"/>
        <a:ext cx="1101897" cy="1095143"/>
      </dsp:txXfrm>
    </dsp:sp>
    <dsp:sp modelId="{1B993F7D-C4FD-3F4A-B699-E7B45E6393E2}">
      <dsp:nvSpPr>
        <dsp:cNvPr id="0" name=""/>
        <dsp:cNvSpPr/>
      </dsp:nvSpPr>
      <dsp:spPr>
        <a:xfrm>
          <a:off x="2843938" y="3218067"/>
          <a:ext cx="1941937" cy="11651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1355300"/>
              <a:satOff val="50000"/>
              <a:lumOff val="-735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1600" kern="1200" noProof="0" dirty="0">
              <a:latin typeface="Gill Sans Nova Light" panose="020B0302020104020203" pitchFamily="34" charset="0"/>
            </a:rPr>
            <a:t>Tablas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1600" kern="1200" noProof="0" dirty="0">
              <a:latin typeface="Gill Sans Nova Light" panose="020B0302020104020203" pitchFamily="34" charset="0"/>
            </a:rPr>
            <a:t>Histogramas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1600" kern="1200" noProof="0" dirty="0">
              <a:latin typeface="Gill Sans Nova Light" panose="020B0302020104020203" pitchFamily="34" charset="0"/>
            </a:rPr>
            <a:t>PCA, Clusters, …</a:t>
          </a:r>
        </a:p>
      </dsp:txBody>
      <dsp:txXfrm>
        <a:off x="2878064" y="3252193"/>
        <a:ext cx="1873685" cy="1096910"/>
      </dsp:txXfrm>
    </dsp:sp>
    <dsp:sp modelId="{F7C1E3D9-D3A5-F44F-A8AF-AF676044A6A0}">
      <dsp:nvSpPr>
        <dsp:cNvPr id="0" name=""/>
        <dsp:cNvSpPr/>
      </dsp:nvSpPr>
      <dsp:spPr>
        <a:xfrm rot="20700000">
          <a:off x="4808296" y="244355"/>
          <a:ext cx="2174517" cy="2174517"/>
        </a:xfrm>
        <a:prstGeom prst="gear6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800" kern="1200" noProof="0" dirty="0">
              <a:latin typeface="Gill Sans Nova Light" panose="020B0302020104020203" pitchFamily="34" charset="0"/>
            </a:rPr>
            <a:t>Limpieza de Datos</a:t>
          </a:r>
        </a:p>
      </dsp:txBody>
      <dsp:txXfrm rot="-20700000">
        <a:off x="5285231" y="721291"/>
        <a:ext cx="1220646" cy="1220646"/>
      </dsp:txXfrm>
    </dsp:sp>
    <dsp:sp modelId="{F2F70D71-1549-DA4C-AE52-1D67B5E60328}">
      <dsp:nvSpPr>
        <dsp:cNvPr id="0" name=""/>
        <dsp:cNvSpPr/>
      </dsp:nvSpPr>
      <dsp:spPr>
        <a:xfrm>
          <a:off x="6450394" y="721291"/>
          <a:ext cx="1941937" cy="11651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2710599"/>
              <a:satOff val="100000"/>
              <a:lumOff val="-147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1600" kern="1200" noProof="0" dirty="0">
              <a:latin typeface="Gill Sans Nova Light" panose="020B0302020104020203" pitchFamily="34" charset="0"/>
            </a:rPr>
            <a:t>Muestras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1600" kern="1200" noProof="0" dirty="0">
              <a:latin typeface="Gill Sans Nova Light" panose="020B0302020104020203" pitchFamily="34" charset="0"/>
            </a:rPr>
            <a:t>Eliminar variables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1600" kern="1200" noProof="0" dirty="0" err="1">
              <a:latin typeface="Gill Sans Nova Light" panose="020B0302020104020203" pitchFamily="34" charset="0"/>
            </a:rPr>
            <a:t>Reshape</a:t>
          </a:r>
          <a:endParaRPr lang="es-ES_tradnl" sz="1600" kern="1200" noProof="0" dirty="0">
            <a:latin typeface="Gill Sans Nova Light" panose="020B0302020104020203" pitchFamily="34" charset="0"/>
          </a:endParaRPr>
        </a:p>
      </dsp:txBody>
      <dsp:txXfrm>
        <a:off x="6484520" y="755417"/>
        <a:ext cx="1873685" cy="1096910"/>
      </dsp:txXfrm>
    </dsp:sp>
    <dsp:sp modelId="{64D6B4A8-6DAE-7C4F-82B8-34EC1578BDEB}">
      <dsp:nvSpPr>
        <dsp:cNvPr id="0" name=""/>
        <dsp:cNvSpPr/>
      </dsp:nvSpPr>
      <dsp:spPr>
        <a:xfrm>
          <a:off x="5121213" y="2027627"/>
          <a:ext cx="3906068" cy="3906068"/>
        </a:xfrm>
        <a:prstGeom prst="circularArrow">
          <a:avLst>
            <a:gd name="adj1" fmla="val 4688"/>
            <a:gd name="adj2" fmla="val 299029"/>
            <a:gd name="adj3" fmla="val 2541201"/>
            <a:gd name="adj4" fmla="val 15808362"/>
            <a:gd name="adj5" fmla="val 5469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F98CC3-BBCC-4240-989B-3CCA849F73EF}">
      <dsp:nvSpPr>
        <dsp:cNvPr id="0" name=""/>
        <dsp:cNvSpPr/>
      </dsp:nvSpPr>
      <dsp:spPr>
        <a:xfrm>
          <a:off x="3172186" y="1278614"/>
          <a:ext cx="2838003" cy="2838003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3">
            <a:hueOff val="1355300"/>
            <a:satOff val="50000"/>
            <a:lumOff val="-735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A64E1C-E48C-5A40-A1FB-B14A94E05F3E}">
      <dsp:nvSpPr>
        <dsp:cNvPr id="0" name=""/>
        <dsp:cNvSpPr/>
      </dsp:nvSpPr>
      <dsp:spPr>
        <a:xfrm>
          <a:off x="4305308" y="-237756"/>
          <a:ext cx="3059938" cy="3059938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5T20:45:44.4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24575,'1'0'0,"21"0"0,28 0 0,38 0 0,-34 0 0,3 0 0,0 0 0,0 0 0,-3 0 0,-2 0 0,37 0 0,-20 0 0,-17 0 0,-18 0 0,-15 0 0,-6 0 0,-4 0 0,0 0 0,0 0 0,-1 0 0,0 0 0,0 0 0,1 0 0,3 0 0,-1 0 0,3 0 0,0 0 0,-1 0 0,4 0 0,2 0 0,3 0 0,-1 0 0,-4 0 0,-6 2 0,-9 0 0,-1 0 0,-3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5T20:43:53.4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140 405 24575,'0'-2'0,"0"5"0,0 8 0,0 15 0,0 14 0,0 13 0,0 7 0,0-3 0,0-12 0,0-13 0,0-20 0,0-16 0,-3-18 0,-4-12 0,-5-7 0,-4-6 0,-3 2 0,2-1 0,1 2 0,3 3 0,2-4 0,0 2 0,4-2 0,2 1 0,3 5 0,2 3 0,-1 3 0,1 3 0,5-1 0,7 3 0,5 6 0,4 8 0,1 8 0,-1 5 0,7 1 0,6 3 0,6 4 0,5 2 0,-3 4 0,-3-2 0,-5 0 0,1 2 0,-2-2 0,-1 0 0,-2-3 0,-6-3 0,-3-2 0,-10-1 0,-5-2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5T20:43:53.9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24575,'0'0'0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5T20:43:55.2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24575,'12'0'0,"7"0"0,11 0 0,6 0 0,-1 0 0,-7 0 0,-12 0 0,-7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5T20:43:56.85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24575,'9'0'0,"2"0"0,3 0 0,-1 0 0,1 0 0,-3 0 0,1 0 0,4 0 0,3 0 0,3 0 0,0 0 0,-2 2 0,-1 0 0,-3 1 0,-2-1 0,-4-2 0,-1 0 0,1 0 0,1 1 0,0 1 0,-3 2 0,-3 1 0,-3-1 0,-2-2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5T20:44:27.70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8 24575,'14'-3'0,"54"0"0,15 2 0,17 1-1818,-24 0 0,6 0 0,6 0 1,2 0 1817,1 0 0,4 0 0,2 0 0,4 0 0,1 0-502,-20 0 0,2 0 0,2 0 0,1 0 1,1 0-1,0 0 0,0 0 502,6 0 0,0 0 0,2 0 0,0 0 0,0 0 0,0 0 0,0 0 0,-2 0 0,1 0 0,-1 0 0,1 0 0,-1 0 0,0 0 0,-1 0 0,-1 0 0,0 0 0,0 0 0,-1 0 0,0 0 0,-2 0 0,-1 0-52,6 0 1,-2 0 0,0 0 0,-2 0 0,-1 0 0,-2 0 51,8 0 0,-3 0 0,0 0 0,-2 0 0,-2 0-282,13 0 0,-2 0 0,-2 0 0,-3 0 282,-15 0 0,-3 0 0,-1 0 0,-3 0 544,14 0 0,-2 0 0,-5 0-544,16 0 0,-7 0 2013,-21 0 1,-6 0-2014,26 0 3410,-33 0-3410,-28 2 591,-16 1 1,-6-1-1,-6-1 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5T20:43:32.4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31 24575,'5'-4'0,"9"2"0,26 1 0,44 1 0,-21 0 0,7 0 0,15 0 0,4 0-670,10 0 1,2 0 669,-32 0 0,1 0 0,0 0 0,0 0 0,-1 0 0,1 0 0,0 0 0,-1 0 0,0 0 0,28 0 0,-1 0-112,-8 0 1,-1 0 111,-1 0 0,-1 0 0,-3 0 0,0 0 0,6 0 0,-1 0 0,2 0 0,-2 0 0,-8 0 0,-2 0 0,0 0 0,-1 0-11,-8 0 1,-2 0 10,1 0 0,-1 0 0,2 0 0,0 0 0,-5 0 0,1 0 491,2 0 0,-1 0-491,-1 1 0,0 1 289,0 1 0,1 1-289,0-1 0,0 1 11,-3 0 1,1 1-12,2-2 0,2 0 0,2-1 0,0 0 0,3-1 0,1 0 0,6-1 0,0 0 0,0 0 0,0 0-322,7 0 0,0 0 322,4 0 0,0 0 0,4 0 0,2 0 0,-30 0 0,1 0 0,0 0-376,3 0 0,1 0 0,1 0 376,3 0 0,0 0 0,1 0 0,2 1 0,0-1 0,0-1 0,2 0 0,0 0 0,-1-1 0,-5-1 0,0 0 0,-2-1 0,-4-1 0,-1 0 0,0 0 0,31-3 0,-1 1-301,-7 1 0,0 2 301,-2 1 0,0 1 0,1 1 0,-1 0 0,-7 1 0,-1 0 0,4 0 0,0 0 0,1 0 0,1 0 0,-2 0 0,-1 0 0,2 0 0,-2 0 0,-5 0 0,0 0 0,0 0 0,2 0 0,3 0 0,2 0 0,0 0 0,1 0 0,1 0 0,0 0 0,-7 0 0,-3 0-68,-4 0 0,0 0 68,-1 0 0,-1 0 0,-2 0 0,-1 0 0,-1 0 0,0 0 292,-2 0 0,1 0-292,-3 0 0,1 0 559,-3 0 0,0 0-559,1 0 0,-1 0 327,-4 0 1,0 0-328,-1 0 0,-1 0 76,0 0 1,0 0-77,3 0 0,1 0 0,3 1 0,0 0 0,1 1 0,0 1 0,2 0 0,0 0 0,-3 2 0,0 0 0,-1 0 0,0-1 0,-1 0 0,-1 1 0,1-1 0,1 0 0,0-1 0,0 1 0,5 0 0,1 1 0,-1-1 0,0 1 0,-1 0 0,-1-1 0,-3 0 0,0-1 0,-2-1 0,0 0 0,1-1 0,1 0 0,-2-1 0,2 0 0,5 0 0,2 0 0,1 0 0,0 0 0,1 0 0,0 0 0,1 0 0,-1 0 0,-4 0 0,0 0 0,-3 0 0,1 0 0,-1 0 0,-1 0 0,0 0 0,-1 0 0,-2 0 0,0 0 0,2 0 0,-1 0 0,-3 1 0,-1 0 0,-1 1 0,-2 0 0,41 1 0,-21-1 0,-19-1 0,-21-1 0,-17 0 0,-13 0 0,-3 0 0,-5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5T20:43:35.18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24575,'0'7'0,"0"4"0,0 4 0,0 4 0,0 1 0,0 3 0,0 7 0,0 10 0,0 9 0,0 13 0,0 13 0,0 20 0,0-39 0,0 2 0,0 7 0,1 3 0,0 7 0,1 4-463,2 8 1,1 4 462,0-24 0,0 2 0,1 1 0,1 4 0,0 2 0,1 0 0,0 4 0,1 2 0,0-2 0,1-4 0,0 0 0,0-2 0,-1-5 0,0 0 0,1-2 0,4 26 0,0-3-187,-2-12 1,1-2 186,-1 3 0,2 1 0,1 3 0,1 1 0,3 7 0,1 3-484,-5-21 1,1 2-1,0 1 484,1 3 0,0 2 0,0 0 0,0 5 0,1 0 0,0 1 0,0 0 0,0-1 0,0 1 0,-2-5 0,1 0 0,-1 5 0,-1-1 0,1 6 0,0 1 0,-2-5 0,1 6 0,0-5 0,-1 5-482,-1-5 0,0 4 1,-1 0-1,0-5 482,-1 5 0,0-5 0,-1 0 0,-1 1 0,1 1 0,0-1-194,-1 0 0,0 0 0,-1 0 194,1-3 0,-1 0 0,-1-1 0,0-5 0,-1 0 0,0-1 0,-1-2 0,0 0 0,0-1-152,-1-4 1,1-1-1,-1 0 152,-1-1 0,1 1 0,-1 0 0,1 1 0,0 1 0,-1 1 0,0 3 0,0 0 0,-1 2 0,1 3 0,0 2 0,-1-1 0,1-4 0,0-1 0,0 0 0,-1-3 0,-1-1 0,0-2 0,1 24 0,0-5 594,-2-12 1,0-4-595,0-10 0,0-4 1946,0 28-1946,0-19 1563,0-15-1563,0-5 990,0 1-990,0-4 25,2-7-25,0-4 0,0-8 0,2-4 0,-1-1 0,1-2 0,2-2 0,-1-1 0,1-3 0,-2-8 0,-1-8 0,-2 0 0,-1-5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5T20:43:43.08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 0 24575,'-4'2'0,"9"16"0,19 29 0,22 28 0,-15-25 0,1 2 0,1 2 0,0-1 0,-6-6 0,-1-2 0,17 38 0,-10-18 0,-10-16 0,-3-8 0,-9-12 0,-5-9 0,-2-3 0,1-5 0,3 3 0,5 8 0,4 8 0,4 5 0,-1-5 0,-1-5 0,-8-13 0,-5-5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5T20:43:44.01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1235 1 24575,'-43'17'0,"-40"24"0,20-8 0,-5 6-978,-14 11 0,-2 6 978,27-17 0,-1 2 0,1 1 0,0 0 0,0 2 0,3-1 0,-14 13 0,4-2 315,9-9 0,5-3-315,-20 21 324,25-20-324,6-7 0,17-15 0,7-6 1002,2-6-1002,3-2 0,0-1 0,4-2 0,3-2 0,1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5T20:44:30.9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24575,'21'21'0,"4"4"0,12 14 0,5 9 0,1 2 0,8 10 0,1 1 0,3 2 0,-6-3 0,-7-8 0,-5-7 0,-5-6 0,-3-3 0,0-2 0,-3-2 0,-5-6 0,-1-6 0,-4-5 0,-2-3 0,0 0 0,-3-4 0,-1-4 0,-4-3 0,-8-5 0,-4-2 0,-5-3 0,0 1 0,-3-1 0,8 5 0,-2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5T20:43:25.38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5600 24575,'16'0'0,"19"0"0,34-9 0,-12-8 0,6-7 0,12-8 0,2-7-529,-18 6 1,0-3 0,0-3 528,3-5 0,0-3 0,-3-1 0,-2-1 0,-1-1 0,-3-2 0,1-4 0,-2-2 0,-3-2 0,-3-2 0,-3-2 0,-3-1 0,-2-3 0,-3-2 0,-2-2 0,-1-4 0,-3-2 0,0-1-502,-2-7 0,-2-3 0,-1 0 502,0-4 0,-1-1 0,-1 1 0,0 0 0,-2 1 0,0-1 0,-1 3 0,-2-1 0,0 2 0,0 5 0,0 1 0,-1 1-447,0 0 1,1 1-1,-1 0 447,1-3 0,0 0 0,0 0 0,2 1 0,-1-1 0,2 1 0,1-2 0,1-1 0,1 2 0,1 1 0,0 2 0,2 1 0,0 3 0,1 2 0,0 1-202,0 6 1,-1 1-1,1 2 202,11-21 0,0 3 0,-2 7 0,0 2 419,-1 8 0,2 2-419,-1 4 0,1 2 885,1 4 0,2 3-885,1 3 0,2 2 753,-1 4 1,2 3-754,0 5 0,2 2 383,0 1 1,2 2-384,-1 3 0,1 2 77,2 0 0,0 2-77,3-1 0,-1 2 0,0 3 0,0 2 0,7-2 0,2 2 0,4 1 0,3 2 0,1 1 0,3 1 0,8 2 0,1 1 0,0 3 0,0 2 0,-2 1 0,-2 1 0,1 0 0,-1 1 0,-5 0 0,-2 1 0,-3 1 0,-1 1 0,-1 2 0,-2 2 0,-5 3 0,-2 2 0,-4 1 0,0 2 0,-4 2 0,0 2 0,37 19 0,-10 2 0,-9 2 0,-12 1 0,-5 4 0,-7 3 0,-5 4 0,-5 2 0,0 6 0,1 5 0,-2 3 0,3 7 0,0 2 0,2 4 0,2 6 0,-1-3 0,2 5 0,-18-45 0,0-1 0,0 1 0,0 1 0,2 0 0,1 1 0,-1-1 0,0-1 0,0 2 0,1-1 0,0-1 0,1 0 0,0 0 0,1 0 0,1 0 0,1 0 0,3 3 0,2 1 0,2 0 0,0 1 0,0 1 0,2 0 0,4 2 0,1 0 0,-2-3 0,0 0 0,5 4 0,2 0 0,2 2 0,1 0 0,-1-3 0,0 0 0,2 0 0,0-2 0,-4-4 0,-1-2 0,0 1 0,1-1 0,-2 1 0,1 0 0,0 0 0,0 0 0,4 2 0,1-1 0,1 3 0,1 0 0,3 3 0,2 1-363,6 4 0,3 1 363,1 2 0,2 0 0,4 0 0,0 0 0,2-1 0,0 1 0,-1-2 0,1-1 0,0-2 0,1 0 0,-22-17 0,1 0 0,1 0-430,5 2 0,0 1 0,2-2 430,2 1 0,2 0 0,0-1 0,4 2 0,2-1 0,-1-1 0,-1-3 0,-1-1 0,1-2 0,-2-2 0,-1-2 0,1 0 0,-2-2 0,1-1 0,-1-1 0,-3-2 0,0-3 0,0 0-258,-1-1 1,1-1 0,0-1 257,31 8 0,1-2 0,-3-3 0,0-2 0,0-1 0,-1-2 0,-7-2 0,-2-2-125,-4-2 0,-1-2 125,-4-1 0,-2-2 0,-6-1 0,-2-2 320,-6-1 1,-2-1-321,36 0 1264,-25-1-1264,-19 0 844,-9 0-844,-9 0 289,-3-3-289,-1-7 0,-3-2 0,-3-2 0,-4 2 0,-8 1 0,-3 5 0,-4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5T20:44:32.20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645 0 24575,'-11'17'0,"-11"12"0,-17 19 0,-6 6 0,-1 0 0,4-7 0,12-12 0,7-3 0,10-11 0,7-1 0,1-2 0,3-2 0,-4 0 0,-2 2 0,-4 3 0,-4 6 0,-2 0 0,-1 1 0,-3-4 0,1-4 0,1 1 0,2-4 0,4 2 0,2 1 0,3 0 0,-1 1 0,2 0 0,0 2 0,4 3 0,0 0 0,1 2 0,-2-3 0,0-1 0,-1-1 0,1-5 0,-2-2 0,1-6 0,-2 0 0,1-2 0,1-1 0,0 0 0,1-3 0,-3-1 0,-4-3 0,-2-6 0,-1-11 0,7 7 0,3-6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5T20:44:33.31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 9 24575,'-3'-4'0,"25"1"0,42 1 0,-8 2 0,6 0 0,20 0 0,3 0 0,4 0 0,-1 0 0,-6 0 0,-3 0 0,-9 0 0,-4 0 0,33 0 0,-24 0 0,-25 0 0,-24 0 0,-15 0 0,-6 0 0,-5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5T20:44:35.99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24575,'0'11'0,"0"8"0,0 10 0,0 7 0,0 2 0,0-2 0,0-3 0,0 0 0,0-2 0,0 0 0,0-1 0,2-3 0,1-2 0,-1-3 0,1-1 0,-1-5 0,0-1 0,1-6 0,3-2 0,-1-4 0,4-2 0,0-5 0,3-7 0,2-8 0,2-5 0,4 1 0,1 3 0,7 4 0,3 4 0,-2 3 0,2 4 0,-4 3 0,-6 2 0,-8 0 0,-6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5T20:44:37.12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12 24575,'1'-5'0,"8"3"0,12 0 0,16 2 0,10 0 0,6 0 0,-2 0 0,-8 0 0,-9 0 0,-9 0 0,-5 0 0,-4 0 0,-1 0 0,-2 0 0,-2 0 0,-1 0 0,0 0 0,-2 0 0,-2-1 0,-3 1 0,-2-2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5T20:44:38.60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28 24575,'2'-4'0,"1"1"0,6 2 0,7 1 0,8 0 0,4 0 0,1 0 0,0 0 0,-6 0 0,0-4 0,-4-2 0,-1 1 0,-3 1 0,-3 4 0,-1 0 0,-1 0 0,-5 0 0,-1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5T20:44:40.62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22 233 24575,'0'-3'0,"0"8"0,0 1 0,0 7 0,0 3 0,0 6 0,0 4 0,0 7 0,0 1 0,0-1 0,0-2 0,0-3 0,0-3 0,0 1 0,0-1 0,0-3 0,2-3 0,0-8 0,1-15 0,-2-11 0,-3-12 0,0-6 0,-3-4 0,0-7 0,0-5 0,0-6 0,2 1 0,1 4 0,2 5 0,0 7 0,0 7 0,0 5 0,0 5 0,0 4 0,0 3 0,0 2 0,0 1 0,1 5 0,3 2 0,3 2 0,3 1 0,2-1 0,1 0 0,1 0 0,1 0 0,4 1 0,3 1 0,0 0 0,-3 0 0,-3 0 0,-2 3 0,0 6 0,-1 4 0,-4 5 0,-3 3 0,-4 0 0,-2 1 0,0 1 0,0 1 0,0 1 0,-2 1 0,-6-1 0,-9 0 0,-7-3 0,-5-2 0,1-6 0,2-3 0,3-4 0,2-3 0,1-2 0,6 0 0,4-1 0,6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5T20:44:41.6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31 3 24575,'-4'-3'0,"1"4"0,2 8 0,1 14 0,0 11 0,0 7 0,0 3 0,0 0 0,0 1 0,0 1 0,0-3 0,0-5 0,0-7 0,0-6 0,0-5 0,0-9 0,0-11 0,-2-11 0,0-10 0,-2-3 0,-1-1 0,0-3 0,2 13 0,1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5T20:44:42.86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43 24575,'6'0'0,"4"0"0,7 0 0,3 0 0,0 0 0,-1 0 0,-7 0 0,2 0 0,-1 0 0,-1 0 0,1 0 0,-1 0 0,2 0 0,0-1 0,-1-3 0,2-1 0,3-1 0,1 0 0,1-2 0,-2 2 0,-4 2 0,-2 2 0,-5 2 0,-2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5T20:44:44.1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24575,'0'18'0,"0"3"0,0 5 0,0-1 0,0-6 0,0-2 0,0-4 0,0-2 0,0 0 0,0 0 0,0 1 0,2 2 0,0 2 0,2 0 0,0 1 0,1-1 0,-1 0 0,0 0 0,3 3 0,-3 2 0,3 1 0,-1 2 0,-1 2 0,2 0 0,-3-3 0,-2 0 0,0-2 0,-2-3 0,0-7 0,0-5 0,-1-5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5T20:45:14.94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598 9 24575,'-5'-4'0,"-55"1"0,-4 2 0,12 0 0,-2 2 0,-27-1 0,12 0 0,22 0 0,16 1 0,17 2 0,11 9 0,3 15 0,-2 14 0,-1 12 0,-5 5 0,0-2 0,1-4 0,3-2 0,3 0 0,1 3 0,0 9 0,5 11 0,12 10 0,11 4 0,12 0 0,3-9 0,-4-10 0,-1-10 0,-5-15 0,-2-10 0,1-7 0,0-10 0,5-4 0,6-1 0,8 0 0,9 3 0,6 0 0,4-2 0,16-3 0,12-3 0,-46-5 0,2-1 0,3-4 0,-1-3 0,-5-3 0,-3-3 0,40-24 0,-18-5 0,-21 1 0,-18 1 0,-14 2 0,-8 0 0,-6-4 0,-3-2 0,-5-11 0,-10-16 0,-14-17 0,8 35 0,-4-1 0,-3-2 0,-3 1 0,-2 1 0,-1 1 0,-3 4 0,-2 3 0,2 6 0,-1 4 0,-36-19 0,6 19 0,9 19 0,3 10 0,-1 4 0,-4 6 0,-3 2 0,-2 4 0,0 0 0,3-4 0,-2-2 0,3-3 0,-1 0 0,2 0 0,1 0 0,4 0 0,6 0 0,9 0 0,12 0 0,13 0 0,7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5T20:43:38.46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37 624 24575,'0'96'0,"0"0"0,0 0 0,0-49 0,0-141 0,-1 8 0,-1-18 0,0 12 0,0 17 0,-1 8 0,1 8 0,-1 1 0,0-5 0,0 6 0,-3 12 0,2 11 0,-2 19 0,6 50 0,20 23 0,14 19 0,-1-7 0,-4-15 0,2-1 0,6 18 0,4 6 0,3-32 0,37-71 0,-73-31 0,-18-22 0,3 5 0,15 6 0,-4-2 0,-19-15 0,-10-8 0,2 23 0,3 27 0,31 79 0,18 48 0,5 13 0,-8-23 0,6 11 0,-4-3 0,9 26 0,-4-12 0,-12-49 0,-17-47 0,-3-2 0,-3-1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5T20:51:03.1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 5 24575,'-2'-3'0,"0"2"0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5T20:51:03.3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5T20:43:45.5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 24575,'0'-3'0,"7"12"0,14 22 0,18 29 0,11 14 0,4 7 0,-3-7 0,-8-14 0,-6-11 0,-13-18 0,-10-16 0,-7-7 0,-3 0 0,-2 0 0,-1 1 0,-1 0 0,0-1 0,0-3 0,0-2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5T20:43:46.6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472 1 24575,'-11'1'0,"-11"11"0,-9 7 0,-5 9 0,2 3 0,10-8 0,5-3 0,3-8 0,5 0 0,-4 4 0,-3 6 0,2 7 0,-3 2 0,3 2 0,1-5 0,3-3 0,3-5 0,2-3 0,4-2 0,0-2 0,0 1 0,1 0 0,-2 1 0,0 4 0,-4 3 0,-2 0 0,0-2 0,0-4 0,-2-3 0,2 1 0,-1-2 0,-1-3 0,0-4 0,-1-3 0,5-2 0,2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5T20:43:47.84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 24575,'0'-3'0,"0"13"0,0 22 0,0 25 0,0 18 0,0 1 0,0-15 0,0-20 0,0-22 0,0-12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5T20:43:48.49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5 24575,'0'-2'0,"0"0"0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5T20:43:50.0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0 548 24575,'0'16'0,"0"14"0,0 11 0,0 8 0,0-1 0,0-11 0,0-13 0,0-15 0,0-14 0,0-7 0,0-5 0,0-6 0,0-3 0,0-6 0,0-4 0,0-9 0,0-9 0,0-6 0,0-5 0,0 1 0,0 4 0,4 5 0,6 4 0,8 0 0,10 3 0,4 9 0,2 8 0,-3 14 0,-2 9 0,0 5 0,-1 4 0,-3 2 0,-3 6 0,-4 7 0,-3 7 0,-5 8 0,-4 6 0,-4 4 0,-2 6 0,-5 5 0,-2 8 0,-2 3 0,-1 3 0,2-1 0,1-9 0,0-9 0,2-11 0,2-9 0,2-6 0,1-5 0,-2-6 0,-2-6 0,0-7 0,0 0 0,2-1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5T20:43:51.79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427 262 24575,'-10'-9'0,"-10"4"0,-4 2 0,-4 3 0,0-2 0,12 2 0,2 6 0,8 5 0,5 10 0,0 4 0,1-1 0,0 3 0,0-3 0,3-1 0,7 2 0,14 2 0,13-1 0,9-1 0,2-6 0,-1-8 0,4-5 0,2-8 0,7-14 0,6-19 0,-2-19 0,-2-13 0,-10 0 0,-14 5 0,-13 8 0,-12 9 0,-8 8 0,-4 7 0,-10 6 0,-14 7 0,-23 3 0,-24 5 0,-19 3 0,39 4 0,0 1 0,-50 1 0,6 4 0,15 12 0,18 13 0,13 13 0,17 8 0,9 4 0,6 9 0,6 7 0,2 13 0,4 9 0,2-41 0,2 2 0,4 3 0,5 1 0,6 3 0,6-2 0,9 3 0,8-1 0,10 0 0,5-2 0,1-3 0,1-3 0,1-3 0,0-1 0,-3-4 0,0 0 0,-5-4 0,-2-2 0,-4-2 0,-4 0 0,21 27 0,-20-10 0,-19-8 0,-7-3 0,-11-7 0,-15-4 0,-20-4 0,-28-3 0,-29-5 0,38-11 0,-2-3 0,-1-3 0,-2-5 0,-4-7 0,0-7 0,1-9 0,2-6 0,3-7 0,3-6 0,3-6 0,5-3 0,10 2 0,4 0 0,6 6 0,2 2 0,-10-28 0,16 27 0,8 23 0,6 12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C64025-9F1C-B54C-874D-6AE83D7874AF}" type="datetimeFigureOut">
              <a:rPr lang="en-US" smtClean="0"/>
              <a:t>4/15/25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412AF-8B30-1C4A-9486-8B7EE1FDF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422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412AF-8B30-1C4A-9486-8B7EE1FDFB1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9920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412AF-8B30-1C4A-9486-8B7EE1FDFB1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7503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412AF-8B30-1C4A-9486-8B7EE1FDFB1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4762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412AF-8B30-1C4A-9486-8B7EE1FDFB1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8077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412AF-8B30-1C4A-9486-8B7EE1FDFB1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555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ED07FA-7792-F649-B523-FCAF9068A01B}" type="slidenum">
              <a:rPr lang="es-ES_tradnl" smtClean="0"/>
              <a:t>46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3072283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630DE0-2491-4445-BD47-B1B1930FC5E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9194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412AF-8B30-1C4A-9486-8B7EE1FDFB1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9664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630DE0-2491-4445-BD47-B1B1930FC5E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1892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412AF-8B30-1C4A-9486-8B7EE1FDFB1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8623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2E2B20-1330-FCFA-4EAE-119029B3DE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2B1A1D3-4BC3-BD52-7862-213156D3C1E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0677441-1B85-1B59-F4BB-EB8CC2E415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FC16D9-8303-A871-595B-6C5EA12885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412AF-8B30-1C4A-9486-8B7EE1FDFB1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1168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412AF-8B30-1C4A-9486-8B7EE1FDFB1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4055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ECF901-97EA-D653-F162-63EA948B57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DDC03AF-4E21-7F55-1E96-C343058CFFE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C160EF2-0435-974B-2B58-81E5F2BF57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450E01-8794-254E-EE27-1A3CAAB662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412AF-8B30-1C4A-9486-8B7EE1FDFB1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4567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412AF-8B30-1C4A-9486-8B7EE1FDFB1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784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CB98C-7E11-E20C-7CA1-01CA7BC605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8FC3A6-7EF0-25DE-49FD-093DABEA40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9BDF46-6163-6B81-C8F2-2AFCA65AD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FFB85-B129-774D-93A0-F57B9B2B4D03}" type="datetime1">
              <a:rPr lang="en-US" smtClean="0"/>
              <a:t>4/15/25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D8C366-551D-FE97-2B1D-32127BF38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01B1D-ECC1-F92A-E5F2-CCE79365E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386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36847-10A3-1E86-2365-C19719B4A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F4D640-C06A-7E21-00D5-44964ADC6B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FFEB36-D0A3-DD5E-C201-B27A71693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86737-1BBC-544D-9FC3-DA3274CF8698}" type="datetime1">
              <a:rPr lang="en-US" smtClean="0"/>
              <a:t>4/15/25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06C4C8-11C3-310B-0494-5A9A39C6A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73FB9E-F285-F7AE-0E8F-94E443916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731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9591E1-25BE-1B7D-2747-B206B76901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0C95D2-79AD-B457-5041-AF0BC72AD4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D9B71-7EFC-DD71-1559-F745192F9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E60E5-F23C-764C-AA70-1ED90C06A3A1}" type="datetime1">
              <a:rPr lang="en-US" smtClean="0"/>
              <a:t>4/15/25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4FD8D1-6C57-FE1E-C640-C760ABFFA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979F31-ACBF-4495-3650-1BBE0598F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317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0CDC1-3848-0D97-B7AC-87941E6A6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930B0-69E0-A392-06B3-B0B255B70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AB745A-C184-9A02-3478-963C49CDE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A6702-BFF0-234C-B592-E8C1FA6F1806}" type="datetime1">
              <a:rPr lang="en-US" smtClean="0"/>
              <a:t>4/15/25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BE6306-932B-2678-8102-D5B1FF6A8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CFBCBB-A717-3F86-896B-2E915566B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44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2CE9D-254D-F34F-04CD-7171E08AA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D3A657-71FF-6D0F-FA99-85DC67E6EC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3D6D25-137F-9F92-60F0-FB0CA02EF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16A00-60F7-B64E-8A28-BD6FD4FB0293}" type="datetime1">
              <a:rPr lang="en-US" smtClean="0"/>
              <a:t>4/15/25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048134-AEC4-52EE-619E-153EC79DA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96E28-6B6A-F6F8-4722-E4543D315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786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31D6C-E496-E079-CBB1-0568125CB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E5603-C8AA-9A92-329E-1802B5F592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050DDA-AA05-B9E0-6968-15C94DE927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F06625-219C-99D2-3E54-1E8F41B24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1FB3B-061B-F144-A5FA-F3EAD484BB68}" type="datetime1">
              <a:rPr lang="en-US" smtClean="0"/>
              <a:t>4/15/25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BABBC7-B012-FDE4-EA5B-0F69DA2EA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05FDEE-8F41-2CAA-8017-4038F3B81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156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BA04D-9D5C-EB18-C5D0-F76A09B06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A72525-56CB-7F89-4E11-9F3346C59F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4198E8-A9B1-48FB-F54D-A3A92D36D8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21E517-63E9-95AE-DECC-CFC5865D18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42A0CC-FDD5-8EAE-60EC-D76CDDC978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DA6C08-7F94-962B-4B6D-4E592F0E2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B2EF4-12EB-9A4D-9238-2D7527A162A6}" type="datetime1">
              <a:rPr lang="en-US" smtClean="0"/>
              <a:t>4/15/25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6DBB8B-904B-340C-44C2-AEB8E7341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57219B-396C-1FD3-E2D2-AE4347275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264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471B7-64C8-5681-B050-6630E1012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026AF0-FBD4-6543-A23B-33B8EC5C6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B8114-FA9D-8D4A-A67F-A4701DAC90FA}" type="datetime1">
              <a:rPr lang="en-US" smtClean="0"/>
              <a:t>4/15/25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087316-ECA6-24C4-30E6-F285BB5BB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F1D056-F9AE-1692-E81E-AF758FCCC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457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A10710-3846-C9D7-2144-F947912C5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4410B-B86C-2848-BC8C-F46E39ADEFA3}" type="datetime1">
              <a:rPr lang="en-US" smtClean="0"/>
              <a:t>4/15/25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8AC6AD-5E2E-A761-7126-579D50261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490D8-22CE-08FF-C435-CF9436B20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12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C159F-BCFE-0041-5B65-0F7FC249D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DE978-B876-7F13-E812-15175B9B47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7065CE-0860-1EFD-1CD1-8D84398DFB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FE4DE7-1714-6B66-42FD-77D069D7B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A655F-D0D7-B249-A22B-B443D0B3B154}" type="datetime1">
              <a:rPr lang="en-US" smtClean="0"/>
              <a:t>4/15/25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5CCE9F-F437-9F8B-15B0-8576AFF53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499748-1BAE-0CB1-1ED5-9FF402F0A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604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D5094-D299-E460-49A2-D005A07AC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69A670-8C5F-885F-FB89-1940119E60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F02C41-9999-BFD6-AEAD-EB346FCC3E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E5BE73-C51E-CB3B-FD3F-C461033F7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43CFB-0197-A049-9F9E-574CE0E6949D}" type="datetime1">
              <a:rPr lang="en-US" smtClean="0"/>
              <a:t>4/15/25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5D6684-3CE0-4A83-95A6-6EBB09496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573D51-51CE-D827-C1EE-C87D922E8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015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CE12EA-8A8E-06EC-6E57-8E5E96C51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340FE1-91A8-46C3-32E1-30AAA21A93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noProof="0"/>
              <a:t>Click to edit Master text styles</a:t>
            </a:r>
          </a:p>
          <a:p>
            <a:pPr lvl="1"/>
            <a:r>
              <a:rPr lang="es-ES_tradnl" noProof="0"/>
              <a:t>Second level</a:t>
            </a:r>
          </a:p>
          <a:p>
            <a:pPr lvl="2"/>
            <a:r>
              <a:rPr lang="es-ES_tradnl" noProof="0"/>
              <a:t>Third level</a:t>
            </a:r>
          </a:p>
          <a:p>
            <a:pPr lvl="3"/>
            <a:r>
              <a:rPr lang="es-ES_tradnl" noProof="0"/>
              <a:t>Fourth level</a:t>
            </a:r>
          </a:p>
          <a:p>
            <a:pPr lvl="4"/>
            <a:r>
              <a:rPr lang="es-ES_tradnl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569DB0-88CE-6331-AB80-0CB309875B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</a:lstStyle>
          <a:p>
            <a:fld id="{5C89D66A-6B48-BE47-8B10-C9113B69D385}" type="datetime1">
              <a:rPr lang="en-US" noProof="0" smtClean="0"/>
              <a:t>4/15/25</a:t>
            </a:fld>
            <a:endParaRPr lang="es-ES_tradnl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25CBFB-E83F-ED57-BB3C-53CCB66624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</a:lstStyle>
          <a:p>
            <a:endParaRPr lang="es-ES_tradnl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FDCCDE-D195-0527-335D-0AECD8803A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>
                <a:solidFill>
                  <a:schemeClr val="tx1">
                    <a:tint val="75000"/>
                  </a:schemeClr>
                </a:solidFill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</a:lstStyle>
          <a:p>
            <a:fld id="{278C1CC4-2077-434E-BCF1-5D01C08A9B17}" type="slidenum">
              <a:rPr lang="es-ES_tradnl" smtClean="0"/>
              <a:pPr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4809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2060"/>
          </a:solidFill>
          <a:latin typeface="Goudy Old Style" panose="02020502050305020303" pitchFamily="18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Gill Sans Nova Light" panose="020F0302020204030204" pitchFamily="34" charset="0"/>
          <a:ea typeface="+mn-ea"/>
          <a:cs typeface="Gill Sans Nova Light" panose="020F0302020204030204" pitchFamily="34" charset="0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ill Sans Nova Light" panose="020F0302020204030204" pitchFamily="34" charset="0"/>
          <a:ea typeface="+mn-ea"/>
          <a:cs typeface="Gill Sans Nova Light" panose="020F0302020204030204" pitchFamily="34" charset="0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ill Sans Nova Light" panose="020F0302020204030204" pitchFamily="34" charset="0"/>
          <a:ea typeface="+mn-ea"/>
          <a:cs typeface="Gill Sans Nova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ill Sans Nova Light" panose="020F0302020204030204" pitchFamily="34" charset="0"/>
          <a:ea typeface="+mn-ea"/>
          <a:cs typeface="Gill Sans Nova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ill Sans Nova Light" panose="020F0302020204030204" pitchFamily="34" charset="0"/>
          <a:ea typeface="+mn-ea"/>
          <a:cs typeface="Gill Sans Nova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customXml" Target="../ink/ink1.xml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.png"/><Relationship Id="rId18" Type="http://schemas.openxmlformats.org/officeDocument/2006/relationships/customXml" Target="../ink/ink10.xml"/><Relationship Id="rId26" Type="http://schemas.openxmlformats.org/officeDocument/2006/relationships/customXml" Target="../ink/ink14.xml"/><Relationship Id="rId39" Type="http://schemas.openxmlformats.org/officeDocument/2006/relationships/image" Target="../media/image26.png"/><Relationship Id="rId21" Type="http://schemas.openxmlformats.org/officeDocument/2006/relationships/image" Target="../media/image17.png"/><Relationship Id="rId34" Type="http://schemas.openxmlformats.org/officeDocument/2006/relationships/customXml" Target="../ink/ink18.xml"/><Relationship Id="rId42" Type="http://schemas.openxmlformats.org/officeDocument/2006/relationships/customXml" Target="../ink/ink22.xml"/><Relationship Id="rId47" Type="http://schemas.openxmlformats.org/officeDocument/2006/relationships/image" Target="../media/image30.png"/><Relationship Id="rId50" Type="http://schemas.openxmlformats.org/officeDocument/2006/relationships/customXml" Target="../ink/ink26.xml"/><Relationship Id="rId55" Type="http://schemas.openxmlformats.org/officeDocument/2006/relationships/image" Target="../media/image34.png"/><Relationship Id="rId7" Type="http://schemas.openxmlformats.org/officeDocument/2006/relationships/image" Target="../media/image10.png"/><Relationship Id="rId2" Type="http://schemas.openxmlformats.org/officeDocument/2006/relationships/customXml" Target="../ink/ink2.xml"/><Relationship Id="rId16" Type="http://schemas.openxmlformats.org/officeDocument/2006/relationships/customXml" Target="../ink/ink9.xml"/><Relationship Id="rId29" Type="http://schemas.openxmlformats.org/officeDocument/2006/relationships/image" Target="../media/image21.png"/><Relationship Id="rId11" Type="http://schemas.openxmlformats.org/officeDocument/2006/relationships/image" Target="../media/image12.png"/><Relationship Id="rId24" Type="http://schemas.openxmlformats.org/officeDocument/2006/relationships/customXml" Target="../ink/ink13.xml"/><Relationship Id="rId32" Type="http://schemas.openxmlformats.org/officeDocument/2006/relationships/customXml" Target="../ink/ink17.xml"/><Relationship Id="rId37" Type="http://schemas.openxmlformats.org/officeDocument/2006/relationships/image" Target="../media/image25.png"/><Relationship Id="rId40" Type="http://schemas.openxmlformats.org/officeDocument/2006/relationships/customXml" Target="../ink/ink21.xml"/><Relationship Id="rId45" Type="http://schemas.openxmlformats.org/officeDocument/2006/relationships/image" Target="../media/image29.png"/><Relationship Id="rId53" Type="http://schemas.openxmlformats.org/officeDocument/2006/relationships/image" Target="../media/image33.png"/><Relationship Id="rId5" Type="http://schemas.openxmlformats.org/officeDocument/2006/relationships/image" Target="../media/image9.png"/><Relationship Id="rId19" Type="http://schemas.openxmlformats.org/officeDocument/2006/relationships/image" Target="../media/image16.png"/><Relationship Id="rId4" Type="http://schemas.openxmlformats.org/officeDocument/2006/relationships/customXml" Target="../ink/ink3.xml"/><Relationship Id="rId9" Type="http://schemas.openxmlformats.org/officeDocument/2006/relationships/image" Target="../media/image11.png"/><Relationship Id="rId14" Type="http://schemas.openxmlformats.org/officeDocument/2006/relationships/customXml" Target="../ink/ink8.xml"/><Relationship Id="rId22" Type="http://schemas.openxmlformats.org/officeDocument/2006/relationships/customXml" Target="../ink/ink12.xml"/><Relationship Id="rId27" Type="http://schemas.openxmlformats.org/officeDocument/2006/relationships/image" Target="../media/image20.png"/><Relationship Id="rId30" Type="http://schemas.openxmlformats.org/officeDocument/2006/relationships/customXml" Target="../ink/ink16.xml"/><Relationship Id="rId35" Type="http://schemas.openxmlformats.org/officeDocument/2006/relationships/image" Target="../media/image24.png"/><Relationship Id="rId43" Type="http://schemas.openxmlformats.org/officeDocument/2006/relationships/image" Target="../media/image28.png"/><Relationship Id="rId48" Type="http://schemas.openxmlformats.org/officeDocument/2006/relationships/customXml" Target="../ink/ink25.xml"/><Relationship Id="rId56" Type="http://schemas.openxmlformats.org/officeDocument/2006/relationships/customXml" Target="../ink/ink29.xml"/><Relationship Id="rId8" Type="http://schemas.openxmlformats.org/officeDocument/2006/relationships/customXml" Target="../ink/ink5.xml"/><Relationship Id="rId51" Type="http://schemas.openxmlformats.org/officeDocument/2006/relationships/image" Target="../media/image32.png"/><Relationship Id="rId3" Type="http://schemas.openxmlformats.org/officeDocument/2006/relationships/image" Target="../media/image8.png"/><Relationship Id="rId12" Type="http://schemas.openxmlformats.org/officeDocument/2006/relationships/customXml" Target="../ink/ink7.xml"/><Relationship Id="rId17" Type="http://schemas.openxmlformats.org/officeDocument/2006/relationships/image" Target="../media/image15.png"/><Relationship Id="rId25" Type="http://schemas.openxmlformats.org/officeDocument/2006/relationships/image" Target="../media/image19.png"/><Relationship Id="rId33" Type="http://schemas.openxmlformats.org/officeDocument/2006/relationships/image" Target="../media/image23.png"/><Relationship Id="rId38" Type="http://schemas.openxmlformats.org/officeDocument/2006/relationships/customXml" Target="../ink/ink20.xml"/><Relationship Id="rId46" Type="http://schemas.openxmlformats.org/officeDocument/2006/relationships/customXml" Target="../ink/ink24.xml"/><Relationship Id="rId20" Type="http://schemas.openxmlformats.org/officeDocument/2006/relationships/customXml" Target="../ink/ink11.xml"/><Relationship Id="rId41" Type="http://schemas.openxmlformats.org/officeDocument/2006/relationships/image" Target="../media/image27.png"/><Relationship Id="rId54" Type="http://schemas.openxmlformats.org/officeDocument/2006/relationships/customXml" Target="../ink/ink2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.xml"/><Relationship Id="rId15" Type="http://schemas.openxmlformats.org/officeDocument/2006/relationships/image" Target="../media/image14.png"/><Relationship Id="rId23" Type="http://schemas.openxmlformats.org/officeDocument/2006/relationships/image" Target="../media/image18.png"/><Relationship Id="rId28" Type="http://schemas.openxmlformats.org/officeDocument/2006/relationships/customXml" Target="../ink/ink15.xml"/><Relationship Id="rId36" Type="http://schemas.openxmlformats.org/officeDocument/2006/relationships/customXml" Target="../ink/ink19.xml"/><Relationship Id="rId49" Type="http://schemas.openxmlformats.org/officeDocument/2006/relationships/image" Target="../media/image31.png"/><Relationship Id="rId57" Type="http://schemas.openxmlformats.org/officeDocument/2006/relationships/image" Target="../media/image35.png"/><Relationship Id="rId10" Type="http://schemas.openxmlformats.org/officeDocument/2006/relationships/customXml" Target="../ink/ink6.xml"/><Relationship Id="rId31" Type="http://schemas.openxmlformats.org/officeDocument/2006/relationships/image" Target="../media/image22.png"/><Relationship Id="rId44" Type="http://schemas.openxmlformats.org/officeDocument/2006/relationships/customXml" Target="../ink/ink23.xml"/><Relationship Id="rId52" Type="http://schemas.openxmlformats.org/officeDocument/2006/relationships/customXml" Target="../ink/ink2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91.png"/><Relationship Id="rId7" Type="http://schemas.openxmlformats.org/officeDocument/2006/relationships/customXml" Target="../ink/ink31.xml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customXml" Target="../ink/ink30.xml"/><Relationship Id="rId4" Type="http://schemas.openxmlformats.org/officeDocument/2006/relationships/image" Target="../media/image10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80.png"/><Relationship Id="rId4" Type="http://schemas.openxmlformats.org/officeDocument/2006/relationships/image" Target="../media/image3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1.png"/><Relationship Id="rId2" Type="http://schemas.openxmlformats.org/officeDocument/2006/relationships/image" Target="../media/image171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1.png"/><Relationship Id="rId5" Type="http://schemas.openxmlformats.org/officeDocument/2006/relationships/image" Target="../media/image70.png"/><Relationship Id="rId4" Type="http://schemas.openxmlformats.org/officeDocument/2006/relationships/image" Target="../media/image6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alendly.com/m-n-romero91/30min-office-hour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0.png"/><Relationship Id="rId4" Type="http://schemas.openxmlformats.org/officeDocument/2006/relationships/image" Target="../media/image16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mailto:25RO35480961@campus.economicas.uba.ar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2C8F4-54CC-EED9-C31F-8F80FFB62E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46910"/>
            <a:ext cx="9144000" cy="2387600"/>
          </a:xfrm>
        </p:spPr>
        <p:txBody>
          <a:bodyPr>
            <a:normAutofit/>
          </a:bodyPr>
          <a:lstStyle/>
          <a:p>
            <a:r>
              <a:rPr lang="es-ES" sz="4400" b="1" kern="1400" dirty="0">
                <a:solidFill>
                  <a:srgbClr val="002060"/>
                </a:solidFill>
                <a:effectLst/>
                <a:latin typeface="Goudy Old Style" panose="02020502050305020303" pitchFamily="18" charset="77"/>
                <a:ea typeface="Times New Roman" panose="02020603050405020304" pitchFamily="18" charset="0"/>
                <a:cs typeface="Times New Roman" panose="02020603050405020304" pitchFamily="18" charset="0"/>
              </a:rPr>
              <a:t>Introducción a Métodos Supervisados: </a:t>
            </a:r>
            <a:r>
              <a:rPr lang="es-ES" sz="4400" kern="1400" dirty="0">
                <a:cs typeface="Times New Roman" panose="02020603050405020304" pitchFamily="18" charset="0"/>
              </a:rPr>
              <a:t>Regresión Lineal &amp; Error Cuadrático Medio </a:t>
            </a:r>
            <a:endParaRPr lang="en-US" sz="149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F55BDD-1493-5FB8-8EDB-106F9B3629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49115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s-ES" sz="3200" dirty="0">
                <a:solidFill>
                  <a:srgbClr val="000000"/>
                </a:solidFill>
                <a:effectLst/>
                <a:latin typeface="Gill Sans Nova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María Noelia Romero</a:t>
            </a:r>
            <a:r>
              <a:rPr lang="en-US" sz="4000" dirty="0">
                <a:effectLst/>
              </a:rPr>
              <a:t> </a:t>
            </a:r>
            <a:endParaRPr lang="en-US" sz="4000" dirty="0"/>
          </a:p>
          <a:p>
            <a:r>
              <a:rPr lang="es-ES" sz="2800" dirty="0">
                <a:solidFill>
                  <a:srgbClr val="000000"/>
                </a:solidFill>
                <a:latin typeface="Gill Sans Nova Light" panose="020F0302020204030204" pitchFamily="34" charset="0"/>
                <a:cs typeface="Times New Roman" panose="02020603050405020304" pitchFamily="18" charset="0"/>
              </a:rPr>
              <a:t>Clase 10</a:t>
            </a:r>
            <a:endParaRPr lang="en-US" sz="3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EADCD9-CEB1-5D1E-D7AC-167899E21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1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027F2D-CC52-462D-4A92-C7C4502C71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950" y="853123"/>
            <a:ext cx="1463040" cy="1463040"/>
          </a:xfrm>
          <a:prstGeom prst="rect">
            <a:avLst/>
          </a:prstGeom>
        </p:spPr>
      </p:pic>
      <p:pic>
        <p:nvPicPr>
          <p:cNvPr id="6" name="Picture 5" descr="A blue and yellow logo&#10;&#10;Description automatically generated">
            <a:extLst>
              <a:ext uri="{FF2B5EF4-FFF2-40B4-BE49-F238E27FC236}">
                <a16:creationId xmlns:a16="http://schemas.microsoft.com/office/drawing/2014/main" id="{939E0972-AB4F-C51D-7B38-9F10B613F9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2007" y="849631"/>
            <a:ext cx="1271793" cy="146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7829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F928D-A2F2-F5F0-0018-094C88CCA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Regresión Lineal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251C54-6391-40F9-DD28-4D35AA1D76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s-ES_tradnl" sz="3600" dirty="0"/>
                  <a:t>Modelo</a:t>
                </a:r>
                <a:endParaRPr lang="en-US" sz="3600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lnSpc>
                    <a:spcPct val="11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s-ES_tradnl" sz="3600" dirty="0"/>
                  <a:t>	</a:t>
                </a:r>
              </a:p>
              <a:p>
                <a:pPr marL="0" indent="0" algn="ctr">
                  <a:lnSpc>
                    <a:spcPct val="110000"/>
                  </a:lnSpc>
                  <a:buNone/>
                </a:pPr>
                <a:endParaRPr lang="es-ES_tradnl" sz="3600" dirty="0"/>
              </a:p>
              <a:p>
                <a:pPr lvl="1"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s-ES_tradnl" sz="3200" dirty="0"/>
                  <a:t> es la parte </a:t>
                </a:r>
                <a:r>
                  <a:rPr lang="es-ES_tradnl" sz="3200" dirty="0">
                    <a:solidFill>
                      <a:srgbClr val="002060"/>
                    </a:solidFill>
                  </a:rPr>
                  <a:t>sistemática</a:t>
                </a:r>
                <a:r>
                  <a:rPr lang="es-ES_tradnl" sz="3200" dirty="0"/>
                  <a:t> y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s-ES_tradnl" sz="3200" dirty="0"/>
                  <a:t> la </a:t>
                </a:r>
                <a:r>
                  <a:rPr lang="es-ES_tradnl" sz="3200" dirty="0">
                    <a:solidFill>
                      <a:srgbClr val="002060"/>
                    </a:solidFill>
                  </a:rPr>
                  <a:t>no</a:t>
                </a:r>
                <a:r>
                  <a:rPr lang="es-ES_tradnl" sz="3200" dirty="0"/>
                  <a:t> </a:t>
                </a:r>
                <a:r>
                  <a:rPr lang="es-ES_tradnl" sz="3200" dirty="0">
                    <a:solidFill>
                      <a:srgbClr val="002060"/>
                    </a:solidFill>
                  </a:rPr>
                  <a:t>sistemática</a:t>
                </a:r>
              </a:p>
              <a:p>
                <a:pPr lvl="1">
                  <a:lnSpc>
                    <a:spcPct val="110000"/>
                  </a:lnSpc>
                </a:pPr>
                <a:endParaRPr lang="es-ES_tradnl" sz="3200" dirty="0"/>
              </a:p>
              <a:p>
                <a:pPr>
                  <a:lnSpc>
                    <a:spcPct val="110000"/>
                  </a:lnSpc>
                </a:pPr>
                <a:r>
                  <a:rPr lang="es-ES_tradnl" sz="3600" dirty="0">
                    <a:solidFill>
                      <a:srgbClr val="00B050"/>
                    </a:solidFill>
                  </a:rPr>
                  <a:t>Objetivo</a:t>
                </a:r>
                <a:r>
                  <a:rPr lang="es-ES_tradnl" sz="3600" dirty="0"/>
                  <a:t>: </a:t>
                </a:r>
                <a:r>
                  <a:rPr lang="es-ES_tradnl" sz="3600" dirty="0">
                    <a:solidFill>
                      <a:srgbClr val="002060"/>
                    </a:solidFill>
                  </a:rPr>
                  <a:t>Aproximar</a:t>
                </a:r>
                <a:r>
                  <a:rPr lang="es-ES_tradnl" sz="3600" dirty="0"/>
                  <a:t> con la regresión lineal</a:t>
                </a:r>
              </a:p>
              <a:p>
                <a:pPr>
                  <a:lnSpc>
                    <a:spcPct val="110000"/>
                  </a:lnSpc>
                </a:pPr>
                <a:endParaRPr lang="es-ES_tradnl" sz="3600" dirty="0"/>
              </a:p>
              <a:p>
                <a:pPr marL="0" indent="0">
                  <a:lnSpc>
                    <a:spcPct val="110000"/>
                  </a:lnSpc>
                  <a:buNone/>
                </a:pPr>
                <a:endParaRPr lang="es-ES_tradnl" sz="3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251C54-6391-40F9-DD28-4D35AA1D76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689" t="-1163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BC8C73-0819-CD2B-9E56-7AD38050B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048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7327BB-6A86-3247-10E2-88A1E16104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67D98-A1AE-5A8A-FA2D-1E0B09E27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Varianza del modelo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F4F396-172E-EC75-B19C-4D20D5D354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s-ES_tradnl" sz="3600" dirty="0"/>
                  <a:t>Modelo</a:t>
                </a:r>
                <a:endParaRPr lang="en-US" sz="3600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lnSpc>
                    <a:spcPct val="11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36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s-ES_tradnl" sz="3600" dirty="0"/>
                  <a:t>	</a:t>
                </a:r>
              </a:p>
              <a:p>
                <a:pPr marL="0" indent="0" algn="ctr">
                  <a:lnSpc>
                    <a:spcPct val="110000"/>
                  </a:lnSpc>
                  <a:buNone/>
                </a:pPr>
                <a:endParaRPr lang="es-ES_tradnl" sz="3600" dirty="0"/>
              </a:p>
              <a:p>
                <a:pPr lvl="1"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s-ES_tradnl" sz="3200" dirty="0"/>
                  <a:t> la </a:t>
                </a:r>
                <a:r>
                  <a:rPr lang="es-ES_tradnl" sz="3200" dirty="0">
                    <a:solidFill>
                      <a:srgbClr val="002060"/>
                    </a:solidFill>
                  </a:rPr>
                  <a:t>no</a:t>
                </a:r>
                <a:r>
                  <a:rPr lang="es-ES_tradnl" sz="3200" dirty="0"/>
                  <a:t> </a:t>
                </a:r>
                <a:r>
                  <a:rPr lang="es-ES_tradnl" sz="3200" dirty="0">
                    <a:solidFill>
                      <a:srgbClr val="002060"/>
                    </a:solidFill>
                  </a:rPr>
                  <a:t>sistemática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es-ES_tradnl" sz="3200" dirty="0">
                    <a:solidFill>
                      <a:srgbClr val="002060"/>
                    </a:solidFill>
                  </a:rPr>
                  <a:t>Suponemos:</a:t>
                </a:r>
              </a:p>
              <a:p>
                <a:pPr lvl="2">
                  <a:lnSpc>
                    <a:spcPct val="110000"/>
                  </a:lnSpc>
                </a:pPr>
                <a:r>
                  <a:rPr lang="es-ES_tradnl" sz="2800" dirty="0">
                    <a:solidFill>
                      <a:srgbClr val="002060"/>
                    </a:solidFill>
                  </a:rPr>
                  <a:t>E(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s-ES_tradnl" sz="2800" dirty="0">
                    <a:solidFill>
                      <a:srgbClr val="002060"/>
                    </a:solidFill>
                  </a:rPr>
                  <a:t>)=0 -&gt; en promedio los errores inobservables son cero</a:t>
                </a:r>
              </a:p>
              <a:p>
                <a:pPr lvl="2"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s-ES_tradnl" sz="2800" dirty="0">
                  <a:solidFill>
                    <a:srgbClr val="002060"/>
                  </a:solidFill>
                </a:endParaRPr>
              </a:p>
              <a:p>
                <a:pPr lvl="2"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s-ES_tradnl" sz="2800" dirty="0">
                    <a:solidFill>
                      <a:srgbClr val="002060"/>
                    </a:solidFill>
                  </a:rPr>
                  <a:t> es independiente de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s-ES_tradnl" sz="2800" dirty="0">
                    <a:solidFill>
                      <a:srgbClr val="002060"/>
                    </a:solidFill>
                  </a:rPr>
                  <a:t> (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s-ES_tradnl" sz="2800" dirty="0">
                    <a:solidFill>
                      <a:srgbClr val="002060"/>
                    </a:solidFill>
                  </a:rPr>
                  <a:t>) </a:t>
                </a:r>
              </a:p>
              <a:p>
                <a:pPr lvl="1">
                  <a:lnSpc>
                    <a:spcPct val="110000"/>
                  </a:lnSpc>
                </a:pPr>
                <a:endParaRPr lang="es-ES_tradnl" sz="3200" dirty="0"/>
              </a:p>
              <a:p>
                <a:pPr>
                  <a:lnSpc>
                    <a:spcPct val="110000"/>
                  </a:lnSpc>
                </a:pPr>
                <a:endParaRPr lang="es-ES_tradnl" sz="3600" dirty="0"/>
              </a:p>
              <a:p>
                <a:pPr marL="0" indent="0">
                  <a:lnSpc>
                    <a:spcPct val="110000"/>
                  </a:lnSpc>
                  <a:buNone/>
                </a:pPr>
                <a:endParaRPr lang="es-ES_tradnl" sz="36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F4F396-172E-EC75-B19C-4D20D5D354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48" t="-1744" b="-2907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6CEBE6-973B-C77D-E40D-3A5DA8345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308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F928D-A2F2-F5F0-0018-094C88CCA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Regresión Lineal Simple: Un predictor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251C54-6391-40F9-DD28-4D35AA1D76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s-ES_tradnl" dirty="0"/>
                  <a:t>Modelo: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s-ES_tradnl" dirty="0"/>
                  <a:t>	</a:t>
                </a:r>
              </a:p>
              <a:p>
                <a:pPr lvl="1"/>
                <a:r>
                  <a:rPr lang="es-ES_tradnl" dirty="0">
                    <a:solidFill>
                      <a:srgbClr val="002060"/>
                    </a:solidFill>
                  </a:rPr>
                  <a:t>Aproximar</a:t>
                </a:r>
                <a:r>
                  <a:rPr lang="es-ES_tradnl" dirty="0"/>
                  <a:t> con regresión lineal: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9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9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9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9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en-US" sz="2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s-ES_tradnl" sz="4000" dirty="0">
                  <a:solidFill>
                    <a:srgbClr val="002060"/>
                  </a:solidFill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s-ES_tradnl" dirty="0"/>
                  <a:t>Estimación: por MCO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s-ES_tradnl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es-ES_tradnl" dirty="0"/>
                  <a:t> 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es-ES_tradnl" dirty="0"/>
                  <a:t>minimiza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s-ES_tradnl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s-ES_tradnl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s-ES_tradnl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  <a:p>
                <a:pPr>
                  <a:lnSpc>
                    <a:spcPct val="110000"/>
                  </a:lnSpc>
                </a:pPr>
                <a:r>
                  <a:rPr lang="es-ES_tradnl" dirty="0">
                    <a:solidFill>
                      <a:srgbClr val="00B050"/>
                    </a:solidFill>
                  </a:rPr>
                  <a:t>Solución</a:t>
                </a:r>
                <a:r>
                  <a:rPr lang="es-ES_tradnl" dirty="0"/>
                  <a:t>: </a:t>
                </a:r>
              </a:p>
              <a:p>
                <a:pPr marL="0" indent="0" algn="ctr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s-ES_tradnl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s-ES_tradnl" dirty="0"/>
              </a:p>
              <a:p>
                <a:pPr marL="0" indent="0" algn="ctr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d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</m:d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s-ES_tradnl" dirty="0"/>
              </a:p>
              <a:p>
                <a:pPr>
                  <a:lnSpc>
                    <a:spcPct val="110000"/>
                  </a:lnSpc>
                </a:pPr>
                <a:endParaRPr lang="es-ES_tradnl" dirty="0"/>
              </a:p>
              <a:p>
                <a:pPr marL="0" indent="0">
                  <a:lnSpc>
                    <a:spcPct val="110000"/>
                  </a:lnSpc>
                  <a:buNone/>
                </a:pPr>
                <a:endParaRPr lang="es-ES_tradn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251C54-6391-40F9-DD28-4D35AA1D76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06" t="-2907" b="-25581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BC8C73-0819-CD2B-9E56-7AD38050B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12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8214555-5E38-3BEC-B2DB-520AA272EA85}"/>
                  </a:ext>
                </a:extLst>
              </p14:cNvPr>
              <p14:cNvContentPartPr/>
              <p14:nvPr/>
            </p14:nvContentPartPr>
            <p14:xfrm>
              <a:off x="7221194" y="2954686"/>
              <a:ext cx="361080" cy="32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8214555-5E38-3BEC-B2DB-520AA272EA8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215074" y="2948566"/>
                <a:ext cx="373320" cy="15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13708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07710-54A3-BE4F-509A-F6BC48A69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BCEE2-2423-AD3E-0B46-B2C3D16D2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6D8C7C-0A37-7744-8E92-06A6368C5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13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D7CCD04-9991-E397-76F4-3D584C2E46D5}"/>
                  </a:ext>
                </a:extLst>
              </p14:cNvPr>
              <p14:cNvContentPartPr/>
              <p14:nvPr/>
            </p14:nvContentPartPr>
            <p14:xfrm>
              <a:off x="1190834" y="3299926"/>
              <a:ext cx="4319280" cy="2016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D7CCD04-9991-E397-76F4-3D584C2E46D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84714" y="3293806"/>
                <a:ext cx="4331520" cy="202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C1744C25-1548-B184-4470-318609A4ABD9}"/>
                  </a:ext>
                </a:extLst>
              </p14:cNvPr>
              <p14:cNvContentPartPr/>
              <p14:nvPr/>
            </p14:nvContentPartPr>
            <p14:xfrm>
              <a:off x="2800034" y="6024406"/>
              <a:ext cx="189720" cy="34560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C1744C25-1548-B184-4470-318609A4ABD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93914" y="6018286"/>
                <a:ext cx="201960" cy="357840"/>
              </a:xfrm>
              <a:prstGeom prst="rect">
                <a:avLst/>
              </a:prstGeom>
            </p:spPr>
          </p:pic>
        </mc:Fallback>
      </mc:AlternateContent>
      <p:grpSp>
        <p:nvGrpSpPr>
          <p:cNvPr id="37" name="Group 36">
            <a:extLst>
              <a:ext uri="{FF2B5EF4-FFF2-40B4-BE49-F238E27FC236}">
                <a16:creationId xmlns:a16="http://schemas.microsoft.com/office/drawing/2014/main" id="{388FF6D7-E79B-AD01-976D-99124FE1D4D5}"/>
              </a:ext>
            </a:extLst>
          </p:cNvPr>
          <p:cNvGrpSpPr/>
          <p:nvPr/>
        </p:nvGrpSpPr>
        <p:grpSpPr>
          <a:xfrm>
            <a:off x="7441514" y="1925446"/>
            <a:ext cx="1227600" cy="764640"/>
            <a:chOff x="7441514" y="1925446"/>
            <a:chExt cx="1227600" cy="764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631FAABB-C6F0-55F8-EFDE-F0FE1146187F}"/>
                    </a:ext>
                  </a:extLst>
                </p14:cNvPr>
                <p14:cNvContentPartPr/>
                <p14:nvPr/>
              </p14:nvContentPartPr>
              <p14:xfrm>
                <a:off x="7443314" y="2106166"/>
                <a:ext cx="127800" cy="1954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631FAABB-C6F0-55F8-EFDE-F0FE1146187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437194" y="2100046"/>
                  <a:ext cx="14004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2246FCDE-7973-36CE-FBFD-0E1A8ED04155}"/>
                    </a:ext>
                  </a:extLst>
                </p14:cNvPr>
                <p14:cNvContentPartPr/>
                <p14:nvPr/>
              </p14:nvContentPartPr>
              <p14:xfrm>
                <a:off x="7441514" y="2123806"/>
                <a:ext cx="170280" cy="2178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2246FCDE-7973-36CE-FBFD-0E1A8ED0415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435394" y="2117686"/>
                  <a:ext cx="18252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8F51FCBB-89F4-2C4F-421A-BB42B1C820A2}"/>
                    </a:ext>
                  </a:extLst>
                </p14:cNvPr>
                <p14:cNvContentPartPr/>
                <p14:nvPr/>
              </p14:nvContentPartPr>
              <p14:xfrm>
                <a:off x="7780994" y="2215606"/>
                <a:ext cx="360" cy="1364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8F51FCBB-89F4-2C4F-421A-BB42B1C820A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774874" y="2209486"/>
                  <a:ext cx="1260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83F337F3-6AF0-9F2C-E858-9B39FF97F2DE}"/>
                    </a:ext>
                  </a:extLst>
                </p14:cNvPr>
                <p14:cNvContentPartPr/>
                <p14:nvPr/>
              </p14:nvContentPartPr>
              <p14:xfrm>
                <a:off x="7778114" y="2137486"/>
                <a:ext cx="360" cy="18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83F337F3-6AF0-9F2C-E858-9B39FF97F2D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771994" y="2131366"/>
                  <a:ext cx="12600" cy="1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B5B581D0-E84B-02FE-3C09-EFC3653BEAC9}"/>
                    </a:ext>
                  </a:extLst>
                </p14:cNvPr>
                <p14:cNvContentPartPr/>
                <p14:nvPr/>
              </p14:nvContentPartPr>
              <p14:xfrm>
                <a:off x="7884674" y="2002846"/>
                <a:ext cx="123120" cy="2890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B5B581D0-E84B-02FE-3C09-EFC3653BEAC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878554" y="1996726"/>
                  <a:ext cx="13536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F1ADB034-AF04-7A35-E02D-A3140FF1609B}"/>
                    </a:ext>
                  </a:extLst>
                </p14:cNvPr>
                <p14:cNvContentPartPr/>
                <p14:nvPr/>
              </p14:nvContentPartPr>
              <p14:xfrm>
                <a:off x="8059274" y="2015446"/>
                <a:ext cx="368640" cy="6746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F1ADB034-AF04-7A35-E02D-A3140FF1609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053154" y="2009326"/>
                  <a:ext cx="380880" cy="68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6C51EDB7-8AAE-0BE5-F16C-87275280EDB7}"/>
                    </a:ext>
                  </a:extLst>
                </p14:cNvPr>
                <p14:cNvContentPartPr/>
                <p14:nvPr/>
              </p14:nvContentPartPr>
              <p14:xfrm>
                <a:off x="8470034" y="1925446"/>
                <a:ext cx="199080" cy="2671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6C51EDB7-8AAE-0BE5-F16C-87275280EDB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463914" y="1919326"/>
                  <a:ext cx="21132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D8665A5-0B09-59D3-F771-B2A35D6CBBD4}"/>
                    </a:ext>
                  </a:extLst>
                </p14:cNvPr>
                <p14:cNvContentPartPr/>
                <p14:nvPr/>
              </p14:nvContentPartPr>
              <p14:xfrm>
                <a:off x="8668754" y="2200486"/>
                <a:ext cx="360" cy="3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D8665A5-0B09-59D3-F771-B2A35D6CBBD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662634" y="2194366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AA151523-CABF-15C1-5E68-B940480B3FD6}"/>
                    </a:ext>
                  </a:extLst>
                </p14:cNvPr>
                <p14:cNvContentPartPr/>
                <p14:nvPr/>
              </p14:nvContentPartPr>
              <p14:xfrm>
                <a:off x="7599194" y="2266366"/>
                <a:ext cx="66600" cy="3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AA151523-CABF-15C1-5E68-B940480B3FD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593074" y="2260246"/>
                  <a:ext cx="7884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931171F9-243B-F672-8CB1-6E8142CDB283}"/>
                    </a:ext>
                  </a:extLst>
                </p14:cNvPr>
                <p14:cNvContentPartPr/>
                <p14:nvPr/>
              </p14:nvContentPartPr>
              <p14:xfrm>
                <a:off x="7605314" y="2309206"/>
                <a:ext cx="108000" cy="100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931171F9-243B-F672-8CB1-6E8142CDB28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599194" y="2303086"/>
                  <a:ext cx="120240" cy="22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B3B208C4-1DB8-5CD4-2CA3-FB7EABE5EC74}"/>
                  </a:ext>
                </a:extLst>
              </p14:cNvPr>
              <p14:cNvContentPartPr/>
              <p14:nvPr/>
            </p14:nvContentPartPr>
            <p14:xfrm>
              <a:off x="7347194" y="2508646"/>
              <a:ext cx="2191680" cy="324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B3B208C4-1DB8-5CD4-2CA3-FB7EABE5EC7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341074" y="2502526"/>
                <a:ext cx="2203920" cy="15480"/>
              </a:xfrm>
              <a:prstGeom prst="rect">
                <a:avLst/>
              </a:prstGeom>
            </p:spPr>
          </p:pic>
        </mc:Fallback>
      </mc:AlternateContent>
      <p:grpSp>
        <p:nvGrpSpPr>
          <p:cNvPr id="61" name="Group 60">
            <a:extLst>
              <a:ext uri="{FF2B5EF4-FFF2-40B4-BE49-F238E27FC236}">
                <a16:creationId xmlns:a16="http://schemas.microsoft.com/office/drawing/2014/main" id="{86F84AF3-BD37-0794-0F5D-F02780513878}"/>
              </a:ext>
            </a:extLst>
          </p:cNvPr>
          <p:cNvGrpSpPr/>
          <p:nvPr/>
        </p:nvGrpSpPr>
        <p:grpSpPr>
          <a:xfrm>
            <a:off x="864314" y="2641126"/>
            <a:ext cx="5575320" cy="4235040"/>
            <a:chOff x="864314" y="2641126"/>
            <a:chExt cx="5575320" cy="4235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4F59F0CB-C1B1-E59B-EBB3-3E26FB8D720B}"/>
                    </a:ext>
                  </a:extLst>
                </p14:cNvPr>
                <p14:cNvContentPartPr/>
                <p14:nvPr/>
              </p14:nvContentPartPr>
              <p14:xfrm>
                <a:off x="864314" y="5613646"/>
                <a:ext cx="5161680" cy="392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4F59F0CB-C1B1-E59B-EBB3-3E26FB8D720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58194" y="5607526"/>
                  <a:ext cx="517392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3B5585AB-2F49-A9B0-DE8F-DAA2215235BC}"/>
                    </a:ext>
                  </a:extLst>
                </p14:cNvPr>
                <p14:cNvContentPartPr/>
                <p14:nvPr/>
              </p14:nvContentPartPr>
              <p14:xfrm>
                <a:off x="2629394" y="2641126"/>
                <a:ext cx="341280" cy="33793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3B5585AB-2F49-A9B0-DE8F-DAA2215235BC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623274" y="2635006"/>
                  <a:ext cx="353520" cy="339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10EA630F-CCE0-D109-E211-09C6ADD47145}"/>
                    </a:ext>
                  </a:extLst>
                </p14:cNvPr>
                <p14:cNvContentPartPr/>
                <p14:nvPr/>
              </p14:nvContentPartPr>
              <p14:xfrm>
                <a:off x="6206714" y="5707246"/>
                <a:ext cx="186480" cy="3394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10EA630F-CCE0-D109-E211-09C6ADD47145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200594" y="5701126"/>
                  <a:ext cx="198720" cy="35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FF23553-ED89-5A6E-722D-6B476F83DDD4}"/>
                    </a:ext>
                  </a:extLst>
                </p14:cNvPr>
                <p14:cNvContentPartPr/>
                <p14:nvPr/>
              </p14:nvContentPartPr>
              <p14:xfrm>
                <a:off x="5994674" y="5748646"/>
                <a:ext cx="444960" cy="3218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FF23553-ED89-5A6E-722D-6B476F83DDD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988554" y="5742526"/>
                  <a:ext cx="457200" cy="33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591E325A-0420-766D-AE44-4715FC880958}"/>
                    </a:ext>
                  </a:extLst>
                </p14:cNvPr>
                <p14:cNvContentPartPr/>
                <p14:nvPr/>
              </p14:nvContentPartPr>
              <p14:xfrm>
                <a:off x="3320594" y="6469006"/>
                <a:ext cx="245520" cy="2746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591E325A-0420-766D-AE44-4715FC880958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314474" y="6462886"/>
                  <a:ext cx="25776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1F58BBCD-3C8C-B12D-907D-A3609096FAE8}"/>
                    </a:ext>
                  </a:extLst>
                </p14:cNvPr>
                <p14:cNvContentPartPr/>
                <p14:nvPr/>
              </p14:nvContentPartPr>
              <p14:xfrm>
                <a:off x="3340754" y="6430126"/>
                <a:ext cx="232200" cy="3492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1F58BBCD-3C8C-B12D-907D-A3609096FAE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334634" y="6424006"/>
                  <a:ext cx="244440" cy="36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A682A724-5299-F334-2C21-43F6A29D0089}"/>
                    </a:ext>
                  </a:extLst>
                </p14:cNvPr>
                <p14:cNvContentPartPr/>
                <p14:nvPr/>
              </p14:nvContentPartPr>
              <p14:xfrm>
                <a:off x="3302594" y="6376846"/>
                <a:ext cx="400680" cy="36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A682A724-5299-F334-2C21-43F6A29D008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296474" y="6370726"/>
                  <a:ext cx="412920" cy="1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66241A5C-3DBB-0A93-243F-C3ABD55F64A2}"/>
                    </a:ext>
                  </a:extLst>
                </p14:cNvPr>
                <p14:cNvContentPartPr/>
                <p14:nvPr/>
              </p14:nvContentPartPr>
              <p14:xfrm>
                <a:off x="3676994" y="6682126"/>
                <a:ext cx="114120" cy="1706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66241A5C-3DBB-0A93-243F-C3ABD55F64A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670874" y="6676006"/>
                  <a:ext cx="12636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EDC5F96-D8D3-D924-F281-94FD41DC5CB8}"/>
                    </a:ext>
                  </a:extLst>
                </p14:cNvPr>
                <p14:cNvContentPartPr/>
                <p14:nvPr/>
              </p14:nvContentPartPr>
              <p14:xfrm>
                <a:off x="3638474" y="6701926"/>
                <a:ext cx="156600" cy="43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EDC5F96-D8D3-D924-F281-94FD41DC5CB8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632354" y="6695806"/>
                  <a:ext cx="168840" cy="1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753862E9-3BCB-BD8D-818C-E6751C49C2E9}"/>
                    </a:ext>
                  </a:extLst>
                </p14:cNvPr>
                <p14:cNvContentPartPr/>
                <p14:nvPr/>
              </p14:nvContentPartPr>
              <p14:xfrm>
                <a:off x="3701834" y="6773206"/>
                <a:ext cx="101160" cy="1008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753862E9-3BCB-BD8D-818C-E6751C49C2E9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695714" y="6767086"/>
                  <a:ext cx="11340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1D4DA767-A75B-EDE9-0E2F-C871EE0CB778}"/>
                    </a:ext>
                  </a:extLst>
                </p14:cNvPr>
                <p14:cNvContentPartPr/>
                <p14:nvPr/>
              </p14:nvContentPartPr>
              <p14:xfrm>
                <a:off x="3846554" y="6643606"/>
                <a:ext cx="83880" cy="21780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1D4DA767-A75B-EDE9-0E2F-C871EE0CB778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840434" y="6637486"/>
                  <a:ext cx="9612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51B71EA3-39FE-1BCE-D93F-72DA6E30B80B}"/>
                    </a:ext>
                  </a:extLst>
                </p14:cNvPr>
                <p14:cNvContentPartPr/>
                <p14:nvPr/>
              </p14:nvContentPartPr>
              <p14:xfrm>
                <a:off x="4004234" y="6682486"/>
                <a:ext cx="11160" cy="1641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51B71EA3-39FE-1BCE-D93F-72DA6E30B80B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998114" y="6676366"/>
                  <a:ext cx="2340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BDBB4875-5CE7-F115-FB14-82DE6D52088E}"/>
                    </a:ext>
                  </a:extLst>
                </p14:cNvPr>
                <p14:cNvContentPartPr/>
                <p14:nvPr/>
              </p14:nvContentPartPr>
              <p14:xfrm>
                <a:off x="4007114" y="6766726"/>
                <a:ext cx="121680" cy="1584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BDBB4875-5CE7-F115-FB14-82DE6D52088E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000994" y="6760606"/>
                  <a:ext cx="13392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C04A8251-0F27-FBDF-F880-6B407BC98B9C}"/>
                    </a:ext>
                  </a:extLst>
                </p14:cNvPr>
                <p14:cNvContentPartPr/>
                <p14:nvPr/>
              </p14:nvContentPartPr>
              <p14:xfrm>
                <a:off x="4125554" y="6682846"/>
                <a:ext cx="25200" cy="19332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C04A8251-0F27-FBDF-F880-6B407BC98B9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119434" y="6676726"/>
                  <a:ext cx="3744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F4A02A2E-B58D-E4C7-D17F-55F065AE5DD2}"/>
                    </a:ext>
                  </a:extLst>
                </p14:cNvPr>
                <p14:cNvContentPartPr/>
                <p14:nvPr/>
              </p14:nvContentPartPr>
              <p14:xfrm>
                <a:off x="2667194" y="5880766"/>
                <a:ext cx="546840" cy="45432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F4A02A2E-B58D-E4C7-D17F-55F065AE5DD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661074" y="5874646"/>
                  <a:ext cx="559080" cy="466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59419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DF5AA-0837-26C5-6FAE-2FB8EA130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Representación Geometría de MCO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7B3966-B35C-7586-65AC-68834CFAD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14</a:t>
            </a:fld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CBE63DE-11B8-2CD4-0B44-AACDA7EB2B62}"/>
              </a:ext>
            </a:extLst>
          </p:cNvPr>
          <p:cNvCxnSpPr>
            <a:cxnSpLocks/>
          </p:cNvCxnSpPr>
          <p:nvPr/>
        </p:nvCxnSpPr>
        <p:spPr>
          <a:xfrm>
            <a:off x="3252866" y="5456420"/>
            <a:ext cx="581618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CF5D4C6-A333-2068-759D-7801378ADB63}"/>
              </a:ext>
            </a:extLst>
          </p:cNvPr>
          <p:cNvCxnSpPr>
            <a:cxnSpLocks/>
          </p:cNvCxnSpPr>
          <p:nvPr/>
        </p:nvCxnSpPr>
        <p:spPr>
          <a:xfrm flipV="1">
            <a:off x="3255365" y="1825052"/>
            <a:ext cx="0" cy="36750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67FA42C-59CF-6313-6A07-84DE7F19BA5D}"/>
              </a:ext>
            </a:extLst>
          </p:cNvPr>
          <p:cNvSpPr txBox="1"/>
          <p:nvPr/>
        </p:nvSpPr>
        <p:spPr>
          <a:xfrm>
            <a:off x="1379094" y="1948721"/>
            <a:ext cx="167889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800" dirty="0">
                <a:latin typeface="Gill Sans Nova Light" panose="020B0302020104020203" pitchFamily="34" charset="0"/>
              </a:rPr>
              <a:t>Y= Gastos en publicidad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1CB399-6399-A67C-F3F6-8FCEFA941CB9}"/>
              </a:ext>
            </a:extLst>
          </p:cNvPr>
          <p:cNvSpPr txBox="1"/>
          <p:nvPr/>
        </p:nvSpPr>
        <p:spPr>
          <a:xfrm>
            <a:off x="8334530" y="5721719"/>
            <a:ext cx="21066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800" dirty="0">
                <a:latin typeface="Gill Sans Nova Light" panose="020B0302020104020203" pitchFamily="34" charset="0"/>
              </a:rPr>
              <a:t>X= Población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B9098C8-8781-D9C3-CF4F-AF52083E4A95}"/>
              </a:ext>
            </a:extLst>
          </p:cNvPr>
          <p:cNvSpPr/>
          <p:nvPr/>
        </p:nvSpPr>
        <p:spPr>
          <a:xfrm>
            <a:off x="4107064" y="4709471"/>
            <a:ext cx="74950" cy="8994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98D6B6E-C5CD-ADC3-8C6F-93E96867162F}"/>
              </a:ext>
            </a:extLst>
          </p:cNvPr>
          <p:cNvSpPr/>
          <p:nvPr/>
        </p:nvSpPr>
        <p:spPr>
          <a:xfrm>
            <a:off x="5007949" y="4227050"/>
            <a:ext cx="74950" cy="8994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2471145-C4A6-A41A-37BE-EB7DE05C09F0}"/>
              </a:ext>
            </a:extLst>
          </p:cNvPr>
          <p:cNvSpPr/>
          <p:nvPr/>
        </p:nvSpPr>
        <p:spPr>
          <a:xfrm>
            <a:off x="5082899" y="3065168"/>
            <a:ext cx="74950" cy="8994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05654B5-3858-4E55-B896-67666567E9EB}"/>
              </a:ext>
            </a:extLst>
          </p:cNvPr>
          <p:cNvSpPr/>
          <p:nvPr/>
        </p:nvSpPr>
        <p:spPr>
          <a:xfrm>
            <a:off x="4571837" y="4052464"/>
            <a:ext cx="74950" cy="8994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5FDA3CA-58E3-EEF4-9BE2-C483A20B5701}"/>
              </a:ext>
            </a:extLst>
          </p:cNvPr>
          <p:cNvSpPr/>
          <p:nvPr/>
        </p:nvSpPr>
        <p:spPr>
          <a:xfrm>
            <a:off x="6298286" y="2797282"/>
            <a:ext cx="74950" cy="8994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680D50A-5165-23BD-2E73-5A26A1E114DE}"/>
              </a:ext>
            </a:extLst>
          </p:cNvPr>
          <p:cNvSpPr/>
          <p:nvPr/>
        </p:nvSpPr>
        <p:spPr>
          <a:xfrm>
            <a:off x="5730515" y="3384029"/>
            <a:ext cx="74950" cy="8994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CEC9295-6FDE-5E58-C25F-BEDE093EF932}"/>
              </a:ext>
            </a:extLst>
          </p:cNvPr>
          <p:cNvSpPr/>
          <p:nvPr/>
        </p:nvSpPr>
        <p:spPr>
          <a:xfrm>
            <a:off x="4144538" y="4009951"/>
            <a:ext cx="74950" cy="8994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1D65CBF-8BE6-9081-9E43-6AC0447693D3}"/>
              </a:ext>
            </a:extLst>
          </p:cNvPr>
          <p:cNvSpPr/>
          <p:nvPr/>
        </p:nvSpPr>
        <p:spPr>
          <a:xfrm>
            <a:off x="4931439" y="3647049"/>
            <a:ext cx="74950" cy="8994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A0473FE-EB86-81F4-762C-A792E9743EC4}"/>
              </a:ext>
            </a:extLst>
          </p:cNvPr>
          <p:cNvSpPr/>
          <p:nvPr/>
        </p:nvSpPr>
        <p:spPr>
          <a:xfrm>
            <a:off x="6052986" y="2510305"/>
            <a:ext cx="74950" cy="8994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6ED3737-157C-F6EC-23D6-11052159D67E}"/>
              </a:ext>
            </a:extLst>
          </p:cNvPr>
          <p:cNvSpPr/>
          <p:nvPr/>
        </p:nvSpPr>
        <p:spPr>
          <a:xfrm>
            <a:off x="5617521" y="3177563"/>
            <a:ext cx="74950" cy="8994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7AA94F6-C0B1-DB0D-53C8-142EAC86AA0C}"/>
              </a:ext>
            </a:extLst>
          </p:cNvPr>
          <p:cNvSpPr/>
          <p:nvPr/>
        </p:nvSpPr>
        <p:spPr>
          <a:xfrm>
            <a:off x="5348990" y="3365147"/>
            <a:ext cx="74950" cy="8994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36C1E4A-7DB5-A795-0DE2-1375F61B67BD}"/>
              </a:ext>
            </a:extLst>
          </p:cNvPr>
          <p:cNvSpPr/>
          <p:nvPr/>
        </p:nvSpPr>
        <p:spPr>
          <a:xfrm>
            <a:off x="5927359" y="2887223"/>
            <a:ext cx="74950" cy="8994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46572D2-E52F-5334-8D84-E452BE42A2FD}"/>
              </a:ext>
            </a:extLst>
          </p:cNvPr>
          <p:cNvSpPr/>
          <p:nvPr/>
        </p:nvSpPr>
        <p:spPr>
          <a:xfrm>
            <a:off x="5654996" y="4101907"/>
            <a:ext cx="74950" cy="8994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0124DF9-AAD6-5596-9EA2-692E1F28B44F}"/>
              </a:ext>
            </a:extLst>
          </p:cNvPr>
          <p:cNvSpPr/>
          <p:nvPr/>
        </p:nvSpPr>
        <p:spPr>
          <a:xfrm>
            <a:off x="5542571" y="3692019"/>
            <a:ext cx="74950" cy="8994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0B79CC4-A600-2833-841B-D36E3BFC69BB}"/>
              </a:ext>
            </a:extLst>
          </p:cNvPr>
          <p:cNvCxnSpPr>
            <a:cxnSpLocks/>
          </p:cNvCxnSpPr>
          <p:nvPr/>
        </p:nvCxnSpPr>
        <p:spPr>
          <a:xfrm flipV="1">
            <a:off x="3744446" y="2288273"/>
            <a:ext cx="2914650" cy="2570562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CFBB3BF-67F0-2054-312A-C134E5FD2B90}"/>
              </a:ext>
            </a:extLst>
          </p:cNvPr>
          <p:cNvCxnSpPr>
            <a:cxnSpLocks/>
          </p:cNvCxnSpPr>
          <p:nvPr/>
        </p:nvCxnSpPr>
        <p:spPr>
          <a:xfrm>
            <a:off x="5581899" y="3267504"/>
            <a:ext cx="0" cy="430599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FB3F611-FD18-4EF2-305E-A8680EA5D4D3}"/>
              </a:ext>
            </a:extLst>
          </p:cNvPr>
          <p:cNvCxnSpPr>
            <a:cxnSpLocks/>
          </p:cNvCxnSpPr>
          <p:nvPr/>
        </p:nvCxnSpPr>
        <p:spPr>
          <a:xfrm>
            <a:off x="5041829" y="3736990"/>
            <a:ext cx="0" cy="465848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6C458E5-AB97-75B9-3D15-EE036B250E7C}"/>
              </a:ext>
            </a:extLst>
          </p:cNvPr>
          <p:cNvCxnSpPr>
            <a:cxnSpLocks/>
          </p:cNvCxnSpPr>
          <p:nvPr/>
        </p:nvCxnSpPr>
        <p:spPr>
          <a:xfrm>
            <a:off x="5122409" y="3168729"/>
            <a:ext cx="0" cy="430599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F422D50-31B3-5E65-FC7A-1A8B4E796E8C}"/>
              </a:ext>
            </a:extLst>
          </p:cNvPr>
          <p:cNvGrpSpPr/>
          <p:nvPr/>
        </p:nvGrpSpPr>
        <p:grpSpPr>
          <a:xfrm>
            <a:off x="3919911" y="2927057"/>
            <a:ext cx="1116879" cy="771046"/>
            <a:chOff x="3919911" y="2927057"/>
            <a:chExt cx="1116879" cy="77104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1D9DF6CE-3308-B9BC-85E8-2AAD8E96CC81}"/>
                    </a:ext>
                  </a:extLst>
                </p:cNvPr>
                <p:cNvSpPr txBox="1"/>
                <p:nvPr/>
              </p:nvSpPr>
              <p:spPr>
                <a:xfrm>
                  <a:off x="3919911" y="2927057"/>
                  <a:ext cx="1116879" cy="70788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s-ES_tradnl" sz="40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s-ES_tradnl" sz="4000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1D9DF6CE-3308-B9BC-85E8-2AAD8E96CC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9911" y="2927057"/>
                  <a:ext cx="1116879" cy="707886"/>
                </a:xfrm>
                <a:prstGeom prst="rect">
                  <a:avLst/>
                </a:prstGeom>
                <a:blipFill>
                  <a:blip r:embed="rId2"/>
                  <a:stretch>
                    <a:fillRect t="-5263" b="-7018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Left Brace 28">
              <a:extLst>
                <a:ext uri="{FF2B5EF4-FFF2-40B4-BE49-F238E27FC236}">
                  <a16:creationId xmlns:a16="http://schemas.microsoft.com/office/drawing/2014/main" id="{833DE157-B41B-DE6F-53C9-FC17E8603310}"/>
                </a:ext>
              </a:extLst>
            </p:cNvPr>
            <p:cNvSpPr/>
            <p:nvPr/>
          </p:nvSpPr>
          <p:spPr>
            <a:xfrm>
              <a:off x="4756094" y="3065169"/>
              <a:ext cx="254075" cy="632934"/>
            </a:xfrm>
            <a:prstGeom prst="leftBrace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41DE58C5-1679-A8C0-78D8-C32F5A066280}"/>
              </a:ext>
            </a:extLst>
          </p:cNvPr>
          <p:cNvSpPr txBox="1"/>
          <p:nvPr/>
        </p:nvSpPr>
        <p:spPr>
          <a:xfrm>
            <a:off x="7316225" y="1703338"/>
            <a:ext cx="3124947" cy="10960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s-ES_tradnl" sz="2800" dirty="0">
                <a:latin typeface="Gill Sans Nova Light" panose="020B0302020104020203" pitchFamily="34" charset="0"/>
              </a:rPr>
              <a:t>MCO: </a:t>
            </a:r>
            <a:r>
              <a:rPr lang="es-ES_tradnl" sz="2800" dirty="0">
                <a:solidFill>
                  <a:srgbClr val="002060"/>
                </a:solidFill>
                <a:latin typeface="Gill Sans Nova Light" panose="020B0302020104020203" pitchFamily="34" charset="0"/>
              </a:rPr>
              <a:t>Distancia vertical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36C0E5B-CA3D-8940-1E36-40B01C42CCA8}"/>
              </a:ext>
            </a:extLst>
          </p:cNvPr>
          <p:cNvSpPr txBox="1"/>
          <p:nvPr/>
        </p:nvSpPr>
        <p:spPr>
          <a:xfrm>
            <a:off x="7316567" y="2965812"/>
            <a:ext cx="387546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2800" dirty="0">
                <a:solidFill>
                  <a:srgbClr val="00B050"/>
                </a:solidFill>
                <a:latin typeface="Gill Sans Nova Light" panose="020B0302020104020203" pitchFamily="34" charset="0"/>
              </a:rPr>
              <a:t>Línea verde</a:t>
            </a:r>
            <a:r>
              <a:rPr lang="es-ES_tradnl" sz="2800" dirty="0">
                <a:latin typeface="Gill Sans Nova Light" panose="020B0302020104020203" pitchFamily="34" charset="0"/>
              </a:rPr>
              <a:t>: regresión lineal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7FF9718-74E3-AA62-1E36-55682A2CEF76}"/>
                  </a:ext>
                </a:extLst>
              </p:cNvPr>
              <p:cNvSpPr txBox="1"/>
              <p:nvPr/>
            </p:nvSpPr>
            <p:spPr>
              <a:xfrm>
                <a:off x="4935732" y="3451723"/>
                <a:ext cx="734519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s-ES_tradnl" sz="400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400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s-ES_tradnl" sz="40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7FF9718-74E3-AA62-1E36-55682A2CEF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5732" y="3451723"/>
                <a:ext cx="734519" cy="707886"/>
              </a:xfrm>
              <a:prstGeom prst="rect">
                <a:avLst/>
              </a:prstGeom>
              <a:blipFill>
                <a:blip r:embed="rId3"/>
                <a:stretch>
                  <a:fillRect l="-3390" t="-5263" b="-15789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E7B8CFE-45EA-81EE-A2F4-2324211BA7B9}"/>
                  </a:ext>
                </a:extLst>
              </p:cNvPr>
              <p:cNvSpPr txBox="1"/>
              <p:nvPr/>
            </p:nvSpPr>
            <p:spPr>
              <a:xfrm>
                <a:off x="4840475" y="2269278"/>
                <a:ext cx="734519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s-ES_tradnl" sz="40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E7B8CFE-45EA-81EE-A2F4-2324211BA7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0475" y="2269278"/>
                <a:ext cx="734519" cy="707886"/>
              </a:xfrm>
              <a:prstGeom prst="rect">
                <a:avLst/>
              </a:prstGeom>
              <a:blipFill>
                <a:blip r:embed="rId4"/>
                <a:stretch>
                  <a:fillRect l="-5085" b="-15789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Group 35">
            <a:extLst>
              <a:ext uri="{FF2B5EF4-FFF2-40B4-BE49-F238E27FC236}">
                <a16:creationId xmlns:a16="http://schemas.microsoft.com/office/drawing/2014/main" id="{FEED0FC5-BBCC-FB6E-083E-57FFF26DE13E}"/>
              </a:ext>
            </a:extLst>
          </p:cNvPr>
          <p:cNvGrpSpPr/>
          <p:nvPr/>
        </p:nvGrpSpPr>
        <p:grpSpPr>
          <a:xfrm>
            <a:off x="2364434" y="2507206"/>
            <a:ext cx="1800" cy="1800"/>
            <a:chOff x="2364434" y="2507206"/>
            <a:chExt cx="1800" cy="1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95DDC4D1-4BDE-B3AE-D25D-619AA4E81779}"/>
                    </a:ext>
                  </a:extLst>
                </p14:cNvPr>
                <p14:cNvContentPartPr/>
                <p14:nvPr/>
              </p14:nvContentPartPr>
              <p14:xfrm>
                <a:off x="2364434" y="2507206"/>
                <a:ext cx="1800" cy="180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95DDC4D1-4BDE-B3AE-D25D-619AA4E8177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358314" y="2501086"/>
                  <a:ext cx="14040" cy="1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57603840-89BA-265E-8649-9E60529ED25A}"/>
                    </a:ext>
                  </a:extLst>
                </p14:cNvPr>
                <p14:cNvContentPartPr/>
                <p14:nvPr/>
              </p14:nvContentPartPr>
              <p14:xfrm>
                <a:off x="2364434" y="2507206"/>
                <a:ext cx="360" cy="3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57603840-89BA-265E-8649-9E60529ED25A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358314" y="2501086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128050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33" grpId="0"/>
      <p:bldP spid="3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2EE164-90D8-5867-7A1A-4D5454BE30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D7D19-8692-B896-E3B6-F0A530168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Regresión Lineal Múltiple: Muchos predictores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B2CB6B-04EA-89F8-F921-10D10588D0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s-ES_tradnl" dirty="0"/>
                  <a:t>Modelo: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s-ES_tradnl" dirty="0"/>
                  <a:t>	</a:t>
                </a:r>
              </a:p>
              <a:p>
                <a:pPr lvl="1"/>
                <a:r>
                  <a:rPr lang="es-ES_tradnl" dirty="0">
                    <a:solidFill>
                      <a:srgbClr val="002060"/>
                    </a:solidFill>
                  </a:rPr>
                  <a:t>Aproximar</a:t>
                </a:r>
                <a:r>
                  <a:rPr lang="es-ES_tradnl" dirty="0"/>
                  <a:t> con regresión lineal: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9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9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9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9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9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sz="29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US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9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9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900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sz="29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sSub>
                      <m:sSubPr>
                        <m:ctrlPr>
                          <a:rPr lang="en-US" sz="2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9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9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9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9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en-US" sz="2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s-ES_tradnl" sz="4000" dirty="0">
                  <a:solidFill>
                    <a:srgbClr val="002060"/>
                  </a:solidFill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s-ES_tradnl" dirty="0"/>
                  <a:t>Estimación: por MCO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s-ES_tradnl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es-ES_tradnl" dirty="0"/>
                  <a:t> </a:t>
                </a:r>
              </a:p>
              <a:p>
                <a:pPr>
                  <a:lnSpc>
                    <a:spcPct val="110000"/>
                  </a:lnSpc>
                </a:pPr>
                <a:r>
                  <a:rPr lang="es-ES_tradnl" dirty="0" err="1"/>
                  <a:t>Extension</a:t>
                </a:r>
                <a:r>
                  <a:rPr lang="es-ES_tradnl" dirty="0"/>
                  <a:t>: tener en cuenta una relación no lineal con X</a:t>
                </a:r>
              </a:p>
              <a:p>
                <a:pPr lvl="1">
                  <a:lnSpc>
                    <a:spcPct val="11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𝑒𝑑𝑎𝑑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𝑒𝑑𝑎𝑑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ES_tradnl" dirty="0"/>
                  <a:t> (polinomio de grado 2)</a:t>
                </a:r>
              </a:p>
              <a:p>
                <a:pPr lvl="1">
                  <a:lnSpc>
                    <a:spcPct val="11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𝑒𝑑𝑎𝑑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𝑣𝑎𝑟𝑜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s-ES_tradnl" dirty="0"/>
              </a:p>
              <a:p>
                <a:pPr>
                  <a:lnSpc>
                    <a:spcPct val="110000"/>
                  </a:lnSpc>
                </a:pPr>
                <a:r>
                  <a:rPr lang="es-ES_tradnl" dirty="0"/>
                  <a:t>Modelo NO LINEAL: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ad>
                          <m:radPr>
                            <m:degHide m:val="on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rad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s-ES_tradnl" dirty="0"/>
              </a:p>
              <a:p>
                <a:pPr marL="0" indent="0">
                  <a:lnSpc>
                    <a:spcPct val="110000"/>
                  </a:lnSpc>
                  <a:buNone/>
                </a:pPr>
                <a:endParaRPr lang="es-ES_tradnl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B2CB6B-04EA-89F8-F921-10D10588D0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27" t="-1744" b="-2616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05A7B6-08C3-6F45-E934-097F0952F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758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F928D-A2F2-F5F0-0018-094C88CCA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616" y="365125"/>
            <a:ext cx="10769184" cy="1325563"/>
          </a:xfrm>
        </p:spPr>
        <p:txBody>
          <a:bodyPr/>
          <a:lstStyle/>
          <a:p>
            <a:r>
              <a:rPr lang="es-ES_tradnl" dirty="0"/>
              <a:t>Evaluación de la precisión de los coeficientes 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251C54-6391-40F9-DD28-4D35AA1D76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60000"/>
                  </a:lnSpc>
                </a:pPr>
                <a:r>
                  <a:rPr lang="es-ES_tradnl" dirty="0"/>
                  <a:t>Modelo poblacional: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s-ES_tradnl" dirty="0">
                  <a:solidFill>
                    <a:srgbClr val="002060"/>
                  </a:solidFill>
                </a:endParaRPr>
              </a:p>
              <a:p>
                <a:pPr>
                  <a:lnSpc>
                    <a:spcPct val="160000"/>
                  </a:lnSpc>
                </a:pPr>
                <a:r>
                  <a:rPr lang="es-ES_tradnl" dirty="0">
                    <a:solidFill>
                      <a:srgbClr val="002060"/>
                    </a:solidFill>
                  </a:rPr>
                  <a:t>Intuición: </a:t>
                </a:r>
                <a:r>
                  <a:rPr lang="es-ES_tradnl" dirty="0"/>
                  <a:t>la precisión del coeficiente estimado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s-ES_tradnl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es-ES_tradnl" dirty="0"/>
                  <a:t> nos dice qué tan lejos estamos del verdadero valor a estimar </a:t>
                </a:r>
                <a14:m>
                  <m:oMath xmlns:m="http://schemas.openxmlformats.org/officeDocument/2006/math">
                    <m:r>
                      <a:rPr lang="es-ES_tradnl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endParaRPr lang="es-ES_tradnl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60000"/>
                  </a:lnSpc>
                </a:pPr>
                <a:endParaRPr lang="es-ES_tradnl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60000"/>
                  </a:lnSpc>
                  <a:buNone/>
                </a:pPr>
                <a:endParaRPr lang="es-ES_tradnl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lnSpc>
                    <a:spcPct val="160000"/>
                  </a:lnSpc>
                  <a:buNone/>
                </a:pPr>
                <a:endParaRPr lang="es-ES_tradnl" dirty="0"/>
              </a:p>
              <a:p>
                <a:pPr>
                  <a:lnSpc>
                    <a:spcPct val="160000"/>
                  </a:lnSpc>
                </a:pPr>
                <a:endParaRPr lang="es-ES_tradnl" dirty="0"/>
              </a:p>
              <a:p>
                <a:pPr marL="0" indent="0">
                  <a:lnSpc>
                    <a:spcPct val="160000"/>
                  </a:lnSpc>
                  <a:buNone/>
                </a:pPr>
                <a:endParaRPr lang="es-ES_tradn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251C54-6391-40F9-DD28-4D35AA1D76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27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BC8C73-0819-CD2B-9E56-7AD38050B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794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447D52E-DBC4-21CA-AD16-8C84A0DF7D4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s-ES_tradnl" dirty="0"/>
                  <a:t>Ilustración de la precisión de los coeficientes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s-ES_tradnl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es-ES_tradnl" dirty="0"/>
                  <a:t>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447D52E-DBC4-21CA-AD16-8C84A0DF7D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171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B541EA-462B-1235-C8EE-64D8BC928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17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9D5DF6-01C6-5E27-16CA-6A65F7EF4665}"/>
              </a:ext>
            </a:extLst>
          </p:cNvPr>
          <p:cNvSpPr txBox="1"/>
          <p:nvPr/>
        </p:nvSpPr>
        <p:spPr>
          <a:xfrm>
            <a:off x="10614249" y="5563871"/>
            <a:ext cx="833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Nova Light" panose="020B0302020104020203" pitchFamily="34" charset="0"/>
              </a:rPr>
              <a:t>p.74</a:t>
            </a:r>
          </a:p>
        </p:txBody>
      </p:sp>
      <p:pic>
        <p:nvPicPr>
          <p:cNvPr id="15" name="Content Placeholder 14" descr="A comparison of graphs with red and blue lines&#10;&#10;Description automatically generated">
            <a:extLst>
              <a:ext uri="{FF2B5EF4-FFF2-40B4-BE49-F238E27FC236}">
                <a16:creationId xmlns:a16="http://schemas.microsoft.com/office/drawing/2014/main" id="{83C4C433-5EED-F18B-B087-FF636D5AC4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989351" y="1274863"/>
            <a:ext cx="9264040" cy="4946055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FB16929-5CB8-4A0A-F208-7D854AB822C8}"/>
                  </a:ext>
                </a:extLst>
              </p:cNvPr>
              <p:cNvSpPr txBox="1"/>
              <p:nvPr/>
            </p:nvSpPr>
            <p:spPr>
              <a:xfrm>
                <a:off x="2788170" y="4557011"/>
                <a:ext cx="293807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_tradnl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s-ES_tradnl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=2+3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s-ES_tradnl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_tradnl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s-ES_tradnl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FB16929-5CB8-4A0A-F208-7D854AB822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8170" y="4557011"/>
                <a:ext cx="2938073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D5ED3A7-0FE9-EF2A-B306-BE2F842999E7}"/>
                  </a:ext>
                </a:extLst>
              </p:cNvPr>
              <p:cNvSpPr txBox="1"/>
              <p:nvPr/>
            </p:nvSpPr>
            <p:spPr>
              <a:xfrm>
                <a:off x="6688110" y="2041317"/>
                <a:ext cx="2938073" cy="4814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_tradnl" sz="24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s-ES_tradnl" sz="24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s-ES_tradnl" sz="24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ES_tradnl" sz="24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s-ES_tradnl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s-ES_tradnl" sz="24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_tradnl" sz="24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s-ES_tradnl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D5ED3A7-0FE9-EF2A-B306-BE2F842999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8110" y="2041317"/>
                <a:ext cx="2938073" cy="481478"/>
              </a:xfrm>
              <a:prstGeom prst="rect">
                <a:avLst/>
              </a:prstGeom>
              <a:blipFill>
                <a:blip r:embed="rId6"/>
                <a:stretch>
                  <a:fillRect t="-10256" b="-15385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32130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F928D-A2F2-F5F0-0018-094C88CCA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Evaluación de la precisión de los coeficientes 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251C54-6391-40F9-DD28-4D35AA1D76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>
                  <a:lnSpc>
                    <a:spcPct val="160000"/>
                  </a:lnSpc>
                </a:pPr>
                <a:r>
                  <a:rPr lang="es-ES_tradnl" dirty="0"/>
                  <a:t>De estadística, bajo los supuestos clásicos (caso ideal)</a:t>
                </a:r>
              </a:p>
              <a:p>
                <a:pPr lvl="1">
                  <a:lnSpc>
                    <a:spcPct val="160000"/>
                  </a:lnSpc>
                </a:pPr>
                <a:r>
                  <a:rPr lang="es-ES_tradnl" dirty="0">
                    <a:solidFill>
                      <a:srgbClr val="002060"/>
                    </a:solidFill>
                  </a:rPr>
                  <a:t>Teorema de Gauss/</a:t>
                </a:r>
                <a:r>
                  <a:rPr lang="es-ES_tradnl" dirty="0" err="1">
                    <a:solidFill>
                      <a:srgbClr val="002060"/>
                    </a:solidFill>
                  </a:rPr>
                  <a:t>Markov</a:t>
                </a:r>
                <a:r>
                  <a:rPr lang="es-ES_tradnl" dirty="0"/>
                  <a:t>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s-ES_tradnl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es-ES_tradnl" dirty="0"/>
                  <a:t> es </a:t>
                </a:r>
                <a:r>
                  <a:rPr lang="es-ES_tradnl" dirty="0">
                    <a:solidFill>
                      <a:srgbClr val="002060"/>
                    </a:solidFill>
                  </a:rPr>
                  <a:t>Mejor Estimador Lineal Insesgado (MELI)</a:t>
                </a:r>
                <a:r>
                  <a:rPr lang="es-ES_tradnl" dirty="0"/>
                  <a:t> </a:t>
                </a:r>
              </a:p>
              <a:p>
                <a:pPr marL="1371600" lvl="2" indent="-457200">
                  <a:lnSpc>
                    <a:spcPct val="160000"/>
                  </a:lnSpc>
                  <a:buFont typeface="+mj-lt"/>
                  <a:buAutoNum type="arabicPeriod"/>
                </a:pPr>
                <a:r>
                  <a:rPr lang="es-ES_tradnl" dirty="0"/>
                  <a:t>Insesgadez -&gt;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s-ES_tradnl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s-ES_tradnl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endParaRPr lang="es-ES_tradnl" dirty="0"/>
              </a:p>
              <a:p>
                <a:pPr marL="1371600" lvl="2" indent="-457200">
                  <a:lnSpc>
                    <a:spcPct val="160000"/>
                  </a:lnSpc>
                  <a:buFont typeface="+mj-lt"/>
                  <a:buAutoNum type="arabicPeriod"/>
                </a:pPr>
                <a:r>
                  <a:rPr lang="es-ES_tradnl" dirty="0"/>
                  <a:t>Mejor varianza -&gt; sea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s-ES_tradnl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es-ES_tradnl" dirty="0"/>
                  <a:t> otro estimador lineal insesgado con varianza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 smtClean="0">
                        <a:latin typeface="Cambria Math" panose="02040503050406030204" pitchFamily="18" charset="0"/>
                      </a:rPr>
                      <m:t>V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s-ES_tradnl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</m:d>
                  </m:oMath>
                </a14:m>
                <a:r>
                  <a:rPr lang="es-ES_tradnl" dirty="0"/>
                  <a:t>, entonces: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V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s-ES_tradnl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</m:d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V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s-ES_tradnl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</m:d>
                  </m:oMath>
                </a14:m>
                <a:endParaRPr lang="es-ES_tradnl" dirty="0"/>
              </a:p>
              <a:p>
                <a:pPr>
                  <a:lnSpc>
                    <a:spcPct val="160000"/>
                  </a:lnSpc>
                </a:pPr>
                <a:r>
                  <a:rPr lang="es-ES_tradnl" dirty="0"/>
                  <a:t>Con estimaciones de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se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s-ES_tradnl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</m:d>
                  </m:oMath>
                </a14:m>
                <a:r>
                  <a:rPr lang="es-ES_tradnl" dirty="0"/>
                  <a:t>, hacemos inferencia y testamos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s-ES_tradnl" dirty="0"/>
              </a:p>
              <a:p>
                <a:pPr marL="0" indent="0">
                  <a:lnSpc>
                    <a:spcPct val="160000"/>
                  </a:lnSpc>
                  <a:buNone/>
                </a:pPr>
                <a:endParaRPr lang="es-ES_tradn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251C54-6391-40F9-DD28-4D35AA1D76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65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BC8C73-0819-CD2B-9E56-7AD38050B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782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B10E4FD-2DBC-AAD4-5AD2-71B1A7DA0CE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s-ES_tradnl" dirty="0"/>
                  <a:t>Predictor óptimo de </a:t>
                </a:r>
                <a14:m>
                  <m:oMath xmlns:m="http://schemas.openxmlformats.org/officeDocument/2006/math">
                    <m:r>
                      <a:rPr lang="es-ES_tradnl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s-ES_tradnl" dirty="0"/>
                  <a:t>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B10E4FD-2DBC-AAD4-5AD2-71B1A7DA0C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CB7428-BAF8-C43C-0F61-3A249901DD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ES_trad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_tradnl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ES_tradnl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ES_tradnl" dirty="0"/>
                  <a:t> vector columna igual a la </a:t>
                </a:r>
                <a14:m>
                  <m:oMath xmlns:m="http://schemas.openxmlformats.org/officeDocument/2006/math">
                    <m:r>
                      <a:rPr lang="es-ES_tradnl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s-ES_tradnl" dirty="0"/>
                  <a:t>-ésima fila de </a:t>
                </a:r>
                <a14:m>
                  <m:oMath xmlns:m="http://schemas.openxmlformats.org/officeDocument/2006/math">
                    <m:r>
                      <a:rPr lang="es-ES_tradnl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s-ES_tradnl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_tradnl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_tradnl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s-ES_tradnl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ES_tradnl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s-ES_tradnl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_tradnl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ES_tradnl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s-ES_tradnl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s-ES_tradnl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s-ES_tradnl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ES_tradnl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_tradnl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s-ES_tradnl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ES_tradnl" b="0" i="1" smtClean="0">
                          <a:latin typeface="Cambria Math" panose="02040503050406030204" pitchFamily="18" charset="0"/>
                        </a:rPr>
                        <m:t>                </m:t>
                      </m:r>
                      <m:r>
                        <a:rPr lang="es-ES_tradnl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s-ES_tradnl" b="0" i="1" smtClean="0">
                          <a:latin typeface="Cambria Math" panose="02040503050406030204" pitchFamily="18" charset="0"/>
                        </a:rPr>
                        <m:t>=1, …, </m:t>
                      </m:r>
                      <m:r>
                        <a:rPr lang="es-ES_tradnl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s-ES_tradnl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s-ES_trad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s-ES_tradnl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_tradnl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s-ES_tradnl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ES_trad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sSubSup>
                      <m:sSubSupPr>
                        <m:ctrlPr>
                          <a:rPr lang="es-ES_tradnl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ES_tradnl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ES_tradnl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s-ES_tradnl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acc>
                      <m:accPr>
                        <m:chr m:val="̂"/>
                        <m:ctrlPr>
                          <a:rPr lang="es-ES_tradnl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_tradnl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endParaRPr lang="es-ES_tradnl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s-ES_trad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_tradnl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s-ES_tradnl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lang="es-ES_tradnl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_tradnl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s-ES_tradnl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ES_tradnl" b="0" i="1" smtClean="0">
                        <a:latin typeface="Cambria Math" panose="02040503050406030204" pitchFamily="18" charset="0"/>
                      </a:rPr>
                      <m:t>)=</m:t>
                    </m:r>
                    <m:sSubSup>
                      <m:sSubSupPr>
                        <m:ctrlPr>
                          <a:rPr lang="es-ES_tradnl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ES_tradnl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ES_tradnl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s-ES_tradnl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s-ES_tradnl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endParaRPr lang="es-ES_tradnl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s-ES_trad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_tradnl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s-ES_tradnl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lang="es-ES_tradnl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_tradnl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s-ES_tradnl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ES_tradnl" b="0" i="1" smtClean="0">
                        <a:latin typeface="Cambria Math" panose="02040503050406030204" pitchFamily="18" charset="0"/>
                      </a:rPr>
                      <m:t>)=</m:t>
                    </m:r>
                    <m:sSubSup>
                      <m:sSubSupPr>
                        <m:ctrlPr>
                          <a:rPr lang="es-ES_tradnl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ES_tradnl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ES_tradnl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s-ES_tradnl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s-ES_tradnl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s-ES_tradn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s-ES_tradnl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_tradnl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</m:d>
                    <m:sSub>
                      <m:sSubPr>
                        <m:ctrlPr>
                          <a:rPr lang="es-ES_trad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_tradnl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ES_tradnl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ES_tradnl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ES_tradnl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_tradnl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s-ES_tradnl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Sup>
                      <m:sSubSupPr>
                        <m:ctrlPr>
                          <a:rPr lang="es-ES_tradnl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ES_tradnl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ES_tradnl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s-ES_tradnl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sSup>
                      <m:sSupPr>
                        <m:ctrlPr>
                          <a:rPr lang="es-ES_tradnl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s-ES_tradnl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s-ES_tradnl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ES_tradnl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s-ES_tradnl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s-ES_tradnl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  <m:sup>
                        <m:r>
                          <a:rPr lang="es-ES_tradnl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b>
                      <m:sSubPr>
                        <m:ctrlPr>
                          <a:rPr lang="es-ES_trad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_tradnl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ES_tradnl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s-ES_tradnl" b="0" dirty="0"/>
              </a:p>
              <a:p>
                <a:r>
                  <a:rPr lang="es-ES_tradnl" dirty="0">
                    <a:solidFill>
                      <a:srgbClr val="FF0000"/>
                    </a:solidFill>
                  </a:rPr>
                  <a:t>Resultado 1</a:t>
                </a:r>
                <a:r>
                  <a:rPr lang="es-ES_tradnl" dirty="0"/>
                  <a:t>: si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s-ES_tradnl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_tradnl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es-ES_tradnl" b="0" dirty="0"/>
                  <a:t> es insesgado y de varianza mínima, entonces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_trad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s-ES_tradnl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_tradnl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s-ES_tradnl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ES_tradnl" b="0" dirty="0"/>
                  <a:t>es un </a:t>
                </a:r>
                <a:r>
                  <a:rPr lang="es-ES_tradnl" b="0" dirty="0">
                    <a:solidFill>
                      <a:srgbClr val="002060"/>
                    </a:solidFill>
                  </a:rPr>
                  <a:t>predictor insesgado </a:t>
                </a:r>
                <a:r>
                  <a:rPr lang="es-ES_tradnl" b="0" dirty="0"/>
                  <a:t>de </a:t>
                </a:r>
                <a:r>
                  <a:rPr lang="es-ES_tradnl" b="0" dirty="0">
                    <a:solidFill>
                      <a:srgbClr val="002060"/>
                    </a:solidFill>
                  </a:rPr>
                  <a:t>varianza mínima </a:t>
                </a:r>
                <a:r>
                  <a:rPr lang="es-ES_tradnl" dirty="0"/>
                  <a:t>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ES_tradnl" b="0" dirty="0"/>
                  <a:t>, ambos en la </a:t>
                </a:r>
                <a:r>
                  <a:rPr lang="es-ES_tradnl" b="0" dirty="0">
                    <a:solidFill>
                      <a:srgbClr val="002060"/>
                    </a:solidFill>
                  </a:rPr>
                  <a:t>clase de estimadores</a:t>
                </a:r>
                <a:r>
                  <a:rPr lang="es-ES_tradnl" dirty="0">
                    <a:solidFill>
                      <a:srgbClr val="002060"/>
                    </a:solidFill>
                  </a:rPr>
                  <a:t>/predictores lineales e insesgados</a:t>
                </a:r>
                <a:endParaRPr lang="es-ES_tradnl" dirty="0"/>
              </a:p>
              <a:p>
                <a:pPr>
                  <a:lnSpc>
                    <a:spcPct val="150000"/>
                  </a:lnSpc>
                </a:pPr>
                <a:endParaRPr lang="es-ES_tradnl" dirty="0"/>
              </a:p>
              <a:p>
                <a:pPr>
                  <a:lnSpc>
                    <a:spcPct val="150000"/>
                  </a:lnSpc>
                </a:pPr>
                <a:endParaRPr lang="es-ES_tradn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CB7428-BAF8-C43C-0F61-3A249901DD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24" r="-1086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E4FF6B-51BF-F700-3A94-38DDEDC2B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528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E00F5-C7EE-2CC9-E9BA-CD7EB57AF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En la clase de hoy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8327E-74B0-5F1D-D3E8-C9714B43F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s-ES_tradnl" sz="3200" dirty="0">
                <a:latin typeface="Gill Sans Nova Light" panose="020B0302020104020203" pitchFamily="34" charset="0"/>
              </a:rPr>
              <a:t>0.  Cuestiones operativas del curso: Recordatorios</a:t>
            </a:r>
            <a:endParaRPr lang="es-ES_tradnl" dirty="0"/>
          </a:p>
          <a:p>
            <a:pPr marL="514350" indent="-514350">
              <a:lnSpc>
                <a:spcPct val="170000"/>
              </a:lnSpc>
              <a:buFont typeface="+mj-lt"/>
              <a:buAutoNum type="arabicPeriod"/>
            </a:pPr>
            <a:r>
              <a:rPr lang="es-ES_tradnl" dirty="0"/>
              <a:t>Introducción a Métodos Supervisados</a:t>
            </a:r>
          </a:p>
          <a:p>
            <a:pPr marL="514350" indent="-514350">
              <a:lnSpc>
                <a:spcPct val="170000"/>
              </a:lnSpc>
              <a:buFont typeface="+mj-lt"/>
              <a:buAutoNum type="arabicPeriod"/>
            </a:pPr>
            <a:r>
              <a:rPr lang="es-ES_tradnl" dirty="0"/>
              <a:t>Revisión de Regresión: Simple y Múltiple</a:t>
            </a:r>
          </a:p>
          <a:p>
            <a:pPr marL="514350" indent="-514350">
              <a:lnSpc>
                <a:spcPct val="170000"/>
              </a:lnSpc>
              <a:buFont typeface="+mj-lt"/>
              <a:buAutoNum type="arabicPeriod"/>
            </a:pPr>
            <a:r>
              <a:rPr lang="es-ES_tradnl" dirty="0"/>
              <a:t>ECM</a:t>
            </a:r>
          </a:p>
          <a:p>
            <a:pPr marL="514350" indent="-514350">
              <a:lnSpc>
                <a:spcPct val="170000"/>
              </a:lnSpc>
              <a:buFont typeface="+mj-lt"/>
              <a:buAutoNum type="arabicPeriod"/>
            </a:pPr>
            <a:r>
              <a:rPr lang="es-ES_tradnl" dirty="0"/>
              <a:t>Problemas de Predicción y Consideraciones</a:t>
            </a:r>
          </a:p>
          <a:p>
            <a:pPr marL="514350" indent="-514350">
              <a:lnSpc>
                <a:spcPct val="170000"/>
              </a:lnSpc>
              <a:buFont typeface="+mj-lt"/>
              <a:buAutoNum type="arabicPeriod"/>
            </a:pPr>
            <a:endParaRPr lang="es-ES_tradnl" dirty="0"/>
          </a:p>
          <a:p>
            <a:pPr marL="514350" indent="-514350">
              <a:lnSpc>
                <a:spcPct val="170000"/>
              </a:lnSpc>
              <a:buFont typeface="+mj-lt"/>
              <a:buAutoNum type="arabicPeriod"/>
            </a:pPr>
            <a:endParaRPr lang="es-ES_trad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F4FB9B-5244-FCBC-3E87-89A4490B0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8804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73B99-3D7E-3E84-6DC1-2CB9E720B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En la Práctica, evaluamos la predicción con…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7F3A00-E5F7-EB3B-7E9A-E9C6312040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s-ES_tradnl" dirty="0"/>
                  <a:t>RSE (residual standard error)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type m:val="li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𝑅𝑆𝑆</m:t>
                            </m:r>
                          </m:num>
                          <m:den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den>
                        </m:f>
                      </m:e>
                    </m:rad>
                  </m:oMath>
                </a14:m>
                <a:endParaRPr lang="es-ES_tradnl" dirty="0"/>
              </a:p>
              <a:p>
                <a:pPr lvl="1"/>
                <a:r>
                  <a:rPr lang="es-ES_tradnl" dirty="0"/>
                  <a:t>Con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𝑅𝑆𝑆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s-ES_tradnl" dirty="0"/>
              </a:p>
              <a:p>
                <a:pPr lvl="1"/>
                <a:r>
                  <a:rPr lang="es-ES_tradnl" dirty="0"/>
                  <a:t>¿Interpretamos? Los verdaderos valores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ES_tradnl" dirty="0"/>
                  <a:t> se desvían de la </a:t>
                </a:r>
                <a:r>
                  <a:rPr lang="es-ES_tradnl" dirty="0">
                    <a:solidFill>
                      <a:srgbClr val="002060"/>
                    </a:solidFill>
                  </a:rPr>
                  <a:t>verdadera línea de regresión </a:t>
                </a:r>
                <a:r>
                  <a:rPr lang="es-ES_tradnl" dirty="0"/>
                  <a:t>en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ES_tradnl" dirty="0"/>
                  <a:t> en promedio (unidades de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s-ES_tradnl" dirty="0"/>
                  <a:t>)</a:t>
                </a:r>
              </a:p>
              <a:p>
                <a:pPr lvl="1"/>
                <a:r>
                  <a:rPr lang="es-ES_tradnl" dirty="0"/>
                  <a:t>Medida de la falta de ajuste del modelo a los datos (</a:t>
                </a:r>
                <a:r>
                  <a:rPr lang="es-ES_tradnl" i="1" dirty="0" err="1"/>
                  <a:t>lack</a:t>
                </a:r>
                <a:r>
                  <a:rPr lang="es-ES_tradnl" i="1" dirty="0"/>
                  <a:t> </a:t>
                </a:r>
                <a:r>
                  <a:rPr lang="es-ES_tradnl" i="1" dirty="0" err="1"/>
                  <a:t>of</a:t>
                </a:r>
                <a:r>
                  <a:rPr lang="es-ES_tradnl" i="1" dirty="0"/>
                  <a:t> </a:t>
                </a:r>
                <a:r>
                  <a:rPr lang="es-ES_tradnl" i="1" dirty="0" err="1"/>
                  <a:t>fit</a:t>
                </a:r>
                <a:r>
                  <a:rPr lang="es-ES_tradnl" dirty="0"/>
                  <a:t>)</a:t>
                </a:r>
              </a:p>
              <a:p>
                <a:pPr lvl="2"/>
                <a:r>
                  <a:rPr lang="es-ES_tradnl" dirty="0"/>
                  <a:t>Si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ES_tradnl" dirty="0"/>
                  <a:t>, entonces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acc>
                  </m:oMath>
                </a14:m>
                <a:r>
                  <a:rPr lang="es-ES_tradnl" dirty="0"/>
                  <a:t> </a:t>
                </a:r>
                <a:r>
                  <a:rPr lang="es-ES_tradnl" dirty="0">
                    <a:solidFill>
                      <a:srgbClr val="FF0000"/>
                    </a:solidFill>
                  </a:rPr>
                  <a:t>pequeño</a:t>
                </a:r>
              </a:p>
              <a:p>
                <a:endParaRPr lang="es-ES_tradnl" dirty="0"/>
              </a:p>
              <a:p>
                <a:endParaRPr lang="es-ES_tradnl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7F3A00-E5F7-EB3B-7E9A-E9C6312040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27" t="-12500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58FC2F-F97A-DC13-C495-9F0572B5E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883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73B99-3D7E-3E84-6DC1-2CB9E720B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En la Práctica, evaluamos la predicción con…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7F3A00-E5F7-EB3B-7E9A-E9C6312040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es-ES_tradnl" dirty="0"/>
                  <a:t>Conocido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𝑇𝑆𝑆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𝑅𝑆𝑆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𝑇𝑆𝑆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𝑅𝑆𝑆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𝑇𝑆𝑆</m:t>
                          </m:r>
                        </m:den>
                      </m:f>
                    </m:oMath>
                  </m:oMathPara>
                </a14:m>
                <a:endParaRPr lang="es-ES_tradnl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𝑅𝑆𝑆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b="0" i="1" dirty="0">
                    <a:latin typeface="Cambria Math" panose="02040503050406030204" pitchFamily="18" charset="0"/>
                  </a:rPr>
                  <a:t> </a:t>
                </a:r>
                <a:r>
                  <a:rPr lang="en-US" b="0" i="1" dirty="0" err="1">
                    <a:latin typeface="Cambria Math" panose="02040503050406030204" pitchFamily="18" charset="0"/>
                  </a:rPr>
                  <a:t>suma</a:t>
                </a:r>
                <a:r>
                  <a:rPr lang="en-US" b="0" i="1" dirty="0">
                    <a:latin typeface="Cambria Math" panose="02040503050406030204" pitchFamily="18" charset="0"/>
                  </a:rPr>
                  <a:t> de </a:t>
                </a:r>
                <a:r>
                  <a:rPr lang="en-US" b="0" i="1" dirty="0" err="1">
                    <a:latin typeface="Cambria Math" panose="02040503050406030204" pitchFamily="18" charset="0"/>
                  </a:rPr>
                  <a:t>los</a:t>
                </a:r>
                <a:r>
                  <a:rPr lang="en-US" b="0" i="1" dirty="0">
                    <a:latin typeface="Cambria Math" panose="02040503050406030204" pitchFamily="18" charset="0"/>
                  </a:rPr>
                  <a:t> </a:t>
                </a:r>
                <a:r>
                  <a:rPr lang="en-US" b="0" i="1" dirty="0" err="1">
                    <a:latin typeface="Cambria Math" panose="02040503050406030204" pitchFamily="18" charset="0"/>
                  </a:rPr>
                  <a:t>residuos</a:t>
                </a:r>
                <a:r>
                  <a:rPr lang="en-US" b="0" i="1" dirty="0">
                    <a:latin typeface="Cambria Math" panose="02040503050406030204" pitchFamily="18" charset="0"/>
                  </a:rPr>
                  <a:t> al Cuadrado = </a:t>
                </a:r>
                <a:r>
                  <a:rPr lang="en-US" b="0" i="1" dirty="0" err="1">
                    <a:latin typeface="Cambria Math" panose="02040503050406030204" pitchFamily="18" charset="0"/>
                  </a:rPr>
                  <a:t>variabilidad</a:t>
                </a:r>
                <a:r>
                  <a:rPr lang="en-US" b="0" i="1" dirty="0">
                    <a:latin typeface="Cambria Math" panose="02040503050406030204" pitchFamily="18" charset="0"/>
                  </a:rPr>
                  <a:t> de y no </a:t>
                </a:r>
                <a:r>
                  <a:rPr lang="en-US" b="0" i="1" dirty="0" err="1">
                    <a:latin typeface="Cambria Math" panose="02040503050406030204" pitchFamily="18" charset="0"/>
                  </a:rPr>
                  <a:t>explicada</a:t>
                </a:r>
                <a:r>
                  <a:rPr lang="en-US" b="0" i="1" dirty="0">
                    <a:latin typeface="Cambria Math" panose="02040503050406030204" pitchFamily="18" charset="0"/>
                  </a:rPr>
                  <a:t> </a:t>
                </a:r>
                <a:r>
                  <a:rPr lang="en-US" b="0" i="1" dirty="0" err="1">
                    <a:latin typeface="Cambria Math" panose="02040503050406030204" pitchFamily="18" charset="0"/>
                  </a:rPr>
                  <a:t>por</a:t>
                </a:r>
                <a:r>
                  <a:rPr lang="en-US" b="0" i="1" dirty="0">
                    <a:latin typeface="Cambria Math" panose="02040503050406030204" pitchFamily="18" charset="0"/>
                  </a:rPr>
                  <a:t> </a:t>
                </a:r>
                <a:r>
                  <a:rPr lang="en-US" b="0" i="1" dirty="0" err="1">
                    <a:latin typeface="Cambria Math" panose="02040503050406030204" pitchFamily="18" charset="0"/>
                  </a:rPr>
                  <a:t>el</a:t>
                </a:r>
                <a:r>
                  <a:rPr lang="en-US" b="0" i="1" dirty="0">
                    <a:latin typeface="Cambria Math" panose="02040503050406030204" pitchFamily="18" charset="0"/>
                  </a:rPr>
                  <a:t> </a:t>
                </a:r>
                <a:r>
                  <a:rPr lang="en-US" b="0" i="1" dirty="0" err="1">
                    <a:latin typeface="Cambria Math" panose="02040503050406030204" pitchFamily="18" charset="0"/>
                  </a:rPr>
                  <a:t>modelo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𝑇𝑆𝑆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s-ES_tradnl" dirty="0"/>
                  <a:t> Suma total al cuadrado</a:t>
                </a:r>
              </a:p>
              <a:p>
                <a:r>
                  <a:rPr lang="es-ES_tradnl" dirty="0"/>
                  <a:t>¿Interpretación? Cuando variabilidad de y (variable dependiente) esta explicada por la variabilidad del modelo </a:t>
                </a:r>
              </a:p>
              <a:p>
                <a:endParaRPr lang="es-ES_tradnl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7F3A00-E5F7-EB3B-7E9A-E9C6312040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24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58FC2F-F97A-DC13-C495-9F0572B5E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3440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A35D3-D2D8-8CE9-7E34-71C2EDF3D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dirty="0"/>
              <a:t>Predicción y</a:t>
            </a:r>
            <a:br>
              <a:rPr lang="es-ES_tradnl" dirty="0"/>
            </a:br>
            <a:r>
              <a:rPr lang="es-ES_tradnl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Error cuadrático medio (MSE)</a:t>
            </a:r>
            <a:endParaRPr lang="es-ES_trad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4237D6-CECF-D918-3787-01AC784B82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sz="2400" b="1" dirty="0">
                <a:solidFill>
                  <a:srgbClr val="00663D"/>
                </a:solidFill>
                <a:effectLst/>
                <a:latin typeface="Times" pitchFamily="2" charset="0"/>
                <a:ea typeface="Times" pitchFamily="2" charset="0"/>
                <a:cs typeface="Times" pitchFamily="2" charset="0"/>
              </a:rPr>
              <a:t>† </a:t>
            </a:r>
            <a:r>
              <a:rPr lang="en-US" sz="2400" dirty="0"/>
              <a:t>James, G., Witten, D., Hastie, T., Tibshirani, R., &amp; Taylor, J. (2023). </a:t>
            </a:r>
            <a:r>
              <a:rPr lang="en-US" sz="2400" i="1" dirty="0"/>
              <a:t>An introduction to statistical learning: With applications in Python. </a:t>
            </a:r>
            <a:r>
              <a:rPr lang="en-US" b="1" dirty="0"/>
              <a:t>Chap. 2.2</a:t>
            </a:r>
            <a:endParaRPr lang="en-US" i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i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i="1" dirty="0"/>
          </a:p>
          <a:p>
            <a:endParaRPr lang="es-ES_trad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98A8F5-B881-1349-5E0E-463B56DE4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5505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693EF2-C06F-755E-C615-7884817B37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54022-AAA1-93E1-8879-6667EB592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Error Cuadrático Medio (MSE)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07AEFD-F2D7-77EF-5A0E-30F8EFB26E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s-ES_tradnl" dirty="0"/>
                  <a:t>En la práctica usamos el Error Cuadrático Media (Mean Square Error, MSE): 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𝑀𝑆𝐸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</m:acc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(1)</m:t>
                      </m:r>
                    </m:oMath>
                  </m:oMathPara>
                </a14:m>
                <a:endParaRPr lang="es-ES_tradnl" dirty="0"/>
              </a:p>
              <a:p>
                <a:pPr>
                  <a:lnSpc>
                    <a:spcPct val="120000"/>
                  </a:lnSpc>
                </a:pPr>
                <a:r>
                  <a:rPr lang="es-ES_tradnl" dirty="0">
                    <a:solidFill>
                      <a:srgbClr val="00B050"/>
                    </a:solidFill>
                  </a:rPr>
                  <a:t>Ideal</a:t>
                </a:r>
                <a:r>
                  <a:rPr lang="es-ES_tradnl" dirty="0"/>
                  <a:t>: Ser buenos prediciendo con </a:t>
                </a:r>
                <a:r>
                  <a:rPr lang="es-ES_tradnl" dirty="0">
                    <a:solidFill>
                      <a:srgbClr val="002060"/>
                    </a:solidFill>
                  </a:rPr>
                  <a:t>nuevos datos 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s-ES_tradnl" dirty="0"/>
                  <a:t>Ejemplo: predicción de retorno de acciones</a:t>
                </a:r>
              </a:p>
              <a:p>
                <a:pPr lvl="2">
                  <a:lnSpc>
                    <a:spcPct val="120000"/>
                  </a:lnSpc>
                </a:pPr>
                <a:r>
                  <a:rPr lang="es-ES_tradnl" dirty="0"/>
                  <a:t>Entrenamiento -&gt; uso datos de las ultimas 6 semanas para estimar</a:t>
                </a:r>
                <a:r>
                  <a:rPr lang="en-US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endParaRPr lang="es-ES_tradnl" dirty="0"/>
              </a:p>
              <a:p>
                <a:pPr lvl="2">
                  <a:lnSpc>
                    <a:spcPct val="120000"/>
                  </a:lnSpc>
                </a:pPr>
                <a:r>
                  <a:rPr lang="es-ES_tradnl" dirty="0"/>
                  <a:t>Testeo -&gt; ¿seremos buenos para predecir el precio de mañana?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07AEFD-F2D7-77EF-5A0E-30F8EFB26E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10174" b="-6395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6C3D6E-C8D0-A8BB-44AA-755FA4C25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2046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DA88F7-19A5-5294-327D-F1D2B42BC1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E9571-AA9B-880E-5756-0743E731A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Muestras de Entrenamiento y Testeo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FD909C-2EFC-D7E8-84E5-52AE723AC3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/>
              <a:t>Muestra de Entrenamiento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8488DC-EEB4-58FB-75B4-7FDF1E88D80B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s-ES_tradnl" dirty="0"/>
                  <a:t>Estimamos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r>
                  <a:rPr lang="es-ES_tradnl" dirty="0"/>
                  <a:t> con datos de entrenamiento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s-ES_tradnl" dirty="0"/>
              </a:p>
              <a:p>
                <a:pPr>
                  <a:lnSpc>
                    <a:spcPct val="120000"/>
                  </a:lnSpc>
                </a:pPr>
                <a:r>
                  <a:rPr lang="es-ES_tradnl" dirty="0"/>
                  <a:t>Nos podemos fijar nuestro error dentro de la muestra con: 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𝑀𝑆</m:t>
                      </m:r>
                      <m:sSub>
                        <m:sSubPr>
                          <m:ctrlP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𝑡𝑟𝑎𝑖𝑛</m:t>
                          </m:r>
                        </m:sub>
                      </m:sSub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sz="2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</m:acc>
                                  <m:d>
                                    <m:dPr>
                                      <m:ctrlPr>
                                        <a:rPr lang="en-US" sz="2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6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6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6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(2)</m:t>
                      </m:r>
                    </m:oMath>
                  </m:oMathPara>
                </a14:m>
                <a:endParaRPr lang="es-ES_tradnl" sz="2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8488DC-EEB4-58FB-75B4-7FDF1E88D8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1966" t="-1031" b="-38488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9BFB8B0-3182-6203-0C02-A7B781A1AB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ES_tradnl" dirty="0"/>
              <a:t>Muestra de testeo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6D99E0EE-EA40-6A4C-5918-4E741DAB51B0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s-ES_tradnl" dirty="0"/>
                  <a:t>Evaluamos el error de predicción de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r>
                  <a:rPr lang="es-ES_tradnl" dirty="0"/>
                  <a:t> con datos de testo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</m:e>
                        </m:d>
                      </m:e>
                    </m:d>
                  </m:oMath>
                </a14:m>
                <a:endParaRPr lang="es-ES_tradnl" dirty="0"/>
              </a:p>
              <a:p>
                <a:pPr>
                  <a:lnSpc>
                    <a:spcPct val="120000"/>
                  </a:lnSpc>
                </a:pPr>
                <a:r>
                  <a:rPr lang="es-ES_tradnl" dirty="0"/>
                  <a:t>Nos podemos fijar nuestro error </a:t>
                </a:r>
                <a:r>
                  <a:rPr lang="es-ES_tradnl" dirty="0">
                    <a:solidFill>
                      <a:srgbClr val="00B050"/>
                    </a:solidFill>
                  </a:rPr>
                  <a:t>afuera</a:t>
                </a:r>
                <a:r>
                  <a:rPr lang="es-ES_tradnl" dirty="0"/>
                  <a:t> de la muestra con: 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𝑀𝑆</m:t>
                      </m:r>
                      <m:sSub>
                        <m:sSubPr>
                          <m:ctrlP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𝑡𝑟𝑎𝑖𝑛</m:t>
                          </m:r>
                        </m:sub>
                      </m:sSub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sz="2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2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sz="2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</m:acc>
                                  <m:d>
                                    <m:dPr>
                                      <m:ctrlPr>
                                        <a:rPr lang="en-US" sz="2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sz="26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26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6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sz="26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s-ES_tradnl" dirty="0"/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6D99E0EE-EA40-6A4C-5918-4E741DAB51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>
                <a:blip r:embed="rId3"/>
                <a:stretch>
                  <a:fillRect l="-1956" t="-1031" b="-38488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F1EFB1-ADD5-7688-B78C-24703FAE7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7935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2163A-8509-446A-83A1-260151955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Estimación de modelos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D4827E0-3971-E5B1-C25C-60A25351CF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ES_tradnl" dirty="0">
                    <a:solidFill>
                      <a:srgbClr val="00B050"/>
                    </a:solidFill>
                  </a:rPr>
                  <a:t>Idea</a:t>
                </a:r>
                <a:r>
                  <a:rPr lang="es-ES_tradnl" dirty="0"/>
                  <a:t>: Queremos el modelo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r>
                  <a:rPr lang="es-ES_tradnl" dirty="0"/>
                  <a:t> que tenga el menor error cuadrático medio afuera de la muestra -&gt; min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𝑡𝑟𝑎𝑖𝑛</m:t>
                        </m:r>
                      </m:sub>
                    </m:sSub>
                  </m:oMath>
                </a14:m>
                <a:endParaRPr lang="es-ES_tradnl" dirty="0"/>
              </a:p>
              <a:p>
                <a:r>
                  <a:rPr lang="es-ES_tradnl" dirty="0">
                    <a:solidFill>
                      <a:srgbClr val="FF0000"/>
                    </a:solidFill>
                  </a:rPr>
                  <a:t>Problema</a:t>
                </a:r>
                <a:r>
                  <a:rPr lang="es-ES_tradnl" dirty="0"/>
                  <a:t>: </a:t>
                </a:r>
              </a:p>
              <a:p>
                <a:pPr lvl="1"/>
                <a:r>
                  <a:rPr lang="es-ES_tradnl" dirty="0"/>
                  <a:t>Métodos (como MCO) minimizan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𝑀𝑆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𝑡𝑟𝑎𝑖𝑛</m:t>
                        </m:r>
                      </m:sub>
                    </m:sSub>
                  </m:oMath>
                </a14:m>
                <a:r>
                  <a:rPr lang="es-ES_tradnl" dirty="0"/>
                  <a:t>, no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𝑡𝑟𝑎𝑖𝑛</m:t>
                        </m:r>
                      </m:sub>
                    </m:sSub>
                  </m:oMath>
                </a14:m>
                <a:endParaRPr lang="es-ES_tradnl" dirty="0"/>
              </a:p>
              <a:p>
                <a:pPr marL="0" indent="0">
                  <a:buNone/>
                </a:pPr>
                <a:endParaRPr lang="es-ES_tradn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D4827E0-3971-E5B1-C25C-60A25351CF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27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D0DFB7-F7E9-429E-4CB4-B9417F983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9076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418C24-1C28-6339-A785-CEA988CAD2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1AAD8-9BE9-0B20-A865-8528DAD52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Ilustración de modelos y MSE </a:t>
            </a:r>
            <a:r>
              <a:rPr lang="es-ES_tradnl" dirty="0" err="1"/>
              <a:t>train</a:t>
            </a:r>
            <a:r>
              <a:rPr lang="es-ES_tradnl" dirty="0"/>
              <a:t>/test</a:t>
            </a:r>
          </a:p>
        </p:txBody>
      </p:sp>
      <p:pic>
        <p:nvPicPr>
          <p:cNvPr id="6" name="Content Placeholder 5" descr="A comparison of graphs with different colored lines&#10;&#10;AI-generated content may be incorrect.">
            <a:extLst>
              <a:ext uri="{FF2B5EF4-FFF2-40B4-BE49-F238E27FC236}">
                <a16:creationId xmlns:a16="http://schemas.microsoft.com/office/drawing/2014/main" id="{13D88E41-7808-1B14-414F-3C28FE6C94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4389" y="1485900"/>
            <a:ext cx="8735639" cy="487045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58445F-4313-360C-4FB2-635D97CED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2140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B2EA1-43B9-289B-6E00-41311F6CB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Trade-off Sesgo Varianza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8833EB-FEB7-F0E3-3E5C-B0D1D96578A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_tradnl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sSup>
                        <m:sSupPr>
                          <m:ctrlPr>
                            <a:rPr lang="es-ES_tradnl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ES_tradnl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s-ES_tradnl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s-ES_tradnl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s-ES_tradnl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s-ES_tradnl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lang="es-ES_tradnl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es-ES_tradnl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ES_tradnl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s-ES_tradnl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s-ES_tradnl" i="1" noProof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s-ES_tradnl" i="1" noProof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s-ES_tradnl" i="1" noProof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s-ES_tradnl" i="1" noProof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s-ES_tradnl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ES_tradnl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ES_tradnl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𝑆𝑒𝑠𝑔</m:t>
                      </m:r>
                      <m:sSup>
                        <m:sSupPr>
                          <m:ctrlPr>
                            <a:rPr lang="es-ES_tradnl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_tradnl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</m:e>
                        <m:sup>
                          <m:r>
                            <a:rPr lang="es-ES_tradnl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s-ES_tradnl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s-ES_tradnl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_tradnl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</m:acc>
                        </m:e>
                      </m:d>
                      <m:r>
                        <a:rPr lang="es-ES_tradnl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s-ES_tradnl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s-ES_tradnl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s-ES_tradnl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_tradnl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</m:acc>
                        </m:e>
                      </m:d>
                      <m:r>
                        <a:rPr lang="es-ES_tradnl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</m:t>
                      </m:r>
                      <m:r>
                        <a:rPr lang="es-ES_tradnl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s-ES_tradnl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sSup>
                        <m:sSupPr>
                          <m:ctrlPr>
                            <a:rPr lang="es-ES_tradnl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_tradnl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s-ES_tradnl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s-ES_tradnl" noProof="0" dirty="0">
                  <a:ea typeface="Cambria Math" panose="02040503050406030204" pitchFamily="18" charset="0"/>
                </a:endParaRPr>
              </a:p>
              <a:p>
                <a:pPr marL="3721100" indent="0">
                  <a:lnSpc>
                    <a:spcPct val="120000"/>
                  </a:lnSpc>
                  <a:buNone/>
                </a:pPr>
                <a:r>
                  <a:rPr lang="es-ES_tradnl" noProof="0" dirty="0"/>
                  <a:t>       Error</a:t>
                </a:r>
                <a:r>
                  <a:rPr lang="es-ES_tradnl" noProof="0" dirty="0">
                    <a:solidFill>
                      <a:srgbClr val="002060"/>
                    </a:solidFill>
                  </a:rPr>
                  <a:t> reducible       </a:t>
                </a:r>
                <a:r>
                  <a:rPr lang="es-ES_tradnl" noProof="0" dirty="0"/>
                  <a:t>Error </a:t>
                </a:r>
                <a:r>
                  <a:rPr lang="es-ES_tradnl" noProof="0" dirty="0">
                    <a:solidFill>
                      <a:srgbClr val="002060"/>
                    </a:solidFill>
                  </a:rPr>
                  <a:t>irreducible</a:t>
                </a:r>
                <a:endParaRPr lang="es-ES_tradnl" noProof="0" dirty="0"/>
              </a:p>
              <a:p>
                <a:pPr>
                  <a:lnSpc>
                    <a:spcPct val="120000"/>
                  </a:lnSpc>
                </a:pPr>
                <a:r>
                  <a:rPr lang="es-ES_tradnl" noProof="0" dirty="0"/>
                  <a:t>Intuición: promedio del MSE de testeo que tendríamos con repetidas predicciones usando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s-ES_tradnl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_tradnl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r>
                  <a:rPr lang="es-ES_tradnl" noProof="0" dirty="0"/>
                  <a:t> con nuevos datos.</a:t>
                </a:r>
              </a:p>
              <a:p>
                <a:pPr>
                  <a:lnSpc>
                    <a:spcPct val="120000"/>
                  </a:lnSpc>
                </a:pPr>
                <a:r>
                  <a:rPr lang="es-ES_tradnl" noProof="0" dirty="0"/>
                  <a:t>Link predicción y estimación: </a:t>
                </a:r>
                <a:r>
                  <a:rPr lang="es-ES_tradnl" noProof="0" dirty="0">
                    <a:solidFill>
                      <a:srgbClr val="002060"/>
                    </a:solidFill>
                  </a:rPr>
                  <a:t>Predecir</a:t>
                </a:r>
                <a:r>
                  <a:rPr lang="es-ES_tradnl" noProof="0" dirty="0"/>
                  <a:t> </a:t>
                </a:r>
                <a:r>
                  <a:rPr lang="es-ES_tradnl" noProof="0" dirty="0">
                    <a:solidFill>
                      <a:srgbClr val="00B050"/>
                    </a:solidFill>
                  </a:rPr>
                  <a:t>correctamente</a:t>
                </a:r>
                <a:r>
                  <a:rPr lang="es-ES_tradnl" noProof="0" dirty="0"/>
                  <a:t> requiere </a:t>
                </a:r>
                <a:r>
                  <a:rPr lang="es-ES_tradnl" noProof="0" dirty="0">
                    <a:solidFill>
                      <a:srgbClr val="002060"/>
                    </a:solidFill>
                  </a:rPr>
                  <a:t>estimar</a:t>
                </a:r>
                <a:r>
                  <a:rPr lang="es-ES_tradnl" noProof="0" dirty="0"/>
                  <a:t> </a:t>
                </a:r>
                <a:r>
                  <a:rPr lang="es-ES_tradnl" noProof="0" dirty="0">
                    <a:solidFill>
                      <a:srgbClr val="00B050"/>
                    </a:solidFill>
                  </a:rPr>
                  <a:t>correctamente</a:t>
                </a:r>
                <a:r>
                  <a:rPr lang="es-ES_tradnl" noProof="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8833EB-FEB7-F0E3-3E5C-B0D1D96578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27" r="-844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A2A1B7-A208-B685-DBFC-937A022E2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27</a:t>
            </a:fld>
            <a:endParaRPr lang="en-US"/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B6722B83-7113-090D-0F79-E94930E89C54}"/>
              </a:ext>
            </a:extLst>
          </p:cNvPr>
          <p:cNvSpPr/>
          <p:nvPr/>
        </p:nvSpPr>
        <p:spPr>
          <a:xfrm rot="5400000">
            <a:off x="6839576" y="1271715"/>
            <a:ext cx="234031" cy="3308016"/>
          </a:xfrm>
          <a:prstGeom prst="rightBrac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16122195-B473-DE6C-F13A-CF9F90C0A645}"/>
              </a:ext>
            </a:extLst>
          </p:cNvPr>
          <p:cNvSpPr/>
          <p:nvPr/>
        </p:nvSpPr>
        <p:spPr>
          <a:xfrm rot="5400000">
            <a:off x="9737850" y="2469538"/>
            <a:ext cx="234032" cy="940468"/>
          </a:xfrm>
          <a:prstGeom prst="rightBrac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2424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0A84F-B2D0-4A31-59B9-19CBA4D56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Visualización del Trade-off Sesgo-varianza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A7CD1B5-4F53-5DAB-42F2-7ECBC1A00EF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002060"/>
                </a:solidFill>
              </a:rPr>
              <a:t>Underfitting </a:t>
            </a:r>
            <a:r>
              <a:rPr lang="en-US" dirty="0"/>
              <a:t>(</a:t>
            </a:r>
            <a:r>
              <a:rPr lang="en-US" dirty="0" err="1"/>
              <a:t>lado</a:t>
            </a:r>
            <a:r>
              <a:rPr lang="en-US" dirty="0"/>
              <a:t> </a:t>
            </a:r>
            <a:r>
              <a:rPr lang="en-US" dirty="0" err="1"/>
              <a:t>izquierdo</a:t>
            </a:r>
            <a:r>
              <a:rPr lang="en-US" dirty="0"/>
              <a:t>)</a:t>
            </a:r>
          </a:p>
          <a:p>
            <a:pPr lvl="1"/>
            <a:r>
              <a:rPr lang="es-ES_tradnl" dirty="0">
                <a:solidFill>
                  <a:srgbClr val="FF0000"/>
                </a:solidFill>
              </a:rPr>
              <a:t>Alto</a:t>
            </a:r>
            <a:r>
              <a:rPr lang="es-ES_tradnl" dirty="0"/>
              <a:t> sesgo</a:t>
            </a:r>
          </a:p>
          <a:p>
            <a:pPr lvl="1"/>
            <a:r>
              <a:rPr lang="es-ES_tradnl" dirty="0">
                <a:solidFill>
                  <a:srgbClr val="00B050"/>
                </a:solidFill>
              </a:rPr>
              <a:t>Baja</a:t>
            </a:r>
            <a:r>
              <a:rPr lang="es-ES_tradnl" dirty="0"/>
              <a:t> varianza: poco robustos</a:t>
            </a:r>
          </a:p>
          <a:p>
            <a:endParaRPr lang="es-ES_tradnl" sz="1700" dirty="0">
              <a:solidFill>
                <a:srgbClr val="002060"/>
              </a:solidFill>
            </a:endParaRPr>
          </a:p>
          <a:p>
            <a:r>
              <a:rPr lang="es-ES_tradnl" dirty="0">
                <a:solidFill>
                  <a:srgbClr val="002060"/>
                </a:solidFill>
              </a:rPr>
              <a:t>Overfitting </a:t>
            </a:r>
            <a:r>
              <a:rPr lang="en-US" dirty="0"/>
              <a:t>(</a:t>
            </a:r>
            <a:r>
              <a:rPr lang="en-US" dirty="0" err="1"/>
              <a:t>lado</a:t>
            </a:r>
            <a:r>
              <a:rPr lang="en-US" dirty="0"/>
              <a:t> derecho)</a:t>
            </a:r>
            <a:endParaRPr lang="es-ES_tradnl" dirty="0">
              <a:solidFill>
                <a:srgbClr val="002060"/>
              </a:solidFill>
            </a:endParaRPr>
          </a:p>
          <a:p>
            <a:pPr lvl="1"/>
            <a:r>
              <a:rPr lang="es-ES_tradnl" dirty="0">
                <a:solidFill>
                  <a:srgbClr val="00B050"/>
                </a:solidFill>
              </a:rPr>
              <a:t>Bajo</a:t>
            </a:r>
            <a:r>
              <a:rPr lang="es-ES_tradnl" dirty="0"/>
              <a:t> sesgo</a:t>
            </a:r>
          </a:p>
          <a:p>
            <a:pPr lvl="1"/>
            <a:r>
              <a:rPr lang="es-ES_tradnl" dirty="0">
                <a:solidFill>
                  <a:srgbClr val="FF0000"/>
                </a:solidFill>
              </a:rPr>
              <a:t>Alta</a:t>
            </a:r>
            <a:r>
              <a:rPr lang="es-ES_tradnl" dirty="0"/>
              <a:t> varianza: poco robustos</a:t>
            </a:r>
          </a:p>
          <a:p>
            <a:endParaRPr lang="es-ES_trad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285155-831E-B0EA-9100-D8661D086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28</a:t>
            </a:fld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E6DA853-1984-400D-7CB2-A16813F60331}"/>
              </a:ext>
            </a:extLst>
          </p:cNvPr>
          <p:cNvCxnSpPr/>
          <p:nvPr/>
        </p:nvCxnSpPr>
        <p:spPr>
          <a:xfrm>
            <a:off x="6705600" y="5486400"/>
            <a:ext cx="44500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20B8DD8-9A82-AA54-4B8A-4AFC8B633164}"/>
              </a:ext>
            </a:extLst>
          </p:cNvPr>
          <p:cNvCxnSpPr>
            <a:cxnSpLocks/>
          </p:cNvCxnSpPr>
          <p:nvPr/>
        </p:nvCxnSpPr>
        <p:spPr>
          <a:xfrm flipV="1">
            <a:off x="6705600" y="1538288"/>
            <a:ext cx="0" cy="39481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 10">
            <a:extLst>
              <a:ext uri="{FF2B5EF4-FFF2-40B4-BE49-F238E27FC236}">
                <a16:creationId xmlns:a16="http://schemas.microsoft.com/office/drawing/2014/main" id="{F941C055-2ED5-AEAD-5A10-841467C2DF0D}"/>
              </a:ext>
            </a:extLst>
          </p:cNvPr>
          <p:cNvSpPr/>
          <p:nvPr/>
        </p:nvSpPr>
        <p:spPr>
          <a:xfrm>
            <a:off x="6979920" y="1844040"/>
            <a:ext cx="3749040" cy="1584959"/>
          </a:xfrm>
          <a:custGeom>
            <a:avLst/>
            <a:gdLst>
              <a:gd name="connsiteX0" fmla="*/ 0 w 3749040"/>
              <a:gd name="connsiteY0" fmla="*/ 0 h 1829151"/>
              <a:gd name="connsiteX1" fmla="*/ 1783080 w 3749040"/>
              <a:gd name="connsiteY1" fmla="*/ 1828800 h 1829151"/>
              <a:gd name="connsiteX2" fmla="*/ 3749040 w 3749040"/>
              <a:gd name="connsiteY2" fmla="*/ 121920 h 1829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49040" h="1829151">
                <a:moveTo>
                  <a:pt x="0" y="0"/>
                </a:moveTo>
                <a:cubicBezTo>
                  <a:pt x="579120" y="904240"/>
                  <a:pt x="1158240" y="1808480"/>
                  <a:pt x="1783080" y="1828800"/>
                </a:cubicBezTo>
                <a:cubicBezTo>
                  <a:pt x="2407920" y="1849120"/>
                  <a:pt x="3078480" y="985520"/>
                  <a:pt x="3749040" y="12192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3D1FFB6-78D8-0EBB-A6DF-0507A7381969}"/>
              </a:ext>
            </a:extLst>
          </p:cNvPr>
          <p:cNvSpPr/>
          <p:nvPr/>
        </p:nvSpPr>
        <p:spPr>
          <a:xfrm>
            <a:off x="6979920" y="3428999"/>
            <a:ext cx="4053835" cy="1615442"/>
          </a:xfrm>
          <a:custGeom>
            <a:avLst/>
            <a:gdLst>
              <a:gd name="connsiteX0" fmla="*/ 0 w 4373880"/>
              <a:gd name="connsiteY0" fmla="*/ 0 h 3517945"/>
              <a:gd name="connsiteX1" fmla="*/ 1859280 w 4373880"/>
              <a:gd name="connsiteY1" fmla="*/ 3078480 h 3517945"/>
              <a:gd name="connsiteX2" fmla="*/ 4373880 w 4373880"/>
              <a:gd name="connsiteY2" fmla="*/ 3429000 h 3517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73880" h="3517945">
                <a:moveTo>
                  <a:pt x="0" y="0"/>
                </a:moveTo>
                <a:cubicBezTo>
                  <a:pt x="565150" y="1253490"/>
                  <a:pt x="1130300" y="2506980"/>
                  <a:pt x="1859280" y="3078480"/>
                </a:cubicBezTo>
                <a:cubicBezTo>
                  <a:pt x="2588260" y="3649980"/>
                  <a:pt x="3481070" y="3539490"/>
                  <a:pt x="4373880" y="3429000"/>
                </a:cubicBezTo>
              </a:path>
            </a:pathLst>
          </a:cu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DA11F7B-5EC0-9BA4-8D35-5F4F702E8CD6}"/>
              </a:ext>
            </a:extLst>
          </p:cNvPr>
          <p:cNvCxnSpPr>
            <a:cxnSpLocks/>
            <a:stCxn id="11" idx="1"/>
          </p:cNvCxnSpPr>
          <p:nvPr/>
        </p:nvCxnSpPr>
        <p:spPr>
          <a:xfrm>
            <a:off x="8763000" y="3428695"/>
            <a:ext cx="15240" cy="2057705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5">
            <a:extLst>
              <a:ext uri="{FF2B5EF4-FFF2-40B4-BE49-F238E27FC236}">
                <a16:creationId xmlns:a16="http://schemas.microsoft.com/office/drawing/2014/main" id="{E14D739F-C089-340F-AAA9-ADA7A8C1B6DB}"/>
              </a:ext>
            </a:extLst>
          </p:cNvPr>
          <p:cNvSpPr/>
          <p:nvPr/>
        </p:nvSpPr>
        <p:spPr>
          <a:xfrm>
            <a:off x="7018030" y="3428999"/>
            <a:ext cx="3749035" cy="1688456"/>
          </a:xfrm>
          <a:custGeom>
            <a:avLst/>
            <a:gdLst>
              <a:gd name="connsiteX0" fmla="*/ 0 w 3810000"/>
              <a:gd name="connsiteY0" fmla="*/ 2971800 h 2983857"/>
              <a:gd name="connsiteX1" fmla="*/ 1752600 w 3810000"/>
              <a:gd name="connsiteY1" fmla="*/ 2529840 h 2983857"/>
              <a:gd name="connsiteX2" fmla="*/ 3810000 w 3810000"/>
              <a:gd name="connsiteY2" fmla="*/ 0 h 2983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10000" h="2983857">
                <a:moveTo>
                  <a:pt x="0" y="2971800"/>
                </a:moveTo>
                <a:cubicBezTo>
                  <a:pt x="558800" y="2998470"/>
                  <a:pt x="1117600" y="3025140"/>
                  <a:pt x="1752600" y="2529840"/>
                </a:cubicBezTo>
                <a:cubicBezTo>
                  <a:pt x="2387600" y="2034540"/>
                  <a:pt x="3098800" y="1017270"/>
                  <a:pt x="3810000" y="0"/>
                </a:cubicBezTo>
              </a:path>
            </a:pathLst>
          </a:cu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8A6B7A-BAD0-ECD3-09A2-EE33D8FCC149}"/>
              </a:ext>
            </a:extLst>
          </p:cNvPr>
          <p:cNvSpPr txBox="1"/>
          <p:nvPr/>
        </p:nvSpPr>
        <p:spPr>
          <a:xfrm>
            <a:off x="10012675" y="5661199"/>
            <a:ext cx="204215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2800" dirty="0">
                <a:latin typeface="Gill Sans Nova Light" panose="020B0302020104020203" pitchFamily="34" charset="0"/>
              </a:rPr>
              <a:t>Complejidad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ABFE23A-DA7E-430C-88F1-B7C5E60044EB}"/>
              </a:ext>
            </a:extLst>
          </p:cNvPr>
          <p:cNvSpPr txBox="1"/>
          <p:nvPr/>
        </p:nvSpPr>
        <p:spPr>
          <a:xfrm>
            <a:off x="6736082" y="1213484"/>
            <a:ext cx="123443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2800" dirty="0">
                <a:latin typeface="Gill Sans Nova Light" panose="020B0302020104020203" pitchFamily="34" charset="0"/>
              </a:rPr>
              <a:t>Error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DDEC20C-7A1C-6A1B-5FD5-2C27A226DECE}"/>
                  </a:ext>
                </a:extLst>
              </p:cNvPr>
              <p:cNvSpPr txBox="1"/>
              <p:nvPr/>
            </p:nvSpPr>
            <p:spPr>
              <a:xfrm>
                <a:off x="9791695" y="1429078"/>
                <a:ext cx="2263139" cy="5786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𝐸𝑟𝑟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s-ES_tradnl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DDEC20C-7A1C-6A1B-5FD5-2C27A226DE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1695" y="1429078"/>
                <a:ext cx="2263139" cy="578685"/>
              </a:xfrm>
              <a:prstGeom prst="rect">
                <a:avLst/>
              </a:prstGeom>
              <a:blipFill>
                <a:blip r:embed="rId2"/>
                <a:stretch>
                  <a:fillRect t="-4348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D214FED-C5FA-C3EC-4B4E-8A6747CFC389}"/>
                  </a:ext>
                </a:extLst>
              </p:cNvPr>
              <p:cNvSpPr txBox="1"/>
              <p:nvPr/>
            </p:nvSpPr>
            <p:spPr>
              <a:xfrm>
                <a:off x="9871709" y="2760308"/>
                <a:ext cx="2263139" cy="5820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s-ES_tradnl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sz="2800" b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D214FED-C5FA-C3EC-4B4E-8A6747CFC3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1709" y="2760308"/>
                <a:ext cx="2263139" cy="582019"/>
              </a:xfrm>
              <a:prstGeom prst="rect">
                <a:avLst/>
              </a:prstGeom>
              <a:blipFill>
                <a:blip r:embed="rId4"/>
                <a:stretch>
                  <a:fillRect t="-6383" b="-12766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DD28084-1807-DBF9-75B3-37645E5D3D7F}"/>
                  </a:ext>
                </a:extLst>
              </p:cNvPr>
              <p:cNvSpPr txBox="1"/>
              <p:nvPr/>
            </p:nvSpPr>
            <p:spPr>
              <a:xfrm>
                <a:off x="9959335" y="4353196"/>
                <a:ext cx="2263139" cy="5820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𝑆𝑒𝑠𝑔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s-ES_tradnl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sz="2800" b="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DD28084-1807-DBF9-75B3-37645E5D3D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9335" y="4353196"/>
                <a:ext cx="2263139" cy="582019"/>
              </a:xfrm>
              <a:prstGeom prst="rect">
                <a:avLst/>
              </a:prstGeom>
              <a:blipFill>
                <a:blip r:embed="rId5"/>
                <a:stretch>
                  <a:fillRect t="-6383" b="-12766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79D89D4-06CC-CF31-E2AA-F9822E9E4565}"/>
              </a:ext>
            </a:extLst>
          </p:cNvPr>
          <p:cNvCxnSpPr>
            <a:cxnSpLocks/>
          </p:cNvCxnSpPr>
          <p:nvPr/>
        </p:nvCxnSpPr>
        <p:spPr>
          <a:xfrm flipV="1">
            <a:off x="6705600" y="3520122"/>
            <a:ext cx="4888302" cy="11491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C043EC4-5979-6AD3-A264-11946141115D}"/>
                  </a:ext>
                </a:extLst>
              </p:cNvPr>
              <p:cNvSpPr txBox="1"/>
              <p:nvPr/>
            </p:nvSpPr>
            <p:spPr>
              <a:xfrm>
                <a:off x="6057910" y="3250734"/>
                <a:ext cx="6858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s-ES_tradnl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C043EC4-5979-6AD3-A264-1194614111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7910" y="3250734"/>
                <a:ext cx="685800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7245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6" grpId="0" animBg="1"/>
      <p:bldP spid="22" grpId="0"/>
      <p:bldP spid="23" grpId="0"/>
      <p:bldP spid="2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D075D-CB3E-691A-FEFF-CDBCD3DAA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Trade Off Sesgo Varianza: Escenarios posibles</a:t>
            </a:r>
          </a:p>
        </p:txBody>
      </p:sp>
      <p:pic>
        <p:nvPicPr>
          <p:cNvPr id="6" name="Content Placeholder 5" descr="A group of graphs showing different sizes and colors&#10;&#10;Description automatically generated with medium confidence">
            <a:extLst>
              <a:ext uri="{FF2B5EF4-FFF2-40B4-BE49-F238E27FC236}">
                <a16:creationId xmlns:a16="http://schemas.microsoft.com/office/drawing/2014/main" id="{86B0B414-1312-E6E9-BAE5-103B624B81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2267" y="1461933"/>
            <a:ext cx="9432286" cy="489441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3F2433-41DA-B239-564B-B9764AB67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29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8D18B8-6826-F411-21FB-56684A6CE187}"/>
              </a:ext>
            </a:extLst>
          </p:cNvPr>
          <p:cNvSpPr txBox="1"/>
          <p:nvPr/>
        </p:nvSpPr>
        <p:spPr>
          <a:xfrm>
            <a:off x="10634553" y="5396067"/>
            <a:ext cx="833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Nova Light" panose="020B0302020104020203" pitchFamily="34" charset="0"/>
              </a:rPr>
              <a:t>p.32</a:t>
            </a:r>
          </a:p>
        </p:txBody>
      </p:sp>
    </p:spTree>
    <p:extLst>
      <p:ext uri="{BB962C8B-B14F-4D97-AF65-F5344CB8AC3E}">
        <p14:creationId xmlns:p14="http://schemas.microsoft.com/office/powerpoint/2010/main" val="2436941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56FC5-0E53-6D4C-09A5-4C5B8E1AD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sz="3600" dirty="0"/>
              <a:t>Cuestiones operativas del curso: </a:t>
            </a:r>
            <a:r>
              <a:rPr lang="es-ES_tradnl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Próximos Deadlines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8FB43-7DE0-04F0-9AC5-E468E02B4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s-ES_tradnl" dirty="0"/>
              <a:t>TP 2: EPH. </a:t>
            </a:r>
            <a:r>
              <a:rPr lang="es-ES_tradnl" dirty="0">
                <a:solidFill>
                  <a:srgbClr val="FF0000"/>
                </a:solidFill>
              </a:rPr>
              <a:t>Martes</a:t>
            </a:r>
            <a:r>
              <a:rPr lang="es-ES_tradnl" dirty="0"/>
              <a:t> </a:t>
            </a:r>
            <a:r>
              <a:rPr lang="es-ES_tradnl" dirty="0">
                <a:solidFill>
                  <a:srgbClr val="FF0000"/>
                </a:solidFill>
              </a:rPr>
              <a:t>22 de Abril, 17:00 hs</a:t>
            </a:r>
          </a:p>
          <a:p>
            <a:pPr>
              <a:lnSpc>
                <a:spcPct val="200000"/>
              </a:lnSpc>
            </a:pPr>
            <a:r>
              <a:rPr lang="es-ES_tradnl" dirty="0"/>
              <a:t>Presentación Grupal: Consignas Disponible. </a:t>
            </a:r>
            <a:r>
              <a:rPr lang="es-ES_tradnl" dirty="0">
                <a:solidFill>
                  <a:srgbClr val="FF0000"/>
                </a:solidFill>
              </a:rPr>
              <a:t>Viernes</a:t>
            </a:r>
            <a:r>
              <a:rPr lang="es-ES_tradnl" dirty="0"/>
              <a:t> </a:t>
            </a:r>
            <a:r>
              <a:rPr lang="es-ES_tradnl" dirty="0">
                <a:solidFill>
                  <a:srgbClr val="FF0000"/>
                </a:solidFill>
              </a:rPr>
              <a:t>25 de Abril, 17:00 hs</a:t>
            </a:r>
            <a:endParaRPr lang="es-ES_tradnl" dirty="0"/>
          </a:p>
          <a:p>
            <a:pPr>
              <a:lnSpc>
                <a:spcPct val="200000"/>
              </a:lnSpc>
            </a:pPr>
            <a:r>
              <a:rPr lang="es-ES_tradnl" dirty="0">
                <a:solidFill>
                  <a:srgbClr val="002060"/>
                </a:solidFill>
              </a:rPr>
              <a:t>Consultas</a:t>
            </a:r>
            <a:r>
              <a:rPr lang="es-ES_tradnl" dirty="0"/>
              <a:t>: Email, Miércoles 4:00 pm a 5:00 pm o </a:t>
            </a:r>
            <a:r>
              <a:rPr lang="es-ES_tradnl" dirty="0">
                <a:hlinkClick r:id="rId3"/>
              </a:rPr>
              <a:t>Calendly</a:t>
            </a:r>
            <a:endParaRPr lang="es-ES_tradnl" dirty="0">
              <a:solidFill>
                <a:srgbClr val="FF0000"/>
              </a:solidFill>
            </a:endParaRPr>
          </a:p>
          <a:p>
            <a:pPr marL="0" indent="0">
              <a:lnSpc>
                <a:spcPct val="200000"/>
              </a:lnSpc>
              <a:buNone/>
            </a:pPr>
            <a:endParaRPr lang="es-ES_tradnl" dirty="0">
              <a:solidFill>
                <a:srgbClr val="002060"/>
              </a:solidFill>
            </a:endParaRPr>
          </a:p>
          <a:p>
            <a:pPr marL="0" indent="0">
              <a:lnSpc>
                <a:spcPct val="200000"/>
              </a:lnSpc>
              <a:buNone/>
            </a:pPr>
            <a:endParaRPr lang="es-ES_tradnl" i="1" u="sn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AD31DF-2AE7-1DEC-F2F5-AA7755106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4349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A35D3-D2D8-8CE9-7E34-71C2EDF3D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Regresión: Consideraciones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4237D6-CECF-D918-3787-01AC784B82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sz="2400" b="1" dirty="0">
                <a:solidFill>
                  <a:srgbClr val="00663D"/>
                </a:solidFill>
                <a:effectLst/>
                <a:latin typeface="Times" pitchFamily="2" charset="0"/>
                <a:ea typeface="Times" pitchFamily="2" charset="0"/>
                <a:cs typeface="Times" pitchFamily="2" charset="0"/>
              </a:rPr>
              <a:t>† </a:t>
            </a:r>
            <a:r>
              <a:rPr lang="en-US" sz="2400" dirty="0"/>
              <a:t>James, G., Witten, D., Hastie, T., Tibshirani, R., &amp; Taylor, J. (2023). </a:t>
            </a:r>
            <a:r>
              <a:rPr lang="en-US" sz="2400" i="1" dirty="0"/>
              <a:t>An introduction to statistical learning: With applications in Python. </a:t>
            </a:r>
            <a:r>
              <a:rPr lang="en-US" b="1" dirty="0"/>
              <a:t>Chap. 3.2.2.</a:t>
            </a:r>
          </a:p>
          <a:p>
            <a:endParaRPr lang="es-ES_trad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8182F3-43B5-E9FA-3D46-B91FB310F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2404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4FB3359-0F42-8D8C-3B9A-3A9C0621E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¿Hay relación entre la respuesta y los predictores? 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1C148BA9-4BD5-C48C-16CC-AD730E82C7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s-ES_tradnl" dirty="0"/>
                  <a:t>Test de hipótesis conjunto -&gt; Test F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=…=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s-ES_tradnl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s-ES_tradnl" dirty="0"/>
                  <a:t>: al menos un coeficiente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s-ES_tradnl" dirty="0"/>
                  <a:t> es distinto de cero</a:t>
                </a:r>
              </a:p>
              <a:p>
                <a:r>
                  <a:rPr lang="es-ES_tradnl" dirty="0"/>
                  <a:t>Estadístico F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𝑇𝑆𝑆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𝑅𝑆𝑆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𝑅𝑆𝑆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/(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den>
                      </m:f>
                    </m:oMath>
                  </m:oMathPara>
                </a14:m>
                <a:endParaRPr lang="es-ES_tradnl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1C148BA9-4BD5-C48C-16CC-AD730E82C7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71ACA7-3B7D-2CEF-68EB-D042E09CF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3095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3DD3D-F4FC-CEDC-5575-8E9328725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¿Hay relación entre la respuesta y los predictores? 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B689D3-2CE9-0302-8436-DF107F87FC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s-ES_tradnl" dirty="0"/>
                  <a:t>Bajo los supuestos del modelo lineal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𝑅𝑆𝑆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s-ES_tradnl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ES_tradnl" dirty="0"/>
                  <a:t>Bajo la hipótesis nula: 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𝑇𝑆𝑆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𝑅𝑆𝑆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s-ES_tradnl" dirty="0"/>
              </a:p>
              <a:p>
                <a:pPr>
                  <a:lnSpc>
                    <a:spcPct val="120000"/>
                  </a:lnSpc>
                </a:pPr>
                <a:r>
                  <a:rPr lang="es-ES_tradnl" dirty="0"/>
                  <a:t>Intuición: 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s-ES_tradnl" dirty="0"/>
                  <a:t>Si no hay relación -&gt; estadístico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s-ES_tradnl" dirty="0"/>
              </a:p>
              <a:p>
                <a:pPr lvl="1">
                  <a:lnSpc>
                    <a:spcPct val="120000"/>
                  </a:lnSpc>
                </a:pPr>
                <a:r>
                  <a:rPr lang="es-ES_tradnl" dirty="0"/>
                  <a:t>Si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s-ES_tradnl" dirty="0"/>
                  <a:t> es verdadera -&gt;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𝑇𝑆𝑆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𝑅𝑆𝑆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ES_tradnl" dirty="0"/>
                  <a:t> -&gt; estadístico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s-ES_tradnl" dirty="0"/>
              </a:p>
              <a:p>
                <a:pPr lvl="1">
                  <a:lnSpc>
                    <a:spcPct val="120000"/>
                  </a:lnSpc>
                </a:pPr>
                <a:endParaRPr lang="es-ES_tradn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B689D3-2CE9-0302-8436-DF107F87FC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27" t="-291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D897A2-0EF6-749A-CA33-F31B45667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8975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3DD3D-F4FC-CEDC-5575-8E9328725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¿Hay relación entre la respuesta y los predictores? III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B689D3-2CE9-0302-8436-DF107F87FC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𝑇𝑆𝑆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𝑅𝑆𝑆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𝑅𝑆𝑆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/(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den>
                      </m:f>
                    </m:oMath>
                  </m:oMathPara>
                </a14:m>
                <a:endParaRPr lang="es-ES_tradnl" dirty="0"/>
              </a:p>
              <a:p>
                <a:pPr>
                  <a:lnSpc>
                    <a:spcPct val="120000"/>
                  </a:lnSpc>
                </a:pPr>
                <a:r>
                  <a:rPr lang="es-ES_tradnl" dirty="0"/>
                  <a:t>¿Cuán grande tiene que ser F para concluir que hay una relación?</a:t>
                </a:r>
              </a:p>
              <a:p>
                <a:pPr>
                  <a:lnSpc>
                    <a:spcPct val="120000"/>
                  </a:lnSpc>
                </a:pPr>
                <a:r>
                  <a:rPr lang="es-ES_tradnl" dirty="0"/>
                  <a:t>Depende</a:t>
                </a:r>
                <a:r>
                  <a:rPr lang="en-US" dirty="0"/>
                  <a:t> 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s-ES_tradnl" dirty="0"/>
                  <a:t> 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s-ES_tradnl" dirty="0"/>
              </a:p>
              <a:p>
                <a:pPr lvl="1">
                  <a:lnSpc>
                    <a:spcPct val="120000"/>
                  </a:lnSpc>
                </a:pPr>
                <a:r>
                  <a:rPr lang="es-ES_tradnl" dirty="0"/>
                  <a:t>Cuando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s-ES_tradnl" dirty="0"/>
                  <a:t> es grande, un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s-ES_tradnl" dirty="0"/>
                  <a:t> a penas por arriba de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s-ES_tradnl" dirty="0"/>
                  <a:t> puede ser suficiente para rechazar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s-ES_tradnl" dirty="0"/>
              </a:p>
              <a:p>
                <a:pPr lvl="1">
                  <a:lnSpc>
                    <a:spcPct val="120000"/>
                  </a:lnSpc>
                </a:pPr>
                <a:r>
                  <a:rPr lang="es-ES_tradnl" dirty="0"/>
                  <a:t>Cuando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s-ES_tradnl" dirty="0"/>
                  <a:t> es pequeño, necesitamos un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s-ES_tradnl" dirty="0"/>
                  <a:t> grande. ¿En la práctica? </a:t>
                </a:r>
              </a:p>
              <a:p>
                <a:pPr lvl="1">
                  <a:lnSpc>
                    <a:spcPct val="120000"/>
                  </a:lnSpc>
                </a:pPr>
                <a:endParaRPr lang="es-ES_tradn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B689D3-2CE9-0302-8436-DF107F87FC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b="-581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D897A2-0EF6-749A-CA33-F31B45667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3944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DE34E-FBA6-5566-8E70-5708DC608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Selección de variables (no automático)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353677-2DEB-29FC-C522-ABA18C230E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s-ES_tradnl" dirty="0"/>
                  <a:t>A veces interesa si un conjunto de predictores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s-ES_tradnl" dirty="0"/>
                  <a:t> es relevante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=…=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s-ES_tradnl" dirty="0"/>
              </a:p>
              <a:p>
                <a:r>
                  <a:rPr lang="es-ES_tradnl" dirty="0"/>
                  <a:t>Se estima un segundo modelo con todos los predictores excepto los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s-ES_tradnl" dirty="0"/>
                  <a:t> de interés, su suma de los residuos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s-ES_tradnl" dirty="0"/>
                  <a:t> y estimamos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𝑅𝑆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𝑅𝑆𝑆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𝑅𝑆𝑆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/(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den>
                      </m:f>
                    </m:oMath>
                  </m:oMathPara>
                </a14:m>
                <a:endParaRPr lang="es-ES_tradnl" dirty="0"/>
              </a:p>
              <a:p>
                <a:endParaRPr lang="es-ES_tradnl" dirty="0"/>
              </a:p>
              <a:p>
                <a:endParaRPr lang="es-ES_tradnl" dirty="0"/>
              </a:p>
              <a:p>
                <a:endParaRPr lang="es-ES_tradn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353677-2DEB-29FC-C522-ABA18C230E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97974C-0626-D0B9-467B-1912CDB0F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986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46894-A0B2-1347-0C56-4D21E159C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Relación test </a:t>
            </a:r>
            <a:r>
              <a:rPr lang="es-ES_tradnl" i="1" dirty="0"/>
              <a:t>t</a:t>
            </a:r>
            <a:r>
              <a:rPr lang="es-ES_tradnl" dirty="0"/>
              <a:t> y test </a:t>
            </a:r>
            <a:r>
              <a:rPr lang="es-ES_tradnl" i="1" dirty="0"/>
              <a:t>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ECF2D8-CF74-8744-060F-B57D9F5909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s-ES_tradnl" dirty="0">
                    <a:solidFill>
                      <a:srgbClr val="FF0000"/>
                    </a:solidFill>
                  </a:rPr>
                  <a:t>Resultado</a:t>
                </a:r>
                <a:r>
                  <a:rPr lang="es-ES_tradnl" dirty="0"/>
                  <a:t>: Cada estadístico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s-ES_tradnl" dirty="0"/>
                  <a:t> del coeficiente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s-ES_tradnl" dirty="0"/>
                  <a:t> es </a:t>
                </a:r>
                <a:r>
                  <a:rPr lang="es-ES_tradnl" dirty="0">
                    <a:solidFill>
                      <a:srgbClr val="002060"/>
                    </a:solidFill>
                  </a:rPr>
                  <a:t>equivalente</a:t>
                </a:r>
                <a:r>
                  <a:rPr lang="es-ES_tradnl" dirty="0"/>
                  <a:t> 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s-ES_tradnl" dirty="0"/>
                  <a:t> del segundo modelo sin el predictor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s-ES_tradnl" dirty="0"/>
              </a:p>
              <a:p>
                <a:pPr lvl="1"/>
                <a:r>
                  <a:rPr lang="es-ES_tradnl" dirty="0">
                    <a:solidFill>
                      <a:srgbClr val="002060"/>
                    </a:solidFill>
                  </a:rPr>
                  <a:t>Intuición</a:t>
                </a:r>
                <a:r>
                  <a:rPr lang="es-ES_tradnl" dirty="0"/>
                  <a:t>: reportan el efecto parcial de sumar la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s-ES_tradnl" dirty="0"/>
                  <a:t> al modelo</a:t>
                </a:r>
              </a:p>
              <a:p>
                <a:r>
                  <a:rPr lang="es-ES_tradnl" dirty="0">
                    <a:solidFill>
                      <a:srgbClr val="002060"/>
                    </a:solidFill>
                  </a:rPr>
                  <a:t>Pregunta del millón</a:t>
                </a:r>
                <a:r>
                  <a:rPr lang="es-ES_tradnl" dirty="0"/>
                  <a:t>: </a:t>
                </a:r>
              </a:p>
              <a:p>
                <a:pPr marL="0" indent="0" algn="ctr">
                  <a:buNone/>
                </a:pPr>
                <a:r>
                  <a:rPr lang="es-ES_tradnl" dirty="0"/>
                  <a:t>¿Por qué necesitamos ver el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s-ES_tradnl" dirty="0"/>
                  <a:t> estadístico y no nos quedamos solo con el estadistco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s-ES_tradnl" dirty="0"/>
                  <a:t> de los test de hipótesis individuales 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ECF2D8-CF74-8744-060F-B57D9F5909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b="-2035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E04363-AB1D-65BB-C6F2-6593C4C0C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3179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B30D6-77BE-F44D-8C26-6314738F1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Ilustración del problema lógico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9B0787-61D4-7658-7198-03F385EE48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s-ES_tradnl" dirty="0"/>
                  <a:t>Tenemos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=100</m:t>
                    </m:r>
                  </m:oMath>
                </a14:m>
                <a:r>
                  <a:rPr lang="es-ES_tradnl" dirty="0"/>
                  <a:t>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=…=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s-ES_tradnl" dirty="0"/>
                  <a:t> es verdadera</a:t>
                </a:r>
              </a:p>
              <a:p>
                <a:r>
                  <a:rPr lang="es-ES_tradnl" dirty="0"/>
                  <a:t> 5% de los p-valores del estadístico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s-ES_tradnl" dirty="0"/>
                  <a:t> pueden estar debajo 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0.05</m:t>
                    </m:r>
                  </m:oMath>
                </a14:m>
                <a:r>
                  <a:rPr lang="es-ES_tradnl" dirty="0"/>
                  <a:t> por coincidencia</a:t>
                </a:r>
              </a:p>
              <a:p>
                <a:pPr lvl="1"/>
                <a:r>
                  <a:rPr lang="es-ES_tradnl" dirty="0"/>
                  <a:t>5 predictores que son “significativos estadísticamente” pero en realidad no tienen una asociación con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s-ES_tradnl" dirty="0"/>
              </a:p>
              <a:p>
                <a:r>
                  <a:rPr lang="es-ES_tradnl" dirty="0"/>
                  <a:t>Test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s-ES_tradnl" dirty="0"/>
                  <a:t> ajusta por número de predictores y observaciones</a:t>
                </a:r>
              </a:p>
              <a:p>
                <a:pPr marL="0" indent="0">
                  <a:buNone/>
                </a:pPr>
                <a:endParaRPr lang="es-ES_tradn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9B0787-61D4-7658-7198-03F385EE48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r="-241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16FB7A-B59B-0AEE-D0CA-FA93064E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2429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A35D3-D2D8-8CE9-7E34-71C2EDF3D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Regresión: Problemas y soluciones practicas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4237D6-CECF-D918-3787-01AC784B82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sz="2400" b="1" dirty="0">
                <a:solidFill>
                  <a:srgbClr val="00663D"/>
                </a:solidFill>
                <a:effectLst/>
                <a:latin typeface="Times" pitchFamily="2" charset="0"/>
                <a:ea typeface="Times" pitchFamily="2" charset="0"/>
                <a:cs typeface="Times" pitchFamily="2" charset="0"/>
              </a:rPr>
              <a:t>† </a:t>
            </a:r>
            <a:r>
              <a:rPr lang="en-US" sz="2400" dirty="0"/>
              <a:t>James, G., Witten, D., Hastie, T., Tibshirani, R., &amp; Taylor, J. (2023). </a:t>
            </a:r>
            <a:r>
              <a:rPr lang="en-US" sz="2400" i="1" dirty="0"/>
              <a:t>An introduction to statistical learning: With applications in Python. </a:t>
            </a:r>
            <a:r>
              <a:rPr lang="en-US" b="1" dirty="0"/>
              <a:t>Chap. 3.3</a:t>
            </a:r>
          </a:p>
          <a:p>
            <a:endParaRPr lang="es-ES_trad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8182F3-43B5-E9FA-3D46-B91FB310F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313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8136D81-D220-F7C4-3ED2-07E82A4DD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1. Extensiones del Modelo Lineal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D95A943A-28F2-5A6F-848C-CA663CC2D4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s-ES_tradnl" dirty="0"/>
                  <a:t>Supuestos del modelo regresión lineal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es-ES_tradnl" dirty="0"/>
              </a:p>
              <a:p>
                <a:pPr lvl="1"/>
                <a:r>
                  <a:rPr lang="es-ES_tradnl" dirty="0">
                    <a:solidFill>
                      <a:srgbClr val="002060"/>
                    </a:solidFill>
                  </a:rPr>
                  <a:t>Aditivita</a:t>
                </a:r>
                <a:r>
                  <a:rPr lang="es-ES_tradnl" dirty="0"/>
                  <a:t>: asociación entre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s-ES_tradnl" dirty="0"/>
                  <a:t>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s-ES_tradnl" dirty="0"/>
                  <a:t>no depende de los otros predictores</a:t>
                </a:r>
              </a:p>
              <a:p>
                <a:pPr lvl="2"/>
                <a:r>
                  <a:rPr lang="es-ES_tradnl" dirty="0">
                    <a:solidFill>
                      <a:srgbClr val="00B050"/>
                    </a:solidFill>
                  </a:rPr>
                  <a:t>Solución</a:t>
                </a:r>
                <a:r>
                  <a:rPr lang="es-ES_tradnl" dirty="0"/>
                  <a:t>: Incluimos interacciones (¿Ejemplo?)</a:t>
                </a:r>
              </a:p>
              <a:p>
                <a:pPr lvl="1"/>
                <a:r>
                  <a:rPr lang="es-ES_tradnl" dirty="0">
                    <a:solidFill>
                      <a:srgbClr val="002060"/>
                    </a:solidFill>
                  </a:rPr>
                  <a:t>Linealidad</a:t>
                </a:r>
                <a:r>
                  <a:rPr lang="es-ES_tradnl" dirty="0"/>
                  <a:t>: cambios en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s-ES_tradnl" dirty="0"/>
                  <a:t> y asociados con cambios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s-ES_tradnl" dirty="0"/>
                  <a:t> son constantes y no dependen del valor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s-ES_tradnl" dirty="0"/>
              </a:p>
              <a:p>
                <a:pPr lvl="2"/>
                <a:r>
                  <a:rPr lang="es-ES_tradnl" dirty="0">
                    <a:solidFill>
                      <a:srgbClr val="00B050"/>
                    </a:solidFill>
                  </a:rPr>
                  <a:t>Solución</a:t>
                </a:r>
                <a:r>
                  <a:rPr lang="es-ES_tradnl" dirty="0"/>
                  <a:t>: Incluimos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s-ES_tradnl" dirty="0"/>
                  <a:t> de mayor grado -&gt; Regresión de polinomios (¿Ejemplo?)</a:t>
                </a:r>
              </a:p>
              <a:p>
                <a:pPr lvl="2"/>
                <a:endParaRPr lang="es-ES_tradnl" dirty="0"/>
              </a:p>
              <a:p>
                <a:endParaRPr lang="es-ES_tradnl" dirty="0"/>
              </a:p>
              <a:p>
                <a:pPr lvl="1"/>
                <a:endParaRPr lang="es-ES_tradnl" dirty="0"/>
              </a:p>
              <a:p>
                <a:endParaRPr lang="es-ES_tradnl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D95A943A-28F2-5A6F-848C-CA663CC2D4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66F35E-74BB-7EE2-03E3-8465F776C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5109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CCE09-439C-054B-4A83-00470F83D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2. No linealidad de los datos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FBD868-920E-E22C-4FC8-F7F8328C8D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4983708"/>
                <a:ext cx="10515600" cy="1193254"/>
              </a:xfrm>
            </p:spPr>
            <p:txBody>
              <a:bodyPr numCol="2">
                <a:normAutofit fontScale="925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s-ES_tradnl" dirty="0"/>
                  <a:t>Modelo: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s-ES_tradnl" dirty="0"/>
                  <a:t> </a:t>
                </a:r>
              </a:p>
              <a:p>
                <a:pPr>
                  <a:lnSpc>
                    <a:spcPct val="120000"/>
                  </a:lnSpc>
                </a:pPr>
                <a:r>
                  <a:rPr lang="es-ES_tradnl" dirty="0">
                    <a:solidFill>
                      <a:srgbClr val="002060"/>
                    </a:solidFill>
                  </a:rPr>
                  <a:t>Ver</a:t>
                </a:r>
                <a:r>
                  <a:rPr lang="es-ES_tradnl" dirty="0"/>
                  <a:t>: Residual plots</a:t>
                </a:r>
              </a:p>
              <a:p>
                <a:pPr>
                  <a:lnSpc>
                    <a:spcPct val="120000"/>
                  </a:lnSpc>
                </a:pPr>
                <a:r>
                  <a:rPr lang="es-ES_tradnl" dirty="0">
                    <a:solidFill>
                      <a:srgbClr val="00B050"/>
                    </a:solidFill>
                  </a:rPr>
                  <a:t>Solución</a:t>
                </a:r>
                <a:r>
                  <a:rPr lang="es-ES_tradnl" dirty="0"/>
                  <a:t>: Transformaciones no lineales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ES_tradnl" dirty="0"/>
                  <a:t>, </a:t>
                </a:r>
                <a:r>
                  <a:rPr lang="es-ES_tradnl" dirty="0" err="1"/>
                  <a:t>ect</a:t>
                </a:r>
                <a:endParaRPr lang="es-ES_tradn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FBD868-920E-E22C-4FC8-F7F8328C8D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983708"/>
                <a:ext cx="10515600" cy="1193254"/>
              </a:xfrm>
              <a:blipFill>
                <a:blip r:embed="rId2"/>
                <a:stretch>
                  <a:fillRect l="-1206" t="-6316" b="-10526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356C15-06E5-E08D-1857-1232F85F9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39</a:t>
            </a:fld>
            <a:endParaRPr lang="en-US"/>
          </a:p>
        </p:txBody>
      </p:sp>
      <p:pic>
        <p:nvPicPr>
          <p:cNvPr id="10" name="Picture 9" descr="A comparison of a graph&#10;&#10;Description automatically generated with medium confidence">
            <a:extLst>
              <a:ext uri="{FF2B5EF4-FFF2-40B4-BE49-F238E27FC236}">
                <a16:creationId xmlns:a16="http://schemas.microsoft.com/office/drawing/2014/main" id="{F5CB5BCC-AC60-312E-1D5F-FA61E2B4CA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6005" y="1292180"/>
            <a:ext cx="7539990" cy="380433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178CFE1-CE5A-F88E-F546-0A87F7AC487F}"/>
                  </a:ext>
                </a:extLst>
              </p:cNvPr>
              <p:cNvSpPr txBox="1"/>
              <p:nvPr/>
            </p:nvSpPr>
            <p:spPr>
              <a:xfrm>
                <a:off x="-289560" y="1646138"/>
                <a:ext cx="329184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s-ES_tradnl" sz="28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s-ES_tradnl" sz="32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178CFE1-CE5A-F88E-F546-0A87F7AC48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89560" y="1646138"/>
                <a:ext cx="3291840" cy="523220"/>
              </a:xfrm>
              <a:prstGeom prst="rect">
                <a:avLst/>
              </a:prstGeom>
              <a:blipFill>
                <a:blip r:embed="rId4"/>
                <a:stretch>
                  <a:fillRect t="-4762" b="-9524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4A546D9-C41F-BB46-3C6F-8A1E5523388B}"/>
                  </a:ext>
                </a:extLst>
              </p:cNvPr>
              <p:cNvSpPr txBox="1"/>
              <p:nvPr/>
            </p:nvSpPr>
            <p:spPr>
              <a:xfrm>
                <a:off x="4587240" y="4561175"/>
                <a:ext cx="12192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s-ES_tradnl" sz="16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4A546D9-C41F-BB46-3C6F-8A1E552338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7240" y="4561175"/>
                <a:ext cx="1219200" cy="523220"/>
              </a:xfrm>
              <a:prstGeom prst="rect">
                <a:avLst/>
              </a:prstGeom>
              <a:blipFill>
                <a:blip r:embed="rId5"/>
                <a:stretch>
                  <a:fillRect t="-7143" b="-9524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3237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8CDA9-EC41-2312-3939-2A1FFC5B4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Orden de Temas: </a:t>
            </a:r>
            <a:r>
              <a:rPr lang="es-ES_tradnl" sz="3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Secuencia de Trabajo con Datos</a:t>
            </a:r>
            <a:endParaRPr lang="es-ES_tradnl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1ABD0DE-D47B-BE72-9389-1B9C88CB6F1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49451" y="1100380"/>
          <a:ext cx="11236271" cy="55483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E42FF7C-6F94-55CC-F31A-3FC6C600E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0528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1EC9C-2D48-F868-F77F-3360915C7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3. Autocorrelación de los errores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BF22C948-E45F-DF19-67AE-130BCEFEF972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s-ES_tradnl" dirty="0"/>
                  <a:t>Puede pasar que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𝜌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s-ES_tradnl" dirty="0"/>
              </a:p>
              <a:p>
                <a:r>
                  <a:rPr lang="es-ES_tradnl" dirty="0">
                    <a:solidFill>
                      <a:srgbClr val="FF0000"/>
                    </a:solidFill>
                  </a:rPr>
                  <a:t>Problema</a:t>
                </a:r>
                <a:r>
                  <a:rPr lang="es-ES_tradnl" dirty="0"/>
                  <a:t>: En general, subestimamos los verdaderos errores estándar -&gt; sobre rechazamos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s-ES_tradnl" dirty="0"/>
              </a:p>
              <a:p>
                <a:r>
                  <a:rPr lang="es-ES_tradnl" dirty="0">
                    <a:solidFill>
                      <a:srgbClr val="002060"/>
                    </a:solidFill>
                  </a:rPr>
                  <a:t>Ver</a:t>
                </a:r>
                <a:r>
                  <a:rPr lang="es-ES_tradnl" dirty="0"/>
                  <a:t>: </a:t>
                </a:r>
                <a:r>
                  <a:rPr lang="es-ES_tradnl" dirty="0" err="1"/>
                  <a:t>Correlogramas</a:t>
                </a:r>
                <a:endParaRPr lang="es-ES_tradnl" dirty="0"/>
              </a:p>
              <a:p>
                <a:r>
                  <a:rPr lang="es-ES_tradnl" dirty="0">
                    <a:solidFill>
                      <a:srgbClr val="00B050"/>
                    </a:solidFill>
                  </a:rPr>
                  <a:t>Solución</a:t>
                </a:r>
                <a:r>
                  <a:rPr lang="es-ES_tradnl" dirty="0"/>
                  <a:t>: Modelos de series de tiempo</a:t>
                </a:r>
              </a:p>
              <a:p>
                <a:endParaRPr lang="es-ES_tradnl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BF22C948-E45F-DF19-67AE-130BCEFEF9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711" r="-1467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Content Placeholder 7" descr="A line graph of different types of data&#10;&#10;Description automatically generated with medium confidence">
            <a:extLst>
              <a:ext uri="{FF2B5EF4-FFF2-40B4-BE49-F238E27FC236}">
                <a16:creationId xmlns:a16="http://schemas.microsoft.com/office/drawing/2014/main" id="{20B9232A-3EDE-B4EB-3610-09871BE4DF0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75648" y="1447800"/>
            <a:ext cx="5406655" cy="472916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33A5EB-2A93-27AB-8F89-B64439E20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1869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658E7-F712-D377-13A3-6311E2171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4. Varianza del error no constante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989D498E-EF11-0B89-4C59-4E89608AD3B6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s-ES_tradnl" dirty="0"/>
                  <a:t>Heteroscedasticidad: </a:t>
                </a:r>
              </a:p>
              <a:p>
                <a:pPr lvl="1"/>
                <a:r>
                  <a:rPr lang="en-US" b="0" dirty="0"/>
                  <a:t>No </a:t>
                </a:r>
                <a:r>
                  <a:rPr lang="en-US" b="0" dirty="0" err="1"/>
                  <a:t>cumple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Var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s-ES_tradnl" dirty="0"/>
              </a:p>
              <a:p>
                <a:r>
                  <a:rPr lang="es-ES_tradnl" dirty="0">
                    <a:solidFill>
                      <a:srgbClr val="002060"/>
                    </a:solidFill>
                  </a:rPr>
                  <a:t>Ver</a:t>
                </a:r>
                <a:r>
                  <a:rPr lang="es-ES_tradnl" dirty="0"/>
                  <a:t>: Residual plots </a:t>
                </a:r>
              </a:p>
              <a:p>
                <a:r>
                  <a:rPr lang="es-ES_tradnl" dirty="0">
                    <a:solidFill>
                      <a:srgbClr val="00B050"/>
                    </a:solidFill>
                  </a:rPr>
                  <a:t>Solución</a:t>
                </a:r>
                <a:r>
                  <a:rPr lang="es-ES_tradnl" dirty="0"/>
                  <a:t>: </a:t>
                </a:r>
              </a:p>
              <a:p>
                <a:pPr lvl="1"/>
                <a:r>
                  <a:rPr lang="es-ES_tradnl" dirty="0"/>
                  <a:t>Estimar errores estándar robustos y </a:t>
                </a:r>
                <a:r>
                  <a:rPr lang="es-ES_tradnl" dirty="0" err="1"/>
                  <a:t>cluster</a:t>
                </a:r>
                <a:endParaRPr lang="es-ES_tradnl" dirty="0"/>
              </a:p>
              <a:p>
                <a:pPr lvl="1"/>
                <a:r>
                  <a:rPr lang="es-ES_tradnl" dirty="0"/>
                  <a:t>Transformar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s-ES_tradnl" dirty="0"/>
                  <a:t> con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s-ES_tradnl" dirty="0"/>
              </a:p>
              <a:p>
                <a:pPr lvl="1"/>
                <a:r>
                  <a:rPr lang="es-ES_tradnl" dirty="0"/>
                  <a:t>MC Ponderados</a:t>
                </a:r>
              </a:p>
              <a:p>
                <a:endParaRPr lang="es-ES_tradnl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989D498E-EF11-0B89-4C59-4E89608AD3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711" b="-872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Content Placeholder 7" descr="A comparison of a diagram&#10;&#10;Description automatically generated with medium confidence">
            <a:extLst>
              <a:ext uri="{FF2B5EF4-FFF2-40B4-BE49-F238E27FC236}">
                <a16:creationId xmlns:a16="http://schemas.microsoft.com/office/drawing/2014/main" id="{3A9DA235-B361-0EE8-780D-0B5B3926D60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19800" y="2145898"/>
            <a:ext cx="6163590" cy="320083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23DD20-13D5-2F67-25ED-EEEF8464D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7482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B922D-CDD1-3773-8A4D-83E51470E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5. Outliers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46A86515-C093-CDC2-6ED4-0F6B59792C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4221480"/>
                <a:ext cx="10515600" cy="1955482"/>
              </a:xfrm>
            </p:spPr>
            <p:txBody>
              <a:bodyPr numCol="2">
                <a:normAutofit fontScale="700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s-ES_tradnl" dirty="0">
                    <a:solidFill>
                      <a:srgbClr val="002060"/>
                    </a:solidFill>
                  </a:rPr>
                  <a:t>Ver</a:t>
                </a:r>
                <a:r>
                  <a:rPr lang="es-ES_tradnl" dirty="0"/>
                  <a:t>: Scatter plot 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s-ES_tradnl" dirty="0"/>
                  <a:t> 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s-ES_tradnl" dirty="0"/>
                  <a:t>, residual plots y studentized residual plot </a:t>
                </a:r>
              </a:p>
              <a:p>
                <a:pPr>
                  <a:lnSpc>
                    <a:spcPct val="120000"/>
                  </a:lnSpc>
                </a:pPr>
                <a:r>
                  <a:rPr lang="es-ES_tradnl" dirty="0">
                    <a:solidFill>
                      <a:srgbClr val="00B050"/>
                    </a:solidFill>
                  </a:rPr>
                  <a:t>Solución</a:t>
                </a:r>
                <a:r>
                  <a:rPr lang="es-ES_tradnl" dirty="0"/>
                  <a:t>: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s-ES_tradnl" dirty="0"/>
                  <a:t>Una sola observación -&gt; miramos de cerca: ¿es un Messi? =&gt; Eliminamos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s-ES_tradnl" dirty="0"/>
                  <a:t> Son varios outliers:</a:t>
                </a:r>
              </a:p>
              <a:p>
                <a:pPr lvl="2">
                  <a:lnSpc>
                    <a:spcPct val="120000"/>
                  </a:lnSpc>
                </a:pPr>
                <a:r>
                  <a:rPr lang="es-ES_tradnl" dirty="0"/>
                  <a:t>Dummy de </a:t>
                </a:r>
                <a:r>
                  <a:rPr lang="es-ES_tradnl" dirty="0" err="1"/>
                  <a:t>outlier</a:t>
                </a:r>
                <a:r>
                  <a:rPr lang="es-ES_tradnl" dirty="0"/>
                  <a:t> -&gt; probar modelos con y sin la dummy</a:t>
                </a:r>
              </a:p>
              <a:p>
                <a:pPr lvl="2">
                  <a:lnSpc>
                    <a:spcPct val="120000"/>
                  </a:lnSpc>
                </a:pPr>
                <a:r>
                  <a:rPr lang="es-ES_tradnl" dirty="0" err="1"/>
                  <a:t>Trim</a:t>
                </a:r>
                <a:r>
                  <a:rPr lang="es-ES_tradnl" dirty="0"/>
                  <a:t> variable -&gt; 1% superior o inferior -&gt; usamos el 99% de las observaciones restantes</a:t>
                </a:r>
              </a:p>
              <a:p>
                <a:pPr>
                  <a:lnSpc>
                    <a:spcPct val="120000"/>
                  </a:lnSpc>
                </a:pPr>
                <a:endParaRPr lang="es-ES_tradnl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46A86515-C093-CDC2-6ED4-0F6B59792C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221480"/>
                <a:ext cx="10515600" cy="1955482"/>
              </a:xfrm>
              <a:blipFill>
                <a:blip r:embed="rId2"/>
                <a:stretch>
                  <a:fillRect l="-724" t="-1935" r="-724" b="-3226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B5AB76-D52F-8762-86C1-6CDBA5FD5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42</a:t>
            </a:fld>
            <a:endParaRPr lang="en-US"/>
          </a:p>
        </p:txBody>
      </p:sp>
      <p:pic>
        <p:nvPicPr>
          <p:cNvPr id="8" name="Picture 7" descr="A diagram of a graph&#10;&#10;Description automatically generated">
            <a:extLst>
              <a:ext uri="{FF2B5EF4-FFF2-40B4-BE49-F238E27FC236}">
                <a16:creationId xmlns:a16="http://schemas.microsoft.com/office/drawing/2014/main" id="{5C7F4AF9-2960-3F59-11AB-C6A3D23362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8760" y="1234440"/>
            <a:ext cx="9174480" cy="2987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1180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B922D-CDD1-3773-8A4D-83E51470E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6. High </a:t>
            </a:r>
            <a:r>
              <a:rPr lang="es-ES_tradnl" dirty="0" err="1"/>
              <a:t>Leverage</a:t>
            </a:r>
            <a:r>
              <a:rPr lang="es-ES_tradnl" dirty="0"/>
              <a:t> </a:t>
            </a:r>
            <a:r>
              <a:rPr lang="es-ES_tradnl" dirty="0" err="1"/>
              <a:t>Points</a:t>
            </a:r>
            <a:r>
              <a:rPr lang="es-ES_tradnl" dirty="0"/>
              <a:t> (¿diferencia?)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46A86515-C093-CDC2-6ED4-0F6B59792C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4221480"/>
                <a:ext cx="10515600" cy="1955482"/>
              </a:xfrm>
            </p:spPr>
            <p:txBody>
              <a:bodyPr numCol="2">
                <a:normAutofit fontScale="625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s-ES_tradnl" dirty="0">
                    <a:solidFill>
                      <a:srgbClr val="002060"/>
                    </a:solidFill>
                  </a:rPr>
                  <a:t>Ver</a:t>
                </a:r>
                <a:r>
                  <a:rPr lang="es-ES_tradnl" dirty="0"/>
                  <a:t>: Scatter plot 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s-ES_tradnl" dirty="0"/>
                  <a:t> 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s-ES_tradnl" dirty="0"/>
                  <a:t>, scatter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ES_tradnl" dirty="0"/>
                  <a:t>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ES_tradnl" dirty="0"/>
                  <a:t> y studentized residual y </a:t>
                </a:r>
                <a:r>
                  <a:rPr lang="es-ES_tradnl" dirty="0" err="1"/>
                  <a:t>leverage</a:t>
                </a:r>
                <a:r>
                  <a:rPr lang="es-ES_tradnl" dirty="0"/>
                  <a:t> </a:t>
                </a:r>
              </a:p>
              <a:p>
                <a:pPr>
                  <a:lnSpc>
                    <a:spcPct val="120000"/>
                  </a:lnSpc>
                </a:pPr>
                <a:r>
                  <a:rPr lang="es-ES_tradnl" dirty="0" err="1">
                    <a:solidFill>
                      <a:srgbClr val="002060"/>
                    </a:solidFill>
                  </a:rPr>
                  <a:t>Estadistico</a:t>
                </a:r>
                <a:r>
                  <a:rPr lang="es-ES_tradnl" dirty="0">
                    <a:solidFill>
                      <a:srgbClr val="002060"/>
                    </a:solidFill>
                  </a:rPr>
                  <a:t> </a:t>
                </a:r>
                <a:r>
                  <a:rPr lang="es-ES_tradnl" dirty="0" err="1">
                    <a:solidFill>
                      <a:srgbClr val="002060"/>
                    </a:solidFill>
                  </a:rPr>
                  <a:t>Leverage</a:t>
                </a:r>
                <a:r>
                  <a:rPr lang="es-ES_tradnl" dirty="0">
                    <a:solidFill>
                      <a:srgbClr val="002060"/>
                    </a:solidFill>
                  </a:rPr>
                  <a:t>: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ES_tradnl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25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m:rPr>
                                    <m:brk m:alnAt="25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sSup>
                                          <m:sSup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  <m:sup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</m:nary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s-ES_tradnl" dirty="0"/>
              </a:p>
              <a:p>
                <a:pPr>
                  <a:lnSpc>
                    <a:spcPct val="120000"/>
                  </a:lnSpc>
                </a:pPr>
                <a:r>
                  <a:rPr lang="es-ES_tradnl" dirty="0">
                    <a:solidFill>
                      <a:srgbClr val="002060"/>
                    </a:solidFill>
                  </a:rPr>
                  <a:t>Intuición</a:t>
                </a:r>
                <a:r>
                  <a:rPr lang="es-ES_tradnl" dirty="0"/>
                  <a:t>: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s-ES_tradnl" dirty="0"/>
                  <a:t>A mayor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ES_tradnl" dirty="0"/>
                  <a:t>, una observación con alto </a:t>
                </a:r>
                <a:r>
                  <a:rPr lang="es-ES_tradnl" dirty="0" err="1"/>
                  <a:t>leverage</a:t>
                </a:r>
                <a:endParaRPr lang="es-ES_tradnl" dirty="0"/>
              </a:p>
              <a:p>
                <a:pPr>
                  <a:lnSpc>
                    <a:spcPct val="120000"/>
                  </a:lnSpc>
                </a:pPr>
                <a:endParaRPr lang="es-ES_tradnl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46A86515-C093-CDC2-6ED4-0F6B59792C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221480"/>
                <a:ext cx="10515600" cy="1955482"/>
              </a:xfrm>
              <a:blipFill>
                <a:blip r:embed="rId2"/>
                <a:stretch>
                  <a:fillRect l="-603" t="-1935" b="-21935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B5AB76-D52F-8762-86C1-6CDBA5FD5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43</a:t>
            </a:fld>
            <a:endParaRPr lang="en-US"/>
          </a:p>
        </p:txBody>
      </p:sp>
      <p:pic>
        <p:nvPicPr>
          <p:cNvPr id="4" name="Picture 3" descr="A graph of a line&#10;&#10;Description automatically generated">
            <a:extLst>
              <a:ext uri="{FF2B5EF4-FFF2-40B4-BE49-F238E27FC236}">
                <a16:creationId xmlns:a16="http://schemas.microsoft.com/office/drawing/2014/main" id="{258BF300-111F-2513-D18B-3420312217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7126" y="1324134"/>
            <a:ext cx="8617747" cy="2897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09002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8057B-7294-9D5D-19C3-D58BCE374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7. Colinealidad 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91D5C2-F2E9-1D95-E4A4-BB1172EA2B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s-ES_tradnl" dirty="0"/>
                  <a:t>Cuando dos o más predictores están altamente correlacionados</a:t>
                </a:r>
              </a:p>
              <a:p>
                <a:r>
                  <a:rPr lang="es-ES_tradnl" dirty="0"/>
                  <a:t>Usamos: </a:t>
                </a:r>
                <a:r>
                  <a:rPr lang="en-US" dirty="0"/>
                  <a:t>Variance inflation factor </a:t>
                </a:r>
                <a:r>
                  <a:rPr lang="es-ES_tradnl" dirty="0"/>
                  <a:t>(VIF)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𝑉𝐼𝐹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s-ES_tradnl" dirty="0"/>
              </a:p>
              <a:p>
                <a:pPr marL="457200" lvl="1" indent="0">
                  <a:buNone/>
                </a:pPr>
                <a:r>
                  <a:rPr lang="es-ES_tradnl" dirty="0"/>
                  <a:t>Donde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s-ES_tradnl" dirty="0"/>
                  <a:t> es el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ES_tradnl" dirty="0"/>
                  <a:t> de regresar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s-ES_tradnl" dirty="0"/>
                  <a:t> en todos los demás predictores</a:t>
                </a:r>
              </a:p>
              <a:p>
                <a:r>
                  <a:rPr lang="es-ES_tradnl" dirty="0">
                    <a:solidFill>
                      <a:srgbClr val="002060"/>
                    </a:solidFill>
                  </a:rPr>
                  <a:t>Intuición</a:t>
                </a:r>
                <a:r>
                  <a:rPr lang="es-ES_tradnl" dirty="0"/>
                  <a:t>: Si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s-ES_tradnl" dirty="0"/>
                  <a:t> se acerca a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s-ES_tradnl" dirty="0"/>
                  <a:t>, tenemos mucha colinealidad, VIF será grande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91D5C2-F2E9-1D95-E4A4-BB1172EA2B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44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7BDA1D-8827-D437-EBAC-FFD069552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52895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8057B-7294-9D5D-19C3-D58BCE374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7. Colinealidad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1D5C2-F2E9-1D95-E4A4-BB1172EA2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_tradnl" dirty="0">
                <a:solidFill>
                  <a:srgbClr val="00B050"/>
                </a:solidFill>
              </a:rPr>
              <a:t>Solución</a:t>
            </a:r>
          </a:p>
          <a:p>
            <a:pPr lvl="1"/>
            <a:r>
              <a:rPr lang="es-ES_tradnl" dirty="0"/>
              <a:t>Eliminar uno de los predictores problemáticos</a:t>
            </a:r>
          </a:p>
          <a:p>
            <a:pPr lvl="1"/>
            <a:r>
              <a:rPr lang="es-ES_tradnl" dirty="0"/>
              <a:t>Combinar los predictores (¿Como?)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7BDA1D-8827-D437-EBAC-FFD069552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15953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357CD-60DB-7599-DBBF-E7E34F55F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Conclusiones finales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8E002C-8C25-F567-04EE-6365B03764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/>
              <a:t>¿Qué aprendimos hoy?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A580811-4E8A-0CFA-2D7A-CC97B0990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05612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9168-AA67-F1BE-BEB5-BFF50FDBF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¿Qué aprendimos hoy?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66B93-964D-A72E-FB12-DE627F299F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s-ES_tradnl" dirty="0">
                <a:solidFill>
                  <a:srgbClr val="002060"/>
                </a:solidFill>
              </a:rPr>
              <a:t>Repasamos </a:t>
            </a:r>
            <a:r>
              <a:rPr lang="es-ES_tradnl" dirty="0"/>
              <a:t>las fortalezas de un modelo de regresión lineal</a:t>
            </a:r>
          </a:p>
          <a:p>
            <a:pPr lvl="1"/>
            <a:r>
              <a:rPr lang="es-ES_tradnl" dirty="0"/>
              <a:t>Modelo general, idea, aproximación, sesgo, MCO</a:t>
            </a:r>
          </a:p>
          <a:p>
            <a:r>
              <a:rPr lang="es-ES_tradnl" dirty="0">
                <a:solidFill>
                  <a:srgbClr val="002060"/>
                </a:solidFill>
              </a:rPr>
              <a:t>Discutimos</a:t>
            </a:r>
            <a:r>
              <a:rPr lang="es-ES_tradnl" dirty="0"/>
              <a:t> sobre formas de evaluar la precisión de</a:t>
            </a:r>
          </a:p>
          <a:p>
            <a:pPr lvl="1"/>
            <a:r>
              <a:rPr lang="es-ES_tradnl" dirty="0"/>
              <a:t>Coeficientes</a:t>
            </a:r>
          </a:p>
          <a:p>
            <a:pPr lvl="1"/>
            <a:r>
              <a:rPr lang="es-ES_tradnl" dirty="0"/>
              <a:t>Modelo</a:t>
            </a:r>
          </a:p>
          <a:p>
            <a:r>
              <a:rPr lang="es-ES_tradnl" dirty="0">
                <a:solidFill>
                  <a:srgbClr val="002060"/>
                </a:solidFill>
              </a:rPr>
              <a:t>Definimos</a:t>
            </a:r>
            <a:r>
              <a:rPr lang="es-ES_tradnl" dirty="0"/>
              <a:t> el ECM y su relación con el </a:t>
            </a:r>
            <a:r>
              <a:rPr lang="es-ES_tradnl" dirty="0">
                <a:solidFill>
                  <a:srgbClr val="002060"/>
                </a:solidFill>
              </a:rPr>
              <a:t>Error de Pronostico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7E39AB-00F5-ADEE-08FA-C6F284265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70013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9168-AA67-F1BE-BEB5-BFF50FDBF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¿Qué aprendimos hoy?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66B93-964D-A72E-FB12-DE627F299F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s-ES_tradnl" dirty="0">
                <a:solidFill>
                  <a:srgbClr val="002060"/>
                </a:solidFill>
              </a:rPr>
              <a:t>Mencionamos</a:t>
            </a:r>
            <a:r>
              <a:rPr lang="es-ES_tradnl" dirty="0"/>
              <a:t> algunas consideraciones sobre la relación de predictores y el </a:t>
            </a:r>
            <a:r>
              <a:rPr lang="es-ES_tradnl" dirty="0" err="1"/>
              <a:t>outcome</a:t>
            </a:r>
            <a:endParaRPr lang="es-ES_tradnl" dirty="0"/>
          </a:p>
          <a:p>
            <a:pPr lvl="1">
              <a:lnSpc>
                <a:spcPct val="120000"/>
              </a:lnSpc>
            </a:pPr>
            <a:r>
              <a:rPr lang="es-ES_tradnl" dirty="0"/>
              <a:t>Importancia de la predicción en el contexto de IV</a:t>
            </a:r>
          </a:p>
          <a:p>
            <a:pPr>
              <a:lnSpc>
                <a:spcPct val="120000"/>
              </a:lnSpc>
            </a:pPr>
            <a:r>
              <a:rPr lang="es-ES_tradnl" dirty="0">
                <a:solidFill>
                  <a:srgbClr val="002060"/>
                </a:solidFill>
              </a:rPr>
              <a:t>Enumeramos </a:t>
            </a:r>
            <a:r>
              <a:rPr lang="es-ES_tradnl" dirty="0"/>
              <a:t>distintos problemas y soluciones en regresión</a:t>
            </a:r>
          </a:p>
          <a:p>
            <a:pPr>
              <a:lnSpc>
                <a:spcPct val="120000"/>
              </a:lnSpc>
            </a:pPr>
            <a:r>
              <a:rPr lang="es-ES_tradnl" dirty="0">
                <a:solidFill>
                  <a:srgbClr val="002060"/>
                </a:solidFill>
              </a:rPr>
              <a:t>Aprendimos</a:t>
            </a:r>
            <a:r>
              <a:rPr lang="es-ES_tradnl" dirty="0"/>
              <a:t> de una base de datos con muchas otras bases de datos harmonizadas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7E39AB-00F5-ADEE-08FA-C6F284265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32101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D55B1-4C9E-9A68-CAC5-2D5211025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_tradnl" dirty="0"/>
              <a:t>¿Dudas, consultas?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6DE542-4031-D126-7AAF-A0332014D1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s-ES_tradnl" dirty="0">
                <a:latin typeface="Gill Sans Nova Light" panose="020B0302020104020203" pitchFamily="34" charset="0"/>
              </a:rPr>
              <a:t>Consultas: </a:t>
            </a:r>
            <a:r>
              <a:rPr lang="en-US" b="0" i="0" dirty="0">
                <a:solidFill>
                  <a:srgbClr val="0078D7"/>
                </a:solidFill>
                <a:effectLst/>
                <a:latin typeface="Gill Sans Nova Light" panose="020B0302020104020203" pitchFamily="34" charset="0"/>
                <a:hlinkClick r:id="rId2"/>
              </a:rPr>
              <a:t>25RO35480961@campus.economicas.uba.ar</a:t>
            </a:r>
            <a:r>
              <a:rPr lang="en-US" b="0" i="0" dirty="0">
                <a:solidFill>
                  <a:srgbClr val="0078D7"/>
                </a:solidFill>
                <a:effectLst/>
                <a:latin typeface="Gill Sans Nova Light" panose="020B0302020104020203" pitchFamily="34" charset="0"/>
              </a:rPr>
              <a:t> </a:t>
            </a:r>
            <a:endParaRPr lang="es-ES_tradnl" dirty="0">
              <a:latin typeface="Gill Sans Nova Light" panose="020B0302020104020203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42557C-64E1-99EA-732F-3F53925CF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875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9A790-8125-0419-9C63-AD7B89D79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De la Etapa Explorativa a la Predicción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08559E05-DBC3-8301-D584-275312741E4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431141794"/>
                  </p:ext>
                </p:extLst>
              </p:nvPr>
            </p:nvGraphicFramePr>
            <p:xfrm>
              <a:off x="617621" y="1496447"/>
              <a:ext cx="10956757" cy="4724400"/>
            </p:xfrm>
            <a:graphic>
              <a:graphicData uri="http://schemas.openxmlformats.org/drawingml/2006/table">
                <a:tbl>
                  <a:tblPr firstRow="1" bandRow="1">
                    <a:tableStyleId>{F2DE63D5-997A-4646-A377-4702673A728D}</a:tableStyleId>
                  </a:tblPr>
                  <a:tblGrid>
                    <a:gridCol w="1540043">
                      <a:extLst>
                        <a:ext uri="{9D8B030D-6E8A-4147-A177-3AD203B41FA5}">
                          <a16:colId xmlns:a16="http://schemas.microsoft.com/office/drawing/2014/main" val="1029663632"/>
                        </a:ext>
                      </a:extLst>
                    </a:gridCol>
                    <a:gridCol w="1915804">
                      <a:extLst>
                        <a:ext uri="{9D8B030D-6E8A-4147-A177-3AD203B41FA5}">
                          <a16:colId xmlns:a16="http://schemas.microsoft.com/office/drawing/2014/main" val="3989478329"/>
                        </a:ext>
                      </a:extLst>
                    </a:gridCol>
                    <a:gridCol w="5265262">
                      <a:extLst>
                        <a:ext uri="{9D8B030D-6E8A-4147-A177-3AD203B41FA5}">
                          <a16:colId xmlns:a16="http://schemas.microsoft.com/office/drawing/2014/main" val="1368382703"/>
                        </a:ext>
                      </a:extLst>
                    </a:gridCol>
                    <a:gridCol w="2235648">
                      <a:extLst>
                        <a:ext uri="{9D8B030D-6E8A-4147-A177-3AD203B41FA5}">
                          <a16:colId xmlns:a16="http://schemas.microsoft.com/office/drawing/2014/main" val="995975348"/>
                        </a:ext>
                      </a:extLst>
                    </a:gridCol>
                  </a:tblGrid>
                  <a:tr h="74944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_tradnl" sz="2200" dirty="0">
                              <a:latin typeface="Gill Sans Nova Light" panose="020B0302020104020203" pitchFamily="34" charset="0"/>
                            </a:rPr>
                            <a:t>Etapas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_tradnl" sz="2200" dirty="0">
                              <a:latin typeface="Gill Sans Nova Light" panose="020B0302020104020203" pitchFamily="34" charset="0"/>
                            </a:rPr>
                            <a:t>Tipo de Aprendizaje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_tradnl" sz="2200" dirty="0">
                              <a:latin typeface="Gill Sans Nova Light" panose="020B0302020104020203" pitchFamily="34" charset="0"/>
                            </a:rPr>
                            <a:t>Idea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_tradnl" sz="2200" dirty="0">
                              <a:latin typeface="Gill Sans Nova Light" panose="020B0302020104020203" pitchFamily="34" charset="0"/>
                            </a:rPr>
                            <a:t>Métodos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00206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67572"/>
                      </a:ext>
                    </a:extLst>
                  </a:tr>
                  <a:tr h="899255">
                    <a:tc rowSpan="2">
                      <a:txBody>
                        <a:bodyPr/>
                        <a:lstStyle/>
                        <a:p>
                          <a:r>
                            <a:rPr lang="es-ES_tradnl" sz="2200" dirty="0">
                              <a:latin typeface="Gill Sans Nova Light" panose="020B0302020104020203" pitchFamily="34" charset="0"/>
                            </a:rPr>
                            <a:t>Explorativa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s-ES_tradnl" sz="2200" dirty="0">
                            <a:latin typeface="Gill Sans Nova Light" panose="020B0302020104020203" pitchFamily="34" charset="0"/>
                          </a:endParaRPr>
                        </a:p>
                        <a:p>
                          <a:endParaRPr lang="es-ES_tradnl" sz="2200" dirty="0">
                            <a:latin typeface="Gill Sans Nova Light" panose="020B0302020104020203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ES_tradnl" sz="2200" dirty="0">
                              <a:latin typeface="Gill Sans Nova Light" panose="020B0302020104020203" pitchFamily="34" charset="0"/>
                            </a:rPr>
                            <a:t>Aprendizaje No Supervisado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s-ES_tradnl" sz="2200" dirty="0">
                              <a:latin typeface="Gill Sans Nova Light" panose="020B0302020104020203" pitchFamily="34" charset="0"/>
                            </a:rPr>
                            <a:t>No hay un </a:t>
                          </a:r>
                          <a:r>
                            <a:rPr lang="es-ES_tradnl" sz="2200" dirty="0">
                              <a:solidFill>
                                <a:srgbClr val="002060"/>
                              </a:solidFill>
                              <a:latin typeface="Gill Sans Nova Light" panose="020B0302020104020203" pitchFamily="34" charset="0"/>
                            </a:rPr>
                            <a:t>output</a:t>
                          </a:r>
                          <a:r>
                            <a:rPr lang="es-ES_tradnl" sz="2200" dirty="0">
                              <a:latin typeface="Gill Sans Nova Light" panose="020B0302020104020203" pitchFamily="34" charset="0"/>
                            </a:rPr>
                            <a:t> que se busca predecir</a:t>
                          </a:r>
                        </a:p>
                        <a:p>
                          <a:r>
                            <a:rPr lang="es-ES_tradnl" sz="2200" dirty="0">
                              <a:latin typeface="Gill Sans Nova Light" panose="020B0302020104020203" pitchFamily="34" charset="0"/>
                            </a:rPr>
                            <a:t>N observaciones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2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2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b="0" dirty="0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200" b="0" dirty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200" b="0" dirty="0" smtClean="0">
                                      <a:latin typeface="Cambria Math" panose="02040503050406030204" pitchFamily="18" charset="0"/>
                                    </a:rPr>
                                    <m:t>, …,</m:t>
                                  </m:r>
                                  <m:sSub>
                                    <m:sSubPr>
                                      <m:ctrlPr>
                                        <a:rPr lang="en-US" sz="22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b="0" dirty="0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200" b="0" dirty="0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s-ES_tradnl" sz="2200" dirty="0">
                            <a:latin typeface="Gill Sans Nova Light" panose="020B03020201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285750" lvl="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s-ES_tradnl" sz="2200" dirty="0">
                              <a:latin typeface="Gill Sans Nova Light" panose="020B0302020104020203" pitchFamily="34" charset="0"/>
                            </a:rPr>
                            <a:t>PCA</a:t>
                          </a:r>
                        </a:p>
                        <a:p>
                          <a:pPr marL="285750" lvl="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s-ES_tradnl" sz="2200" dirty="0">
                              <a:latin typeface="Gill Sans Nova Light" panose="020B0302020104020203" pitchFamily="34" charset="0"/>
                            </a:rPr>
                            <a:t>Clusters</a:t>
                          </a:r>
                        </a:p>
                        <a:p>
                          <a:endParaRPr lang="es-ES_tradnl" sz="2200" dirty="0">
                            <a:latin typeface="Gill Sans Nova Light" panose="020B0302020104020203" pitchFamily="34" charset="0"/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145790582"/>
                      </a:ext>
                    </a:extLst>
                  </a:tr>
                  <a:tr h="1039834">
                    <a:tc v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ES_tradnl" sz="2200" dirty="0">
                              <a:latin typeface="Gill Sans Nova Light" panose="020B0302020104020203" pitchFamily="34" charset="0"/>
                            </a:rPr>
                            <a:t>Explorativa</a:t>
                          </a:r>
                        </a:p>
                        <a:p>
                          <a:endParaRPr lang="es-ES_tradnl" sz="2200" dirty="0">
                            <a:latin typeface="Gill Sans Nova Light" panose="020B03020201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_tradnl" sz="2200" dirty="0">
                              <a:latin typeface="Gill Sans Nova Light" panose="020B0302020104020203" pitchFamily="34" charset="0"/>
                            </a:rPr>
                            <a:t>Aprendizaje Supervisado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ES_tradnl" sz="2200" dirty="0">
                              <a:latin typeface="Gill Sans Nova Light" panose="020B0302020104020203" pitchFamily="34" charset="0"/>
                            </a:rPr>
                            <a:t>Predecir distribución de un variable de interés </a:t>
                          </a:r>
                        </a:p>
                        <a:p>
                          <a:pPr marL="285750" lvl="0" indent="-285750">
                            <a:buFont typeface="Arial" panose="020B0604020202020204" pitchFamily="34" charset="0"/>
                            <a:buChar char="•"/>
                          </a:pPr>
                          <a14:m>
                            <m:oMath xmlns:m="http://schemas.openxmlformats.org/officeDocument/2006/math">
                              <m:r>
                                <a:rPr lang="es-ES_tradnl" sz="2200" b="0" dirty="0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oMath>
                          </a14:m>
                          <a:r>
                            <a:rPr lang="es-ES_tradnl" sz="2200" dirty="0">
                              <a:latin typeface="Gill Sans Nova Light" panose="020B0302020104020203" pitchFamily="34" charset="0"/>
                            </a:rPr>
                            <a:t> variable de interés</a:t>
                          </a:r>
                        </a:p>
                        <a:p>
                          <a:pPr marL="285750" lvl="0" indent="-285750">
                            <a:buFont typeface="Arial" panose="020B0604020202020204" pitchFamily="34" charset="0"/>
                            <a:buChar char="•"/>
                          </a:pPr>
                          <a14:m>
                            <m:oMath xmlns:m="http://schemas.openxmlformats.org/officeDocument/2006/math">
                              <m:r>
                                <a:rPr lang="en-US" sz="2200" b="0" dirty="0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2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_tradnl" sz="2200" b="0" dirty="0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d>
                            </m:oMath>
                          </a14:m>
                          <a:r>
                            <a:rPr lang="es-ES_tradnl" sz="2200" dirty="0">
                              <a:latin typeface="Gill Sans Nova Light" panose="020B0302020104020203" pitchFamily="34" charset="0"/>
                            </a:rPr>
                            <a:t> distribución de </a:t>
                          </a:r>
                          <a14:m>
                            <m:oMath xmlns:m="http://schemas.openxmlformats.org/officeDocument/2006/math">
                              <m:r>
                                <a:rPr lang="es-ES_tradnl" sz="2200" dirty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oMath>
                          </a14:m>
                          <a:endParaRPr lang="es-ES_tradnl" sz="2200" dirty="0">
                            <a:latin typeface="Gill Sans Nova Light" panose="020B0302020104020203" pitchFamily="34" charset="0"/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285750" lvl="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s-ES_tradnl" sz="2200" dirty="0">
                              <a:latin typeface="Gill Sans Nova Light" panose="020B0302020104020203" pitchFamily="34" charset="0"/>
                            </a:rPr>
                            <a:t>Histogramas</a:t>
                          </a:r>
                        </a:p>
                        <a:p>
                          <a:pPr marL="285750" lvl="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s-ES_tradnl" sz="2200" dirty="0">
                              <a:latin typeface="Gill Sans Nova Light" panose="020B0302020104020203" pitchFamily="34" charset="0"/>
                            </a:rPr>
                            <a:t>Kernels</a:t>
                          </a:r>
                        </a:p>
                        <a:p>
                          <a:endParaRPr lang="es-ES_tradnl" sz="2200" dirty="0">
                            <a:latin typeface="Gill Sans Nova Light" panose="020B0302020104020203" pitchFamily="34" charset="0"/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933332684"/>
                      </a:ext>
                    </a:extLst>
                  </a:tr>
                  <a:tr h="1723164">
                    <a:tc>
                      <a:txBody>
                        <a:bodyPr/>
                        <a:lstStyle/>
                        <a:p>
                          <a:r>
                            <a:rPr lang="es-ES_tradnl" sz="2200" dirty="0">
                              <a:latin typeface="Gill Sans Nova Light" panose="020B0302020104020203" pitchFamily="34" charset="0"/>
                            </a:rPr>
                            <a:t>Modelos y Predicción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ES_tradnl" sz="2200" dirty="0">
                              <a:latin typeface="Gill Sans Nova Light" panose="020B0302020104020203" pitchFamily="34" charset="0"/>
                            </a:rPr>
                            <a:t>Aprendizaje Supervisado</a:t>
                          </a:r>
                        </a:p>
                        <a:p>
                          <a:endParaRPr lang="es-ES_tradnl" sz="2200" dirty="0">
                            <a:latin typeface="Gill Sans Nova Light" panose="020B0302020104020203" pitchFamily="34" charset="0"/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ES_tradnl" sz="2200" b="1" dirty="0">
                              <a:latin typeface="Gill Sans Nova Light" panose="020B0302020104020203" pitchFamily="34" charset="0"/>
                            </a:rPr>
                            <a:t>Predecir</a:t>
                          </a:r>
                          <a:r>
                            <a:rPr lang="es-ES_tradnl" sz="2200" dirty="0">
                              <a:latin typeface="Gill Sans Nova Light" panose="020B0302020104020203" pitchFamily="34" charset="0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r>
                                <a:rPr lang="es-ES_tradnl" sz="2200" b="0" dirty="0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s-ES_tradnl" sz="2200" b="0" dirty="0" smtClean="0">
                                  <a:latin typeface="Cambria Math" panose="02040503050406030204" pitchFamily="18" charset="0"/>
                                </a:rPr>
                                <m:t>= (</m:t>
                              </m:r>
                              <m:sSub>
                                <m:sSubPr>
                                  <m:ctrlPr>
                                    <a:rPr lang="en-US" sz="22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_tradnl" sz="2200" b="0" dirty="0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2200" b="0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200" b="0" dirty="0" smtClean="0">
                                  <a:latin typeface="Cambria Math" panose="02040503050406030204" pitchFamily="18" charset="0"/>
                                </a:rPr>
                                <m:t>,…, </m:t>
                              </m:r>
                              <m:sSub>
                                <m:sSubPr>
                                  <m:ctrlPr>
                                    <a:rPr lang="en-US" sz="22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0" dirty="0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2200" b="0" dirty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s-ES_tradnl" sz="2200" b="0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s-ES_tradnl" sz="2200" dirty="0">
                            <a:latin typeface="Gill Sans Nova Light" panose="020B0302020104020203" pitchFamily="34" charset="0"/>
                          </a:endParaRPr>
                        </a:p>
                        <a:p>
                          <a:r>
                            <a:rPr lang="es-ES_tradnl" sz="2200" dirty="0">
                              <a:latin typeface="Gill Sans Nova Light" panose="020B0302020104020203" pitchFamily="34" charset="0"/>
                            </a:rPr>
                            <a:t>Inputs: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2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b="0" dirty="0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sz="2200" b="0" dirty="0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s-ES_tradnl" sz="2200" b="0" dirty="0" smtClean="0">
                                  <a:latin typeface="Cambria Math" panose="02040503050406030204" pitchFamily="18" charset="0"/>
                                </a:rPr>
                                <m:t>= (</m:t>
                              </m:r>
                              <m:sSub>
                                <m:sSubPr>
                                  <m:ctrlPr>
                                    <a:rPr lang="en-US" sz="22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0" dirty="0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200" b="0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200" b="0" dirty="0" smtClean="0">
                                  <a:latin typeface="Cambria Math" panose="02040503050406030204" pitchFamily="18" charset="0"/>
                                </a:rPr>
                                <m:t>,…, </m:t>
                              </m:r>
                              <m:sSub>
                                <m:sSubPr>
                                  <m:ctrlPr>
                                    <a:rPr lang="en-US" sz="22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0" dirty="0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200" b="0" dirty="0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es-ES_tradnl" sz="2200" b="0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s-ES_tradnl" sz="2200" dirty="0">
                            <a:latin typeface="Gill Sans Nova Light" panose="020B0302020104020203" pitchFamily="34" charset="0"/>
                          </a:endParaRPr>
                        </a:p>
                        <a:p>
                          <a:endParaRPr lang="es-ES_tradnl" sz="1200" dirty="0">
                            <a:latin typeface="Gill Sans Nova Light" panose="020B0302020104020203" pitchFamily="34" charset="0"/>
                          </a:endParaRPr>
                        </a:p>
                        <a:p>
                          <a:r>
                            <a:rPr lang="es-ES_tradnl" sz="2200" dirty="0">
                              <a:latin typeface="Gill Sans Nova Light" panose="020B0302020104020203" pitchFamily="34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s-ES_tradnl" sz="2200" b="0" dirty="0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oMath>
                          </a14:m>
                          <a:r>
                            <a:rPr lang="es-ES_tradnl" sz="2200" dirty="0">
                              <a:latin typeface="Gill Sans Nova Light" panose="020B0302020104020203" pitchFamily="34" charset="0"/>
                            </a:rPr>
                            <a:t> cuantitativo -&gt;</a:t>
                          </a:r>
                          <a:r>
                            <a:rPr lang="es-ES_tradnl" sz="2200" baseline="0" dirty="0">
                              <a:latin typeface="Gill Sans Nova Light" panose="020B0302020104020203" pitchFamily="34" charset="0"/>
                            </a:rPr>
                            <a:t> Regresión</a:t>
                          </a:r>
                        </a:p>
                        <a:p>
                          <a:r>
                            <a:rPr lang="es-ES_tradnl" sz="2200" dirty="0">
                              <a:latin typeface="Gill Sans Nova Light" panose="020B0302020104020203" pitchFamily="34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s-ES_tradnl" sz="2200" b="0" dirty="0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oMath>
                          </a14:m>
                          <a:r>
                            <a:rPr lang="es-ES_tradnl" sz="2200" dirty="0">
                              <a:latin typeface="Gill Sans Nova Light" panose="020B0302020104020203" pitchFamily="34" charset="0"/>
                            </a:rPr>
                            <a:t> binaria</a:t>
                          </a:r>
                          <a:r>
                            <a:rPr lang="es-ES_tradnl" sz="2200" baseline="0" dirty="0">
                              <a:latin typeface="Gill Sans Nova Light" panose="020B0302020104020203" pitchFamily="34" charset="0"/>
                            </a:rPr>
                            <a:t> o categórica -&gt; Clasificación</a:t>
                          </a:r>
                          <a:endParaRPr lang="es-ES_tradnl" sz="2200" dirty="0">
                            <a:latin typeface="Gill Sans Nova Light" panose="020B0302020104020203" pitchFamily="34" charset="0"/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s-ES_tradnl" sz="2200" dirty="0">
                              <a:latin typeface="Gill Sans Nova Light" panose="020B0302020104020203" pitchFamily="34" charset="0"/>
                            </a:rPr>
                            <a:t>MCO</a:t>
                          </a:r>
                        </a:p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s-ES_tradnl" sz="2200" dirty="0" err="1">
                              <a:latin typeface="Gill Sans Nova Light" panose="020B0302020104020203" pitchFamily="34" charset="0"/>
                            </a:rPr>
                            <a:t>Logit</a:t>
                          </a:r>
                          <a:r>
                            <a:rPr lang="es-ES_tradnl" sz="2200" dirty="0">
                              <a:latin typeface="Gill Sans Nova Light" panose="020B0302020104020203" pitchFamily="34" charset="0"/>
                            </a:rPr>
                            <a:t>, LDA, QDA, KNN</a:t>
                          </a:r>
                        </a:p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s-ES_tradnl" sz="2200" dirty="0">
                              <a:latin typeface="Gill Sans Nova Light" panose="020B0302020104020203" pitchFamily="34" charset="0"/>
                            </a:rPr>
                            <a:t>Y otros…</a:t>
                          </a:r>
                        </a:p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endParaRPr lang="es-ES_tradnl" sz="2200" dirty="0">
                            <a:latin typeface="Gill Sans Nova Light" panose="020B0302020104020203" pitchFamily="34" charset="0"/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1541577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08559E05-DBC3-8301-D584-275312741E4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431141794"/>
                  </p:ext>
                </p:extLst>
              </p:nvPr>
            </p:nvGraphicFramePr>
            <p:xfrm>
              <a:off x="617621" y="1496447"/>
              <a:ext cx="10956757" cy="4724400"/>
            </p:xfrm>
            <a:graphic>
              <a:graphicData uri="http://schemas.openxmlformats.org/drawingml/2006/table">
                <a:tbl>
                  <a:tblPr firstRow="1" bandRow="1">
                    <a:tableStyleId>{F2DE63D5-997A-4646-A377-4702673A728D}</a:tableStyleId>
                  </a:tblPr>
                  <a:tblGrid>
                    <a:gridCol w="1540043">
                      <a:extLst>
                        <a:ext uri="{9D8B030D-6E8A-4147-A177-3AD203B41FA5}">
                          <a16:colId xmlns:a16="http://schemas.microsoft.com/office/drawing/2014/main" val="1029663632"/>
                        </a:ext>
                      </a:extLst>
                    </a:gridCol>
                    <a:gridCol w="1915804">
                      <a:extLst>
                        <a:ext uri="{9D8B030D-6E8A-4147-A177-3AD203B41FA5}">
                          <a16:colId xmlns:a16="http://schemas.microsoft.com/office/drawing/2014/main" val="3989478329"/>
                        </a:ext>
                      </a:extLst>
                    </a:gridCol>
                    <a:gridCol w="5265262">
                      <a:extLst>
                        <a:ext uri="{9D8B030D-6E8A-4147-A177-3AD203B41FA5}">
                          <a16:colId xmlns:a16="http://schemas.microsoft.com/office/drawing/2014/main" val="1368382703"/>
                        </a:ext>
                      </a:extLst>
                    </a:gridCol>
                    <a:gridCol w="2235648">
                      <a:extLst>
                        <a:ext uri="{9D8B030D-6E8A-4147-A177-3AD203B41FA5}">
                          <a16:colId xmlns:a16="http://schemas.microsoft.com/office/drawing/2014/main" val="995975348"/>
                        </a:ext>
                      </a:extLst>
                    </a:gridCol>
                  </a:tblGrid>
                  <a:tr h="762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_tradnl" sz="2200" dirty="0">
                              <a:latin typeface="Gill Sans Nova Light" panose="020B0302020104020203" pitchFamily="34" charset="0"/>
                            </a:rPr>
                            <a:t>Etapas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_tradnl" sz="2200" dirty="0">
                              <a:latin typeface="Gill Sans Nova Light" panose="020B0302020104020203" pitchFamily="34" charset="0"/>
                            </a:rPr>
                            <a:t>Tipo de Aprendizaje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_tradnl" sz="2200" dirty="0">
                              <a:latin typeface="Gill Sans Nova Light" panose="020B0302020104020203" pitchFamily="34" charset="0"/>
                            </a:rPr>
                            <a:t>Idea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_tradnl" sz="2200" dirty="0">
                              <a:latin typeface="Gill Sans Nova Light" panose="020B0302020104020203" pitchFamily="34" charset="0"/>
                            </a:rPr>
                            <a:t>Métodos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00206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67572"/>
                      </a:ext>
                    </a:extLst>
                  </a:tr>
                  <a:tr h="1097280">
                    <a:tc rowSpan="2">
                      <a:txBody>
                        <a:bodyPr/>
                        <a:lstStyle/>
                        <a:p>
                          <a:r>
                            <a:rPr lang="es-ES_tradnl" sz="2200" dirty="0">
                              <a:latin typeface="Gill Sans Nova Light" panose="020B0302020104020203" pitchFamily="34" charset="0"/>
                            </a:rPr>
                            <a:t>Explorativa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s-ES_tradnl" sz="2200" dirty="0">
                            <a:latin typeface="Gill Sans Nova Light" panose="020B0302020104020203" pitchFamily="34" charset="0"/>
                          </a:endParaRPr>
                        </a:p>
                        <a:p>
                          <a:endParaRPr lang="es-ES_tradnl" sz="2200" dirty="0">
                            <a:latin typeface="Gill Sans Nova Light" panose="020B0302020104020203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ES_tradnl" sz="2200" dirty="0">
                              <a:latin typeface="Gill Sans Nova Light" panose="020B0302020104020203" pitchFamily="34" charset="0"/>
                            </a:rPr>
                            <a:t>Aprendizaje No Supervisado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5783" t="-72414" r="-42651" b="-2655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285750" lvl="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s-ES_tradnl" sz="2200" dirty="0">
                              <a:latin typeface="Gill Sans Nova Light" panose="020B0302020104020203" pitchFamily="34" charset="0"/>
                            </a:rPr>
                            <a:t>PCA</a:t>
                          </a:r>
                        </a:p>
                        <a:p>
                          <a:pPr marL="285750" lvl="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s-ES_tradnl" sz="2200" dirty="0">
                              <a:latin typeface="Gill Sans Nova Light" panose="020B0302020104020203" pitchFamily="34" charset="0"/>
                            </a:rPr>
                            <a:t>Clusters</a:t>
                          </a:r>
                        </a:p>
                        <a:p>
                          <a:endParaRPr lang="es-ES_tradnl" sz="2200" dirty="0">
                            <a:latin typeface="Gill Sans Nova Light" panose="020B0302020104020203" pitchFamily="34" charset="0"/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145790582"/>
                      </a:ext>
                    </a:extLst>
                  </a:tr>
                  <a:tr h="1097280">
                    <a:tc v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ES_tradnl" sz="2200" dirty="0">
                              <a:latin typeface="Gill Sans Nova Light" panose="020B0302020104020203" pitchFamily="34" charset="0"/>
                            </a:rPr>
                            <a:t>Explorativa</a:t>
                          </a:r>
                        </a:p>
                        <a:p>
                          <a:endParaRPr lang="es-ES_tradnl" sz="2200" dirty="0">
                            <a:latin typeface="Gill Sans Nova Light" panose="020B03020201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_tradnl" sz="2200" dirty="0">
                              <a:latin typeface="Gill Sans Nova Light" panose="020B0302020104020203" pitchFamily="34" charset="0"/>
                            </a:rPr>
                            <a:t>Aprendizaje Supervisado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5783" t="-174419" r="-42651" b="-1686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285750" lvl="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s-ES_tradnl" sz="2200" dirty="0">
                              <a:latin typeface="Gill Sans Nova Light" panose="020B0302020104020203" pitchFamily="34" charset="0"/>
                            </a:rPr>
                            <a:t>Histogramas</a:t>
                          </a:r>
                        </a:p>
                        <a:p>
                          <a:pPr marL="285750" lvl="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s-ES_tradnl" sz="2200" dirty="0">
                              <a:latin typeface="Gill Sans Nova Light" panose="020B0302020104020203" pitchFamily="34" charset="0"/>
                            </a:rPr>
                            <a:t>Kernels</a:t>
                          </a:r>
                        </a:p>
                        <a:p>
                          <a:endParaRPr lang="es-ES_tradnl" sz="2200" dirty="0">
                            <a:latin typeface="Gill Sans Nova Light" panose="020B0302020104020203" pitchFamily="34" charset="0"/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933332684"/>
                      </a:ext>
                    </a:extLst>
                  </a:tr>
                  <a:tr h="1767840">
                    <a:tc>
                      <a:txBody>
                        <a:bodyPr/>
                        <a:lstStyle/>
                        <a:p>
                          <a:r>
                            <a:rPr lang="es-ES_tradnl" sz="2200" dirty="0">
                              <a:latin typeface="Gill Sans Nova Light" panose="020B0302020104020203" pitchFamily="34" charset="0"/>
                            </a:rPr>
                            <a:t>Modelos y Predicción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ES_tradnl" sz="2200" dirty="0">
                              <a:latin typeface="Gill Sans Nova Light" panose="020B0302020104020203" pitchFamily="34" charset="0"/>
                            </a:rPr>
                            <a:t>Aprendizaje Supervisado</a:t>
                          </a:r>
                        </a:p>
                        <a:p>
                          <a:endParaRPr lang="es-ES_tradnl" sz="2200" dirty="0">
                            <a:latin typeface="Gill Sans Nova Light" panose="020B0302020104020203" pitchFamily="34" charset="0"/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5783" t="-168571" r="-42651" b="-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s-ES_tradnl" sz="2200" dirty="0">
                              <a:latin typeface="Gill Sans Nova Light" panose="020B0302020104020203" pitchFamily="34" charset="0"/>
                            </a:rPr>
                            <a:t>MCO</a:t>
                          </a:r>
                        </a:p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s-ES_tradnl" sz="2200" dirty="0" err="1">
                              <a:latin typeface="Gill Sans Nova Light" panose="020B0302020104020203" pitchFamily="34" charset="0"/>
                            </a:rPr>
                            <a:t>Logit</a:t>
                          </a:r>
                          <a:r>
                            <a:rPr lang="es-ES_tradnl" sz="2200" dirty="0">
                              <a:latin typeface="Gill Sans Nova Light" panose="020B0302020104020203" pitchFamily="34" charset="0"/>
                            </a:rPr>
                            <a:t>, LDA, QDA, KNN</a:t>
                          </a:r>
                        </a:p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s-ES_tradnl" sz="2200" dirty="0">
                              <a:latin typeface="Gill Sans Nova Light" panose="020B0302020104020203" pitchFamily="34" charset="0"/>
                            </a:rPr>
                            <a:t>Y otros…</a:t>
                          </a:r>
                        </a:p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endParaRPr lang="es-ES_tradnl" sz="2200" dirty="0">
                            <a:latin typeface="Gill Sans Nova Light" panose="020B0302020104020203" pitchFamily="34" charset="0"/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1541577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B742BB-420A-39A8-1250-F8C947C8F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5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411E09-9C93-2937-FA98-0414F500111B}"/>
              </a:ext>
            </a:extLst>
          </p:cNvPr>
          <p:cNvSpPr/>
          <p:nvPr/>
        </p:nvSpPr>
        <p:spPr>
          <a:xfrm>
            <a:off x="4058653" y="5358063"/>
            <a:ext cx="4812631" cy="4170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151059B-F693-3AB2-5ECB-B9BC8A48F24B}"/>
              </a:ext>
            </a:extLst>
          </p:cNvPr>
          <p:cNvSpPr/>
          <p:nvPr/>
        </p:nvSpPr>
        <p:spPr>
          <a:xfrm>
            <a:off x="9630697" y="4478076"/>
            <a:ext cx="1502007" cy="4170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894729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42471-9418-E3E3-C7E5-30087178F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Regresión Lineal: Motivación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780597-6948-B78E-E6E3-6E4F9F1321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sz="2400" b="1" dirty="0">
                <a:solidFill>
                  <a:srgbClr val="00663D"/>
                </a:solidFill>
                <a:effectLst/>
                <a:latin typeface="Times" pitchFamily="2" charset="0"/>
                <a:ea typeface="Times" pitchFamily="2" charset="0"/>
                <a:cs typeface="Times" pitchFamily="2" charset="0"/>
              </a:rPr>
              <a:t>† </a:t>
            </a:r>
            <a:r>
              <a:rPr lang="en-US" sz="2400" dirty="0"/>
              <a:t>James, G., Witten, D., Hastie, T., Tibshirani, R., &amp; Taylor, J. (2023). </a:t>
            </a:r>
            <a:r>
              <a:rPr lang="en-US" sz="2400" i="1" dirty="0"/>
              <a:t>An introduction to statistical learning: With applications in Python. </a:t>
            </a:r>
            <a:r>
              <a:rPr lang="en-US" b="1" dirty="0"/>
              <a:t>Chap. 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8F5EC8-9CA8-BFFB-D2D0-21A543531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695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EE1F3-E7BC-01A0-5596-15730A6A4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Fortalezas del “Modelo Madre”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AF647-59D4-CF9B-B4BF-65923B071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_tradnl" dirty="0"/>
              <a:t>Hay otros métodos modernos de aprendizaje estadístico que </a:t>
            </a:r>
            <a:r>
              <a:rPr lang="es-ES_tradnl" dirty="0">
                <a:solidFill>
                  <a:srgbClr val="002060"/>
                </a:solidFill>
              </a:rPr>
              <a:t>predicen mejor</a:t>
            </a:r>
            <a:r>
              <a:rPr lang="es-ES_tradnl" dirty="0"/>
              <a:t>: ¿Por qué ver regresión lineal?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ES_tradnl" dirty="0"/>
              <a:t>Método más usado y útil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ES_tradnl" dirty="0"/>
              <a:t>Simple de computar y </a:t>
            </a:r>
            <a:r>
              <a:rPr lang="es-ES_tradnl" dirty="0">
                <a:solidFill>
                  <a:srgbClr val="00B050"/>
                </a:solidFill>
              </a:rPr>
              <a:t>fácil de interpretar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ES_tradnl" dirty="0"/>
              <a:t>Arrancamos con lo </a:t>
            </a:r>
            <a:r>
              <a:rPr lang="es-ES_tradnl" dirty="0">
                <a:solidFill>
                  <a:srgbClr val="002060"/>
                </a:solidFill>
              </a:rPr>
              <a:t>conocido</a:t>
            </a:r>
            <a:r>
              <a:rPr lang="es-ES_tradnl" dirty="0"/>
              <a:t> -&gt; Punto de partida 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ES_tradnl" dirty="0">
                <a:solidFill>
                  <a:srgbClr val="002060"/>
                </a:solidFill>
              </a:rPr>
              <a:t>Base de comparación</a:t>
            </a:r>
            <a:r>
              <a:rPr lang="es-ES_tradnl" dirty="0"/>
              <a:t>: ¿contra qué </a:t>
            </a:r>
            <a:r>
              <a:rPr lang="es-ES_tradnl" dirty="0">
                <a:solidFill>
                  <a:srgbClr val="002060"/>
                </a:solidFill>
              </a:rPr>
              <a:t>comparas</a:t>
            </a:r>
            <a:r>
              <a:rPr lang="es-ES_tradnl" dirty="0"/>
              <a:t> los otros métodos? 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ES_tradnl" dirty="0"/>
              <a:t>Los demás métodos son una extensión o generalización -&gt; De lo simple a lo más complejo</a:t>
            </a:r>
          </a:p>
          <a:p>
            <a:pPr marL="971550" lvl="1" indent="-514350">
              <a:buFont typeface="+mj-lt"/>
              <a:buAutoNum type="arabicPeriod"/>
            </a:pPr>
            <a:endParaRPr lang="es-ES_tradnl" dirty="0"/>
          </a:p>
          <a:p>
            <a:pPr marL="971550" lvl="1" indent="-514350">
              <a:buFont typeface="+mj-lt"/>
              <a:buAutoNum type="arabicPeriod"/>
            </a:pPr>
            <a:endParaRPr lang="es-ES_trad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74A5C3-08C5-6C2C-DE82-7B4A7C81B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358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C6900-620D-CC58-2DEC-799EA8434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Mas Fortalezas del Modelo de Regresión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1205CE-CE25-AF0E-8937-FD3543E817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s-ES_tradnl" dirty="0"/>
                  <a:t>Determinar si hay </a:t>
                </a:r>
                <a:r>
                  <a:rPr lang="es-ES_tradnl" dirty="0">
                    <a:solidFill>
                      <a:srgbClr val="002060"/>
                    </a:solidFill>
                  </a:rPr>
                  <a:t>relación o no </a:t>
                </a:r>
                <a:r>
                  <a:rPr lang="es-ES_tradnl" dirty="0"/>
                  <a:t>entre </a:t>
                </a:r>
                <a14:m>
                  <m:oMath xmlns:m="http://schemas.openxmlformats.org/officeDocument/2006/math">
                    <m:r>
                      <a:rPr lang="es-ES_tradnl" sz="3200" b="0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s-ES_tradnl" dirty="0"/>
                  <a:t> 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s-ES_tradnl" dirty="0">
                        <a:latin typeface="Cambria Math" panose="02040503050406030204" pitchFamily="18" charset="0"/>
                      </a:rPr>
                      <m:t>= (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dirty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dirty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s-ES_tradnl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ES_tradnl" dirty="0">
                  <a:latin typeface="Gill Sans Nova Light" panose="020B0302020104020203" pitchFamily="34" charset="0"/>
                </a:endParaRPr>
              </a:p>
              <a:p>
                <a:r>
                  <a:rPr lang="es-ES_tradnl" dirty="0"/>
                  <a:t>Si hay una relación, determinamos </a:t>
                </a:r>
                <a:r>
                  <a:rPr lang="es-ES_tradnl" dirty="0">
                    <a:solidFill>
                      <a:srgbClr val="002060"/>
                    </a:solidFill>
                  </a:rPr>
                  <a:t>qué tan grande</a:t>
                </a:r>
                <a:r>
                  <a:rPr lang="es-ES_tradnl" dirty="0"/>
                  <a:t> es dicha relación</a:t>
                </a:r>
              </a:p>
              <a:p>
                <a:r>
                  <a:rPr lang="es-ES_tradnl" dirty="0"/>
                  <a:t>Podemos evaluar </a:t>
                </a:r>
                <a:r>
                  <a:rPr lang="es-ES_tradnl" dirty="0">
                    <a:solidFill>
                      <a:srgbClr val="002060"/>
                    </a:solidFill>
                  </a:rPr>
                  <a:t>qué tan buenos </a:t>
                </a:r>
                <a:r>
                  <a:rPr lang="es-ES_tradnl" dirty="0"/>
                  <a:t>somos prediciendo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endParaRPr lang="es-ES_tradnl" dirty="0"/>
              </a:p>
              <a:p>
                <a:r>
                  <a:rPr lang="es-ES_tradnl" dirty="0"/>
                  <a:t>Podemos transformar los predictores para considerar </a:t>
                </a:r>
                <a:r>
                  <a:rPr lang="es-ES_tradnl" dirty="0">
                    <a:solidFill>
                      <a:srgbClr val="002060"/>
                    </a:solidFill>
                  </a:rPr>
                  <a:t>relaciones no lineales</a:t>
                </a:r>
              </a:p>
              <a:p>
                <a:endParaRPr lang="es-ES_tradnl" dirty="0"/>
              </a:p>
              <a:p>
                <a:endParaRPr lang="es-ES_tradnl" dirty="0"/>
              </a:p>
              <a:p>
                <a:endParaRPr lang="es-ES_tradn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1205CE-CE25-AF0E-8937-FD3543E817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r="-844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8DEE4E-1FB8-B62A-F83A-B7663B1B0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097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A35D3-D2D8-8CE9-7E34-71C2EDF3D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Regresión Formalmente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4237D6-CECF-D918-3787-01AC784B82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sz="2400" b="1" dirty="0">
                <a:solidFill>
                  <a:srgbClr val="00663D"/>
                </a:solidFill>
                <a:effectLst/>
                <a:latin typeface="Times" pitchFamily="2" charset="0"/>
                <a:ea typeface="Times" pitchFamily="2" charset="0"/>
                <a:cs typeface="Times" pitchFamily="2" charset="0"/>
              </a:rPr>
              <a:t>† </a:t>
            </a:r>
            <a:r>
              <a:rPr lang="en-US" sz="2400" dirty="0"/>
              <a:t>James, G., Witten, D., Hastie, T., Tibshirani, R., &amp; Taylor, J. (2023). </a:t>
            </a:r>
            <a:r>
              <a:rPr lang="en-US" sz="2400" i="1" dirty="0"/>
              <a:t>An introduction to statistical learning: With applications in Python. </a:t>
            </a:r>
            <a:r>
              <a:rPr lang="en-US" b="1" dirty="0"/>
              <a:t>Chap. 3.1</a:t>
            </a:r>
          </a:p>
          <a:p>
            <a:endParaRPr lang="es-ES_trad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8182F3-43B5-E9FA-3D46-B91FB310F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97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3114</TotalTime>
  <Words>2316</Words>
  <Application>Microsoft Macintosh PowerPoint</Application>
  <PresentationFormat>Widescreen</PresentationFormat>
  <Paragraphs>360</Paragraphs>
  <Slides>49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7" baseType="lpstr">
      <vt:lpstr>Arial</vt:lpstr>
      <vt:lpstr>Calibri</vt:lpstr>
      <vt:lpstr>Cambria Math</vt:lpstr>
      <vt:lpstr>Gill Sans Nova Light</vt:lpstr>
      <vt:lpstr>Goudy Old Style</vt:lpstr>
      <vt:lpstr>Times</vt:lpstr>
      <vt:lpstr>Times New Roman</vt:lpstr>
      <vt:lpstr>Office Theme</vt:lpstr>
      <vt:lpstr>Introducción a Métodos Supervisados: Regresión Lineal &amp; Error Cuadrático Medio </vt:lpstr>
      <vt:lpstr>En la clase de hoy</vt:lpstr>
      <vt:lpstr>Cuestiones operativas del curso: Próximos Deadlines</vt:lpstr>
      <vt:lpstr>Orden de Temas: Secuencia de Trabajo con Datos</vt:lpstr>
      <vt:lpstr>De la Etapa Explorativa a la Predicción</vt:lpstr>
      <vt:lpstr>Regresión Lineal: Motivación </vt:lpstr>
      <vt:lpstr>Fortalezas del “Modelo Madre”</vt:lpstr>
      <vt:lpstr>Mas Fortalezas del Modelo de Regresión</vt:lpstr>
      <vt:lpstr>Regresión Formalmente</vt:lpstr>
      <vt:lpstr>Regresión Lineal</vt:lpstr>
      <vt:lpstr>Varianza del modelo</vt:lpstr>
      <vt:lpstr>Regresión Lineal Simple: Un predictor</vt:lpstr>
      <vt:lpstr>PowerPoint Presentation</vt:lpstr>
      <vt:lpstr>Representación Geometría de MCO</vt:lpstr>
      <vt:lpstr>Regresión Lineal Múltiple: Muchos predictores</vt:lpstr>
      <vt:lpstr>Evaluación de la precisión de los coeficientes I</vt:lpstr>
      <vt:lpstr>Ilustración de la precisión de los coeficientes β ̂ </vt:lpstr>
      <vt:lpstr>Evaluación de la precisión de los coeficientes II</vt:lpstr>
      <vt:lpstr>Predictor óptimo de Y </vt:lpstr>
      <vt:lpstr>En la Práctica, evaluamos la predicción con… </vt:lpstr>
      <vt:lpstr>En la Práctica, evaluamos la predicción con… </vt:lpstr>
      <vt:lpstr>Predicción y Error cuadrático medio (MSE)</vt:lpstr>
      <vt:lpstr>Error Cuadrático Medio (MSE)</vt:lpstr>
      <vt:lpstr>Muestras de Entrenamiento y Testeo</vt:lpstr>
      <vt:lpstr>Estimación de modelos</vt:lpstr>
      <vt:lpstr>Ilustración de modelos y MSE train/test</vt:lpstr>
      <vt:lpstr>Trade-off Sesgo Varianza</vt:lpstr>
      <vt:lpstr>Visualización del Trade-off Sesgo-varianza</vt:lpstr>
      <vt:lpstr>Trade Off Sesgo Varianza: Escenarios posibles</vt:lpstr>
      <vt:lpstr>Regresión: Consideraciones </vt:lpstr>
      <vt:lpstr>¿Hay relación entre la respuesta y los predictores? I</vt:lpstr>
      <vt:lpstr>¿Hay relación entre la respuesta y los predictores? II</vt:lpstr>
      <vt:lpstr>¿Hay relación entre la respuesta y los predictores? III</vt:lpstr>
      <vt:lpstr>Selección de variables (no automático)</vt:lpstr>
      <vt:lpstr>Relación test t y test F</vt:lpstr>
      <vt:lpstr>Ilustración del problema lógico </vt:lpstr>
      <vt:lpstr>Regresión: Problemas y soluciones practicas</vt:lpstr>
      <vt:lpstr>1. Extensiones del Modelo Lineal</vt:lpstr>
      <vt:lpstr>2. No linealidad de los datos</vt:lpstr>
      <vt:lpstr>3. Autocorrelación de los errores</vt:lpstr>
      <vt:lpstr>4. Varianza del error no constante</vt:lpstr>
      <vt:lpstr>5. Outliers</vt:lpstr>
      <vt:lpstr>6. High Leverage Points (¿diferencia?)</vt:lpstr>
      <vt:lpstr>7. Colinealidad I</vt:lpstr>
      <vt:lpstr>7. Colinealidad II</vt:lpstr>
      <vt:lpstr>Conclusiones finales</vt:lpstr>
      <vt:lpstr>¿Qué aprendimos hoy?</vt:lpstr>
      <vt:lpstr>¿Qué aprendimos hoy?</vt:lpstr>
      <vt:lpstr>¿Dudas, consultas?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data, Aprendizaje y Minería de Datos:  Perspectivas, ideas y herramientas para economistas</dc:title>
  <dc:creator>Romero, Maria Noelia</dc:creator>
  <cp:lastModifiedBy>Noelia Romero</cp:lastModifiedBy>
  <cp:revision>315</cp:revision>
  <dcterms:created xsi:type="dcterms:W3CDTF">2023-06-12T20:51:31Z</dcterms:created>
  <dcterms:modified xsi:type="dcterms:W3CDTF">2025-04-15T22:00:11Z</dcterms:modified>
</cp:coreProperties>
</file>