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72F3-D4CB-4860-889D-DEDFB752361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C01F-8282-4D07-BF05-4D2E78E5FB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MetnumBall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Estimaci</a:t>
            </a:r>
            <a:r>
              <a:rPr lang="es-AR" dirty="0" err="1"/>
              <a:t>ón</a:t>
            </a:r>
            <a:r>
              <a:rPr lang="es-AR" dirty="0"/>
              <a:t> del </a:t>
            </a:r>
            <a:r>
              <a:rPr lang="es-AR" dirty="0" err="1"/>
              <a:t>winrate</a:t>
            </a:r>
            <a:r>
              <a:rPr lang="es-AR" dirty="0"/>
              <a:t> a partir de las estadísticas oficiales de la NBA usando cuadrados mínimos lineales.</a:t>
            </a:r>
          </a:p>
          <a:p>
            <a:r>
              <a:rPr lang="es-AR" dirty="0"/>
              <a:t>Creación de métricas propias.</a:t>
            </a:r>
          </a:p>
          <a:p>
            <a:r>
              <a:rPr lang="es-AR" dirty="0"/>
              <a:t>Comparación con </a:t>
            </a:r>
            <a:r>
              <a:rPr lang="es-AR" dirty="0" err="1"/>
              <a:t>Four</a:t>
            </a:r>
            <a:r>
              <a:rPr lang="es-AR" dirty="0"/>
              <a:t> </a:t>
            </a:r>
            <a:r>
              <a:rPr lang="es-AR" dirty="0" err="1"/>
              <a:t>Factors</a:t>
            </a:r>
            <a:r>
              <a:rPr lang="es-AR" dirty="0"/>
              <a:t> y 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6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dirty="0"/>
              <a:t>Resultados de la métrica de Jugadores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AR" dirty="0"/>
              <a:t>Resultado de la aproximación de una temporada: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8" y="2287945"/>
            <a:ext cx="9244105" cy="45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1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dirty="0"/>
              <a:t>Comparativa </a:t>
            </a:r>
            <a:r>
              <a:rPr lang="es-AR"/>
              <a:t>con Four Factors</a:t>
            </a:r>
            <a:r>
              <a:rPr lang="es-AR"/>
              <a:t> </a:t>
            </a:r>
            <a:r>
              <a:rPr lang="es-AR"/>
              <a:t>y PER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446"/>
            <a:ext cx="6257365" cy="45242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70" y="1918446"/>
            <a:ext cx="6520330" cy="45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Cuadrados mínimos lineales (CML)</a:t>
            </a:r>
            <a:br>
              <a:rPr lang="es-E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La técnica de cuadrados mínimos lineales se utiliza para calcular, dentro de una familia de funciones, cual es la que mejor aproxima a un conjunto de puntos (x1,y1)..(</a:t>
            </a:r>
            <a:r>
              <a:rPr lang="es-ES" dirty="0" err="1"/>
              <a:t>xm,ym</a:t>
            </a:r>
            <a:r>
              <a:rPr lang="es-ES" dirty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1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WinRate</a:t>
            </a:r>
            <a:r>
              <a:rPr lang="en-US" dirty="0"/>
              <a:t>: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métrica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simple, se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winrate</a:t>
            </a:r>
            <a:r>
              <a:rPr lang="en-US" dirty="0"/>
              <a:t> = #</a:t>
            </a:r>
            <a:r>
              <a:rPr lang="en-US" dirty="0" err="1"/>
              <a:t>Victorias</a:t>
            </a:r>
            <a:r>
              <a:rPr lang="en-US" dirty="0"/>
              <a:t>/#</a:t>
            </a:r>
            <a:r>
              <a:rPr lang="en-US" dirty="0" err="1"/>
              <a:t>Partidos</a:t>
            </a:r>
            <a:endParaRPr lang="en-US" dirty="0"/>
          </a:p>
          <a:p>
            <a:r>
              <a:rPr lang="en-US" dirty="0"/>
              <a:t>Four Factors: </a:t>
            </a:r>
            <a:r>
              <a:rPr lang="es-ES" dirty="0"/>
              <a:t> Consiste en ponderar las estad</a:t>
            </a:r>
            <a:r>
              <a:rPr lang="es-AR" dirty="0"/>
              <a:t>í</a:t>
            </a:r>
            <a:r>
              <a:rPr lang="es-ES" dirty="0" err="1"/>
              <a:t>sticas</a:t>
            </a:r>
            <a:r>
              <a:rPr lang="es-ES" dirty="0"/>
              <a:t> </a:t>
            </a:r>
            <a:r>
              <a:rPr lang="es-ES" dirty="0" err="1"/>
              <a:t>Shooting</a:t>
            </a:r>
            <a:r>
              <a:rPr lang="es-ES" dirty="0"/>
              <a:t>, </a:t>
            </a:r>
            <a:r>
              <a:rPr lang="es-ES" dirty="0" err="1"/>
              <a:t>Turnovers</a:t>
            </a:r>
            <a:r>
              <a:rPr lang="es-ES" dirty="0"/>
              <a:t>, </a:t>
            </a:r>
            <a:r>
              <a:rPr lang="es-ES" dirty="0" err="1"/>
              <a:t>Rebounding</a:t>
            </a:r>
            <a:r>
              <a:rPr lang="es-ES" dirty="0"/>
              <a:t>, Free </a:t>
            </a:r>
            <a:r>
              <a:rPr lang="es-ES" dirty="0" err="1"/>
              <a:t>throws</a:t>
            </a:r>
            <a:r>
              <a:rPr lang="es-ES" dirty="0"/>
              <a:t> del equipo para obtenerla.</a:t>
            </a:r>
          </a:p>
          <a:p>
            <a:r>
              <a:rPr lang="en-US" dirty="0"/>
              <a:t>Player Eﬃciency Rate (PER): </a:t>
            </a:r>
            <a:r>
              <a:rPr lang="es-ES" dirty="0"/>
              <a:t> Es una métrica calculada con las estadísticas de los jugadores y algunas del equipo. La misma fue desarrollada por ESPN y se concentra mucho en estadísticas ofensivas.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Nuestras métricas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Métrica basadas en el equipo</a:t>
            </a:r>
          </a:p>
          <a:p>
            <a:pPr lvl="1"/>
            <a:r>
              <a:rPr lang="es-AR" dirty="0"/>
              <a:t>Usando un subconjunto de estadísticas:  Se eligieron las 9 estadísticas que mostraron gráficamente mayor covarianza con el </a:t>
            </a:r>
            <a:r>
              <a:rPr lang="es-AR" dirty="0" err="1"/>
              <a:t>winrate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Usando todas las estadísticas: Se observó experimentalmente que usar todas las estadísticas disponibles para un equipo el resultado era mejor (menor ECM).</a:t>
            </a:r>
            <a:endParaRPr lang="en-US" dirty="0"/>
          </a:p>
          <a:p>
            <a:r>
              <a:rPr lang="es-AR" dirty="0"/>
              <a:t>Métricas basadas en los jugadores:</a:t>
            </a:r>
          </a:p>
          <a:p>
            <a:pPr lvl="1"/>
            <a:r>
              <a:rPr lang="es-AR" dirty="0"/>
              <a:t>Se eligieron estadísticas defensivas para de ésta manera contrastar con las estadísticas ofensivas elegidas para el cálculo de PER.</a:t>
            </a:r>
          </a:p>
        </p:txBody>
      </p:sp>
    </p:spTree>
    <p:extLst>
      <p:ext uri="{BB962C8B-B14F-4D97-AF65-F5344CB8AC3E}">
        <p14:creationId xmlns:p14="http://schemas.microsoft.com/office/powerpoint/2010/main" val="2557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 de equipo usando un subconjunto de estadísticas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Elegimos las siguientes estadísticas: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10" y="822423"/>
            <a:ext cx="2755161" cy="20663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70" y="4616285"/>
            <a:ext cx="2816661" cy="21124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70" y="4440396"/>
            <a:ext cx="2580667" cy="1935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37" y="4309489"/>
            <a:ext cx="2929753" cy="21973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43" y="2306519"/>
            <a:ext cx="2736946" cy="20527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01" y="2349242"/>
            <a:ext cx="2582936" cy="193720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51" y="2349242"/>
            <a:ext cx="2439040" cy="18292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0" y="4482207"/>
            <a:ext cx="2882936" cy="216220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7" y="2293071"/>
            <a:ext cx="2660807" cy="19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5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2 </a:t>
            </a:r>
            <a:r>
              <a:rPr lang="es-AR" dirty="0" err="1"/>
              <a:t>points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/>
              <a:t>3 </a:t>
            </a:r>
            <a:r>
              <a:rPr lang="es-AR" dirty="0" err="1"/>
              <a:t>points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/>
              <a:t>Field </a:t>
            </a:r>
            <a:r>
              <a:rPr lang="es-AR" dirty="0" err="1"/>
              <a:t>Goal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 err="1"/>
              <a:t>Points</a:t>
            </a:r>
            <a:r>
              <a:rPr lang="es-AR" dirty="0"/>
              <a:t> per </a:t>
            </a:r>
            <a:r>
              <a:rPr lang="es-AR" dirty="0" err="1"/>
              <a:t>Game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 err="1"/>
              <a:t>Defensive</a:t>
            </a:r>
            <a:r>
              <a:rPr lang="es-AR" dirty="0"/>
              <a:t> </a:t>
            </a:r>
            <a:r>
              <a:rPr lang="es-AR" dirty="0" err="1"/>
              <a:t>rebounds</a:t>
            </a:r>
            <a:endParaRPr lang="es-AR" dirty="0"/>
          </a:p>
          <a:p>
            <a:pPr lvl="1"/>
            <a:r>
              <a:rPr lang="es-AR" dirty="0"/>
              <a:t>2 </a:t>
            </a:r>
            <a:r>
              <a:rPr lang="es-AR" dirty="0" err="1"/>
              <a:t>points</a:t>
            </a:r>
            <a:r>
              <a:rPr lang="es-AR" dirty="0"/>
              <a:t> </a:t>
            </a:r>
            <a:r>
              <a:rPr lang="es-AR" dirty="0" err="1"/>
              <a:t>against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/>
              <a:t>Field </a:t>
            </a:r>
            <a:r>
              <a:rPr lang="es-AR" dirty="0" err="1"/>
              <a:t>Goals</a:t>
            </a:r>
            <a:r>
              <a:rPr lang="es-AR" dirty="0"/>
              <a:t> </a:t>
            </a:r>
            <a:r>
              <a:rPr lang="es-AR" dirty="0" err="1"/>
              <a:t>against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 err="1"/>
              <a:t>Assists</a:t>
            </a:r>
            <a:r>
              <a:rPr lang="es-AR" dirty="0"/>
              <a:t> </a:t>
            </a:r>
            <a:r>
              <a:rPr lang="es-AR" dirty="0" err="1"/>
              <a:t>against</a:t>
            </a:r>
            <a:r>
              <a:rPr lang="es-AR" dirty="0"/>
              <a:t> </a:t>
            </a:r>
            <a:r>
              <a:rPr lang="es-AR" dirty="0" err="1"/>
              <a:t>percentage</a:t>
            </a:r>
            <a:endParaRPr lang="es-AR" dirty="0"/>
          </a:p>
          <a:p>
            <a:pPr lvl="1"/>
            <a:r>
              <a:rPr lang="es-AR" dirty="0" err="1"/>
              <a:t>Points</a:t>
            </a:r>
            <a:r>
              <a:rPr lang="es-AR" dirty="0"/>
              <a:t> </a:t>
            </a:r>
            <a:r>
              <a:rPr lang="es-AR" dirty="0" err="1"/>
              <a:t>against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7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 de equipos usando todas las estadísticas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Comparación entre subconjunto y todas las estadísticas:</a:t>
            </a:r>
          </a:p>
          <a:p>
            <a:r>
              <a:rPr lang="es-AR" dirty="0" err="1"/>
              <a:t>Insert</a:t>
            </a:r>
            <a:r>
              <a:rPr lang="es-AR" dirty="0"/>
              <a:t> ECM</a:t>
            </a:r>
          </a:p>
          <a:p>
            <a:endParaRPr lang="es-AR" dirty="0"/>
          </a:p>
          <a:p>
            <a:r>
              <a:rPr lang="es-AR" dirty="0"/>
              <a:t>Elección del par</a:t>
            </a:r>
            <a:r>
              <a:rPr lang="en-US" dirty="0" err="1"/>
              <a:t>ámetro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:</a:t>
            </a:r>
          </a:p>
          <a:p>
            <a:r>
              <a:rPr lang="es-AR" dirty="0" err="1"/>
              <a:t>Insert</a:t>
            </a:r>
            <a:r>
              <a:rPr lang="es-AR" dirty="0"/>
              <a:t> gráfico de ECM por años.</a:t>
            </a:r>
          </a:p>
        </p:txBody>
      </p:sp>
    </p:spTree>
    <p:extLst>
      <p:ext uri="{BB962C8B-B14F-4D97-AF65-F5344CB8AC3E}">
        <p14:creationId xmlns:p14="http://schemas.microsoft.com/office/powerpoint/2010/main" val="343579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Resultados de la métrica de equipo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Insertar Gráfico de resultado de una temporada.</a:t>
            </a:r>
          </a:p>
          <a:p>
            <a:r>
              <a:rPr lang="es-AR" dirty="0"/>
              <a:t>Insertar </a:t>
            </a:r>
            <a:r>
              <a:rPr lang="es-AR" dirty="0" err="1"/>
              <a:t>Four</a:t>
            </a:r>
            <a:r>
              <a:rPr lang="es-AR" dirty="0"/>
              <a:t> </a:t>
            </a:r>
            <a:r>
              <a:rPr lang="es-AR" dirty="0" err="1"/>
              <a:t>Factors</a:t>
            </a:r>
            <a:r>
              <a:rPr lang="es-AR" dirty="0"/>
              <a:t> y 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5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 de jugadores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Comparación con PER:</a:t>
            </a:r>
          </a:p>
          <a:p>
            <a:pPr lvl="1"/>
            <a:r>
              <a:rPr lang="es-AR" dirty="0"/>
              <a:t>Mencionar las estadísticas usadas por PER y por nosotros.</a:t>
            </a:r>
          </a:p>
          <a:p>
            <a:pPr lvl="1"/>
            <a:r>
              <a:rPr lang="es-AR" dirty="0"/>
              <a:t>Explicar la métrica (promedio de jugadores y fila de cml por jugador promedio)</a:t>
            </a:r>
          </a:p>
          <a:p>
            <a:endParaRPr lang="es-AR" dirty="0"/>
          </a:p>
          <a:p>
            <a:r>
              <a:rPr lang="es-AR" dirty="0"/>
              <a:t>Elección del par</a:t>
            </a:r>
            <a:r>
              <a:rPr lang="en-US" dirty="0" err="1"/>
              <a:t>ámetro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:</a:t>
            </a:r>
          </a:p>
          <a:p>
            <a:r>
              <a:rPr lang="es-AR" dirty="0" err="1"/>
              <a:t>Insert</a:t>
            </a:r>
            <a:r>
              <a:rPr lang="es-AR" dirty="0"/>
              <a:t> gráfico de ECM por años. Justificar elección.</a:t>
            </a:r>
          </a:p>
        </p:txBody>
      </p:sp>
    </p:spTree>
    <p:extLst>
      <p:ext uri="{BB962C8B-B14F-4D97-AF65-F5344CB8AC3E}">
        <p14:creationId xmlns:p14="http://schemas.microsoft.com/office/powerpoint/2010/main" val="4160017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388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MetnumBall</vt:lpstr>
      <vt:lpstr>Cuadrados mínimos lineales (CML) </vt:lpstr>
      <vt:lpstr>Métricas</vt:lpstr>
      <vt:lpstr>Nuestras métricas</vt:lpstr>
      <vt:lpstr>Métrica de equipo usando un subconjunto de estadísticas</vt:lpstr>
      <vt:lpstr>Presentación de PowerPoint</vt:lpstr>
      <vt:lpstr>Métrica de equipos usando todas las estadísticas</vt:lpstr>
      <vt:lpstr>Resultados de la métrica de equipo</vt:lpstr>
      <vt:lpstr>Métrica de jugadores</vt:lpstr>
      <vt:lpstr>Resultados de la métrica de Jugadores</vt:lpstr>
      <vt:lpstr>Comparativa con Four Factors y 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MetnumBall</dc:title>
  <dc:creator>Agustín Gallardo</dc:creator>
  <cp:lastModifiedBy>Agustín Gallardo</cp:lastModifiedBy>
  <cp:revision>6</cp:revision>
  <dcterms:created xsi:type="dcterms:W3CDTF">2016-12-12T22:34:32Z</dcterms:created>
  <dcterms:modified xsi:type="dcterms:W3CDTF">2016-12-12T23:25:10Z</dcterms:modified>
</cp:coreProperties>
</file>