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F5EBC-3243-4F01-8B93-126BE36138AA}" type="datetimeFigureOut">
              <a:rPr lang="en-US" smtClean="0"/>
              <a:t>3/24/2024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7AC8F-FAB6-4820-B988-E3E98321DE62}" type="slidenum">
              <a:rPr lang="en-US" smtClean="0"/>
              <a:t>‹#›</a:t>
            </a:fld>
            <a:endParaRPr lang="en-US"/>
          </a:p>
        </p:txBody>
      </p:sp>
    </p:spTree>
    <p:extLst>
      <p:ext uri="{BB962C8B-B14F-4D97-AF65-F5344CB8AC3E}">
        <p14:creationId xmlns:p14="http://schemas.microsoft.com/office/powerpoint/2010/main" val="407283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49D8D1-012B-4EA1-8592-B9B0A77D00CB}"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357099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6E58DB-6CEE-4E1B-A60C-B406C8FADABD}"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53389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C3DBF-20D0-4894-BF6F-9FC0CA47622E}"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342329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077C6-D9F7-454D-8582-B17DE6BE3C5C}"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38360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4925E-8B07-4AD9-BEEB-03E44C89C0D2}"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64574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9ACFBD-B895-42D5-BB5C-8028EE5988B2}"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329693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A4C708-ECDB-444E-8953-E7094E12A19E}" type="datetime1">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304520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C769C6-C554-43E2-9B3C-41876EA8E158}" type="datetime1">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105111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3DDA9-6370-409E-93AF-844484A6351E}" type="datetime1">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315455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0CD4D-986D-4E39-BE22-B78C86894C5F}"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81369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30C7B-ABAD-482E-AE8E-3A47338713E6}"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461B6-01A2-4749-A50F-2FA46F38F784}" type="slidenum">
              <a:rPr lang="en-US" smtClean="0"/>
              <a:t>‹#›</a:t>
            </a:fld>
            <a:endParaRPr lang="en-US"/>
          </a:p>
        </p:txBody>
      </p:sp>
    </p:spTree>
    <p:extLst>
      <p:ext uri="{BB962C8B-B14F-4D97-AF65-F5344CB8AC3E}">
        <p14:creationId xmlns:p14="http://schemas.microsoft.com/office/powerpoint/2010/main" val="52971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F4242-F463-4D63-B07A-4A13BA22BBAE}" type="datetime1">
              <a:rPr lang="en-US" smtClean="0"/>
              <a:t>3/24/2024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461B6-01A2-4749-A50F-2FA46F38F784}" type="slidenum">
              <a:rPr lang="en-US" smtClean="0"/>
              <a:t>‹#›</a:t>
            </a:fld>
            <a:endParaRPr lang="en-US"/>
          </a:p>
        </p:txBody>
      </p:sp>
    </p:spTree>
    <p:extLst>
      <p:ext uri="{BB962C8B-B14F-4D97-AF65-F5344CB8AC3E}">
        <p14:creationId xmlns:p14="http://schemas.microsoft.com/office/powerpoint/2010/main" val="1520955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1600200"/>
            <a:ext cx="64897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358900" y="609600"/>
            <a:ext cx="64262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Urban Heat Intelligence – Overall Picture</a:t>
            </a:r>
            <a:endParaRPr lang="en-US" b="1" dirty="0"/>
          </a:p>
        </p:txBody>
      </p:sp>
      <p:sp>
        <p:nvSpPr>
          <p:cNvPr id="5" name="Date Placeholder 4"/>
          <p:cNvSpPr>
            <a:spLocks noGrp="1"/>
          </p:cNvSpPr>
          <p:nvPr>
            <p:ph type="dt" sz="half" idx="10"/>
          </p:nvPr>
        </p:nvSpPr>
        <p:spPr/>
        <p:txBody>
          <a:bodyPr/>
          <a:lstStyle/>
          <a:p>
            <a:fld id="{3C145246-C335-435D-832D-93FD43887D03}" type="datetime1">
              <a:rPr lang="en-US" smtClean="0"/>
              <a:t>3/24/2024</a:t>
            </a:fld>
            <a:endParaRPr lang="en-US"/>
          </a:p>
        </p:txBody>
      </p:sp>
      <p:sp>
        <p:nvSpPr>
          <p:cNvPr id="6" name="Footer Placeholder 5"/>
          <p:cNvSpPr>
            <a:spLocks noGrp="1"/>
          </p:cNvSpPr>
          <p:nvPr>
            <p:ph type="ftr" sz="quarter" idx="11"/>
          </p:nvPr>
        </p:nvSpPr>
        <p:spPr>
          <a:xfrm>
            <a:off x="2438400" y="6356350"/>
            <a:ext cx="4724400" cy="365125"/>
          </a:xfrm>
        </p:spPr>
        <p:txBody>
          <a:bodyPr/>
          <a:lstStyle/>
          <a:p>
            <a:r>
              <a:rPr lang="en-US" dirty="0" smtClean="0"/>
              <a:t>Solve the SDGs 2024 IIT Madras – Presented by </a:t>
            </a:r>
            <a:r>
              <a:rPr lang="en-US" dirty="0" err="1" smtClean="0"/>
              <a:t>Selva</a:t>
            </a:r>
            <a:r>
              <a:rPr lang="en-US" dirty="0" smtClean="0"/>
              <a:t> &amp; </a:t>
            </a:r>
            <a:r>
              <a:rPr lang="en-US" dirty="0" err="1" smtClean="0"/>
              <a:t>Niranjan</a:t>
            </a:r>
            <a:endParaRPr lang="en-US" dirty="0"/>
          </a:p>
        </p:txBody>
      </p:sp>
      <p:sp>
        <p:nvSpPr>
          <p:cNvPr id="7" name="Slide Number Placeholder 6"/>
          <p:cNvSpPr>
            <a:spLocks noGrp="1"/>
          </p:cNvSpPr>
          <p:nvPr>
            <p:ph type="sldNum" sz="quarter" idx="12"/>
          </p:nvPr>
        </p:nvSpPr>
        <p:spPr/>
        <p:txBody>
          <a:bodyPr/>
          <a:lstStyle/>
          <a:p>
            <a:fld id="{67C461B6-01A2-4749-A50F-2FA46F38F784}" type="slidenum">
              <a:rPr lang="en-US" smtClean="0"/>
              <a:t>1</a:t>
            </a:fld>
            <a:endParaRPr lang="en-US"/>
          </a:p>
        </p:txBody>
      </p:sp>
      <p:sp>
        <p:nvSpPr>
          <p:cNvPr id="8" name="TextBox 7"/>
          <p:cNvSpPr txBox="1"/>
          <p:nvPr/>
        </p:nvSpPr>
        <p:spPr>
          <a:xfrm>
            <a:off x="1358900" y="5791200"/>
            <a:ext cx="6489700" cy="276999"/>
          </a:xfrm>
          <a:prstGeom prst="rect">
            <a:avLst/>
          </a:prstGeom>
          <a:noFill/>
        </p:spPr>
        <p:txBody>
          <a:bodyPr wrap="square" rtlCol="0">
            <a:spAutoFit/>
          </a:bodyPr>
          <a:lstStyle/>
          <a:p>
            <a:r>
              <a:rPr lang="en-US" sz="1200" dirty="0" smtClean="0"/>
              <a:t>** IMD data will be for Phase I (already we have), other two data collections will be for Phase II</a:t>
            </a:r>
            <a:endParaRPr lang="en-US" sz="1200" dirty="0"/>
          </a:p>
        </p:txBody>
      </p:sp>
    </p:spTree>
    <p:extLst>
      <p:ext uri="{BB962C8B-B14F-4D97-AF65-F5344CB8AC3E}">
        <p14:creationId xmlns:p14="http://schemas.microsoft.com/office/powerpoint/2010/main" val="3825319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8900" y="609600"/>
            <a:ext cx="64262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Utilize existing data and collect more</a:t>
            </a:r>
            <a:endParaRPr lang="en-US" b="1" dirty="0"/>
          </a:p>
        </p:txBody>
      </p:sp>
      <p:sp>
        <p:nvSpPr>
          <p:cNvPr id="5" name="Date Placeholder 4"/>
          <p:cNvSpPr>
            <a:spLocks noGrp="1"/>
          </p:cNvSpPr>
          <p:nvPr>
            <p:ph type="dt" sz="half" idx="10"/>
          </p:nvPr>
        </p:nvSpPr>
        <p:spPr/>
        <p:txBody>
          <a:bodyPr/>
          <a:lstStyle/>
          <a:p>
            <a:fld id="{3C145246-C335-435D-832D-93FD43887D03}" type="datetime1">
              <a:rPr lang="en-US" smtClean="0"/>
              <a:t>3/24/2024</a:t>
            </a:fld>
            <a:endParaRPr lang="en-US"/>
          </a:p>
        </p:txBody>
      </p:sp>
      <p:sp>
        <p:nvSpPr>
          <p:cNvPr id="6" name="Footer Placeholder 5"/>
          <p:cNvSpPr>
            <a:spLocks noGrp="1"/>
          </p:cNvSpPr>
          <p:nvPr>
            <p:ph type="ftr" sz="quarter" idx="11"/>
          </p:nvPr>
        </p:nvSpPr>
        <p:spPr>
          <a:xfrm>
            <a:off x="2438400" y="6356350"/>
            <a:ext cx="4724400" cy="365125"/>
          </a:xfrm>
        </p:spPr>
        <p:txBody>
          <a:bodyPr/>
          <a:lstStyle/>
          <a:p>
            <a:r>
              <a:rPr lang="en-US" dirty="0" smtClean="0"/>
              <a:t>Solve the SDGs 2024 IIT Madras – Presented by </a:t>
            </a:r>
            <a:r>
              <a:rPr lang="en-US" dirty="0" err="1" smtClean="0"/>
              <a:t>Selva</a:t>
            </a:r>
            <a:r>
              <a:rPr lang="en-US" dirty="0" smtClean="0"/>
              <a:t> &amp; </a:t>
            </a:r>
            <a:r>
              <a:rPr lang="en-US" dirty="0" err="1" smtClean="0"/>
              <a:t>Niranjan</a:t>
            </a:r>
            <a:endParaRPr lang="en-US" dirty="0"/>
          </a:p>
        </p:txBody>
      </p:sp>
      <p:sp>
        <p:nvSpPr>
          <p:cNvPr id="7" name="Slide Number Placeholder 6"/>
          <p:cNvSpPr>
            <a:spLocks noGrp="1"/>
          </p:cNvSpPr>
          <p:nvPr>
            <p:ph type="sldNum" sz="quarter" idx="12"/>
          </p:nvPr>
        </p:nvSpPr>
        <p:spPr/>
        <p:txBody>
          <a:bodyPr/>
          <a:lstStyle/>
          <a:p>
            <a:fld id="{67C461B6-01A2-4749-A50F-2FA46F38F784}" type="slidenum">
              <a:rPr lang="en-US" smtClean="0"/>
              <a:t>2</a:t>
            </a:fld>
            <a:endParaRPr lang="en-US"/>
          </a:p>
        </p:txBody>
      </p:sp>
      <p:sp>
        <p:nvSpPr>
          <p:cNvPr id="2" name="Rectangle 1"/>
          <p:cNvSpPr/>
          <p:nvPr/>
        </p:nvSpPr>
        <p:spPr>
          <a:xfrm>
            <a:off x="533400" y="1905000"/>
            <a:ext cx="2819400" cy="137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IMD’s historical data (1901)</a:t>
            </a:r>
            <a:endParaRPr lang="en-US" dirty="0"/>
          </a:p>
        </p:txBody>
      </p:sp>
      <p:sp>
        <p:nvSpPr>
          <p:cNvPr id="9" name="TextBox 8"/>
          <p:cNvSpPr txBox="1"/>
          <p:nvPr/>
        </p:nvSpPr>
        <p:spPr>
          <a:xfrm>
            <a:off x="3810000" y="2133600"/>
            <a:ext cx="5257800" cy="646331"/>
          </a:xfrm>
          <a:prstGeom prst="rect">
            <a:avLst/>
          </a:prstGeom>
          <a:noFill/>
        </p:spPr>
        <p:txBody>
          <a:bodyPr wrap="square" rtlCol="0">
            <a:spAutoFit/>
          </a:bodyPr>
          <a:lstStyle/>
          <a:p>
            <a:r>
              <a:rPr lang="en-US" sz="1200" b="1" dirty="0"/>
              <a:t>India Meteorological </a:t>
            </a:r>
            <a:r>
              <a:rPr lang="en-US" sz="1200" b="1" dirty="0" smtClean="0"/>
              <a:t>Department (IMD) has digitized data from 1901.  </a:t>
            </a:r>
            <a:r>
              <a:rPr lang="en-US" sz="1200" dirty="0" smtClean="0"/>
              <a:t>As of now part of the </a:t>
            </a:r>
            <a:r>
              <a:rPr lang="en-US" sz="1200" b="1" dirty="0" err="1" smtClean="0"/>
              <a:t>Mausam</a:t>
            </a:r>
            <a:r>
              <a:rPr lang="en-US" sz="1200" b="1" dirty="0" smtClean="0"/>
              <a:t> </a:t>
            </a:r>
            <a:r>
              <a:rPr lang="en-US" sz="1200" dirty="0" smtClean="0"/>
              <a:t>mobile app, government provides weather forecast for the next seven days, which includes notifications from government. </a:t>
            </a:r>
            <a:endParaRPr lang="en-US" sz="1200" b="1" dirty="0"/>
          </a:p>
        </p:txBody>
      </p:sp>
      <p:sp>
        <p:nvSpPr>
          <p:cNvPr id="11" name="Rectangle 10"/>
          <p:cNvSpPr/>
          <p:nvPr/>
        </p:nvSpPr>
        <p:spPr>
          <a:xfrm>
            <a:off x="542544" y="3429000"/>
            <a:ext cx="2819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Cloud Source</a:t>
            </a:r>
            <a:endParaRPr lang="en-US" dirty="0"/>
          </a:p>
        </p:txBody>
      </p:sp>
      <p:sp>
        <p:nvSpPr>
          <p:cNvPr id="12" name="Rectangle 11"/>
          <p:cNvSpPr/>
          <p:nvPr/>
        </p:nvSpPr>
        <p:spPr>
          <a:xfrm>
            <a:off x="533400" y="4724400"/>
            <a:ext cx="28194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Placing More sensors</a:t>
            </a:r>
            <a:endParaRPr lang="en-US" dirty="0"/>
          </a:p>
        </p:txBody>
      </p:sp>
      <p:sp>
        <p:nvSpPr>
          <p:cNvPr id="13" name="TextBox 12"/>
          <p:cNvSpPr txBox="1"/>
          <p:nvPr/>
        </p:nvSpPr>
        <p:spPr>
          <a:xfrm>
            <a:off x="3810000" y="3620869"/>
            <a:ext cx="5257800" cy="646331"/>
          </a:xfrm>
          <a:prstGeom prst="rect">
            <a:avLst/>
          </a:prstGeom>
          <a:noFill/>
        </p:spPr>
        <p:txBody>
          <a:bodyPr wrap="square" rtlCol="0">
            <a:spAutoFit/>
          </a:bodyPr>
          <a:lstStyle/>
          <a:p>
            <a:r>
              <a:rPr lang="en-US" sz="1200" dirty="0" smtClean="0"/>
              <a:t>The </a:t>
            </a:r>
            <a:r>
              <a:rPr lang="en-US" sz="1200" b="1" dirty="0" err="1" smtClean="0"/>
              <a:t>Mausam</a:t>
            </a:r>
            <a:r>
              <a:rPr lang="en-US" sz="1200" b="1" dirty="0" smtClean="0"/>
              <a:t> </a:t>
            </a:r>
            <a:r>
              <a:rPr lang="en-US" sz="1200" dirty="0" smtClean="0"/>
              <a:t>mobile app, also has the cloud source option  which can be utilized more, using campaigns to collect more data about weather, heat, history and other affecting parameters  like industry density and vehicle density etc.</a:t>
            </a:r>
            <a:endParaRPr lang="en-US" sz="1200" b="1" dirty="0"/>
          </a:p>
        </p:txBody>
      </p:sp>
      <p:sp>
        <p:nvSpPr>
          <p:cNvPr id="14" name="TextBox 13"/>
          <p:cNvSpPr txBox="1"/>
          <p:nvPr/>
        </p:nvSpPr>
        <p:spPr>
          <a:xfrm>
            <a:off x="3962400" y="5068669"/>
            <a:ext cx="5257800" cy="646331"/>
          </a:xfrm>
          <a:prstGeom prst="rect">
            <a:avLst/>
          </a:prstGeom>
          <a:noFill/>
        </p:spPr>
        <p:txBody>
          <a:bodyPr wrap="square" rtlCol="0">
            <a:spAutoFit/>
          </a:bodyPr>
          <a:lstStyle/>
          <a:p>
            <a:r>
              <a:rPr lang="en-US" sz="1200" dirty="0" smtClean="0"/>
              <a:t>The third pillar of data collection comes from placing more ground level sensors, </a:t>
            </a:r>
            <a:r>
              <a:rPr lang="en-US" sz="1200" b="1" dirty="0" smtClean="0"/>
              <a:t>along with security cameras </a:t>
            </a:r>
            <a:r>
              <a:rPr lang="en-US" sz="1200" dirty="0" smtClean="0"/>
              <a:t>will give more insight about temperature, soil and wind.</a:t>
            </a:r>
            <a:endParaRPr lang="en-US" sz="1200" b="1" dirty="0"/>
          </a:p>
        </p:txBody>
      </p:sp>
      <p:sp>
        <p:nvSpPr>
          <p:cNvPr id="15" name="Right Arrow 14"/>
          <p:cNvSpPr/>
          <p:nvPr/>
        </p:nvSpPr>
        <p:spPr>
          <a:xfrm>
            <a:off x="3505200" y="3944034"/>
            <a:ext cx="228600" cy="94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505200" y="5334000"/>
            <a:ext cx="228600" cy="94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505200" y="2438400"/>
            <a:ext cx="228600" cy="94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385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8900" y="609600"/>
            <a:ext cx="64262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AI &amp; ML Model Processing</a:t>
            </a:r>
            <a:endParaRPr lang="en-US" b="1" dirty="0"/>
          </a:p>
        </p:txBody>
      </p:sp>
      <p:sp>
        <p:nvSpPr>
          <p:cNvPr id="5" name="Date Placeholder 4"/>
          <p:cNvSpPr>
            <a:spLocks noGrp="1"/>
          </p:cNvSpPr>
          <p:nvPr>
            <p:ph type="dt" sz="half" idx="10"/>
          </p:nvPr>
        </p:nvSpPr>
        <p:spPr/>
        <p:txBody>
          <a:bodyPr/>
          <a:lstStyle/>
          <a:p>
            <a:fld id="{3C145246-C335-435D-832D-93FD43887D03}" type="datetime1">
              <a:rPr lang="en-US" smtClean="0"/>
              <a:t>3/24/2024</a:t>
            </a:fld>
            <a:endParaRPr lang="en-US"/>
          </a:p>
        </p:txBody>
      </p:sp>
      <p:sp>
        <p:nvSpPr>
          <p:cNvPr id="6" name="Footer Placeholder 5"/>
          <p:cNvSpPr>
            <a:spLocks noGrp="1"/>
          </p:cNvSpPr>
          <p:nvPr>
            <p:ph type="ftr" sz="quarter" idx="11"/>
          </p:nvPr>
        </p:nvSpPr>
        <p:spPr>
          <a:xfrm>
            <a:off x="2438400" y="6356350"/>
            <a:ext cx="4724400" cy="365125"/>
          </a:xfrm>
        </p:spPr>
        <p:txBody>
          <a:bodyPr/>
          <a:lstStyle/>
          <a:p>
            <a:r>
              <a:rPr lang="en-US" dirty="0" smtClean="0"/>
              <a:t>Solve the SDGs 2024 IIT Madras – Presented by </a:t>
            </a:r>
            <a:r>
              <a:rPr lang="en-US" dirty="0" err="1" smtClean="0"/>
              <a:t>Selva</a:t>
            </a:r>
            <a:r>
              <a:rPr lang="en-US" dirty="0" smtClean="0"/>
              <a:t> &amp; </a:t>
            </a:r>
            <a:r>
              <a:rPr lang="en-US" dirty="0" err="1" smtClean="0"/>
              <a:t>Niranjan</a:t>
            </a:r>
            <a:endParaRPr lang="en-US" dirty="0"/>
          </a:p>
        </p:txBody>
      </p:sp>
      <p:sp>
        <p:nvSpPr>
          <p:cNvPr id="7" name="Slide Number Placeholder 6"/>
          <p:cNvSpPr>
            <a:spLocks noGrp="1"/>
          </p:cNvSpPr>
          <p:nvPr>
            <p:ph type="sldNum" sz="quarter" idx="12"/>
          </p:nvPr>
        </p:nvSpPr>
        <p:spPr/>
        <p:txBody>
          <a:bodyPr/>
          <a:lstStyle/>
          <a:p>
            <a:fld id="{67C461B6-01A2-4749-A50F-2FA46F38F784}" type="slidenum">
              <a:rPr lang="en-US" smtClean="0"/>
              <a:t>3</a:t>
            </a:fld>
            <a:endParaRPr lang="en-US"/>
          </a:p>
        </p:txBody>
      </p:sp>
      <p:sp>
        <p:nvSpPr>
          <p:cNvPr id="2" name="TextBox 1"/>
          <p:cNvSpPr txBox="1"/>
          <p:nvPr/>
        </p:nvSpPr>
        <p:spPr>
          <a:xfrm>
            <a:off x="685800" y="2133600"/>
            <a:ext cx="7620000"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AI &amp; ML models can be used to analyze the data collected in the previous stages.</a:t>
            </a:r>
          </a:p>
          <a:p>
            <a:pPr marL="285750" indent="-285750">
              <a:buFont typeface="Wingdings" panose="05000000000000000000" pitchFamily="2" charset="2"/>
              <a:buChar char="Ø"/>
            </a:pPr>
            <a:r>
              <a:rPr lang="en-US" dirty="0" smtClean="0"/>
              <a:t>Two kind of analysis will be done.</a:t>
            </a:r>
          </a:p>
          <a:p>
            <a:pPr marL="285750" indent="-285750">
              <a:buFont typeface="Wingdings" panose="05000000000000000000" pitchFamily="2" charset="2"/>
              <a:buChar char="Ø"/>
            </a:pPr>
            <a:endParaRPr lang="en-US" dirty="0" smtClean="0"/>
          </a:p>
          <a:p>
            <a:pPr marL="1200150" lvl="2" indent="-285750">
              <a:buFont typeface="Arial" panose="020B0604020202020204" pitchFamily="34" charset="0"/>
              <a:buChar char="•"/>
            </a:pPr>
            <a:r>
              <a:rPr lang="en-US" dirty="0" smtClean="0">
                <a:solidFill>
                  <a:schemeClr val="accent6">
                    <a:lumMod val="50000"/>
                  </a:schemeClr>
                </a:solidFill>
              </a:rPr>
              <a:t>History of a particular region (12KM) will be analyzed over the </a:t>
            </a:r>
            <a:r>
              <a:rPr lang="en-US" b="1" dirty="0" smtClean="0">
                <a:solidFill>
                  <a:schemeClr val="accent6">
                    <a:lumMod val="50000"/>
                  </a:schemeClr>
                </a:solidFill>
              </a:rPr>
              <a:t>day, year, decade </a:t>
            </a:r>
            <a:r>
              <a:rPr lang="en-US" dirty="0" smtClean="0">
                <a:solidFill>
                  <a:schemeClr val="accent6">
                    <a:lumMod val="50000"/>
                  </a:schemeClr>
                </a:solidFill>
              </a:rPr>
              <a:t>and </a:t>
            </a:r>
            <a:r>
              <a:rPr lang="en-US" b="1" dirty="0" smtClean="0">
                <a:solidFill>
                  <a:schemeClr val="accent6">
                    <a:lumMod val="50000"/>
                  </a:schemeClr>
                </a:solidFill>
              </a:rPr>
              <a:t>century </a:t>
            </a:r>
            <a:r>
              <a:rPr lang="en-US" dirty="0" smtClean="0">
                <a:solidFill>
                  <a:schemeClr val="accent6">
                    <a:lumMod val="50000"/>
                  </a:schemeClr>
                </a:solidFill>
              </a:rPr>
              <a:t>level</a:t>
            </a:r>
            <a:r>
              <a:rPr lang="en-US" b="1" dirty="0" smtClean="0">
                <a:solidFill>
                  <a:schemeClr val="accent6">
                    <a:lumMod val="50000"/>
                  </a:schemeClr>
                </a:solidFill>
              </a:rPr>
              <a:t> to identify the urban heat islands.</a:t>
            </a:r>
          </a:p>
          <a:p>
            <a:pPr marL="1200150" lvl="2" indent="-285750">
              <a:buFont typeface="Arial" panose="020B0604020202020204" pitchFamily="34" charset="0"/>
              <a:buChar char="•"/>
            </a:pPr>
            <a:endParaRPr lang="en-US" b="1" dirty="0" smtClean="0">
              <a:solidFill>
                <a:schemeClr val="accent6">
                  <a:lumMod val="50000"/>
                </a:schemeClr>
              </a:solidFill>
            </a:endParaRPr>
          </a:p>
          <a:p>
            <a:pPr marL="1200150" lvl="2" indent="-285750">
              <a:buFont typeface="Arial" panose="020B0604020202020204" pitchFamily="34" charset="0"/>
              <a:buChar char="•"/>
            </a:pPr>
            <a:r>
              <a:rPr lang="en-US" b="1" dirty="0" smtClean="0">
                <a:solidFill>
                  <a:schemeClr val="accent6">
                    <a:lumMod val="50000"/>
                  </a:schemeClr>
                </a:solidFill>
              </a:rPr>
              <a:t>Two identical places will be compared to drive more insights. </a:t>
            </a:r>
            <a:endParaRPr lang="en-US" b="1" dirty="0">
              <a:solidFill>
                <a:schemeClr val="accent6">
                  <a:lumMod val="50000"/>
                </a:schemeClr>
              </a:solidFill>
            </a:endParaRPr>
          </a:p>
          <a:p>
            <a:pPr marL="2114550" lvl="4" indent="-285750">
              <a:buFont typeface="Courier New" panose="02070309020205020404" pitchFamily="49" charset="0"/>
              <a:buChar char="o"/>
            </a:pPr>
            <a:r>
              <a:rPr lang="en-US" dirty="0" smtClean="0"/>
              <a:t>One is like, two places has same temperature today, how it was in history (Like 10 years before)</a:t>
            </a:r>
            <a:r>
              <a:rPr lang="en-US" dirty="0"/>
              <a:t> </a:t>
            </a:r>
            <a:r>
              <a:rPr lang="en-US" dirty="0" smtClean="0"/>
              <a:t>– Current to Past analysis</a:t>
            </a:r>
          </a:p>
          <a:p>
            <a:pPr marL="2114550" lvl="4" indent="-285750">
              <a:buFont typeface="Courier New" panose="02070309020205020404" pitchFamily="49" charset="0"/>
              <a:buChar char="o"/>
            </a:pPr>
            <a:r>
              <a:rPr lang="en-US" dirty="0" smtClean="0"/>
              <a:t>Second one is Past to current analysis – It is like 10 years before has identical temperature, now turned into what state. </a:t>
            </a:r>
          </a:p>
        </p:txBody>
      </p:sp>
    </p:spTree>
    <p:extLst>
      <p:ext uri="{BB962C8B-B14F-4D97-AF65-F5344CB8AC3E}">
        <p14:creationId xmlns:p14="http://schemas.microsoft.com/office/powerpoint/2010/main" val="1982371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8900" y="609600"/>
            <a:ext cx="64262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Intelligent Insights – Individual</a:t>
            </a:r>
          </a:p>
        </p:txBody>
      </p:sp>
      <p:sp>
        <p:nvSpPr>
          <p:cNvPr id="5" name="Date Placeholder 4"/>
          <p:cNvSpPr>
            <a:spLocks noGrp="1"/>
          </p:cNvSpPr>
          <p:nvPr>
            <p:ph type="dt" sz="half" idx="10"/>
          </p:nvPr>
        </p:nvSpPr>
        <p:spPr/>
        <p:txBody>
          <a:bodyPr/>
          <a:lstStyle/>
          <a:p>
            <a:fld id="{3C145246-C335-435D-832D-93FD43887D03}" type="datetime1">
              <a:rPr lang="en-US" smtClean="0"/>
              <a:t>3/24/2024</a:t>
            </a:fld>
            <a:endParaRPr lang="en-US"/>
          </a:p>
        </p:txBody>
      </p:sp>
      <p:sp>
        <p:nvSpPr>
          <p:cNvPr id="6" name="Footer Placeholder 5"/>
          <p:cNvSpPr>
            <a:spLocks noGrp="1"/>
          </p:cNvSpPr>
          <p:nvPr>
            <p:ph type="ftr" sz="quarter" idx="11"/>
          </p:nvPr>
        </p:nvSpPr>
        <p:spPr>
          <a:xfrm>
            <a:off x="2438400" y="6356350"/>
            <a:ext cx="4724400" cy="365125"/>
          </a:xfrm>
        </p:spPr>
        <p:txBody>
          <a:bodyPr/>
          <a:lstStyle/>
          <a:p>
            <a:r>
              <a:rPr lang="en-US" dirty="0" smtClean="0"/>
              <a:t>Solve the SDGs 2024 IIT Madras – Presented by </a:t>
            </a:r>
            <a:r>
              <a:rPr lang="en-US" dirty="0" err="1" smtClean="0"/>
              <a:t>Selva</a:t>
            </a:r>
            <a:r>
              <a:rPr lang="en-US" dirty="0" smtClean="0"/>
              <a:t> &amp; </a:t>
            </a:r>
            <a:r>
              <a:rPr lang="en-US" dirty="0" err="1" smtClean="0"/>
              <a:t>Niranjan</a:t>
            </a:r>
            <a:endParaRPr lang="en-US" dirty="0"/>
          </a:p>
        </p:txBody>
      </p:sp>
      <p:sp>
        <p:nvSpPr>
          <p:cNvPr id="7" name="Slide Number Placeholder 6"/>
          <p:cNvSpPr>
            <a:spLocks noGrp="1"/>
          </p:cNvSpPr>
          <p:nvPr>
            <p:ph type="sldNum" sz="quarter" idx="12"/>
          </p:nvPr>
        </p:nvSpPr>
        <p:spPr/>
        <p:txBody>
          <a:bodyPr/>
          <a:lstStyle/>
          <a:p>
            <a:fld id="{67C461B6-01A2-4749-A50F-2FA46F38F784}" type="slidenum">
              <a:rPr lang="en-US" smtClean="0"/>
              <a:t>4</a:t>
            </a:fld>
            <a:endParaRPr lang="en-US"/>
          </a:p>
        </p:txBody>
      </p:sp>
      <p:sp>
        <p:nvSpPr>
          <p:cNvPr id="2" name="TextBox 1"/>
          <p:cNvSpPr txBox="1"/>
          <p:nvPr/>
        </p:nvSpPr>
        <p:spPr>
          <a:xfrm>
            <a:off x="381000" y="1905000"/>
            <a:ext cx="822960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AI/ML processing data, we will get more insights.</a:t>
            </a:r>
          </a:p>
          <a:p>
            <a:pPr marL="742950" lvl="1" indent="-285750">
              <a:buFont typeface="Arial" panose="020B0604020202020204" pitchFamily="34" charset="0"/>
              <a:buChar char="•"/>
            </a:pPr>
            <a:r>
              <a:rPr lang="en-US" dirty="0" smtClean="0"/>
              <a:t>These insights can be pushed via </a:t>
            </a:r>
            <a:r>
              <a:rPr lang="en-US" b="1" dirty="0" err="1" smtClean="0"/>
              <a:t>Mausam</a:t>
            </a:r>
            <a:r>
              <a:rPr lang="en-US" b="1" dirty="0" smtClean="0"/>
              <a:t> </a:t>
            </a:r>
            <a:r>
              <a:rPr lang="en-US" dirty="0" smtClean="0"/>
              <a:t>mobile app to the individuals.</a:t>
            </a:r>
          </a:p>
          <a:p>
            <a:pPr marL="742950" lvl="1" indent="-285750">
              <a:buFont typeface="Arial" panose="020B0604020202020204" pitchFamily="34" charset="0"/>
              <a:buChar char="•"/>
            </a:pPr>
            <a:r>
              <a:rPr lang="en-US" dirty="0" smtClean="0"/>
              <a:t>This can be added as additional menu and as well as shared as notifications.</a:t>
            </a:r>
          </a:p>
          <a:p>
            <a:pPr marL="742950" lvl="1" indent="-285750">
              <a:buFont typeface="Arial" panose="020B0604020202020204" pitchFamily="34" charset="0"/>
              <a:buChar char="•"/>
            </a:pPr>
            <a:r>
              <a:rPr lang="en-US" dirty="0" smtClean="0"/>
              <a:t>Based on the heat predictions, heath advice notifications will be sent to individual</a:t>
            </a:r>
          </a:p>
          <a:p>
            <a:pPr marL="742950" lvl="1" indent="-285750">
              <a:buFont typeface="Arial" panose="020B0604020202020204" pitchFamily="34" charset="0"/>
              <a:buChar char="•"/>
            </a:pPr>
            <a:r>
              <a:rPr lang="en-US" dirty="0" smtClean="0"/>
              <a:t>As per the human psychology, the ideal temperature for the human to sleep will be 20 to 27 degree Celsius. Basically urban heat islands can cause so many health illness includes insomnia, irritability and  depression.</a:t>
            </a:r>
          </a:p>
          <a:p>
            <a:pPr marL="742950" lvl="1" indent="-285750">
              <a:buFont typeface="Arial" panose="020B0604020202020204" pitchFamily="34" charset="0"/>
              <a:buChar char="•"/>
            </a:pPr>
            <a:r>
              <a:rPr lang="en-US" b="1" dirty="0" smtClean="0">
                <a:solidFill>
                  <a:schemeClr val="accent6">
                    <a:lumMod val="50000"/>
                  </a:schemeClr>
                </a:solidFill>
              </a:rPr>
              <a:t>Health advise notifications and updates </a:t>
            </a:r>
            <a:r>
              <a:rPr lang="en-US" dirty="0" smtClean="0">
                <a:solidFill>
                  <a:schemeClr val="accent6">
                    <a:lumMod val="50000"/>
                  </a:schemeClr>
                </a:solidFill>
              </a:rPr>
              <a:t> </a:t>
            </a:r>
            <a:r>
              <a:rPr lang="en-US" dirty="0" smtClean="0"/>
              <a:t>are really important, like stay hydrated, avoid direct sunlight, planning your commutes based on predictions and as well as preparedness for the upcoming months in advance. </a:t>
            </a:r>
          </a:p>
          <a:p>
            <a:pPr marL="742950" lvl="1" indent="-285750">
              <a:buFont typeface="Arial" panose="020B0604020202020204" pitchFamily="34" charset="0"/>
              <a:buChar char="•"/>
            </a:pPr>
            <a:r>
              <a:rPr lang="en-US" b="1" dirty="0" smtClean="0"/>
              <a:t>The feature predictions based on the pin code also</a:t>
            </a:r>
            <a:r>
              <a:rPr lang="en-US" dirty="0"/>
              <a:t> </a:t>
            </a:r>
            <a:r>
              <a:rPr lang="en-US" dirty="0" smtClean="0"/>
              <a:t>will be provided, so that individuals can plan better. </a:t>
            </a:r>
            <a:endParaRPr lang="en-US" b="1" dirty="0" smtClean="0"/>
          </a:p>
        </p:txBody>
      </p:sp>
    </p:spTree>
    <p:extLst>
      <p:ext uri="{BB962C8B-B14F-4D97-AF65-F5344CB8AC3E}">
        <p14:creationId xmlns:p14="http://schemas.microsoft.com/office/powerpoint/2010/main" val="190887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8900" y="609600"/>
            <a:ext cx="64262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Intelligent Insights – Community</a:t>
            </a:r>
          </a:p>
        </p:txBody>
      </p:sp>
      <p:sp>
        <p:nvSpPr>
          <p:cNvPr id="5" name="Date Placeholder 4"/>
          <p:cNvSpPr>
            <a:spLocks noGrp="1"/>
          </p:cNvSpPr>
          <p:nvPr>
            <p:ph type="dt" sz="half" idx="10"/>
          </p:nvPr>
        </p:nvSpPr>
        <p:spPr/>
        <p:txBody>
          <a:bodyPr/>
          <a:lstStyle/>
          <a:p>
            <a:fld id="{3C145246-C335-435D-832D-93FD43887D03}" type="datetime1">
              <a:rPr lang="en-US" smtClean="0"/>
              <a:t>3/24/2024</a:t>
            </a:fld>
            <a:endParaRPr lang="en-US"/>
          </a:p>
        </p:txBody>
      </p:sp>
      <p:sp>
        <p:nvSpPr>
          <p:cNvPr id="6" name="Footer Placeholder 5"/>
          <p:cNvSpPr>
            <a:spLocks noGrp="1"/>
          </p:cNvSpPr>
          <p:nvPr>
            <p:ph type="ftr" sz="quarter" idx="11"/>
          </p:nvPr>
        </p:nvSpPr>
        <p:spPr>
          <a:xfrm>
            <a:off x="2438400" y="6356350"/>
            <a:ext cx="4724400" cy="365125"/>
          </a:xfrm>
        </p:spPr>
        <p:txBody>
          <a:bodyPr/>
          <a:lstStyle/>
          <a:p>
            <a:r>
              <a:rPr lang="en-US" dirty="0" smtClean="0"/>
              <a:t>Solve the SDGs 2024 IIT Madras – Presented by </a:t>
            </a:r>
            <a:r>
              <a:rPr lang="en-US" dirty="0" err="1" smtClean="0"/>
              <a:t>Selva</a:t>
            </a:r>
            <a:r>
              <a:rPr lang="en-US" dirty="0" smtClean="0"/>
              <a:t> &amp; </a:t>
            </a:r>
            <a:r>
              <a:rPr lang="en-US" dirty="0" err="1" smtClean="0"/>
              <a:t>Niranjan</a:t>
            </a:r>
            <a:endParaRPr lang="en-US" dirty="0"/>
          </a:p>
        </p:txBody>
      </p:sp>
      <p:sp>
        <p:nvSpPr>
          <p:cNvPr id="7" name="Slide Number Placeholder 6"/>
          <p:cNvSpPr>
            <a:spLocks noGrp="1"/>
          </p:cNvSpPr>
          <p:nvPr>
            <p:ph type="sldNum" sz="quarter" idx="12"/>
          </p:nvPr>
        </p:nvSpPr>
        <p:spPr/>
        <p:txBody>
          <a:bodyPr/>
          <a:lstStyle/>
          <a:p>
            <a:fld id="{67C461B6-01A2-4749-A50F-2FA46F38F784}" type="slidenum">
              <a:rPr lang="en-US" smtClean="0"/>
              <a:t>5</a:t>
            </a:fld>
            <a:endParaRPr lang="en-US"/>
          </a:p>
        </p:txBody>
      </p:sp>
      <p:sp>
        <p:nvSpPr>
          <p:cNvPr id="2" name="TextBox 1"/>
          <p:cNvSpPr txBox="1"/>
          <p:nvPr/>
        </p:nvSpPr>
        <p:spPr>
          <a:xfrm>
            <a:off x="381000" y="19050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Based on the AI/ML processing data, we will get more insights that can be used by community as well as government officials.</a:t>
            </a:r>
          </a:p>
          <a:p>
            <a:pPr marL="742950" lvl="1" indent="-285750">
              <a:buFont typeface="Arial" panose="020B0604020202020204" pitchFamily="34" charset="0"/>
              <a:buChar char="•"/>
            </a:pPr>
            <a:r>
              <a:rPr lang="en-US" dirty="0" smtClean="0"/>
              <a:t>This will help us in identifying the hot centers  which needs immediate attention where we can increase green cover and solar reflective pavements (as the radiations only cause heat, it will be an effective solution)</a:t>
            </a:r>
          </a:p>
          <a:p>
            <a:pPr marL="742950" lvl="1" indent="-285750">
              <a:buFont typeface="Arial" panose="020B0604020202020204" pitchFamily="34" charset="0"/>
              <a:buChar char="•"/>
            </a:pPr>
            <a:r>
              <a:rPr lang="en-US" b="1" dirty="0" smtClean="0"/>
              <a:t>Government can target to increase the green cover and solar reflective pavements in these areas primarily.</a:t>
            </a:r>
          </a:p>
          <a:p>
            <a:pPr marL="742950" lvl="1" indent="-285750">
              <a:buFont typeface="Arial" panose="020B0604020202020204" pitchFamily="34" charset="0"/>
              <a:buChar char="•"/>
            </a:pPr>
            <a:r>
              <a:rPr lang="en-US" dirty="0" smtClean="0"/>
              <a:t>The intelligence insights will lead us in two directions. </a:t>
            </a:r>
          </a:p>
          <a:p>
            <a:pPr marL="1200150" lvl="2" indent="-285750">
              <a:buFont typeface="Courier New" panose="02070309020205020404" pitchFamily="49" charset="0"/>
              <a:buChar char="o"/>
            </a:pPr>
            <a:r>
              <a:rPr lang="en-US" b="1" dirty="0" smtClean="0">
                <a:solidFill>
                  <a:schemeClr val="accent6">
                    <a:lumMod val="50000"/>
                  </a:schemeClr>
                </a:solidFill>
              </a:rPr>
              <a:t>What has caused to the current state in a particular region. </a:t>
            </a:r>
          </a:p>
          <a:p>
            <a:pPr marL="1200150" lvl="2" indent="-285750">
              <a:buFont typeface="Courier New" panose="02070309020205020404" pitchFamily="49" charset="0"/>
              <a:buChar char="o"/>
            </a:pPr>
            <a:r>
              <a:rPr lang="en-US" b="1" dirty="0" smtClean="0">
                <a:solidFill>
                  <a:schemeClr val="accent6">
                    <a:lumMod val="50000"/>
                  </a:schemeClr>
                </a:solidFill>
              </a:rPr>
              <a:t>How an another area is doing better with the same condition, which can be reverse engineered and apply the same concepts over other areas.</a:t>
            </a:r>
          </a:p>
          <a:p>
            <a:pPr marL="1200150" lvl="2" indent="-285750">
              <a:buFont typeface="Courier New" panose="02070309020205020404" pitchFamily="49" charset="0"/>
              <a:buChar char="o"/>
            </a:pPr>
            <a:endParaRPr lang="en-US" b="1" dirty="0"/>
          </a:p>
          <a:p>
            <a:pPr marL="742950" lvl="1" indent="-285750">
              <a:buFont typeface="Courier New" panose="02070309020205020404" pitchFamily="49" charset="0"/>
              <a:buChar char="o"/>
            </a:pPr>
            <a:r>
              <a:rPr lang="en-US" dirty="0" smtClean="0"/>
              <a:t>This interface also will be delivered part of the IMD’s website to the </a:t>
            </a:r>
            <a:r>
              <a:rPr lang="en-US" b="1" dirty="0" smtClean="0"/>
              <a:t>researchers and government officials.</a:t>
            </a:r>
          </a:p>
        </p:txBody>
      </p:sp>
    </p:spTree>
    <p:extLst>
      <p:ext uri="{BB962C8B-B14F-4D97-AF65-F5344CB8AC3E}">
        <p14:creationId xmlns:p14="http://schemas.microsoft.com/office/powerpoint/2010/main" val="2215050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8900" y="609600"/>
            <a:ext cx="64262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Intelligent Insights – Additional Insights. </a:t>
            </a:r>
          </a:p>
        </p:txBody>
      </p:sp>
      <p:sp>
        <p:nvSpPr>
          <p:cNvPr id="5" name="Date Placeholder 4"/>
          <p:cNvSpPr>
            <a:spLocks noGrp="1"/>
          </p:cNvSpPr>
          <p:nvPr>
            <p:ph type="dt" sz="half" idx="10"/>
          </p:nvPr>
        </p:nvSpPr>
        <p:spPr/>
        <p:txBody>
          <a:bodyPr/>
          <a:lstStyle/>
          <a:p>
            <a:fld id="{3C145246-C335-435D-832D-93FD43887D03}" type="datetime1">
              <a:rPr lang="en-US" smtClean="0"/>
              <a:t>3/24/2024</a:t>
            </a:fld>
            <a:endParaRPr lang="en-US"/>
          </a:p>
        </p:txBody>
      </p:sp>
      <p:sp>
        <p:nvSpPr>
          <p:cNvPr id="6" name="Footer Placeholder 5"/>
          <p:cNvSpPr>
            <a:spLocks noGrp="1"/>
          </p:cNvSpPr>
          <p:nvPr>
            <p:ph type="ftr" sz="quarter" idx="11"/>
          </p:nvPr>
        </p:nvSpPr>
        <p:spPr>
          <a:xfrm>
            <a:off x="2438400" y="6356350"/>
            <a:ext cx="4724400" cy="365125"/>
          </a:xfrm>
        </p:spPr>
        <p:txBody>
          <a:bodyPr/>
          <a:lstStyle/>
          <a:p>
            <a:r>
              <a:rPr lang="en-US" dirty="0" smtClean="0"/>
              <a:t>Solve the SDGs 2024 IIT Madras – Presented by </a:t>
            </a:r>
            <a:r>
              <a:rPr lang="en-US" dirty="0" err="1" smtClean="0"/>
              <a:t>Selva</a:t>
            </a:r>
            <a:r>
              <a:rPr lang="en-US" dirty="0" smtClean="0"/>
              <a:t> &amp; </a:t>
            </a:r>
            <a:r>
              <a:rPr lang="en-US" dirty="0" err="1" smtClean="0"/>
              <a:t>Niranjan</a:t>
            </a:r>
            <a:endParaRPr lang="en-US" dirty="0"/>
          </a:p>
        </p:txBody>
      </p:sp>
      <p:sp>
        <p:nvSpPr>
          <p:cNvPr id="7" name="Slide Number Placeholder 6"/>
          <p:cNvSpPr>
            <a:spLocks noGrp="1"/>
          </p:cNvSpPr>
          <p:nvPr>
            <p:ph type="sldNum" sz="quarter" idx="12"/>
          </p:nvPr>
        </p:nvSpPr>
        <p:spPr/>
        <p:txBody>
          <a:bodyPr/>
          <a:lstStyle/>
          <a:p>
            <a:fld id="{67C461B6-01A2-4749-A50F-2FA46F38F784}" type="slidenum">
              <a:rPr lang="en-US" smtClean="0"/>
              <a:t>6</a:t>
            </a:fld>
            <a:endParaRPr lang="en-US"/>
          </a:p>
        </p:txBody>
      </p:sp>
      <p:sp>
        <p:nvSpPr>
          <p:cNvPr id="2" name="TextBox 1"/>
          <p:cNvSpPr txBox="1"/>
          <p:nvPr/>
        </p:nvSpPr>
        <p:spPr>
          <a:xfrm>
            <a:off x="381000" y="1905000"/>
            <a:ext cx="8229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have lot of resources and data with IMD.</a:t>
            </a:r>
          </a:p>
          <a:p>
            <a:pPr marL="285750" indent="-285750">
              <a:buFont typeface="Arial" panose="020B0604020202020204" pitchFamily="34" charset="0"/>
              <a:buChar char="•"/>
            </a:pPr>
            <a:r>
              <a:rPr lang="en-US" dirty="0" smtClean="0"/>
              <a:t>The goal for us should be how intelligent insights (using AI &amp; ML) can be carved out from the humongous data that lies with IMD.</a:t>
            </a:r>
          </a:p>
          <a:p>
            <a:pPr marL="285750" indent="-285750">
              <a:buFont typeface="Arial" panose="020B0604020202020204" pitchFamily="34" charset="0"/>
              <a:buChar char="•"/>
            </a:pPr>
            <a:r>
              <a:rPr lang="en-US" dirty="0" smtClean="0"/>
              <a:t>The additional data also can be collected about industry intensity, vehicle intensity etc. to supplement the research outcome.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focus to mitigate urban heat island will be in two directions.</a:t>
            </a:r>
          </a:p>
          <a:p>
            <a:pPr marL="742950" lvl="1" indent="-285750">
              <a:buFont typeface="Courier New" panose="02070309020205020404" pitchFamily="49" charset="0"/>
              <a:buChar char="o"/>
            </a:pPr>
            <a:r>
              <a:rPr lang="en-US" b="1" dirty="0" smtClean="0">
                <a:solidFill>
                  <a:schemeClr val="accent6">
                    <a:lumMod val="50000"/>
                  </a:schemeClr>
                </a:solidFill>
              </a:rPr>
              <a:t>Individual based</a:t>
            </a:r>
            <a:r>
              <a:rPr lang="en-US" dirty="0" smtClean="0">
                <a:solidFill>
                  <a:schemeClr val="accent6">
                    <a:lumMod val="50000"/>
                  </a:schemeClr>
                </a:solidFill>
              </a:rPr>
              <a:t> </a:t>
            </a:r>
            <a:r>
              <a:rPr lang="en-US" dirty="0" smtClean="0"/>
              <a:t>– Help individuals with more insights and </a:t>
            </a:r>
            <a:r>
              <a:rPr lang="en-US" b="1" dirty="0" smtClean="0"/>
              <a:t>heath guidance.</a:t>
            </a:r>
          </a:p>
          <a:p>
            <a:pPr marL="742950" lvl="1" indent="-285750">
              <a:buFont typeface="Courier New" panose="02070309020205020404" pitchFamily="49" charset="0"/>
              <a:buChar char="o"/>
            </a:pPr>
            <a:r>
              <a:rPr lang="en-US" b="1" dirty="0" smtClean="0">
                <a:solidFill>
                  <a:schemeClr val="accent6">
                    <a:lumMod val="50000"/>
                  </a:schemeClr>
                </a:solidFill>
              </a:rPr>
              <a:t>Community based </a:t>
            </a:r>
            <a:r>
              <a:rPr lang="en-US" dirty="0" smtClean="0"/>
              <a:t>– Help community, government officials and policy makers to increase green cover, administration changes, solar pavements  etc.</a:t>
            </a:r>
          </a:p>
          <a:p>
            <a:pPr marL="742950" lvl="1" indent="-285750">
              <a:buFont typeface="Courier New" panose="02070309020205020404" pitchFamily="49" charset="0"/>
              <a:buChar char="o"/>
            </a:pPr>
            <a:endParaRPr lang="en-US" dirty="0"/>
          </a:p>
          <a:p>
            <a:pPr marL="285750" indent="-285750">
              <a:buFont typeface="Arial" panose="020B0604020202020204" pitchFamily="34" charset="0"/>
              <a:buChar char="•"/>
            </a:pPr>
            <a:r>
              <a:rPr lang="en-US" dirty="0" smtClean="0"/>
              <a:t>Considering </a:t>
            </a:r>
            <a:r>
              <a:rPr lang="en-US" b="1" dirty="0" smtClean="0"/>
              <a:t>WFH options, 4 working days week and Moving office working time to align with sun rise </a:t>
            </a:r>
            <a:r>
              <a:rPr lang="en-US" dirty="0" smtClean="0"/>
              <a:t>during peak of the summer is and additional advise for companies and policy makers. This also can be driven from data insights. </a:t>
            </a:r>
            <a:endParaRPr lang="en-US" b="1" dirty="0" smtClean="0"/>
          </a:p>
        </p:txBody>
      </p:sp>
    </p:spTree>
    <p:extLst>
      <p:ext uri="{BB962C8B-B14F-4D97-AF65-F5344CB8AC3E}">
        <p14:creationId xmlns:p14="http://schemas.microsoft.com/office/powerpoint/2010/main" val="2403936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TotalTime>
  <Words>814</Words>
  <Application>Microsoft Office PowerPoint</Application>
  <PresentationFormat>On-screen Show (4:3)</PresentationFormat>
  <Paragraphs>63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21</cp:revision>
  <dcterms:created xsi:type="dcterms:W3CDTF">2024-03-23T09:45:20Z</dcterms:created>
  <dcterms:modified xsi:type="dcterms:W3CDTF">2024-03-24T05:21:46Z</dcterms:modified>
</cp:coreProperties>
</file>