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398" r:id="rId3"/>
    <p:sldId id="516" r:id="rId4"/>
    <p:sldId id="517" r:id="rId5"/>
    <p:sldId id="518" r:id="rId6"/>
    <p:sldId id="519" r:id="rId7"/>
    <p:sldId id="513" r:id="rId8"/>
    <p:sldId id="514" r:id="rId9"/>
    <p:sldId id="515" r:id="rId10"/>
    <p:sldId id="386" r:id="rId11"/>
  </p:sldIdLst>
  <p:sldSz cx="12192000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5" pos="7308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1"/>
    <a:srgbClr val="30B0AD"/>
    <a:srgbClr val="FBB900"/>
    <a:srgbClr val="C7007E"/>
    <a:srgbClr val="A2C510"/>
    <a:srgbClr val="FFFFFF"/>
    <a:srgbClr val="FB53EB"/>
    <a:srgbClr val="FFFFCC"/>
    <a:srgbClr val="E6DCCD"/>
    <a:srgbClr val="056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7" autoAdjust="0"/>
    <p:restoredTop sz="96491" autoAdjust="0"/>
  </p:normalViewPr>
  <p:slideViewPr>
    <p:cSldViewPr>
      <p:cViewPr>
        <p:scale>
          <a:sx n="75" d="100"/>
          <a:sy n="75" d="100"/>
        </p:scale>
        <p:origin x="312" y="60"/>
      </p:cViewPr>
      <p:guideLst>
        <p:guide orient="horz" pos="861"/>
        <p:guide pos="393"/>
        <p:guide pos="7308"/>
        <p:guide orient="horz" pos="618"/>
      </p:guideLst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20"/>
    </p:cViewPr>
  </p:sorterViewPr>
  <p:notesViewPr>
    <p:cSldViewPr>
      <p:cViewPr varScale="1">
        <p:scale>
          <a:sx n="158" d="100"/>
          <a:sy n="158" d="100"/>
        </p:scale>
        <p:origin x="6880" y="22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6110" y="2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357692FD-D79F-4284-AF0E-3D831B63BC6E}" type="datetimeFigureOut">
              <a:rPr lang="de-DE" smtClean="0"/>
              <a:t>10.12.2022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743938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6110" y="6743938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5F336AF4-B955-4701-904E-50E2D904C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7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7:59:2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5521,'0'0'1328,"0"0"-935,0 0-305,0 0-88,0 0-625,0 0-447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4147423F-3895-481F-BD2D-63EE2805900F}" type="datetimeFigureOut">
              <a:rPr lang="de-DE" smtClean="0"/>
              <a:t>10.12.2022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C826E26A-C4B5-432D-957A-EDE7989EE6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01900" y="409575"/>
            <a:ext cx="5124450" cy="2882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de-DE"/>
              <a:t>Institut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E904B6-5F91-42DE-A347-89865559B91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6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85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7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07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FCD074C-2D75-4A12-8592-DB2D5A13F90E}"/>
              </a:ext>
            </a:extLst>
          </p:cNvPr>
          <p:cNvSpPr/>
          <p:nvPr userDrawn="1"/>
        </p:nvSpPr>
        <p:spPr>
          <a:xfrm>
            <a:off x="0" y="1172225"/>
            <a:ext cx="12192000" cy="468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0" name="HRW_Logo_transparent.png">
            <a:extLst>
              <a:ext uri="{FF2B5EF4-FFF2-40B4-BE49-F238E27FC236}">
                <a16:creationId xmlns:a16="http://schemas.microsoft.com/office/drawing/2014/main" id="{2735A017-6318-4083-8F83-A11ACB1CA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" y="-5965"/>
            <a:ext cx="2592288" cy="1150806"/>
          </a:xfrm>
          <a:prstGeom prst="rect">
            <a:avLst/>
          </a:prstGeom>
        </p:spPr>
      </p:pic>
      <p:pic>
        <p:nvPicPr>
          <p:cNvPr id="21" name="Bild 2">
            <a:extLst>
              <a:ext uri="{FF2B5EF4-FFF2-40B4-BE49-F238E27FC236}">
                <a16:creationId xmlns:a16="http://schemas.microsoft.com/office/drawing/2014/main" id="{09E29AA2-2BB0-43EE-A59F-C40DEC7FEA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52384" y="-27384"/>
            <a:ext cx="2015208" cy="318982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0C987749-DD45-4CED-A375-E0C561F4F470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3392" y="1412777"/>
            <a:ext cx="10944200" cy="612692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Liberation Serif" pitchFamily="18" charset="0"/>
              </a:defRPr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B0DEAA6-951A-4347-A37E-11E07CFC1D99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23393" y="2113042"/>
            <a:ext cx="10944200" cy="53849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Liberation Serif" pitchFamily="18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Inhaltsplatzhalter 18">
            <a:extLst>
              <a:ext uri="{FF2B5EF4-FFF2-40B4-BE49-F238E27FC236}">
                <a16:creationId xmlns:a16="http://schemas.microsoft.com/office/drawing/2014/main" id="{8C260220-DC7C-4AE8-826A-9DCB5E18F30E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6816081" y="6102708"/>
            <a:ext cx="4751512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Fachbereich, Institut o.ä.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140579-5A8D-44F7-8EC9-65BCE5E401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" y="5949280"/>
            <a:ext cx="2378295" cy="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45472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7290" userDrawn="1">
          <p15:clr>
            <a:srgbClr val="FBAE40"/>
          </p15:clr>
        </p15:guide>
        <p15:guide id="2" pos="3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B105D10-FD55-43C1-800D-B4F76BAAE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116" y="6009914"/>
            <a:ext cx="517652" cy="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85745CC-045B-40C9-9AB4-BFB1E42911E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623886" y="1268760"/>
            <a:ext cx="10943704" cy="459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1" rIns="91420" bIns="45711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22498" algn="l"/>
                <a:tab pos="657954" algn="l"/>
                <a:tab pos="977572" algn="l"/>
                <a:tab pos="1301509" algn="l"/>
                <a:tab pos="1621128" algn="l"/>
                <a:tab pos="1959463" algn="l"/>
                <a:tab pos="2601579" algn="l"/>
                <a:tab pos="3259532" algn="l"/>
                <a:tab pos="3903088" algn="l"/>
                <a:tab pos="4561041" algn="l"/>
              </a:tabLst>
              <a:defRPr sz="1400" b="1">
                <a:solidFill>
                  <a:schemeClr val="tx1"/>
                </a:solidFill>
                <a:latin typeface="+mn-lt"/>
                <a:cs typeface="Liberation Serif" pitchFamily="18" charset="0"/>
              </a:defRPr>
            </a:lvl1pPr>
            <a:lvl2pPr marL="0" indent="0" algn="l">
              <a:buNone/>
              <a:tabLst>
                <a:tab pos="322498" algn="l"/>
                <a:tab pos="646436" algn="l"/>
                <a:tab pos="977572" algn="l"/>
                <a:tab pos="1304389" algn="l"/>
                <a:tab pos="1621128" algn="l"/>
                <a:tab pos="1955144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2pPr>
            <a:lvl3pPr marL="0" indent="0" algn="l" defTabSz="407442">
              <a:buNone/>
              <a:tabLst>
                <a:tab pos="322498" algn="l"/>
                <a:tab pos="646436" algn="l"/>
                <a:tab pos="977572" algn="l"/>
                <a:tab pos="1304389" algn="l"/>
                <a:tab pos="1621128" algn="l"/>
                <a:tab pos="1950825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3pPr>
            <a:lvl4pPr marL="322498" indent="-322498" algn="l">
              <a:buFont typeface="+mj-lt"/>
              <a:buNone/>
              <a:tabLst>
                <a:tab pos="646436" algn="l"/>
                <a:tab pos="977572" algn="l"/>
                <a:tab pos="1304389" algn="l"/>
                <a:tab pos="1621128" algn="l"/>
                <a:tab pos="1950825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4pPr>
            <a:lvl5pPr marL="322498" indent="-322498" algn="l">
              <a:buFont typeface="Arial" pitchFamily="34" charset="0"/>
              <a:buChar char="•"/>
              <a:tabLst>
                <a:tab pos="656514" algn="l"/>
                <a:tab pos="977572" algn="l"/>
                <a:tab pos="1304389" algn="l"/>
                <a:tab pos="1621128" algn="l"/>
                <a:tab pos="1955144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09D38AA0-D311-4F30-8954-9F32F5EA79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3888" y="489404"/>
            <a:ext cx="10943704" cy="77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1" rIns="91420" bIns="45711" numCol="1" anchor="ctr" anchorCtr="0" compatLnSpc="1">
            <a:prstTxWarp prst="textNoShape">
              <a:avLst/>
            </a:prstTxWarp>
            <a:noAutofit/>
          </a:bodyPr>
          <a:lstStyle>
            <a:lvl1pPr marL="657954" indent="-657954" algn="l">
              <a:defRPr sz="2800">
                <a:solidFill>
                  <a:srgbClr val="00B0F0"/>
                </a:solidFill>
                <a:latin typeface="+mj-lt"/>
                <a:cs typeface="Liberation Serif" pitchFamily="18" charset="0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EB0E03D-608C-4590-8A91-02276F5D35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9" y="5949280"/>
            <a:ext cx="1940404" cy="63892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20994DA-9DC3-4F37-8AC5-84745FE9325C}"/>
              </a:ext>
            </a:extLst>
          </p:cNvPr>
          <p:cNvSpPr txBox="1"/>
          <p:nvPr userDrawn="1"/>
        </p:nvSpPr>
        <p:spPr>
          <a:xfrm>
            <a:off x="10494069" y="6140394"/>
            <a:ext cx="64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679B97E-2F6E-4600-A1D4-CAD9FE23913C}" type="slidenum">
              <a:rPr lang="de-DE" sz="1400" smtClean="0"/>
              <a:pPr algn="r"/>
              <a:t>‹#›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810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3591B26-1B44-42C0-8B9E-E46DA053E8B2}"/>
              </a:ext>
            </a:extLst>
          </p:cNvPr>
          <p:cNvSpPr/>
          <p:nvPr userDrawn="1"/>
        </p:nvSpPr>
        <p:spPr>
          <a:xfrm>
            <a:off x="0" y="1150806"/>
            <a:ext cx="12192000" cy="468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E6B27D9-5664-4EBE-AEE2-FE2C4530BF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2296" y="1412776"/>
            <a:ext cx="10945296" cy="1102519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Liberation Serif" pitchFamily="18" charset="0"/>
              </a:defRPr>
            </a:lvl1pPr>
          </a:lstStyle>
          <a:p>
            <a:r>
              <a:rPr lang="de-DE" dirty="0"/>
              <a:t>Abschlussmaster durch Klicken bearbeiten</a:t>
            </a:r>
          </a:p>
        </p:txBody>
      </p:sp>
      <p:sp>
        <p:nvSpPr>
          <p:cNvPr id="16" name="Inhaltsplatzhalter 18">
            <a:extLst>
              <a:ext uri="{FF2B5EF4-FFF2-40B4-BE49-F238E27FC236}">
                <a16:creationId xmlns:a16="http://schemas.microsoft.com/office/drawing/2014/main" id="{2E4CA3BA-B92C-4CF1-BBFB-96273CD98C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16081" y="6102708"/>
            <a:ext cx="4751512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Fachbereich, Institut o.ä.</a:t>
            </a:r>
          </a:p>
        </p:txBody>
      </p:sp>
      <p:pic>
        <p:nvPicPr>
          <p:cNvPr id="7" name="Bild 2">
            <a:extLst>
              <a:ext uri="{FF2B5EF4-FFF2-40B4-BE49-F238E27FC236}">
                <a16:creationId xmlns:a16="http://schemas.microsoft.com/office/drawing/2014/main" id="{DEC3D2A2-0578-4FD6-B4B6-5CAABD215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2384" y="-27384"/>
            <a:ext cx="2015208" cy="318982"/>
          </a:xfrm>
          <a:prstGeom prst="rect">
            <a:avLst/>
          </a:prstGeom>
        </p:spPr>
      </p:pic>
      <p:pic>
        <p:nvPicPr>
          <p:cNvPr id="9" name="HRW_Logo_transparent.png">
            <a:extLst>
              <a:ext uri="{FF2B5EF4-FFF2-40B4-BE49-F238E27FC236}">
                <a16:creationId xmlns:a16="http://schemas.microsoft.com/office/drawing/2014/main" id="{4F298347-6A58-43A2-B8AB-C71BD9E47C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" y="-27384"/>
            <a:ext cx="2592288" cy="11508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132472-F0F3-462E-AC83-B938E95C6B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" y="5949280"/>
            <a:ext cx="2378295" cy="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8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4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A0E1"/>
          </a:solidFill>
          <a:latin typeface="Liberation Serif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A0E1"/>
          </a:solidFill>
          <a:latin typeface="Liberation Serif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orient="horz" pos="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science/stability-solution-of-equations.%20Accessed%2010%20December%20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929" y="1340768"/>
            <a:ext cx="8207375" cy="1102519"/>
          </a:xfrm>
        </p:spPr>
        <p:txBody>
          <a:bodyPr>
            <a:noAutofit/>
          </a:bodyPr>
          <a:lstStyle/>
          <a:p>
            <a:r>
              <a:rPr lang="de-DE" sz="4000" dirty="0">
                <a:cs typeface="Arial" panose="020B0604020202020204" pitchFamily="34" charset="0"/>
              </a:rPr>
              <a:t>Die Hochschule Ruhr West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A616064-103B-4FC9-A531-D795F0A7693D}"/>
                  </a:ext>
                </a:extLst>
              </p14:cNvPr>
              <p14:cNvContentPartPr/>
              <p14:nvPr/>
            </p14:nvContentPartPr>
            <p14:xfrm>
              <a:off x="-1996204" y="2417206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A616064-103B-4FC9-A531-D795F0A76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05204" y="2408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61192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23888" y="1268760"/>
            <a:ext cx="7772400" cy="14700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Liberation Serif" pitchFamily="18" charset="0"/>
                <a:ea typeface="+mj-ea"/>
                <a:cs typeface="+mj-cs"/>
              </a:defRPr>
            </a:lvl1pPr>
          </a:lstStyle>
          <a:p>
            <a:r>
              <a:rPr lang="de-DE" sz="4000" dirty="0"/>
              <a:t>Herzlichen Dank </a:t>
            </a:r>
            <a:br>
              <a:rPr lang="de-DE" sz="4000" dirty="0"/>
            </a:br>
            <a:r>
              <a:rPr lang="de-DE" sz="4000" dirty="0"/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622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07645024-0585-4061-B4E7-0E97AFA8FA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889" y="1196752"/>
            <a:ext cx="5544120" cy="4746311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indent="0" fontAlgn="t">
              <a:lnSpc>
                <a:spcPct val="150000"/>
              </a:lnSpc>
              <a:buNone/>
            </a:pPr>
            <a:r>
              <a:rPr lang="de-DE" sz="2800" dirty="0">
                <a:solidFill>
                  <a:schemeClr val="accent6">
                    <a:lumMod val="50000"/>
                  </a:schemeClr>
                </a:solidFill>
              </a:rPr>
              <a:t>der Zustand, in dem eine geringe Störung in einem System keine </a:t>
            </a:r>
            <a:r>
              <a:rPr lang="de-DE" sz="2800" dirty="0" smtClean="0">
                <a:solidFill>
                  <a:schemeClr val="accent6">
                    <a:lumMod val="50000"/>
                  </a:schemeClr>
                </a:solidFill>
              </a:rPr>
              <a:t>störenden </a:t>
            </a:r>
            <a:r>
              <a:rPr lang="de-DE" sz="2800" dirty="0">
                <a:solidFill>
                  <a:schemeClr val="accent6">
                    <a:lumMod val="50000"/>
                  </a:schemeClr>
                </a:solidFill>
              </a:rPr>
              <a:t>Auswirkungen auf dieses System </a:t>
            </a:r>
            <a:r>
              <a:rPr lang="de-DE" sz="2800" dirty="0" smtClean="0">
                <a:solidFill>
                  <a:schemeClr val="accent6">
                    <a:lumMod val="50000"/>
                  </a:schemeClr>
                </a:solidFill>
              </a:rPr>
              <a:t>hat.</a:t>
            </a:r>
          </a:p>
          <a:p>
            <a:pPr marL="0" indent="0" fontAlgn="t">
              <a:lnSpc>
                <a:spcPct val="150000"/>
              </a:lnSpc>
              <a:buNone/>
            </a:pPr>
            <a:endParaRPr lang="de-DE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CEF44E7-04DE-407A-92B0-B159FCFC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6560" y="6021388"/>
            <a:ext cx="517652" cy="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7104112" y="1124744"/>
            <a:ext cx="4142151" cy="4608511"/>
            <a:chOff x="7720330" y="1592751"/>
            <a:chExt cx="2877861" cy="3504623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824192" y="2276872"/>
              <a:ext cx="2773999" cy="2820502"/>
              <a:chOff x="6921325" y="3338584"/>
              <a:chExt cx="2773999" cy="2820502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8616280" y="5301208"/>
                <a:ext cx="288032" cy="2880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6921325" y="3635819"/>
                <a:ext cx="2773999" cy="2523267"/>
              </a:xfrm>
              <a:custGeom>
                <a:avLst/>
                <a:gdLst>
                  <a:gd name="connsiteX0" fmla="*/ 0 w 3998135"/>
                  <a:gd name="connsiteY0" fmla="*/ 1464879 h 1464879"/>
                  <a:gd name="connsiteX1" fmla="*/ 636927 w 3998135"/>
                  <a:gd name="connsiteY1" fmla="*/ 1839 h 1464879"/>
                  <a:gd name="connsiteX2" fmla="*/ 2654913 w 3998135"/>
                  <a:gd name="connsiteY2" fmla="*/ 1136957 h 1464879"/>
                  <a:gd name="connsiteX3" fmla="*/ 3998135 w 3998135"/>
                  <a:gd name="connsiteY3" fmla="*/ 52289 h 146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8135" h="1464879">
                    <a:moveTo>
                      <a:pt x="0" y="1464879"/>
                    </a:moveTo>
                    <a:cubicBezTo>
                      <a:pt x="97221" y="760686"/>
                      <a:pt x="194442" y="56493"/>
                      <a:pt x="636927" y="1839"/>
                    </a:cubicBezTo>
                    <a:cubicBezTo>
                      <a:pt x="1079412" y="-52815"/>
                      <a:pt x="2094712" y="1128549"/>
                      <a:pt x="2654913" y="1136957"/>
                    </a:cubicBezTo>
                    <a:cubicBezTo>
                      <a:pt x="3215114" y="1145365"/>
                      <a:pt x="3878317" y="280363"/>
                      <a:pt x="3998135" y="522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7248128" y="333858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253262" y="327555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B050"/>
                  </a:solidFill>
                </a:rPr>
                <a:t>stabil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20330" y="1592751"/>
              <a:ext cx="11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</a:rPr>
                <a:t>unstabil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Заголовок 2"/>
          <p:cNvSpPr>
            <a:spLocks noGrp="1"/>
          </p:cNvSpPr>
          <p:nvPr>
            <p:ph type="title"/>
          </p:nvPr>
        </p:nvSpPr>
        <p:spPr>
          <a:xfrm>
            <a:off x="623888" y="489404"/>
            <a:ext cx="10943704" cy="776810"/>
          </a:xfrm>
        </p:spPr>
        <p:txBody>
          <a:bodyPr/>
          <a:lstStyle/>
          <a:p>
            <a:r>
              <a:rPr lang="de-DE" dirty="0"/>
              <a:t>Stabilität</a:t>
            </a:r>
            <a:br>
              <a:rPr lang="de-DE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3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Differentialgleichung</a:t>
            </a:r>
            <a:r>
              <a:rPr lang="en-US" dirty="0" smtClean="0"/>
              <a:t> 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12">
                <a:extLst>
                  <a:ext uri="{FF2B5EF4-FFF2-40B4-BE49-F238E27FC236}">
                    <a16:creationId xmlns:a16="http://schemas.microsoft.com/office/drawing/2014/main" id="{07645024-0585-4061-B4E7-0E97AFA8F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37986"/>
                <a:ext cx="10943704" cy="4598718"/>
              </a:xfrm>
              <a:prstGeom prst="rect">
                <a:avLst/>
              </a:prstGeom>
            </p:spPr>
            <p:txBody>
              <a:bodyPr lIns="0" numCol="3">
                <a:noAutofit/>
              </a:bodyPr>
              <a:lstStyle/>
              <a:p>
                <a:pPr fontAlgn="t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de-DE" sz="2400" dirty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symptotisch stabil</a:t>
                </a:r>
              </a:p>
              <a:p>
                <a:pPr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de-DE" sz="24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2400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Beispiel:</a:t>
                </a:r>
              </a:p>
              <a:p>
                <a:pPr algn="ctr"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𝒅𝒚</m:t>
                          </m:r>
                        </m:num>
                        <m:den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𝒅𝒙</m:t>
                          </m:r>
                        </m:den>
                      </m:f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=−</m:t>
                      </m:r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𝒚</m:t>
                      </m:r>
                      <m:d>
                        <m:dPr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 fontAlgn="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𝑭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𝒙</m:t>
                        </m:r>
                      </m:e>
                    </m:d>
                    <m:r>
                      <a:rPr lang="de-DE" sz="240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=</m:t>
                    </m:r>
                    <m:sSub>
                      <m:sSub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𝒆</m:t>
                        </m:r>
                      </m:e>
                      <m:sup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−</m:t>
                        </m:r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𝒙</m:t>
                        </m:r>
                      </m:sup>
                    </m:sSup>
                    <m:r>
                      <a:rPr lang="de-DE" sz="240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            </m:t>
                    </m:r>
                    <m:sSub>
                      <m:sSub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𝑭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𝒙</m:t>
                        </m:r>
                      </m:e>
                    </m:d>
                    <m:r>
                      <a:rPr lang="de-DE" sz="240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m:t>=</m:t>
                    </m:r>
                    <m:sSub>
                      <m:sSub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ru-RU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𝒆</m:t>
                        </m:r>
                      </m:e>
                      <m:sup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−</m:t>
                        </m:r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𝒙</m:t>
                        </m:r>
                      </m:sup>
                    </m:sSup>
                  </m:oMath>
                </a14:m>
                <a:r>
                  <a:rPr lang="de-DE" sz="2400" dirty="0">
                    <a:solidFill>
                      <a:schemeClr val="accent6">
                        <a:lumMod val="50000"/>
                      </a:schemeClr>
                    </a:solidFill>
                  </a:rPr>
                  <a:t> </a:t>
                </a:r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=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sup>
                          </m:sSup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sup>
                          </m:sSup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(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)</m:t>
                          </m:r>
                          <m:limLow>
                            <m:limLow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sup>
                          </m:sSup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=</m:t>
                          </m:r>
                        </m:e>
                      </m:func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𝟎</m:t>
                      </m:r>
                    </m:oMath>
                  </m:oMathPara>
                </a14:m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Inhaltsplatzhalter 12">
                <a:extLst>
                  <a:ext uri="{FF2B5EF4-FFF2-40B4-BE49-F238E27FC236}">
                    <a16:creationId xmlns:a16="http://schemas.microsoft.com/office/drawing/2014/main" id="{07645024-0585-4061-B4E7-0E97AFA8F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37986"/>
                <a:ext cx="10943704" cy="4598718"/>
              </a:xfrm>
              <a:prstGeom prst="rect">
                <a:avLst/>
              </a:prstGeom>
              <a:blipFill>
                <a:blip r:embed="rId3"/>
                <a:stretch>
                  <a:fillRect l="-1727" b="-9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4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Differentialgleichung</a:t>
            </a:r>
            <a:r>
              <a:rPr lang="en-US" dirty="0" smtClean="0"/>
              <a:t> 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12">
                <a:extLst>
                  <a:ext uri="{FF2B5EF4-FFF2-40B4-BE49-F238E27FC236}">
                    <a16:creationId xmlns:a16="http://schemas.microsoft.com/office/drawing/2014/main" id="{07645024-0585-4061-B4E7-0E97AFA8F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37986"/>
                <a:ext cx="10943704" cy="4598718"/>
              </a:xfrm>
              <a:prstGeom prst="rect">
                <a:avLst/>
              </a:prstGeom>
            </p:spPr>
            <p:txBody>
              <a:bodyPr lIns="0" numCol="3">
                <a:noAutofit/>
              </a:bodyPr>
              <a:lstStyle/>
              <a:p>
                <a:pPr fontAlgn="t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stabil</a:t>
                </a:r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∀</m:t>
                      </m:r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𝑲</m:t>
                      </m:r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  ∃</m:t>
                      </m:r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𝜺</m:t>
                      </m:r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  </m:t>
                      </m:r>
                    </m:oMath>
                  </m:oMathPara>
                </a14:m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𝟎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ru-RU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&lt;</m:t>
                      </m:r>
                      <m:r>
                        <a:rPr lang="ru-RU" sz="2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m:t>𝜀</m:t>
                      </m:r>
                    </m:oMath>
                  </m:oMathPara>
                </a14:m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&lt;</m:t>
                          </m:r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m:t>𝑲</m:t>
                          </m:r>
                        </m:e>
                      </m:func>
                    </m:oMath>
                  </m:oMathPara>
                </a14:m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Beispiel:</a:t>
                </a:r>
              </a:p>
              <a:p>
                <a:pPr fontAlgn="t">
                  <a:lnSpc>
                    <a:spcPct val="150000"/>
                  </a:lnSpc>
                </a:pPr>
                <a:endParaRPr lang="de-DE" sz="2400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Inhaltsplatzhalter 12">
                <a:extLst>
                  <a:ext uri="{FF2B5EF4-FFF2-40B4-BE49-F238E27FC236}">
                    <a16:creationId xmlns:a16="http://schemas.microsoft.com/office/drawing/2014/main" id="{07645024-0585-4061-B4E7-0E97AFA8F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37986"/>
                <a:ext cx="10943704" cy="4598718"/>
              </a:xfrm>
              <a:prstGeom prst="rect">
                <a:avLst/>
              </a:prstGeom>
              <a:blipFill>
                <a:blip r:embed="rId3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Differentialgleichung</a:t>
            </a:r>
            <a:r>
              <a:rPr lang="en-US" dirty="0" smtClean="0"/>
              <a:t> 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12">
                <a:extLst>
                  <a:ext uri="{FF2B5EF4-FFF2-40B4-BE49-F238E27FC236}">
                    <a16:creationId xmlns:a16="http://schemas.microsoft.com/office/drawing/2014/main" id="{07645024-0585-4061-B4E7-0E97AFA8F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37986"/>
                <a:ext cx="10943704" cy="4598718"/>
              </a:xfrm>
              <a:prstGeom prst="rect">
                <a:avLst/>
              </a:prstGeom>
            </p:spPr>
            <p:txBody>
              <a:bodyPr lIns="0" numCol="3">
                <a:noAutofit/>
              </a:bodyPr>
              <a:lstStyle/>
              <a:p>
                <a:pPr fontAlgn="t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unstabil</a:t>
                </a:r>
              </a:p>
              <a:p>
                <a:r>
                  <a:rPr lang="de-DE" i="1" dirty="0"/>
                  <a:t> </a:t>
                </a:r>
                <a:endParaRPr lang="ru-RU" sz="240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de-DE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de-DE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de-DE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40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ru-RU" sz="24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4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func>
                    </m:oMath>
                  </m:oMathPara>
                </a14:m>
                <a:endParaRPr lang="de-DE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r>
                  <a:rPr lang="de-DE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Beispiel:</a:t>
                </a:r>
              </a:p>
              <a:p>
                <a:pPr algn="ctr"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 fontAlgn="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de-DE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de-DE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de-DE" sz="2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de-DE" sz="2400" dirty="0">
                    <a:solidFill>
                      <a:schemeClr val="accent6">
                        <a:lumMod val="50000"/>
                      </a:schemeClr>
                    </a:solidFill>
                  </a:rPr>
                  <a:t> </a:t>
                </a:r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 fontAlgn="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limLow>
                            <m:limLow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de-DE" sz="24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de-DE" sz="24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fontAlgn="t">
                  <a:lnSpc>
                    <a:spcPct val="150000"/>
                  </a:lnSpc>
                </a:pPr>
                <a:endParaRPr lang="de-DE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Inhaltsplatzhalter 12">
                <a:extLst>
                  <a:ext uri="{FF2B5EF4-FFF2-40B4-BE49-F238E27FC236}">
                    <a16:creationId xmlns:a16="http://schemas.microsoft.com/office/drawing/2014/main" id="{07645024-0585-4061-B4E7-0E97AFA8F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37986"/>
                <a:ext cx="10943704" cy="4598718"/>
              </a:xfrm>
              <a:prstGeom prst="rect">
                <a:avLst/>
              </a:prstGeom>
              <a:blipFill>
                <a:blip r:embed="rId3"/>
                <a:stretch>
                  <a:fillRect l="-1727" b="-25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6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150000"/>
              </a:lnSpc>
            </a:pP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Numerisches Verfahren. Rundungsfehler.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7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641215" y="1266214"/>
            <a:ext cx="4860898" cy="461105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Schießverfahren </a:t>
            </a:r>
            <a:r>
              <a:rPr lang="de-DE" dirty="0"/>
              <a:t>Nachteile bezüglich </a:t>
            </a:r>
            <a:r>
              <a:rPr lang="de-DE" dirty="0" smtClean="0"/>
              <a:t>Stabilität</a:t>
            </a:r>
            <a:r>
              <a:rPr lang="de-DE" dirty="0"/>
              <a:t/>
            </a:r>
            <a:br>
              <a:rPr lang="de-DE" dirty="0"/>
            </a:b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3"/>
          <a:srcRect t="8315"/>
          <a:stretch/>
        </p:blipFill>
        <p:spPr bwMode="auto">
          <a:xfrm>
            <a:off x="5663952" y="1285186"/>
            <a:ext cx="5270415" cy="15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113" y="2348880"/>
            <a:ext cx="3943497" cy="29839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8" y="5541420"/>
            <a:ext cx="4295906" cy="8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1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[1] </a:t>
            </a:r>
            <a:r>
              <a:rPr lang="en-US" dirty="0"/>
              <a:t>Britannica, The Editors of </a:t>
            </a:r>
            <a:r>
              <a:rPr lang="en-US" dirty="0" err="1"/>
              <a:t>Encyclopaedia</a:t>
            </a:r>
            <a:r>
              <a:rPr lang="en-US" dirty="0"/>
              <a:t>. "stability". Encyclopedia Britannica, 5 May. 2016, </a:t>
            </a:r>
            <a:r>
              <a:rPr lang="en-US" dirty="0">
                <a:hlinkClick r:id="rId2"/>
              </a:rPr>
              <a:t>https://www.britannica.com/science/stability-solution-of-equations. Accessed 10 December 2022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[2]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en-US" dirty="0"/>
              <a:t>U.M. </a:t>
            </a:r>
            <a:r>
              <a:rPr lang="en-US" dirty="0" err="1"/>
              <a:t>Ascher</a:t>
            </a:r>
            <a:r>
              <a:rPr lang="en-US" dirty="0"/>
              <a:t> and L.R. </a:t>
            </a:r>
            <a:r>
              <a:rPr lang="en-US" dirty="0" err="1"/>
              <a:t>Petzold</a:t>
            </a:r>
            <a:r>
              <a:rPr lang="en-US" dirty="0"/>
              <a:t>, Computer Methods for Ordinary Differential Equations and Differential-Algebraic Equations, Society for Industrial and Applied Mathematics, 1998.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1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HRW_Präsentation">
      <a:dk1>
        <a:srgbClr val="333333"/>
      </a:dk1>
      <a:lt1>
        <a:srgbClr val="FFFFFF"/>
      </a:lt1>
      <a:dk2>
        <a:srgbClr val="00A3DA"/>
      </a:dk2>
      <a:lt2>
        <a:srgbClr val="FFFFFF"/>
      </a:lt2>
      <a:accent1>
        <a:srgbClr val="00B0F0"/>
      </a:accent1>
      <a:accent2>
        <a:srgbClr val="00B0F0"/>
      </a:accent2>
      <a:accent3>
        <a:srgbClr val="00B0F0"/>
      </a:accent3>
      <a:accent4>
        <a:srgbClr val="00B0F0"/>
      </a:accent4>
      <a:accent5>
        <a:srgbClr val="00B0F0"/>
      </a:accent5>
      <a:accent6>
        <a:srgbClr val="00B0F0"/>
      </a:accent6>
      <a:hlink>
        <a:srgbClr val="00B0F0"/>
      </a:hlink>
      <a:folHlink>
        <a:srgbClr val="00516D"/>
      </a:folHlink>
    </a:clrScheme>
    <a:fontScheme name="HRW_Präsentation">
      <a:majorFont>
        <a:latin typeface="Liberation Serif"/>
        <a:ea typeface=""/>
        <a:cs typeface=""/>
      </a:majorFont>
      <a:minorFont>
        <a:latin typeface="Liberation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_HRW_Deutsch_Allgemein_16zu9.pptx" id="{8D401B84-C888-44C8-8999-203CF8AFD6D3}" vid="{13E4BDAA-5E74-48C7-9D84-9F966B3DAAE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2022_HRW_Deutsch_Allgemein_16zu9</Template>
  <TotalTime>777</TotalTime>
  <Words>129</Words>
  <Application>Microsoft Office PowerPoint</Application>
  <PresentationFormat>Широкоэкранный</PresentationFormat>
  <Paragraphs>47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Liberation Serif</vt:lpstr>
      <vt:lpstr>Larissa</vt:lpstr>
      <vt:lpstr>Die Hochschule Ruhr West   </vt:lpstr>
      <vt:lpstr>Stabilität </vt:lpstr>
      <vt:lpstr> Lösung einer Differentialgleichung  </vt:lpstr>
      <vt:lpstr> Lösung einer Differentialgleichung  </vt:lpstr>
      <vt:lpstr> Lösung einer Differentialgleichung  </vt:lpstr>
      <vt:lpstr>Numerisches Verfahren. Rundungsfehler.</vt:lpstr>
      <vt:lpstr>Schießverfahren Nachteile bezüglich Stabilität </vt:lpstr>
      <vt:lpstr>Beispiel 1</vt:lpstr>
      <vt:lpstr>References</vt:lpstr>
      <vt:lpstr>Презентация PowerPoint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Hochschule Ruhr West   </dc:title>
  <dc:creator>Vorloeper, Jürgen</dc:creator>
  <cp:lastModifiedBy>Aleks</cp:lastModifiedBy>
  <cp:revision>19</cp:revision>
  <cp:lastPrinted>2019-09-04T08:38:07Z</cp:lastPrinted>
  <dcterms:created xsi:type="dcterms:W3CDTF">2022-05-25T14:58:27Z</dcterms:created>
  <dcterms:modified xsi:type="dcterms:W3CDTF">2022-12-10T06:03:40Z</dcterms:modified>
</cp:coreProperties>
</file>