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61" r:id="rId2"/>
    <p:sldId id="256" r:id="rId3"/>
    <p:sldId id="284" r:id="rId4"/>
    <p:sldId id="262" r:id="rId5"/>
    <p:sldId id="280" r:id="rId6"/>
    <p:sldId id="279" r:id="rId7"/>
    <p:sldId id="281" r:id="rId8"/>
    <p:sldId id="282" r:id="rId9"/>
    <p:sldId id="285" r:id="rId10"/>
    <p:sldId id="283" r:id="rId11"/>
    <p:sldId id="287" r:id="rId12"/>
    <p:sldId id="288" r:id="rId13"/>
    <p:sldId id="289" r:id="rId14"/>
    <p:sldId id="29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62" d="100"/>
          <a:sy n="62" d="100"/>
        </p:scale>
        <p:origin x="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0B119F-F81E-4A13-A566-AAF6C8D8E32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Womanium Quantum+AI Project</a:t>
            </a:r>
          </a:p>
        </p:txBody>
      </p:sp>
      <p:sp>
        <p:nvSpPr>
          <p:cNvPr id="3" name="Date Placeholder 2">
            <a:extLst>
              <a:ext uri="{FF2B5EF4-FFF2-40B4-BE49-F238E27FC236}">
                <a16:creationId xmlns:a16="http://schemas.microsoft.com/office/drawing/2014/main" id="{EB645A55-2247-479A-96BE-B00A2A1A34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1CA3BF-8688-4A0F-98A8-21B8B3431E27}" type="datetimeFigureOut">
              <a:rPr lang="en-US" smtClean="0"/>
              <a:t>8/10/2024</a:t>
            </a:fld>
            <a:endParaRPr lang="en-US"/>
          </a:p>
        </p:txBody>
      </p:sp>
      <p:sp>
        <p:nvSpPr>
          <p:cNvPr id="4" name="Footer Placeholder 3">
            <a:extLst>
              <a:ext uri="{FF2B5EF4-FFF2-40B4-BE49-F238E27FC236}">
                <a16:creationId xmlns:a16="http://schemas.microsoft.com/office/drawing/2014/main" id="{5E906B27-9FDB-4662-9D51-CD8C2ABF4E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Hisham Mansour</a:t>
            </a:r>
          </a:p>
        </p:txBody>
      </p:sp>
      <p:sp>
        <p:nvSpPr>
          <p:cNvPr id="5" name="Slide Number Placeholder 4">
            <a:extLst>
              <a:ext uri="{FF2B5EF4-FFF2-40B4-BE49-F238E27FC236}">
                <a16:creationId xmlns:a16="http://schemas.microsoft.com/office/drawing/2014/main" id="{6BCDF0DA-660B-4F7E-9027-E216B06AA4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323015-3337-4F11-9155-43261486B3BD}" type="slidenum">
              <a:rPr lang="en-US" smtClean="0"/>
              <a:t>‹#›</a:t>
            </a:fld>
            <a:endParaRPr lang="en-US"/>
          </a:p>
        </p:txBody>
      </p:sp>
    </p:spTree>
    <p:extLst>
      <p:ext uri="{BB962C8B-B14F-4D97-AF65-F5344CB8AC3E}">
        <p14:creationId xmlns:p14="http://schemas.microsoft.com/office/powerpoint/2010/main" val="106264549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Womanium Quantum+AI Project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DFAC3E-BD6D-4F06-87C0-65F363997E84}" type="datetimeFigureOut">
              <a:rPr lang="en-US" smtClean="0"/>
              <a:t>8/10/2024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Hisham Mansour</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14BFEB-0DFA-438C-8650-99BCBF5D0017}" type="slidenum">
              <a:rPr lang="en-US" smtClean="0"/>
              <a:t>‹#›</a:t>
            </a:fld>
            <a:endParaRPr lang="en-US"/>
          </a:p>
        </p:txBody>
      </p:sp>
    </p:spTree>
    <p:extLst>
      <p:ext uri="{BB962C8B-B14F-4D97-AF65-F5344CB8AC3E}">
        <p14:creationId xmlns:p14="http://schemas.microsoft.com/office/powerpoint/2010/main" val="177567239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158F-9989-4218-88FB-EA4197FBBE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55E381-D866-4E4F-B0B0-48FB6077F6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556E35-1DF2-43A6-B314-A8452C1F3E49}"/>
              </a:ext>
            </a:extLst>
          </p:cNvPr>
          <p:cNvSpPr>
            <a:spLocks noGrp="1"/>
          </p:cNvSpPr>
          <p:nvPr>
            <p:ph type="dt" sz="half" idx="10"/>
          </p:nvPr>
        </p:nvSpPr>
        <p:spPr/>
        <p:txBody>
          <a:bodyPr/>
          <a:lstStyle/>
          <a:p>
            <a:fld id="{18A5FF4E-98F6-43DD-BC12-756B2C734882}" type="datetime1">
              <a:rPr lang="en-US" smtClean="0"/>
              <a:t>8/10/2024</a:t>
            </a:fld>
            <a:endParaRPr lang="en-US"/>
          </a:p>
        </p:txBody>
      </p:sp>
      <p:sp>
        <p:nvSpPr>
          <p:cNvPr id="5" name="Footer Placeholder 4">
            <a:extLst>
              <a:ext uri="{FF2B5EF4-FFF2-40B4-BE49-F238E27FC236}">
                <a16:creationId xmlns:a16="http://schemas.microsoft.com/office/drawing/2014/main" id="{BE6FF9B8-4BCF-42A9-B540-72666DED69EE}"/>
              </a:ext>
            </a:extLst>
          </p:cNvPr>
          <p:cNvSpPr>
            <a:spLocks noGrp="1"/>
          </p:cNvSpPr>
          <p:nvPr>
            <p:ph type="ftr" sz="quarter" idx="11"/>
          </p:nvPr>
        </p:nvSpPr>
        <p:spPr/>
        <p:txBody>
          <a:bodyPr/>
          <a:lstStyle/>
          <a:p>
            <a:r>
              <a:rPr lang="en-US"/>
              <a:t>Womanium Quantum+AI Project</a:t>
            </a:r>
          </a:p>
        </p:txBody>
      </p:sp>
      <p:sp>
        <p:nvSpPr>
          <p:cNvPr id="6" name="Slide Number Placeholder 5">
            <a:extLst>
              <a:ext uri="{FF2B5EF4-FFF2-40B4-BE49-F238E27FC236}">
                <a16:creationId xmlns:a16="http://schemas.microsoft.com/office/drawing/2014/main" id="{C90C2369-4DE7-49B7-9532-00099D31A434}"/>
              </a:ext>
            </a:extLst>
          </p:cNvPr>
          <p:cNvSpPr>
            <a:spLocks noGrp="1"/>
          </p:cNvSpPr>
          <p:nvPr>
            <p:ph type="sldNum" sz="quarter" idx="12"/>
          </p:nvPr>
        </p:nvSpPr>
        <p:spPr/>
        <p:txBody>
          <a:bodyPr/>
          <a:lstStyle/>
          <a:p>
            <a:fld id="{B2D8046F-F077-492F-9FB6-5AA9B3AC9660}" type="slidenum">
              <a:rPr lang="en-US" smtClean="0"/>
              <a:t>‹#›</a:t>
            </a:fld>
            <a:endParaRPr lang="en-US"/>
          </a:p>
        </p:txBody>
      </p:sp>
    </p:spTree>
    <p:extLst>
      <p:ext uri="{BB962C8B-B14F-4D97-AF65-F5344CB8AC3E}">
        <p14:creationId xmlns:p14="http://schemas.microsoft.com/office/powerpoint/2010/main" val="3757965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581D-F2BD-4174-B711-C2FE454AE1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83D6BA-B460-4572-AC1D-0CEE319731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C0CE1C-9D85-4E8C-A3FF-122C9F96031F}"/>
              </a:ext>
            </a:extLst>
          </p:cNvPr>
          <p:cNvSpPr>
            <a:spLocks noGrp="1"/>
          </p:cNvSpPr>
          <p:nvPr>
            <p:ph type="dt" sz="half" idx="10"/>
          </p:nvPr>
        </p:nvSpPr>
        <p:spPr/>
        <p:txBody>
          <a:bodyPr/>
          <a:lstStyle/>
          <a:p>
            <a:fld id="{FAD71CD5-7CCB-44D9-A240-4018CBB489A5}" type="datetime1">
              <a:rPr lang="en-US" smtClean="0"/>
              <a:t>8/10/2024</a:t>
            </a:fld>
            <a:endParaRPr lang="en-US"/>
          </a:p>
        </p:txBody>
      </p:sp>
      <p:sp>
        <p:nvSpPr>
          <p:cNvPr id="5" name="Footer Placeholder 4">
            <a:extLst>
              <a:ext uri="{FF2B5EF4-FFF2-40B4-BE49-F238E27FC236}">
                <a16:creationId xmlns:a16="http://schemas.microsoft.com/office/drawing/2014/main" id="{AFA946E5-FDED-4242-99D4-AD184F6248C1}"/>
              </a:ext>
            </a:extLst>
          </p:cNvPr>
          <p:cNvSpPr>
            <a:spLocks noGrp="1"/>
          </p:cNvSpPr>
          <p:nvPr>
            <p:ph type="ftr" sz="quarter" idx="11"/>
          </p:nvPr>
        </p:nvSpPr>
        <p:spPr/>
        <p:txBody>
          <a:bodyPr/>
          <a:lstStyle/>
          <a:p>
            <a:r>
              <a:rPr lang="en-US"/>
              <a:t>Womanium Quantum+AI Project</a:t>
            </a:r>
          </a:p>
        </p:txBody>
      </p:sp>
      <p:sp>
        <p:nvSpPr>
          <p:cNvPr id="6" name="Slide Number Placeholder 5">
            <a:extLst>
              <a:ext uri="{FF2B5EF4-FFF2-40B4-BE49-F238E27FC236}">
                <a16:creationId xmlns:a16="http://schemas.microsoft.com/office/drawing/2014/main" id="{167AEEDE-A6AB-4D89-9468-CBCD9F826140}"/>
              </a:ext>
            </a:extLst>
          </p:cNvPr>
          <p:cNvSpPr>
            <a:spLocks noGrp="1"/>
          </p:cNvSpPr>
          <p:nvPr>
            <p:ph type="sldNum" sz="quarter" idx="12"/>
          </p:nvPr>
        </p:nvSpPr>
        <p:spPr/>
        <p:txBody>
          <a:bodyPr/>
          <a:lstStyle/>
          <a:p>
            <a:fld id="{B2D8046F-F077-492F-9FB6-5AA9B3AC9660}" type="slidenum">
              <a:rPr lang="en-US" smtClean="0"/>
              <a:t>‹#›</a:t>
            </a:fld>
            <a:endParaRPr lang="en-US"/>
          </a:p>
        </p:txBody>
      </p:sp>
    </p:spTree>
    <p:extLst>
      <p:ext uri="{BB962C8B-B14F-4D97-AF65-F5344CB8AC3E}">
        <p14:creationId xmlns:p14="http://schemas.microsoft.com/office/powerpoint/2010/main" val="3426894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DC9E43-4FC9-4F19-98CD-998C649A3A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0DEAF3-B433-444F-A128-AE4942B9B9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30509-6D05-4087-BB6D-6DA46C12D0EE}"/>
              </a:ext>
            </a:extLst>
          </p:cNvPr>
          <p:cNvSpPr>
            <a:spLocks noGrp="1"/>
          </p:cNvSpPr>
          <p:nvPr>
            <p:ph type="dt" sz="half" idx="10"/>
          </p:nvPr>
        </p:nvSpPr>
        <p:spPr/>
        <p:txBody>
          <a:bodyPr/>
          <a:lstStyle/>
          <a:p>
            <a:fld id="{7D567510-85DB-4237-B4D9-2505FA4BC90A}" type="datetime1">
              <a:rPr lang="en-US" smtClean="0"/>
              <a:t>8/10/2024</a:t>
            </a:fld>
            <a:endParaRPr lang="en-US"/>
          </a:p>
        </p:txBody>
      </p:sp>
      <p:sp>
        <p:nvSpPr>
          <p:cNvPr id="5" name="Footer Placeholder 4">
            <a:extLst>
              <a:ext uri="{FF2B5EF4-FFF2-40B4-BE49-F238E27FC236}">
                <a16:creationId xmlns:a16="http://schemas.microsoft.com/office/drawing/2014/main" id="{67DA5620-AA23-4C81-AADC-0186B71B98C7}"/>
              </a:ext>
            </a:extLst>
          </p:cNvPr>
          <p:cNvSpPr>
            <a:spLocks noGrp="1"/>
          </p:cNvSpPr>
          <p:nvPr>
            <p:ph type="ftr" sz="quarter" idx="11"/>
          </p:nvPr>
        </p:nvSpPr>
        <p:spPr/>
        <p:txBody>
          <a:bodyPr/>
          <a:lstStyle/>
          <a:p>
            <a:r>
              <a:rPr lang="en-US"/>
              <a:t>Womanium Quantum+AI Project</a:t>
            </a:r>
          </a:p>
        </p:txBody>
      </p:sp>
      <p:sp>
        <p:nvSpPr>
          <p:cNvPr id="6" name="Slide Number Placeholder 5">
            <a:extLst>
              <a:ext uri="{FF2B5EF4-FFF2-40B4-BE49-F238E27FC236}">
                <a16:creationId xmlns:a16="http://schemas.microsoft.com/office/drawing/2014/main" id="{CB536FB5-7D21-4396-B641-ED4EB07F903C}"/>
              </a:ext>
            </a:extLst>
          </p:cNvPr>
          <p:cNvSpPr>
            <a:spLocks noGrp="1"/>
          </p:cNvSpPr>
          <p:nvPr>
            <p:ph type="sldNum" sz="quarter" idx="12"/>
          </p:nvPr>
        </p:nvSpPr>
        <p:spPr/>
        <p:txBody>
          <a:bodyPr/>
          <a:lstStyle/>
          <a:p>
            <a:fld id="{B2D8046F-F077-492F-9FB6-5AA9B3AC9660}" type="slidenum">
              <a:rPr lang="en-US" smtClean="0"/>
              <a:t>‹#›</a:t>
            </a:fld>
            <a:endParaRPr lang="en-US"/>
          </a:p>
        </p:txBody>
      </p:sp>
    </p:spTree>
    <p:extLst>
      <p:ext uri="{BB962C8B-B14F-4D97-AF65-F5344CB8AC3E}">
        <p14:creationId xmlns:p14="http://schemas.microsoft.com/office/powerpoint/2010/main" val="2483101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1CA97-F593-4DD0-84A6-E642A2424D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9B3288-4D9D-4A50-958D-63CA4A15CE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D427D4-4DCD-4B59-970E-012894DBD714}"/>
              </a:ext>
            </a:extLst>
          </p:cNvPr>
          <p:cNvSpPr>
            <a:spLocks noGrp="1"/>
          </p:cNvSpPr>
          <p:nvPr>
            <p:ph type="dt" sz="half" idx="10"/>
          </p:nvPr>
        </p:nvSpPr>
        <p:spPr/>
        <p:txBody>
          <a:bodyPr/>
          <a:lstStyle/>
          <a:p>
            <a:fld id="{13404F11-597D-4A8A-ADA6-04987C8197CF}" type="datetime1">
              <a:rPr lang="en-US" smtClean="0"/>
              <a:t>8/10/2024</a:t>
            </a:fld>
            <a:endParaRPr lang="en-US"/>
          </a:p>
        </p:txBody>
      </p:sp>
      <p:sp>
        <p:nvSpPr>
          <p:cNvPr id="5" name="Footer Placeholder 4">
            <a:extLst>
              <a:ext uri="{FF2B5EF4-FFF2-40B4-BE49-F238E27FC236}">
                <a16:creationId xmlns:a16="http://schemas.microsoft.com/office/drawing/2014/main" id="{ED13B0EE-CD36-483C-98FA-FC0B51AF0BB2}"/>
              </a:ext>
            </a:extLst>
          </p:cNvPr>
          <p:cNvSpPr>
            <a:spLocks noGrp="1"/>
          </p:cNvSpPr>
          <p:nvPr>
            <p:ph type="ftr" sz="quarter" idx="11"/>
          </p:nvPr>
        </p:nvSpPr>
        <p:spPr/>
        <p:txBody>
          <a:bodyPr/>
          <a:lstStyle/>
          <a:p>
            <a:r>
              <a:rPr lang="en-US"/>
              <a:t>Womanium Quantum+AI Project</a:t>
            </a:r>
          </a:p>
        </p:txBody>
      </p:sp>
      <p:sp>
        <p:nvSpPr>
          <p:cNvPr id="6" name="Slide Number Placeholder 5">
            <a:extLst>
              <a:ext uri="{FF2B5EF4-FFF2-40B4-BE49-F238E27FC236}">
                <a16:creationId xmlns:a16="http://schemas.microsoft.com/office/drawing/2014/main" id="{E4A65ACC-9DE9-4A4E-996E-C402F54F7CF5}"/>
              </a:ext>
            </a:extLst>
          </p:cNvPr>
          <p:cNvSpPr>
            <a:spLocks noGrp="1"/>
          </p:cNvSpPr>
          <p:nvPr>
            <p:ph type="sldNum" sz="quarter" idx="12"/>
          </p:nvPr>
        </p:nvSpPr>
        <p:spPr/>
        <p:txBody>
          <a:bodyPr/>
          <a:lstStyle/>
          <a:p>
            <a:fld id="{B2D8046F-F077-492F-9FB6-5AA9B3AC9660}" type="slidenum">
              <a:rPr lang="en-US" smtClean="0"/>
              <a:t>‹#›</a:t>
            </a:fld>
            <a:endParaRPr lang="en-US"/>
          </a:p>
        </p:txBody>
      </p:sp>
    </p:spTree>
    <p:extLst>
      <p:ext uri="{BB962C8B-B14F-4D97-AF65-F5344CB8AC3E}">
        <p14:creationId xmlns:p14="http://schemas.microsoft.com/office/powerpoint/2010/main" val="301556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E10F4-2015-41C3-B7C8-070DF12E40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5E4C3F-704F-470E-BD09-13EB838080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1BC35E-670A-4DFF-9B18-6D1392F1467B}"/>
              </a:ext>
            </a:extLst>
          </p:cNvPr>
          <p:cNvSpPr>
            <a:spLocks noGrp="1"/>
          </p:cNvSpPr>
          <p:nvPr>
            <p:ph type="dt" sz="half" idx="10"/>
          </p:nvPr>
        </p:nvSpPr>
        <p:spPr/>
        <p:txBody>
          <a:bodyPr/>
          <a:lstStyle/>
          <a:p>
            <a:fld id="{82121442-97DD-4F00-96C3-DB07622CAC02}" type="datetime1">
              <a:rPr lang="en-US" smtClean="0"/>
              <a:t>8/10/2024</a:t>
            </a:fld>
            <a:endParaRPr lang="en-US"/>
          </a:p>
        </p:txBody>
      </p:sp>
      <p:sp>
        <p:nvSpPr>
          <p:cNvPr id="5" name="Footer Placeholder 4">
            <a:extLst>
              <a:ext uri="{FF2B5EF4-FFF2-40B4-BE49-F238E27FC236}">
                <a16:creationId xmlns:a16="http://schemas.microsoft.com/office/drawing/2014/main" id="{3CD8BACF-BAEC-44E3-BBA4-D5DD2D8214F6}"/>
              </a:ext>
            </a:extLst>
          </p:cNvPr>
          <p:cNvSpPr>
            <a:spLocks noGrp="1"/>
          </p:cNvSpPr>
          <p:nvPr>
            <p:ph type="ftr" sz="quarter" idx="11"/>
          </p:nvPr>
        </p:nvSpPr>
        <p:spPr/>
        <p:txBody>
          <a:bodyPr/>
          <a:lstStyle/>
          <a:p>
            <a:r>
              <a:rPr lang="en-US"/>
              <a:t>Womanium Quantum+AI Project</a:t>
            </a:r>
          </a:p>
        </p:txBody>
      </p:sp>
      <p:sp>
        <p:nvSpPr>
          <p:cNvPr id="6" name="Slide Number Placeholder 5">
            <a:extLst>
              <a:ext uri="{FF2B5EF4-FFF2-40B4-BE49-F238E27FC236}">
                <a16:creationId xmlns:a16="http://schemas.microsoft.com/office/drawing/2014/main" id="{5CA7CE91-AD77-4CB2-BCD9-30A18EC9352E}"/>
              </a:ext>
            </a:extLst>
          </p:cNvPr>
          <p:cNvSpPr>
            <a:spLocks noGrp="1"/>
          </p:cNvSpPr>
          <p:nvPr>
            <p:ph type="sldNum" sz="quarter" idx="12"/>
          </p:nvPr>
        </p:nvSpPr>
        <p:spPr/>
        <p:txBody>
          <a:bodyPr/>
          <a:lstStyle/>
          <a:p>
            <a:fld id="{B2D8046F-F077-492F-9FB6-5AA9B3AC9660}" type="slidenum">
              <a:rPr lang="en-US" smtClean="0"/>
              <a:t>‹#›</a:t>
            </a:fld>
            <a:endParaRPr lang="en-US"/>
          </a:p>
        </p:txBody>
      </p:sp>
    </p:spTree>
    <p:extLst>
      <p:ext uri="{BB962C8B-B14F-4D97-AF65-F5344CB8AC3E}">
        <p14:creationId xmlns:p14="http://schemas.microsoft.com/office/powerpoint/2010/main" val="146957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93B5-F1C7-457F-A6E4-EBBFBD7AF3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22385F-E00E-4824-B226-B7250A9C6C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C39ACB-870E-40CE-A6FA-AA9922BDC8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91354D-009C-4CDC-A0FC-63B062B9D0D6}"/>
              </a:ext>
            </a:extLst>
          </p:cNvPr>
          <p:cNvSpPr>
            <a:spLocks noGrp="1"/>
          </p:cNvSpPr>
          <p:nvPr>
            <p:ph type="dt" sz="half" idx="10"/>
          </p:nvPr>
        </p:nvSpPr>
        <p:spPr/>
        <p:txBody>
          <a:bodyPr/>
          <a:lstStyle/>
          <a:p>
            <a:fld id="{F4616F49-D586-41B3-9B78-265585682E34}" type="datetime1">
              <a:rPr lang="en-US" smtClean="0"/>
              <a:t>8/10/2024</a:t>
            </a:fld>
            <a:endParaRPr lang="en-US"/>
          </a:p>
        </p:txBody>
      </p:sp>
      <p:sp>
        <p:nvSpPr>
          <p:cNvPr id="6" name="Footer Placeholder 5">
            <a:extLst>
              <a:ext uri="{FF2B5EF4-FFF2-40B4-BE49-F238E27FC236}">
                <a16:creationId xmlns:a16="http://schemas.microsoft.com/office/drawing/2014/main" id="{A4E1638B-B0C8-4C91-9EA3-98DC2A46633A}"/>
              </a:ext>
            </a:extLst>
          </p:cNvPr>
          <p:cNvSpPr>
            <a:spLocks noGrp="1"/>
          </p:cNvSpPr>
          <p:nvPr>
            <p:ph type="ftr" sz="quarter" idx="11"/>
          </p:nvPr>
        </p:nvSpPr>
        <p:spPr/>
        <p:txBody>
          <a:bodyPr/>
          <a:lstStyle/>
          <a:p>
            <a:r>
              <a:rPr lang="en-US"/>
              <a:t>Womanium Quantum+AI Project</a:t>
            </a:r>
          </a:p>
        </p:txBody>
      </p:sp>
      <p:sp>
        <p:nvSpPr>
          <p:cNvPr id="7" name="Slide Number Placeholder 6">
            <a:extLst>
              <a:ext uri="{FF2B5EF4-FFF2-40B4-BE49-F238E27FC236}">
                <a16:creationId xmlns:a16="http://schemas.microsoft.com/office/drawing/2014/main" id="{62D72200-B07C-4C3B-AF03-A8BDD53FE1AF}"/>
              </a:ext>
            </a:extLst>
          </p:cNvPr>
          <p:cNvSpPr>
            <a:spLocks noGrp="1"/>
          </p:cNvSpPr>
          <p:nvPr>
            <p:ph type="sldNum" sz="quarter" idx="12"/>
          </p:nvPr>
        </p:nvSpPr>
        <p:spPr/>
        <p:txBody>
          <a:bodyPr/>
          <a:lstStyle/>
          <a:p>
            <a:fld id="{B2D8046F-F077-492F-9FB6-5AA9B3AC9660}" type="slidenum">
              <a:rPr lang="en-US" smtClean="0"/>
              <a:t>‹#›</a:t>
            </a:fld>
            <a:endParaRPr lang="en-US"/>
          </a:p>
        </p:txBody>
      </p:sp>
    </p:spTree>
    <p:extLst>
      <p:ext uri="{BB962C8B-B14F-4D97-AF65-F5344CB8AC3E}">
        <p14:creationId xmlns:p14="http://schemas.microsoft.com/office/powerpoint/2010/main" val="839787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D19CA-3BDD-4FAF-9B5C-364E17064D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BF5490-DE75-4742-B938-1180D2C977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5E49A5-4083-4A26-85F4-347940CA33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2D0DB1-B76C-486A-82A3-5B4AC3A35E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530346-903E-4B7A-84FF-350818A79D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457E79-37FB-4FF7-B056-B8B19820D3CB}"/>
              </a:ext>
            </a:extLst>
          </p:cNvPr>
          <p:cNvSpPr>
            <a:spLocks noGrp="1"/>
          </p:cNvSpPr>
          <p:nvPr>
            <p:ph type="dt" sz="half" idx="10"/>
          </p:nvPr>
        </p:nvSpPr>
        <p:spPr/>
        <p:txBody>
          <a:bodyPr/>
          <a:lstStyle/>
          <a:p>
            <a:fld id="{0C9D5533-8E23-4FD6-B52E-915820ECF169}" type="datetime1">
              <a:rPr lang="en-US" smtClean="0"/>
              <a:t>8/10/2024</a:t>
            </a:fld>
            <a:endParaRPr lang="en-US"/>
          </a:p>
        </p:txBody>
      </p:sp>
      <p:sp>
        <p:nvSpPr>
          <p:cNvPr id="8" name="Footer Placeholder 7">
            <a:extLst>
              <a:ext uri="{FF2B5EF4-FFF2-40B4-BE49-F238E27FC236}">
                <a16:creationId xmlns:a16="http://schemas.microsoft.com/office/drawing/2014/main" id="{C7F87D5C-1BD4-42F9-9B45-AB99D6FD08FD}"/>
              </a:ext>
            </a:extLst>
          </p:cNvPr>
          <p:cNvSpPr>
            <a:spLocks noGrp="1"/>
          </p:cNvSpPr>
          <p:nvPr>
            <p:ph type="ftr" sz="quarter" idx="11"/>
          </p:nvPr>
        </p:nvSpPr>
        <p:spPr/>
        <p:txBody>
          <a:bodyPr/>
          <a:lstStyle/>
          <a:p>
            <a:r>
              <a:rPr lang="en-US"/>
              <a:t>Womanium Quantum+AI Project</a:t>
            </a:r>
          </a:p>
        </p:txBody>
      </p:sp>
      <p:sp>
        <p:nvSpPr>
          <p:cNvPr id="9" name="Slide Number Placeholder 8">
            <a:extLst>
              <a:ext uri="{FF2B5EF4-FFF2-40B4-BE49-F238E27FC236}">
                <a16:creationId xmlns:a16="http://schemas.microsoft.com/office/drawing/2014/main" id="{148BD626-2CC4-4A70-B37F-0D1ED9FC6AD3}"/>
              </a:ext>
            </a:extLst>
          </p:cNvPr>
          <p:cNvSpPr>
            <a:spLocks noGrp="1"/>
          </p:cNvSpPr>
          <p:nvPr>
            <p:ph type="sldNum" sz="quarter" idx="12"/>
          </p:nvPr>
        </p:nvSpPr>
        <p:spPr/>
        <p:txBody>
          <a:bodyPr/>
          <a:lstStyle/>
          <a:p>
            <a:fld id="{B2D8046F-F077-492F-9FB6-5AA9B3AC9660}" type="slidenum">
              <a:rPr lang="en-US" smtClean="0"/>
              <a:t>‹#›</a:t>
            </a:fld>
            <a:endParaRPr lang="en-US"/>
          </a:p>
        </p:txBody>
      </p:sp>
    </p:spTree>
    <p:extLst>
      <p:ext uri="{BB962C8B-B14F-4D97-AF65-F5344CB8AC3E}">
        <p14:creationId xmlns:p14="http://schemas.microsoft.com/office/powerpoint/2010/main" val="2552350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E0349-C002-4AE2-8C03-D330A7AA73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B596FF-6E7B-4E14-AAD0-858C2ABA3F24}"/>
              </a:ext>
            </a:extLst>
          </p:cNvPr>
          <p:cNvSpPr>
            <a:spLocks noGrp="1"/>
          </p:cNvSpPr>
          <p:nvPr>
            <p:ph type="dt" sz="half" idx="10"/>
          </p:nvPr>
        </p:nvSpPr>
        <p:spPr/>
        <p:txBody>
          <a:bodyPr/>
          <a:lstStyle/>
          <a:p>
            <a:fld id="{76E4D4A5-E827-4D80-8949-AFA044C150AC}" type="datetime1">
              <a:rPr lang="en-US" smtClean="0"/>
              <a:t>8/10/2024</a:t>
            </a:fld>
            <a:endParaRPr lang="en-US"/>
          </a:p>
        </p:txBody>
      </p:sp>
      <p:sp>
        <p:nvSpPr>
          <p:cNvPr id="4" name="Footer Placeholder 3">
            <a:extLst>
              <a:ext uri="{FF2B5EF4-FFF2-40B4-BE49-F238E27FC236}">
                <a16:creationId xmlns:a16="http://schemas.microsoft.com/office/drawing/2014/main" id="{09FD93FF-093F-44B2-839A-1194A6E6ECA9}"/>
              </a:ext>
            </a:extLst>
          </p:cNvPr>
          <p:cNvSpPr>
            <a:spLocks noGrp="1"/>
          </p:cNvSpPr>
          <p:nvPr>
            <p:ph type="ftr" sz="quarter" idx="11"/>
          </p:nvPr>
        </p:nvSpPr>
        <p:spPr/>
        <p:txBody>
          <a:bodyPr/>
          <a:lstStyle/>
          <a:p>
            <a:r>
              <a:rPr lang="en-US"/>
              <a:t>Womanium Quantum+AI Project</a:t>
            </a:r>
          </a:p>
        </p:txBody>
      </p:sp>
      <p:sp>
        <p:nvSpPr>
          <p:cNvPr id="5" name="Slide Number Placeholder 4">
            <a:extLst>
              <a:ext uri="{FF2B5EF4-FFF2-40B4-BE49-F238E27FC236}">
                <a16:creationId xmlns:a16="http://schemas.microsoft.com/office/drawing/2014/main" id="{09B1891D-D4C6-42CE-9973-3448C24705E2}"/>
              </a:ext>
            </a:extLst>
          </p:cNvPr>
          <p:cNvSpPr>
            <a:spLocks noGrp="1"/>
          </p:cNvSpPr>
          <p:nvPr>
            <p:ph type="sldNum" sz="quarter" idx="12"/>
          </p:nvPr>
        </p:nvSpPr>
        <p:spPr/>
        <p:txBody>
          <a:bodyPr/>
          <a:lstStyle/>
          <a:p>
            <a:fld id="{B2D8046F-F077-492F-9FB6-5AA9B3AC9660}" type="slidenum">
              <a:rPr lang="en-US" smtClean="0"/>
              <a:t>‹#›</a:t>
            </a:fld>
            <a:endParaRPr lang="en-US"/>
          </a:p>
        </p:txBody>
      </p:sp>
    </p:spTree>
    <p:extLst>
      <p:ext uri="{BB962C8B-B14F-4D97-AF65-F5344CB8AC3E}">
        <p14:creationId xmlns:p14="http://schemas.microsoft.com/office/powerpoint/2010/main" val="1504913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0BDDD0-9883-4922-82F4-37B83DD5EA5C}"/>
              </a:ext>
            </a:extLst>
          </p:cNvPr>
          <p:cNvSpPr>
            <a:spLocks noGrp="1"/>
          </p:cNvSpPr>
          <p:nvPr>
            <p:ph type="dt" sz="half" idx="10"/>
          </p:nvPr>
        </p:nvSpPr>
        <p:spPr/>
        <p:txBody>
          <a:bodyPr/>
          <a:lstStyle/>
          <a:p>
            <a:fld id="{D563739E-E2BC-42C1-AB22-4C6F3AFAD082}" type="datetime1">
              <a:rPr lang="en-US" smtClean="0"/>
              <a:t>8/10/2024</a:t>
            </a:fld>
            <a:endParaRPr lang="en-US"/>
          </a:p>
        </p:txBody>
      </p:sp>
      <p:sp>
        <p:nvSpPr>
          <p:cNvPr id="3" name="Footer Placeholder 2">
            <a:extLst>
              <a:ext uri="{FF2B5EF4-FFF2-40B4-BE49-F238E27FC236}">
                <a16:creationId xmlns:a16="http://schemas.microsoft.com/office/drawing/2014/main" id="{1A4FC108-D7A5-4709-9829-77597ADA9C89}"/>
              </a:ext>
            </a:extLst>
          </p:cNvPr>
          <p:cNvSpPr>
            <a:spLocks noGrp="1"/>
          </p:cNvSpPr>
          <p:nvPr>
            <p:ph type="ftr" sz="quarter" idx="11"/>
          </p:nvPr>
        </p:nvSpPr>
        <p:spPr/>
        <p:txBody>
          <a:bodyPr/>
          <a:lstStyle/>
          <a:p>
            <a:r>
              <a:rPr lang="en-US"/>
              <a:t>Womanium Quantum+AI Project</a:t>
            </a:r>
          </a:p>
        </p:txBody>
      </p:sp>
      <p:sp>
        <p:nvSpPr>
          <p:cNvPr id="4" name="Slide Number Placeholder 3">
            <a:extLst>
              <a:ext uri="{FF2B5EF4-FFF2-40B4-BE49-F238E27FC236}">
                <a16:creationId xmlns:a16="http://schemas.microsoft.com/office/drawing/2014/main" id="{86864F86-A9B2-4B93-9B91-DB1D07DB19EC}"/>
              </a:ext>
            </a:extLst>
          </p:cNvPr>
          <p:cNvSpPr>
            <a:spLocks noGrp="1"/>
          </p:cNvSpPr>
          <p:nvPr>
            <p:ph type="sldNum" sz="quarter" idx="12"/>
          </p:nvPr>
        </p:nvSpPr>
        <p:spPr/>
        <p:txBody>
          <a:bodyPr/>
          <a:lstStyle/>
          <a:p>
            <a:fld id="{B2D8046F-F077-492F-9FB6-5AA9B3AC9660}" type="slidenum">
              <a:rPr lang="en-US" smtClean="0"/>
              <a:t>‹#›</a:t>
            </a:fld>
            <a:endParaRPr lang="en-US"/>
          </a:p>
        </p:txBody>
      </p:sp>
    </p:spTree>
    <p:extLst>
      <p:ext uri="{BB962C8B-B14F-4D97-AF65-F5344CB8AC3E}">
        <p14:creationId xmlns:p14="http://schemas.microsoft.com/office/powerpoint/2010/main" val="1214384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566BC-D86F-433A-8A7E-29997D9304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7B4BA1-95AA-405E-8DF3-31042109C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4CDCAE-41A7-4914-9B46-B2FC095CE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D68FB4-BC5F-4571-8F74-633BA1A33223}"/>
              </a:ext>
            </a:extLst>
          </p:cNvPr>
          <p:cNvSpPr>
            <a:spLocks noGrp="1"/>
          </p:cNvSpPr>
          <p:nvPr>
            <p:ph type="dt" sz="half" idx="10"/>
          </p:nvPr>
        </p:nvSpPr>
        <p:spPr/>
        <p:txBody>
          <a:bodyPr/>
          <a:lstStyle/>
          <a:p>
            <a:fld id="{65CD33D6-F8AD-4ACD-B14E-A78341FF3D21}" type="datetime1">
              <a:rPr lang="en-US" smtClean="0"/>
              <a:t>8/10/2024</a:t>
            </a:fld>
            <a:endParaRPr lang="en-US"/>
          </a:p>
        </p:txBody>
      </p:sp>
      <p:sp>
        <p:nvSpPr>
          <p:cNvPr id="6" name="Footer Placeholder 5">
            <a:extLst>
              <a:ext uri="{FF2B5EF4-FFF2-40B4-BE49-F238E27FC236}">
                <a16:creationId xmlns:a16="http://schemas.microsoft.com/office/drawing/2014/main" id="{40317352-5E6B-4E43-972B-F33FA61333EC}"/>
              </a:ext>
            </a:extLst>
          </p:cNvPr>
          <p:cNvSpPr>
            <a:spLocks noGrp="1"/>
          </p:cNvSpPr>
          <p:nvPr>
            <p:ph type="ftr" sz="quarter" idx="11"/>
          </p:nvPr>
        </p:nvSpPr>
        <p:spPr/>
        <p:txBody>
          <a:bodyPr/>
          <a:lstStyle/>
          <a:p>
            <a:r>
              <a:rPr lang="en-US"/>
              <a:t>Womanium Quantum+AI Project</a:t>
            </a:r>
          </a:p>
        </p:txBody>
      </p:sp>
      <p:sp>
        <p:nvSpPr>
          <p:cNvPr id="7" name="Slide Number Placeholder 6">
            <a:extLst>
              <a:ext uri="{FF2B5EF4-FFF2-40B4-BE49-F238E27FC236}">
                <a16:creationId xmlns:a16="http://schemas.microsoft.com/office/drawing/2014/main" id="{920FF49D-DD93-4AB8-ABCF-C90AACDC3A83}"/>
              </a:ext>
            </a:extLst>
          </p:cNvPr>
          <p:cNvSpPr>
            <a:spLocks noGrp="1"/>
          </p:cNvSpPr>
          <p:nvPr>
            <p:ph type="sldNum" sz="quarter" idx="12"/>
          </p:nvPr>
        </p:nvSpPr>
        <p:spPr/>
        <p:txBody>
          <a:bodyPr/>
          <a:lstStyle/>
          <a:p>
            <a:fld id="{B2D8046F-F077-492F-9FB6-5AA9B3AC9660}" type="slidenum">
              <a:rPr lang="en-US" smtClean="0"/>
              <a:t>‹#›</a:t>
            </a:fld>
            <a:endParaRPr lang="en-US"/>
          </a:p>
        </p:txBody>
      </p:sp>
    </p:spTree>
    <p:extLst>
      <p:ext uri="{BB962C8B-B14F-4D97-AF65-F5344CB8AC3E}">
        <p14:creationId xmlns:p14="http://schemas.microsoft.com/office/powerpoint/2010/main" val="2462966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506C3-3F26-425A-81F0-D64EC5E05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64A298-8ACB-4A59-A367-D3B531C6C9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60B948-7E99-41C6-8559-6B3F06407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540439-9244-40A3-B15D-0592DFAB2EC6}"/>
              </a:ext>
            </a:extLst>
          </p:cNvPr>
          <p:cNvSpPr>
            <a:spLocks noGrp="1"/>
          </p:cNvSpPr>
          <p:nvPr>
            <p:ph type="dt" sz="half" idx="10"/>
          </p:nvPr>
        </p:nvSpPr>
        <p:spPr/>
        <p:txBody>
          <a:bodyPr/>
          <a:lstStyle/>
          <a:p>
            <a:fld id="{EC2E38EE-CDD4-47CA-932A-1A42E2D52F10}" type="datetime1">
              <a:rPr lang="en-US" smtClean="0"/>
              <a:t>8/10/2024</a:t>
            </a:fld>
            <a:endParaRPr lang="en-US"/>
          </a:p>
        </p:txBody>
      </p:sp>
      <p:sp>
        <p:nvSpPr>
          <p:cNvPr id="6" name="Footer Placeholder 5">
            <a:extLst>
              <a:ext uri="{FF2B5EF4-FFF2-40B4-BE49-F238E27FC236}">
                <a16:creationId xmlns:a16="http://schemas.microsoft.com/office/drawing/2014/main" id="{E6E3B7B8-E7D6-454B-9389-1C4FD0C927E2}"/>
              </a:ext>
            </a:extLst>
          </p:cNvPr>
          <p:cNvSpPr>
            <a:spLocks noGrp="1"/>
          </p:cNvSpPr>
          <p:nvPr>
            <p:ph type="ftr" sz="quarter" idx="11"/>
          </p:nvPr>
        </p:nvSpPr>
        <p:spPr/>
        <p:txBody>
          <a:bodyPr/>
          <a:lstStyle/>
          <a:p>
            <a:r>
              <a:rPr lang="en-US"/>
              <a:t>Womanium Quantum+AI Project</a:t>
            </a:r>
          </a:p>
        </p:txBody>
      </p:sp>
      <p:sp>
        <p:nvSpPr>
          <p:cNvPr id="7" name="Slide Number Placeholder 6">
            <a:extLst>
              <a:ext uri="{FF2B5EF4-FFF2-40B4-BE49-F238E27FC236}">
                <a16:creationId xmlns:a16="http://schemas.microsoft.com/office/drawing/2014/main" id="{13491878-AC8F-4200-A93D-E12C08411DC2}"/>
              </a:ext>
            </a:extLst>
          </p:cNvPr>
          <p:cNvSpPr>
            <a:spLocks noGrp="1"/>
          </p:cNvSpPr>
          <p:nvPr>
            <p:ph type="sldNum" sz="quarter" idx="12"/>
          </p:nvPr>
        </p:nvSpPr>
        <p:spPr/>
        <p:txBody>
          <a:bodyPr/>
          <a:lstStyle/>
          <a:p>
            <a:fld id="{B2D8046F-F077-492F-9FB6-5AA9B3AC9660}" type="slidenum">
              <a:rPr lang="en-US" smtClean="0"/>
              <a:t>‹#›</a:t>
            </a:fld>
            <a:endParaRPr lang="en-US"/>
          </a:p>
        </p:txBody>
      </p:sp>
    </p:spTree>
    <p:extLst>
      <p:ext uri="{BB962C8B-B14F-4D97-AF65-F5344CB8AC3E}">
        <p14:creationId xmlns:p14="http://schemas.microsoft.com/office/powerpoint/2010/main" val="2969886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97DBF7-ADEC-4FB7-9CBD-CD1998CB05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4DB3F3-7A46-42C0-9FBB-6B9FC9B718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61CDB-CD2B-4F3F-AADE-8077A51DA7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7EBF9-9630-494F-A44A-2BDFFEFB50A2}" type="datetime1">
              <a:rPr lang="en-US" smtClean="0"/>
              <a:t>8/10/2024</a:t>
            </a:fld>
            <a:endParaRPr lang="en-US"/>
          </a:p>
        </p:txBody>
      </p:sp>
      <p:sp>
        <p:nvSpPr>
          <p:cNvPr id="5" name="Footer Placeholder 4">
            <a:extLst>
              <a:ext uri="{FF2B5EF4-FFF2-40B4-BE49-F238E27FC236}">
                <a16:creationId xmlns:a16="http://schemas.microsoft.com/office/drawing/2014/main" id="{506A6B0F-F97F-475F-BBD2-B41A105351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Womanium Quantum+AI Project</a:t>
            </a:r>
          </a:p>
        </p:txBody>
      </p:sp>
      <p:sp>
        <p:nvSpPr>
          <p:cNvPr id="6" name="Slide Number Placeholder 5">
            <a:extLst>
              <a:ext uri="{FF2B5EF4-FFF2-40B4-BE49-F238E27FC236}">
                <a16:creationId xmlns:a16="http://schemas.microsoft.com/office/drawing/2014/main" id="{E2D7EC1A-E081-4A0E-AEE9-790780CC00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8046F-F077-492F-9FB6-5AA9B3AC9660}" type="slidenum">
              <a:rPr lang="en-US" smtClean="0"/>
              <a:t>‹#›</a:t>
            </a:fld>
            <a:endParaRPr lang="en-US"/>
          </a:p>
        </p:txBody>
      </p:sp>
    </p:spTree>
    <p:extLst>
      <p:ext uri="{BB962C8B-B14F-4D97-AF65-F5344CB8AC3E}">
        <p14:creationId xmlns:p14="http://schemas.microsoft.com/office/powerpoint/2010/main" val="1726686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i.org/10.1038/s41586-023-06096-3"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B701-9E36-4EAC-A625-F4F96243DD97}"/>
              </a:ext>
            </a:extLst>
          </p:cNvPr>
          <p:cNvSpPr>
            <a:spLocks noGrp="1"/>
          </p:cNvSpPr>
          <p:nvPr>
            <p:ph type="ctrTitle"/>
          </p:nvPr>
        </p:nvSpPr>
        <p:spPr/>
        <p:txBody>
          <a:bodyPr/>
          <a:lstStyle/>
          <a:p>
            <a:r>
              <a:rPr lang="es-ES" dirty="0">
                <a:latin typeface="Arial" panose="020B0604020202020204" pitchFamily="34" charset="0"/>
                <a:cs typeface="Arial" panose="020B0604020202020204" pitchFamily="34" charset="0"/>
              </a:rPr>
              <a:t>Quantum </a:t>
            </a:r>
            <a:r>
              <a:rPr lang="es-ES" dirty="0" err="1">
                <a:latin typeface="Arial" panose="020B0604020202020204" pitchFamily="34" charset="0"/>
                <a:cs typeface="Arial" panose="020B0604020202020204" pitchFamily="34" charset="0"/>
              </a:rPr>
              <a:t>utility</a:t>
            </a:r>
            <a:r>
              <a:rPr lang="es-ES" dirty="0">
                <a:latin typeface="Arial" panose="020B0604020202020204" pitchFamily="34" charset="0"/>
                <a:cs typeface="Arial" panose="020B0604020202020204" pitchFamily="34" charset="0"/>
              </a:rPr>
              <a:t> and error </a:t>
            </a:r>
            <a:r>
              <a:rPr lang="es-ES" dirty="0" err="1">
                <a:latin typeface="Arial" panose="020B0604020202020204" pitchFamily="34" charset="0"/>
                <a:cs typeface="Arial" panose="020B0604020202020204" pitchFamily="34" charset="0"/>
              </a:rPr>
              <a:t>mitigation</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EAC95152-73A3-428E-87F1-BBC45C0D109D}"/>
              </a:ext>
            </a:extLst>
          </p:cNvPr>
          <p:cNvSpPr>
            <a:spLocks noGrp="1"/>
          </p:cNvSpPr>
          <p:nvPr>
            <p:ph type="subTitle" idx="1"/>
          </p:nvPr>
        </p:nvSpPr>
        <p:spPr/>
        <p:txBody>
          <a:bodyPr/>
          <a:lstStyle/>
          <a:p>
            <a:r>
              <a:rPr lang="es-ES" dirty="0"/>
              <a:t>2D Ising </a:t>
            </a:r>
            <a:r>
              <a:rPr lang="es-ES" dirty="0" err="1"/>
              <a:t>model</a:t>
            </a:r>
            <a:r>
              <a:rPr lang="es-ES" dirty="0"/>
              <a:t> as </a:t>
            </a:r>
            <a:r>
              <a:rPr lang="es-ES" dirty="0" err="1"/>
              <a:t>an</a:t>
            </a:r>
            <a:r>
              <a:rPr lang="es-ES" dirty="0"/>
              <a:t> </a:t>
            </a:r>
            <a:r>
              <a:rPr lang="es-ES" dirty="0" err="1"/>
              <a:t>example</a:t>
            </a:r>
            <a:endParaRPr lang="en-US" dirty="0"/>
          </a:p>
        </p:txBody>
      </p:sp>
      <p:pic>
        <p:nvPicPr>
          <p:cNvPr id="6" name="Picture 5">
            <a:extLst>
              <a:ext uri="{FF2B5EF4-FFF2-40B4-BE49-F238E27FC236}">
                <a16:creationId xmlns:a16="http://schemas.microsoft.com/office/drawing/2014/main" id="{012C1A7A-E050-413C-89FE-9C3EAFE64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7361" y="6257954"/>
            <a:ext cx="4937760" cy="463521"/>
          </a:xfrm>
          <a:prstGeom prst="rect">
            <a:avLst/>
          </a:prstGeom>
        </p:spPr>
      </p:pic>
      <p:sp>
        <p:nvSpPr>
          <p:cNvPr id="7" name="Footer Placeholder 6">
            <a:extLst>
              <a:ext uri="{FF2B5EF4-FFF2-40B4-BE49-F238E27FC236}">
                <a16:creationId xmlns:a16="http://schemas.microsoft.com/office/drawing/2014/main" id="{0DBFF301-3FD7-4A15-B570-5AB00B28ECBA}"/>
              </a:ext>
            </a:extLst>
          </p:cNvPr>
          <p:cNvSpPr>
            <a:spLocks noGrp="1"/>
          </p:cNvSpPr>
          <p:nvPr>
            <p:ph type="ftr" sz="quarter" idx="11"/>
          </p:nvPr>
        </p:nvSpPr>
        <p:spPr>
          <a:xfrm>
            <a:off x="3450203" y="31820"/>
            <a:ext cx="4114800" cy="365125"/>
          </a:xfrm>
        </p:spPr>
        <p:txBody>
          <a:bodyPr/>
          <a:lstStyle/>
          <a:p>
            <a:r>
              <a:rPr lang="en-US" dirty="0" err="1"/>
              <a:t>Womanium</a:t>
            </a:r>
            <a:r>
              <a:rPr lang="en-US" dirty="0"/>
              <a:t> </a:t>
            </a:r>
            <a:r>
              <a:rPr lang="en-US" dirty="0" err="1"/>
              <a:t>Quantum+AI</a:t>
            </a:r>
            <a:r>
              <a:rPr lang="en-US" dirty="0"/>
              <a:t> Project</a:t>
            </a:r>
          </a:p>
        </p:txBody>
      </p:sp>
      <p:sp>
        <p:nvSpPr>
          <p:cNvPr id="4" name="TextBox 3">
            <a:extLst>
              <a:ext uri="{FF2B5EF4-FFF2-40B4-BE49-F238E27FC236}">
                <a16:creationId xmlns:a16="http://schemas.microsoft.com/office/drawing/2014/main" id="{E61FE595-D226-4619-A448-99A2E94B86E4}"/>
              </a:ext>
            </a:extLst>
          </p:cNvPr>
          <p:cNvSpPr txBox="1"/>
          <p:nvPr/>
        </p:nvSpPr>
        <p:spPr>
          <a:xfrm>
            <a:off x="5279576" y="4586187"/>
            <a:ext cx="2043485" cy="369332"/>
          </a:xfrm>
          <a:prstGeom prst="rect">
            <a:avLst/>
          </a:prstGeom>
          <a:noFill/>
        </p:spPr>
        <p:txBody>
          <a:bodyPr wrap="square" rtlCol="0">
            <a:spAutoFit/>
          </a:bodyPr>
          <a:lstStyle/>
          <a:p>
            <a:r>
              <a:rPr lang="es-ES" dirty="0"/>
              <a:t>Hisham Mansour</a:t>
            </a:r>
            <a:endParaRPr lang="en-US" dirty="0"/>
          </a:p>
        </p:txBody>
      </p:sp>
      <p:sp>
        <p:nvSpPr>
          <p:cNvPr id="5" name="Slide Number Placeholder 4">
            <a:extLst>
              <a:ext uri="{FF2B5EF4-FFF2-40B4-BE49-F238E27FC236}">
                <a16:creationId xmlns:a16="http://schemas.microsoft.com/office/drawing/2014/main" id="{35F17B8F-3D5A-4B98-A969-61C135274E6A}"/>
              </a:ext>
            </a:extLst>
          </p:cNvPr>
          <p:cNvSpPr>
            <a:spLocks noGrp="1"/>
          </p:cNvSpPr>
          <p:nvPr>
            <p:ph type="sldNum" sz="quarter" idx="12"/>
          </p:nvPr>
        </p:nvSpPr>
        <p:spPr/>
        <p:txBody>
          <a:bodyPr/>
          <a:lstStyle/>
          <a:p>
            <a:fld id="{B2D8046F-F077-492F-9FB6-5AA9B3AC9660}" type="slidenum">
              <a:rPr lang="en-US" smtClean="0"/>
              <a:t>1</a:t>
            </a:fld>
            <a:endParaRPr lang="en-US"/>
          </a:p>
        </p:txBody>
      </p:sp>
    </p:spTree>
    <p:extLst>
      <p:ext uri="{BB962C8B-B14F-4D97-AF65-F5344CB8AC3E}">
        <p14:creationId xmlns:p14="http://schemas.microsoft.com/office/powerpoint/2010/main" val="2171329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B701-9E36-4EAC-A625-F4F96243DD97}"/>
              </a:ext>
            </a:extLst>
          </p:cNvPr>
          <p:cNvSpPr>
            <a:spLocks noGrp="1"/>
          </p:cNvSpPr>
          <p:nvPr>
            <p:ph type="ctrTitle"/>
          </p:nvPr>
        </p:nvSpPr>
        <p:spPr>
          <a:xfrm>
            <a:off x="866691" y="477078"/>
            <a:ext cx="10797871" cy="858741"/>
          </a:xfrm>
        </p:spPr>
        <p:txBody>
          <a:bodyPr>
            <a:normAutofit fontScale="90000"/>
          </a:bodyPr>
          <a:lstStyle/>
          <a:p>
            <a:r>
              <a:rPr lang="en-US" b="1" i="0" dirty="0">
                <a:effectLst/>
                <a:latin typeface="Arial" panose="020B0604020202020204" pitchFamily="34" charset="0"/>
                <a:cs typeface="Arial" panose="020B0604020202020204" pitchFamily="34" charset="0"/>
              </a:rPr>
              <a:t>Zero Noise Extrapolation (ZNE)</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EAC95152-73A3-428E-87F1-BBC45C0D109D}"/>
              </a:ext>
            </a:extLst>
          </p:cNvPr>
          <p:cNvSpPr>
            <a:spLocks noGrp="1"/>
          </p:cNvSpPr>
          <p:nvPr>
            <p:ph type="subTitle" idx="1"/>
          </p:nvPr>
        </p:nvSpPr>
        <p:spPr>
          <a:xfrm>
            <a:off x="866691" y="1478943"/>
            <a:ext cx="10797871" cy="4572000"/>
          </a:xfrm>
        </p:spPr>
        <p:txBody>
          <a:bodyPr>
            <a:noAutofit/>
          </a:bodyPr>
          <a:lstStyle/>
          <a:p>
            <a:pPr algn="l"/>
            <a:r>
              <a:rPr lang="en-US" b="1" i="0" dirty="0">
                <a:effectLst/>
                <a:latin typeface="system-ui"/>
              </a:rPr>
              <a:t>ZNE</a:t>
            </a:r>
            <a:r>
              <a:rPr lang="en-US" b="0" i="0" dirty="0">
                <a:effectLst/>
                <a:latin typeface="system-ui"/>
              </a:rPr>
              <a:t> is a technique to mitigate errors by extrapolating results from noisy quantum computations to an ideal, noiseless scenario:</a:t>
            </a:r>
          </a:p>
          <a:p>
            <a:pPr algn="l">
              <a:buFont typeface="+mj-lt"/>
              <a:buAutoNum type="arabicPeriod"/>
            </a:pPr>
            <a:r>
              <a:rPr lang="en-US" b="1" i="0" dirty="0">
                <a:effectLst/>
                <a:latin typeface="system-ui"/>
              </a:rPr>
              <a:t>Procedure</a:t>
            </a:r>
            <a:r>
              <a:rPr lang="en-US" b="0" i="0" dirty="0">
                <a:effectLst/>
                <a:latin typeface="system-ui"/>
              </a:rPr>
              <a:t>:</a:t>
            </a:r>
          </a:p>
          <a:p>
            <a:pPr marL="742950" lvl="1" indent="-285750" algn="l">
              <a:buFont typeface="+mj-lt"/>
              <a:buAutoNum type="arabicPeriod"/>
            </a:pPr>
            <a:r>
              <a:rPr lang="en-US" sz="2400" b="1" i="0" dirty="0">
                <a:effectLst/>
                <a:latin typeface="system-ui"/>
              </a:rPr>
              <a:t>Run Experiments at Various Noise Levels</a:t>
            </a:r>
            <a:r>
              <a:rPr lang="en-US" sz="2400" b="0" i="0" dirty="0">
                <a:effectLst/>
                <a:latin typeface="system-ui"/>
              </a:rPr>
              <a:t>: Increase the noise level intentionally in your quantum system and run the quantum algorithm.</a:t>
            </a:r>
          </a:p>
          <a:p>
            <a:pPr marL="742950" lvl="1" indent="-285750" algn="l">
              <a:buFont typeface="+mj-lt"/>
              <a:buAutoNum type="arabicPeriod"/>
            </a:pPr>
            <a:r>
              <a:rPr lang="en-US" sz="2400" b="1" i="0" dirty="0">
                <a:effectLst/>
                <a:latin typeface="system-ui"/>
              </a:rPr>
              <a:t>Collect Data</a:t>
            </a:r>
            <a:r>
              <a:rPr lang="en-US" sz="2400" b="0" i="0" dirty="0">
                <a:effectLst/>
                <a:latin typeface="system-ui"/>
              </a:rPr>
              <a:t>: Measure the results for different noise levels.</a:t>
            </a:r>
          </a:p>
          <a:p>
            <a:pPr marL="742950" lvl="1" indent="-285750" algn="l">
              <a:buFont typeface="+mj-lt"/>
              <a:buAutoNum type="arabicPeriod"/>
            </a:pPr>
            <a:r>
              <a:rPr lang="en-US" sz="2400" b="1" i="0" dirty="0">
                <a:effectLst/>
                <a:latin typeface="system-ui"/>
              </a:rPr>
              <a:t>Extrapolate to Zero Noise</a:t>
            </a:r>
            <a:r>
              <a:rPr lang="en-US" sz="2400" b="0" i="0" dirty="0">
                <a:effectLst/>
                <a:latin typeface="system-ui"/>
              </a:rPr>
              <a:t>: Use statistical methods to fit the data and extrapolate to estimate the result in a noiseless scenario.</a:t>
            </a:r>
          </a:p>
          <a:p>
            <a:pPr algn="l">
              <a:buFont typeface="+mj-lt"/>
              <a:buAutoNum type="arabicPeriod"/>
            </a:pPr>
            <a:r>
              <a:rPr lang="en-US" b="1" i="0" dirty="0">
                <a:effectLst/>
                <a:latin typeface="system-ui"/>
              </a:rPr>
              <a:t>Concept</a:t>
            </a:r>
            <a:r>
              <a:rPr lang="en-US" b="0" i="0" dirty="0">
                <a:effectLst/>
                <a:latin typeface="system-ui"/>
              </a:rPr>
              <a:t>:</a:t>
            </a:r>
          </a:p>
          <a:p>
            <a:pPr marL="742950" lvl="1" indent="-285750" algn="l">
              <a:buFont typeface="+mj-lt"/>
              <a:buAutoNum type="arabicPeriod"/>
            </a:pPr>
            <a:r>
              <a:rPr lang="en-US" sz="2400" b="0" i="0" dirty="0">
                <a:effectLst/>
                <a:latin typeface="system-ui"/>
              </a:rPr>
              <a:t>ZNE assumes that the relationship between the noise level and the error in the results is known or can be modeled. By systematically increasing the noise and observing how the results change, you can estimate the results that would be obtained with zero noise.</a:t>
            </a:r>
          </a:p>
        </p:txBody>
      </p:sp>
      <p:pic>
        <p:nvPicPr>
          <p:cNvPr id="6" name="Picture 5">
            <a:extLst>
              <a:ext uri="{FF2B5EF4-FFF2-40B4-BE49-F238E27FC236}">
                <a16:creationId xmlns:a16="http://schemas.microsoft.com/office/drawing/2014/main" id="{012C1A7A-E050-413C-89FE-9C3EAFE64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840" y="6356350"/>
            <a:ext cx="4937760" cy="463521"/>
          </a:xfrm>
          <a:prstGeom prst="rect">
            <a:avLst/>
          </a:prstGeom>
        </p:spPr>
      </p:pic>
      <p:sp>
        <p:nvSpPr>
          <p:cNvPr id="7" name="Footer Placeholder 6">
            <a:extLst>
              <a:ext uri="{FF2B5EF4-FFF2-40B4-BE49-F238E27FC236}">
                <a16:creationId xmlns:a16="http://schemas.microsoft.com/office/drawing/2014/main" id="{0DBFF301-3FD7-4A15-B570-5AB00B28ECBA}"/>
              </a:ext>
            </a:extLst>
          </p:cNvPr>
          <p:cNvSpPr>
            <a:spLocks noGrp="1"/>
          </p:cNvSpPr>
          <p:nvPr>
            <p:ph type="ftr" sz="quarter" idx="11"/>
          </p:nvPr>
        </p:nvSpPr>
        <p:spPr>
          <a:xfrm>
            <a:off x="3450203" y="31820"/>
            <a:ext cx="4114800" cy="365125"/>
          </a:xfrm>
        </p:spPr>
        <p:txBody>
          <a:bodyPr/>
          <a:lstStyle/>
          <a:p>
            <a:r>
              <a:rPr lang="en-US" dirty="0" err="1"/>
              <a:t>Womanium</a:t>
            </a:r>
            <a:r>
              <a:rPr lang="en-US" dirty="0"/>
              <a:t> </a:t>
            </a:r>
            <a:r>
              <a:rPr lang="en-US" dirty="0" err="1"/>
              <a:t>Quantum+AI</a:t>
            </a:r>
            <a:r>
              <a:rPr lang="en-US" dirty="0"/>
              <a:t> Project</a:t>
            </a:r>
          </a:p>
        </p:txBody>
      </p:sp>
      <p:sp>
        <p:nvSpPr>
          <p:cNvPr id="8" name="Slide Number Placeholder 7">
            <a:extLst>
              <a:ext uri="{FF2B5EF4-FFF2-40B4-BE49-F238E27FC236}">
                <a16:creationId xmlns:a16="http://schemas.microsoft.com/office/drawing/2014/main" id="{1C24AE7E-BE2E-4F4F-BE27-234D109495D0}"/>
              </a:ext>
            </a:extLst>
          </p:cNvPr>
          <p:cNvSpPr>
            <a:spLocks noGrp="1"/>
          </p:cNvSpPr>
          <p:nvPr>
            <p:ph type="sldNum" sz="quarter" idx="12"/>
          </p:nvPr>
        </p:nvSpPr>
        <p:spPr/>
        <p:txBody>
          <a:bodyPr/>
          <a:lstStyle/>
          <a:p>
            <a:fld id="{B2D8046F-F077-492F-9FB6-5AA9B3AC9660}" type="slidenum">
              <a:rPr lang="en-US" smtClean="0"/>
              <a:t>10</a:t>
            </a:fld>
            <a:endParaRPr lang="en-US"/>
          </a:p>
        </p:txBody>
      </p:sp>
    </p:spTree>
    <p:extLst>
      <p:ext uri="{BB962C8B-B14F-4D97-AF65-F5344CB8AC3E}">
        <p14:creationId xmlns:p14="http://schemas.microsoft.com/office/powerpoint/2010/main" val="470010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B701-9E36-4EAC-A625-F4F96243DD97}"/>
              </a:ext>
            </a:extLst>
          </p:cNvPr>
          <p:cNvSpPr>
            <a:spLocks noGrp="1"/>
          </p:cNvSpPr>
          <p:nvPr>
            <p:ph type="ctrTitle"/>
          </p:nvPr>
        </p:nvSpPr>
        <p:spPr>
          <a:xfrm>
            <a:off x="866691" y="477078"/>
            <a:ext cx="10797871" cy="858741"/>
          </a:xfrm>
        </p:spPr>
        <p:txBody>
          <a:bodyPr>
            <a:normAutofit fontScale="90000"/>
          </a:bodyPr>
          <a:lstStyle/>
          <a:p>
            <a:r>
              <a:rPr lang="es-ES" dirty="0">
                <a:latin typeface="Arial" panose="020B0604020202020204" pitchFamily="34" charset="0"/>
                <a:cs typeface="Arial" panose="020B0604020202020204" pitchFamily="34" charset="0"/>
              </a:rPr>
              <a:t>ZNE(2)</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EAC95152-73A3-428E-87F1-BBC45C0D109D}"/>
              </a:ext>
            </a:extLst>
          </p:cNvPr>
          <p:cNvSpPr>
            <a:spLocks noGrp="1"/>
          </p:cNvSpPr>
          <p:nvPr>
            <p:ph type="subTitle" idx="1"/>
          </p:nvPr>
        </p:nvSpPr>
        <p:spPr>
          <a:xfrm>
            <a:off x="866691" y="1478943"/>
            <a:ext cx="10797871" cy="4572000"/>
          </a:xfrm>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chemeClr val="tx1"/>
                </a:solidFill>
                <a:effectLst/>
                <a:latin typeface="var(--jp-content-font-family)"/>
              </a:rPr>
              <a:t>Noise Handling: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var(--jp-content-font-family)"/>
              </a:rPr>
              <a:t>Adding noise directly to the cost function is a simple approximation. In real implementations, you may need more sophisticated methods to account for errors and noise.</a:t>
            </a:r>
            <a:endParaRPr kumimoji="0" lang="en-US" altLang="en-US" sz="4400" b="1" i="0" u="none" strike="noStrike" cap="none" normalizeH="0" baseline="0" dirty="0">
              <a:ln>
                <a:noFill/>
              </a:ln>
              <a:solidFill>
                <a:schemeClr val="tx1"/>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chemeClr val="tx1"/>
                </a:solidFill>
                <a:effectLst/>
                <a:latin typeface="var(--jp-content-font-family)"/>
              </a:rPr>
              <a:t>Linear Fit: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var(--jp-content-font-family)"/>
              </a:rPr>
              <a:t>The ZNE extrapolation uses a linear fit of noise scales to estimate the noiseless energy.</a:t>
            </a:r>
            <a:endParaRPr kumimoji="0" lang="en-US" altLang="en-US" sz="2400" b="0" i="0" u="none" strike="noStrike" cap="none" normalizeH="0" baseline="0" dirty="0">
              <a:ln>
                <a:noFill/>
              </a:ln>
              <a:solidFill>
                <a:schemeClr val="tx1"/>
              </a:solidFill>
              <a:effectLst/>
              <a:latin typeface="system-ui"/>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var(--jp-content-font-family)"/>
              </a:rPr>
              <a:t>We'll use the </a:t>
            </a:r>
            <a:r>
              <a:rPr kumimoji="0" lang="en-US" altLang="en-US" sz="2800" b="0" i="0" u="none" strike="noStrike" cap="none" normalizeH="0" baseline="0" dirty="0" err="1">
                <a:ln>
                  <a:noFill/>
                </a:ln>
                <a:solidFill>
                  <a:schemeClr val="tx1"/>
                </a:solidFill>
                <a:effectLst/>
                <a:latin typeface="var(--jp-code-font-family)"/>
              </a:rPr>
              <a:t>suzuki_trotter</a:t>
            </a:r>
            <a:r>
              <a:rPr kumimoji="0" lang="en-US" altLang="en-US" sz="2400" b="0" i="0" u="none" strike="noStrike" cap="none" normalizeH="0" baseline="0" dirty="0">
                <a:ln>
                  <a:noFill/>
                </a:ln>
                <a:solidFill>
                  <a:schemeClr val="tx1"/>
                </a:solidFill>
                <a:effectLst/>
                <a:latin typeface="var(--jp-content-font-family)"/>
              </a:rPr>
              <a:t> function from </a:t>
            </a:r>
            <a:r>
              <a:rPr kumimoji="0" lang="en-US" altLang="en-US" sz="2400" b="0" i="0" u="none" strike="noStrike" cap="none" normalizeH="0" baseline="0" dirty="0" err="1">
                <a:ln>
                  <a:noFill/>
                </a:ln>
                <a:solidFill>
                  <a:schemeClr val="tx1"/>
                </a:solidFill>
                <a:effectLst/>
                <a:latin typeface="var(--jp-content-font-family)"/>
              </a:rPr>
              <a:t>Classiq</a:t>
            </a:r>
            <a:r>
              <a:rPr kumimoji="0" lang="en-US" altLang="en-US" sz="2400" b="0" i="0" u="none" strike="noStrike" cap="none" normalizeH="0" baseline="0" dirty="0">
                <a:ln>
                  <a:noFill/>
                </a:ln>
                <a:solidFill>
                  <a:schemeClr val="tx1"/>
                </a:solidFill>
                <a:effectLst/>
                <a:latin typeface="var(--jp-content-font-family)"/>
              </a:rPr>
              <a:t> to add Hamiltonian evolution.</a:t>
            </a:r>
            <a:endParaRPr kumimoji="0" lang="en-US" altLang="en-US" sz="2400" b="0" i="0" u="none" strike="noStrike" cap="none" normalizeH="0" baseline="0" dirty="0">
              <a:ln>
                <a:noFill/>
              </a:ln>
              <a:solidFill>
                <a:schemeClr val="tx1"/>
              </a:solidFill>
              <a:effectLst/>
              <a:latin typeface="system-ui"/>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var(--jp-content-font-family)"/>
              </a:rPr>
              <a:t>To integrate the 2D </a:t>
            </a:r>
            <a:r>
              <a:rPr kumimoji="0" lang="en-US" altLang="en-US" sz="2400" b="0" i="0" u="none" strike="noStrike" cap="none" normalizeH="0" baseline="0" dirty="0" err="1">
                <a:ln>
                  <a:noFill/>
                </a:ln>
                <a:solidFill>
                  <a:schemeClr val="tx1"/>
                </a:solidFill>
                <a:effectLst/>
                <a:latin typeface="var(--jp-content-font-family)"/>
              </a:rPr>
              <a:t>Ising</a:t>
            </a:r>
            <a:r>
              <a:rPr kumimoji="0" lang="en-US" altLang="en-US" sz="2400" b="0" i="0" u="none" strike="noStrike" cap="none" normalizeH="0" baseline="0" dirty="0">
                <a:ln>
                  <a:noFill/>
                </a:ln>
                <a:solidFill>
                  <a:schemeClr val="tx1"/>
                </a:solidFill>
                <a:effectLst/>
                <a:latin typeface="var(--jp-content-font-family)"/>
              </a:rPr>
              <a:t> model with Suzuki-Trotter decomposition, add random noise, and then apply Zero Noise Extrapolation (ZNE) to mitigate the noise and show improvement, we follow these steps:</a:t>
            </a:r>
            <a:endParaRPr kumimoji="0" lang="en-US" altLang="en-US" sz="5400" b="0" i="0" u="none" strike="noStrike" cap="none" normalizeH="0" baseline="0" dirty="0">
              <a:ln>
                <a:noFill/>
              </a:ln>
              <a:solidFill>
                <a:schemeClr val="tx1"/>
              </a:solidFill>
              <a:effectLst/>
              <a:latin typeface="Arial" panose="020B0604020202020204" pitchFamily="34" charset="0"/>
            </a:endParaRPr>
          </a:p>
          <a:p>
            <a:pPr algn="l"/>
            <a:endParaRPr lang="en-US" dirty="0"/>
          </a:p>
        </p:txBody>
      </p:sp>
      <p:pic>
        <p:nvPicPr>
          <p:cNvPr id="6" name="Picture 5">
            <a:extLst>
              <a:ext uri="{FF2B5EF4-FFF2-40B4-BE49-F238E27FC236}">
                <a16:creationId xmlns:a16="http://schemas.microsoft.com/office/drawing/2014/main" id="{012C1A7A-E050-413C-89FE-9C3EAFE64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840" y="6356350"/>
            <a:ext cx="4937760" cy="463521"/>
          </a:xfrm>
          <a:prstGeom prst="rect">
            <a:avLst/>
          </a:prstGeom>
        </p:spPr>
      </p:pic>
      <p:sp>
        <p:nvSpPr>
          <p:cNvPr id="7" name="Footer Placeholder 6">
            <a:extLst>
              <a:ext uri="{FF2B5EF4-FFF2-40B4-BE49-F238E27FC236}">
                <a16:creationId xmlns:a16="http://schemas.microsoft.com/office/drawing/2014/main" id="{0DBFF301-3FD7-4A15-B570-5AB00B28ECBA}"/>
              </a:ext>
            </a:extLst>
          </p:cNvPr>
          <p:cNvSpPr>
            <a:spLocks noGrp="1"/>
          </p:cNvSpPr>
          <p:nvPr>
            <p:ph type="ftr" sz="quarter" idx="11"/>
          </p:nvPr>
        </p:nvSpPr>
        <p:spPr>
          <a:xfrm>
            <a:off x="3450203" y="31820"/>
            <a:ext cx="4114800" cy="365125"/>
          </a:xfrm>
        </p:spPr>
        <p:txBody>
          <a:bodyPr/>
          <a:lstStyle/>
          <a:p>
            <a:r>
              <a:rPr lang="en-US" dirty="0" err="1"/>
              <a:t>Womanium</a:t>
            </a:r>
            <a:r>
              <a:rPr lang="en-US" dirty="0"/>
              <a:t> </a:t>
            </a:r>
            <a:r>
              <a:rPr lang="en-US" dirty="0" err="1"/>
              <a:t>Quantum+AI</a:t>
            </a:r>
            <a:r>
              <a:rPr lang="en-US" dirty="0"/>
              <a:t> Project</a:t>
            </a:r>
          </a:p>
        </p:txBody>
      </p:sp>
      <p:sp>
        <p:nvSpPr>
          <p:cNvPr id="8" name="Slide Number Placeholder 7">
            <a:extLst>
              <a:ext uri="{FF2B5EF4-FFF2-40B4-BE49-F238E27FC236}">
                <a16:creationId xmlns:a16="http://schemas.microsoft.com/office/drawing/2014/main" id="{1C24AE7E-BE2E-4F4F-BE27-234D109495D0}"/>
              </a:ext>
            </a:extLst>
          </p:cNvPr>
          <p:cNvSpPr>
            <a:spLocks noGrp="1"/>
          </p:cNvSpPr>
          <p:nvPr>
            <p:ph type="sldNum" sz="quarter" idx="12"/>
          </p:nvPr>
        </p:nvSpPr>
        <p:spPr/>
        <p:txBody>
          <a:bodyPr/>
          <a:lstStyle/>
          <a:p>
            <a:fld id="{B2D8046F-F077-492F-9FB6-5AA9B3AC9660}" type="slidenum">
              <a:rPr lang="en-US" smtClean="0"/>
              <a:t>11</a:t>
            </a:fld>
            <a:endParaRPr lang="en-US"/>
          </a:p>
        </p:txBody>
      </p:sp>
    </p:spTree>
    <p:extLst>
      <p:ext uri="{BB962C8B-B14F-4D97-AF65-F5344CB8AC3E}">
        <p14:creationId xmlns:p14="http://schemas.microsoft.com/office/powerpoint/2010/main" val="3927007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B701-9E36-4EAC-A625-F4F96243DD97}"/>
              </a:ext>
            </a:extLst>
          </p:cNvPr>
          <p:cNvSpPr>
            <a:spLocks noGrp="1"/>
          </p:cNvSpPr>
          <p:nvPr>
            <p:ph type="ctrTitle"/>
          </p:nvPr>
        </p:nvSpPr>
        <p:spPr>
          <a:xfrm>
            <a:off x="866691" y="477079"/>
            <a:ext cx="10797871" cy="1351722"/>
          </a:xfrm>
        </p:spPr>
        <p:txBody>
          <a:bodyPr>
            <a:normAutofit fontScale="90000"/>
          </a:bodyPr>
          <a:lstStyle/>
          <a:p>
            <a:r>
              <a:rPr lang="en-US" b="1" i="0" dirty="0">
                <a:effectLst/>
                <a:latin typeface="Arial" panose="020B0604020202020204" pitchFamily="34" charset="0"/>
                <a:cs typeface="Arial" panose="020B0604020202020204" pitchFamily="34" charset="0"/>
              </a:rPr>
              <a:t>Implement Zero Noise Extrapolation</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EAC95152-73A3-428E-87F1-BBC45C0D109D}"/>
              </a:ext>
            </a:extLst>
          </p:cNvPr>
          <p:cNvSpPr>
            <a:spLocks noGrp="1"/>
          </p:cNvSpPr>
          <p:nvPr>
            <p:ph type="subTitle" idx="1"/>
          </p:nvPr>
        </p:nvSpPr>
        <p:spPr>
          <a:xfrm>
            <a:off x="866691" y="2434975"/>
            <a:ext cx="10797871" cy="3615968"/>
          </a:xfrm>
        </p:spPr>
        <p:txBody>
          <a:bodyPr>
            <a:normAutofit/>
          </a:bodyPr>
          <a:lstStyle/>
          <a:p>
            <a:pPr algn="l"/>
            <a:r>
              <a:rPr lang="en-US" sz="2800" b="0" i="0" dirty="0">
                <a:effectLst/>
                <a:latin typeface="system-ui"/>
              </a:rPr>
              <a:t>Zero-noise extrapolation is a technique used to mitigate noise by running the quantum circuit at different noise levels and extrapolating the results to zero noise.</a:t>
            </a:r>
          </a:p>
          <a:p>
            <a:pPr algn="l"/>
            <a:r>
              <a:rPr lang="en-US" sz="2800" b="0" i="0" dirty="0">
                <a:effectLst/>
                <a:latin typeface="system-ui"/>
              </a:rPr>
              <a:t>To simulate noise, we added random perturbations to the coefficients of the Pauli terms</a:t>
            </a:r>
          </a:p>
          <a:p>
            <a:pPr algn="l"/>
            <a:r>
              <a:rPr lang="en-US" sz="2800" b="0" i="0" dirty="0">
                <a:effectLst/>
                <a:latin typeface="system-ui"/>
              </a:rPr>
              <a:t>Running Optimization using QAOA for both noisy and noise-free cases. Then perform zero-noise extrapolation.</a:t>
            </a:r>
            <a:r>
              <a:rPr lang="en-US" sz="2800" dirty="0">
                <a:latin typeface="system-ui"/>
              </a:rPr>
              <a:t> mitigate this added noise.</a:t>
            </a:r>
            <a:endParaRPr lang="en-US" sz="2800" dirty="0"/>
          </a:p>
        </p:txBody>
      </p:sp>
      <p:pic>
        <p:nvPicPr>
          <p:cNvPr id="6" name="Picture 5">
            <a:extLst>
              <a:ext uri="{FF2B5EF4-FFF2-40B4-BE49-F238E27FC236}">
                <a16:creationId xmlns:a16="http://schemas.microsoft.com/office/drawing/2014/main" id="{012C1A7A-E050-413C-89FE-9C3EAFE64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840" y="6356350"/>
            <a:ext cx="4937760" cy="463521"/>
          </a:xfrm>
          <a:prstGeom prst="rect">
            <a:avLst/>
          </a:prstGeom>
        </p:spPr>
      </p:pic>
      <p:sp>
        <p:nvSpPr>
          <p:cNvPr id="7" name="Footer Placeholder 6">
            <a:extLst>
              <a:ext uri="{FF2B5EF4-FFF2-40B4-BE49-F238E27FC236}">
                <a16:creationId xmlns:a16="http://schemas.microsoft.com/office/drawing/2014/main" id="{0DBFF301-3FD7-4A15-B570-5AB00B28ECBA}"/>
              </a:ext>
            </a:extLst>
          </p:cNvPr>
          <p:cNvSpPr>
            <a:spLocks noGrp="1"/>
          </p:cNvSpPr>
          <p:nvPr>
            <p:ph type="ftr" sz="quarter" idx="11"/>
          </p:nvPr>
        </p:nvSpPr>
        <p:spPr>
          <a:xfrm>
            <a:off x="3450203" y="31820"/>
            <a:ext cx="4114800" cy="365125"/>
          </a:xfrm>
        </p:spPr>
        <p:txBody>
          <a:bodyPr/>
          <a:lstStyle/>
          <a:p>
            <a:r>
              <a:rPr lang="en-US" dirty="0" err="1"/>
              <a:t>Womanium</a:t>
            </a:r>
            <a:r>
              <a:rPr lang="en-US" dirty="0"/>
              <a:t> </a:t>
            </a:r>
            <a:r>
              <a:rPr lang="en-US" dirty="0" err="1"/>
              <a:t>Quantum+AI</a:t>
            </a:r>
            <a:r>
              <a:rPr lang="en-US" dirty="0"/>
              <a:t> Project</a:t>
            </a:r>
          </a:p>
        </p:txBody>
      </p:sp>
      <p:sp>
        <p:nvSpPr>
          <p:cNvPr id="8" name="Slide Number Placeholder 7">
            <a:extLst>
              <a:ext uri="{FF2B5EF4-FFF2-40B4-BE49-F238E27FC236}">
                <a16:creationId xmlns:a16="http://schemas.microsoft.com/office/drawing/2014/main" id="{1C24AE7E-BE2E-4F4F-BE27-234D109495D0}"/>
              </a:ext>
            </a:extLst>
          </p:cNvPr>
          <p:cNvSpPr>
            <a:spLocks noGrp="1"/>
          </p:cNvSpPr>
          <p:nvPr>
            <p:ph type="sldNum" sz="quarter" idx="12"/>
          </p:nvPr>
        </p:nvSpPr>
        <p:spPr/>
        <p:txBody>
          <a:bodyPr/>
          <a:lstStyle/>
          <a:p>
            <a:fld id="{B2D8046F-F077-492F-9FB6-5AA9B3AC9660}" type="slidenum">
              <a:rPr lang="en-US" smtClean="0"/>
              <a:t>12</a:t>
            </a:fld>
            <a:endParaRPr lang="en-US"/>
          </a:p>
        </p:txBody>
      </p:sp>
    </p:spTree>
    <p:extLst>
      <p:ext uri="{BB962C8B-B14F-4D97-AF65-F5344CB8AC3E}">
        <p14:creationId xmlns:p14="http://schemas.microsoft.com/office/powerpoint/2010/main" val="1008495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B701-9E36-4EAC-A625-F4F96243DD97}"/>
              </a:ext>
            </a:extLst>
          </p:cNvPr>
          <p:cNvSpPr>
            <a:spLocks noGrp="1"/>
          </p:cNvSpPr>
          <p:nvPr>
            <p:ph type="ctrTitle"/>
          </p:nvPr>
        </p:nvSpPr>
        <p:spPr>
          <a:xfrm>
            <a:off x="866691" y="477078"/>
            <a:ext cx="10797871" cy="858741"/>
          </a:xfrm>
        </p:spPr>
        <p:txBody>
          <a:bodyPr>
            <a:normAutofit fontScale="90000"/>
          </a:bodyPr>
          <a:lstStyle/>
          <a:p>
            <a:r>
              <a:rPr lang="es-ES" dirty="0">
                <a:latin typeface="Arial" panose="020B0604020202020204" pitchFamily="34" charset="0"/>
                <a:cs typeface="Arial" panose="020B0604020202020204" pitchFamily="34" charset="0"/>
              </a:rPr>
              <a:t>ZNE: </a:t>
            </a:r>
            <a:r>
              <a:rPr lang="es-ES" dirty="0" err="1">
                <a:latin typeface="Arial" panose="020B0604020202020204" pitchFamily="34" charset="0"/>
                <a:cs typeface="Arial" panose="020B0604020202020204" pitchFamily="34" charset="0"/>
              </a:rPr>
              <a:t>Result</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EAC95152-73A3-428E-87F1-BBC45C0D109D}"/>
              </a:ext>
            </a:extLst>
          </p:cNvPr>
          <p:cNvSpPr>
            <a:spLocks noGrp="1"/>
          </p:cNvSpPr>
          <p:nvPr>
            <p:ph type="subTitle" idx="1"/>
          </p:nvPr>
        </p:nvSpPr>
        <p:spPr>
          <a:xfrm>
            <a:off x="866691" y="1478943"/>
            <a:ext cx="10797871" cy="4572000"/>
          </a:xfrm>
        </p:spPr>
        <p:txBody>
          <a:bodyPr/>
          <a:lstStyle/>
          <a:p>
            <a:endParaRPr lang="en-US" dirty="0"/>
          </a:p>
        </p:txBody>
      </p:sp>
      <p:pic>
        <p:nvPicPr>
          <p:cNvPr id="6" name="Picture 5">
            <a:extLst>
              <a:ext uri="{FF2B5EF4-FFF2-40B4-BE49-F238E27FC236}">
                <a16:creationId xmlns:a16="http://schemas.microsoft.com/office/drawing/2014/main" id="{012C1A7A-E050-413C-89FE-9C3EAFE64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840" y="6356350"/>
            <a:ext cx="4937760" cy="463521"/>
          </a:xfrm>
          <a:prstGeom prst="rect">
            <a:avLst/>
          </a:prstGeom>
        </p:spPr>
      </p:pic>
      <p:sp>
        <p:nvSpPr>
          <p:cNvPr id="7" name="Footer Placeholder 6">
            <a:extLst>
              <a:ext uri="{FF2B5EF4-FFF2-40B4-BE49-F238E27FC236}">
                <a16:creationId xmlns:a16="http://schemas.microsoft.com/office/drawing/2014/main" id="{0DBFF301-3FD7-4A15-B570-5AB00B28ECBA}"/>
              </a:ext>
            </a:extLst>
          </p:cNvPr>
          <p:cNvSpPr>
            <a:spLocks noGrp="1"/>
          </p:cNvSpPr>
          <p:nvPr>
            <p:ph type="ftr" sz="quarter" idx="11"/>
          </p:nvPr>
        </p:nvSpPr>
        <p:spPr>
          <a:xfrm>
            <a:off x="3450203" y="31820"/>
            <a:ext cx="4114800" cy="365125"/>
          </a:xfrm>
        </p:spPr>
        <p:txBody>
          <a:bodyPr/>
          <a:lstStyle/>
          <a:p>
            <a:r>
              <a:rPr lang="en-US" dirty="0" err="1"/>
              <a:t>Womanium</a:t>
            </a:r>
            <a:r>
              <a:rPr lang="en-US" dirty="0"/>
              <a:t> </a:t>
            </a:r>
            <a:r>
              <a:rPr lang="en-US" dirty="0" err="1"/>
              <a:t>Quantum+AI</a:t>
            </a:r>
            <a:r>
              <a:rPr lang="en-US" dirty="0"/>
              <a:t> Project</a:t>
            </a:r>
          </a:p>
        </p:txBody>
      </p:sp>
      <p:sp>
        <p:nvSpPr>
          <p:cNvPr id="8" name="Slide Number Placeholder 7">
            <a:extLst>
              <a:ext uri="{FF2B5EF4-FFF2-40B4-BE49-F238E27FC236}">
                <a16:creationId xmlns:a16="http://schemas.microsoft.com/office/drawing/2014/main" id="{1C24AE7E-BE2E-4F4F-BE27-234D109495D0}"/>
              </a:ext>
            </a:extLst>
          </p:cNvPr>
          <p:cNvSpPr>
            <a:spLocks noGrp="1"/>
          </p:cNvSpPr>
          <p:nvPr>
            <p:ph type="sldNum" sz="quarter" idx="12"/>
          </p:nvPr>
        </p:nvSpPr>
        <p:spPr/>
        <p:txBody>
          <a:bodyPr/>
          <a:lstStyle/>
          <a:p>
            <a:fld id="{B2D8046F-F077-492F-9FB6-5AA9B3AC9660}" type="slidenum">
              <a:rPr lang="en-US" smtClean="0"/>
              <a:t>13</a:t>
            </a:fld>
            <a:endParaRPr lang="en-US"/>
          </a:p>
        </p:txBody>
      </p:sp>
      <p:pic>
        <p:nvPicPr>
          <p:cNvPr id="5" name="Picture 4">
            <a:extLst>
              <a:ext uri="{FF2B5EF4-FFF2-40B4-BE49-F238E27FC236}">
                <a16:creationId xmlns:a16="http://schemas.microsoft.com/office/drawing/2014/main" id="{37F42AFB-DBD5-4DEF-9A52-544768F708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962" y="1335818"/>
            <a:ext cx="9744075" cy="5484081"/>
          </a:xfrm>
          <a:prstGeom prst="rect">
            <a:avLst/>
          </a:prstGeom>
        </p:spPr>
      </p:pic>
    </p:spTree>
    <p:extLst>
      <p:ext uri="{BB962C8B-B14F-4D97-AF65-F5344CB8AC3E}">
        <p14:creationId xmlns:p14="http://schemas.microsoft.com/office/powerpoint/2010/main" val="2642678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B701-9E36-4EAC-A625-F4F96243DD97}"/>
              </a:ext>
            </a:extLst>
          </p:cNvPr>
          <p:cNvSpPr>
            <a:spLocks noGrp="1"/>
          </p:cNvSpPr>
          <p:nvPr>
            <p:ph type="ctrTitle"/>
          </p:nvPr>
        </p:nvSpPr>
        <p:spPr>
          <a:xfrm>
            <a:off x="866691" y="477078"/>
            <a:ext cx="10797871" cy="858741"/>
          </a:xfrm>
        </p:spPr>
        <p:txBody>
          <a:bodyPr>
            <a:normAutofit fontScale="90000"/>
          </a:bodyPr>
          <a:lstStyle/>
          <a:p>
            <a:r>
              <a:rPr lang="es-ES" dirty="0" err="1">
                <a:latin typeface="Arial" panose="020B0604020202020204" pitchFamily="34" charset="0"/>
                <a:cs typeface="Arial" panose="020B0604020202020204" pitchFamily="34" charset="0"/>
              </a:rPr>
              <a:t>Conclusion</a:t>
            </a:r>
            <a:r>
              <a:rPr lang="es-ES" dirty="0">
                <a:latin typeface="Arial" panose="020B0604020202020204" pitchFamily="34" charset="0"/>
                <a:cs typeface="Arial" panose="020B0604020202020204" pitchFamily="34" charset="0"/>
              </a:rPr>
              <a:t> and Outlook</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EAC95152-73A3-428E-87F1-BBC45C0D109D}"/>
              </a:ext>
            </a:extLst>
          </p:cNvPr>
          <p:cNvSpPr>
            <a:spLocks noGrp="1"/>
          </p:cNvSpPr>
          <p:nvPr>
            <p:ph type="subTitle" idx="1"/>
          </p:nvPr>
        </p:nvSpPr>
        <p:spPr>
          <a:xfrm>
            <a:off x="866691" y="1478943"/>
            <a:ext cx="10797871" cy="4572000"/>
          </a:xfrm>
        </p:spPr>
        <p:txBody>
          <a:bodyPr>
            <a:normAutofit/>
          </a:bodyPr>
          <a:lstStyle/>
          <a:p>
            <a:pPr algn="l"/>
            <a:r>
              <a:rPr lang="es-ES" sz="2800" dirty="0" err="1"/>
              <a:t>With</a:t>
            </a:r>
            <a:r>
              <a:rPr lang="es-ES" sz="2800" dirty="0"/>
              <a:t> </a:t>
            </a:r>
            <a:r>
              <a:rPr lang="es-ES" sz="2800" dirty="0" err="1"/>
              <a:t>proper</a:t>
            </a:r>
            <a:r>
              <a:rPr lang="es-ES" sz="2800" dirty="0"/>
              <a:t> error </a:t>
            </a:r>
            <a:r>
              <a:rPr lang="es-ES" sz="2800" dirty="0" err="1"/>
              <a:t>mitigation</a:t>
            </a:r>
            <a:r>
              <a:rPr lang="es-ES" sz="2800" dirty="0"/>
              <a:t> </a:t>
            </a:r>
            <a:r>
              <a:rPr lang="es-ES" sz="2800" dirty="0" err="1"/>
              <a:t>techniques</a:t>
            </a:r>
            <a:r>
              <a:rPr lang="es-ES" sz="2800" dirty="0"/>
              <a:t> quantum </a:t>
            </a:r>
            <a:r>
              <a:rPr lang="es-ES" sz="2800" dirty="0" err="1"/>
              <a:t>algorithms</a:t>
            </a:r>
            <a:r>
              <a:rPr lang="es-ES" sz="2800" dirty="0"/>
              <a:t> can </a:t>
            </a:r>
            <a:r>
              <a:rPr lang="es-ES" sz="2800" dirty="0" err="1"/>
              <a:t>arrive</a:t>
            </a:r>
            <a:r>
              <a:rPr lang="es-ES" sz="2800" dirty="0"/>
              <a:t> at </a:t>
            </a:r>
            <a:r>
              <a:rPr lang="es-ES" sz="2800" dirty="0" err="1"/>
              <a:t>meaningful</a:t>
            </a:r>
            <a:r>
              <a:rPr lang="es-ES" sz="2800" dirty="0"/>
              <a:t> </a:t>
            </a:r>
            <a:r>
              <a:rPr lang="es-ES" sz="2800" dirty="0" err="1"/>
              <a:t>results</a:t>
            </a:r>
            <a:r>
              <a:rPr lang="es-ES" sz="2800" dirty="0"/>
              <a:t> </a:t>
            </a:r>
            <a:r>
              <a:rPr lang="es-ES" sz="2800" dirty="0" err="1"/>
              <a:t>despite</a:t>
            </a:r>
            <a:r>
              <a:rPr lang="es-ES" sz="2800" dirty="0"/>
              <a:t> </a:t>
            </a:r>
            <a:r>
              <a:rPr lang="es-ES" sz="2800" dirty="0" err="1"/>
              <a:t>the</a:t>
            </a:r>
            <a:r>
              <a:rPr lang="es-ES" sz="2800" dirty="0"/>
              <a:t> </a:t>
            </a:r>
            <a:r>
              <a:rPr lang="es-ES" sz="2800" dirty="0" err="1"/>
              <a:t>current</a:t>
            </a:r>
            <a:r>
              <a:rPr lang="es-ES" sz="2800" dirty="0"/>
              <a:t> </a:t>
            </a:r>
            <a:r>
              <a:rPr lang="es-ES" sz="2800" dirty="0" err="1"/>
              <a:t>shortcomings</a:t>
            </a:r>
            <a:r>
              <a:rPr lang="es-ES" sz="2800" dirty="0"/>
              <a:t> </a:t>
            </a:r>
            <a:r>
              <a:rPr lang="es-ES" sz="2800" dirty="0" err="1"/>
              <a:t>of</a:t>
            </a:r>
            <a:r>
              <a:rPr lang="es-ES" sz="2800" dirty="0"/>
              <a:t> quantum hardware.</a:t>
            </a:r>
          </a:p>
          <a:p>
            <a:pPr algn="l"/>
            <a:endParaRPr lang="es-ES" sz="2800" dirty="0"/>
          </a:p>
          <a:p>
            <a:pPr algn="l"/>
            <a:r>
              <a:rPr lang="es-ES" sz="2800" dirty="0" err="1"/>
              <a:t>Trotterization</a:t>
            </a:r>
            <a:r>
              <a:rPr lang="es-ES" sz="2800" dirty="0"/>
              <a:t> </a:t>
            </a:r>
            <a:r>
              <a:rPr lang="es-ES" sz="2800" dirty="0" err="1"/>
              <a:t>is</a:t>
            </a:r>
            <a:r>
              <a:rPr lang="es-ES" sz="2800" dirty="0"/>
              <a:t> </a:t>
            </a:r>
            <a:r>
              <a:rPr lang="es-ES" sz="2800" dirty="0" err="1"/>
              <a:t>also</a:t>
            </a:r>
            <a:r>
              <a:rPr lang="es-ES" sz="2800" dirty="0"/>
              <a:t> a </a:t>
            </a:r>
            <a:r>
              <a:rPr lang="es-ES" sz="2800" dirty="0" err="1"/>
              <a:t>useful</a:t>
            </a:r>
            <a:r>
              <a:rPr lang="es-ES" sz="2800" dirty="0"/>
              <a:t> </a:t>
            </a:r>
            <a:r>
              <a:rPr lang="es-ES" sz="2800" dirty="0" err="1"/>
              <a:t>tool</a:t>
            </a:r>
            <a:r>
              <a:rPr lang="es-ES" sz="2800" dirty="0"/>
              <a:t> </a:t>
            </a:r>
            <a:r>
              <a:rPr lang="es-ES" sz="2800" dirty="0" err="1"/>
              <a:t>to</a:t>
            </a:r>
            <a:r>
              <a:rPr lang="es-ES" sz="2800" dirty="0"/>
              <a:t> </a:t>
            </a:r>
            <a:r>
              <a:rPr lang="es-ES" sz="2800" dirty="0" err="1"/>
              <a:t>solve</a:t>
            </a:r>
            <a:r>
              <a:rPr lang="es-ES" sz="2800" dirty="0"/>
              <a:t> </a:t>
            </a:r>
            <a:r>
              <a:rPr lang="es-ES" sz="2800" dirty="0" err="1"/>
              <a:t>otherwise</a:t>
            </a:r>
            <a:r>
              <a:rPr lang="es-ES" sz="2800" dirty="0"/>
              <a:t> </a:t>
            </a:r>
            <a:r>
              <a:rPr lang="es-ES" sz="2800" dirty="0" err="1"/>
              <a:t>intractable</a:t>
            </a:r>
            <a:r>
              <a:rPr lang="es-ES" sz="2800" dirty="0"/>
              <a:t> </a:t>
            </a:r>
            <a:r>
              <a:rPr lang="es-ES" sz="2800" dirty="0" err="1"/>
              <a:t>problems</a:t>
            </a:r>
            <a:r>
              <a:rPr lang="es-ES" sz="2800" dirty="0"/>
              <a:t>.</a:t>
            </a:r>
          </a:p>
          <a:p>
            <a:pPr algn="l"/>
            <a:endParaRPr lang="es-ES" sz="2800" dirty="0"/>
          </a:p>
          <a:p>
            <a:pPr algn="l"/>
            <a:r>
              <a:rPr lang="es-ES" sz="2800" dirty="0" err="1"/>
              <a:t>This</a:t>
            </a:r>
            <a:r>
              <a:rPr lang="es-ES" sz="2800" dirty="0"/>
              <a:t> </a:t>
            </a:r>
            <a:r>
              <a:rPr lang="es-ES" sz="2800" dirty="0" err="1"/>
              <a:t>project</a:t>
            </a:r>
            <a:r>
              <a:rPr lang="es-ES" sz="2800" dirty="0"/>
              <a:t> </a:t>
            </a:r>
            <a:r>
              <a:rPr lang="es-ES" sz="2800" dirty="0" err="1"/>
              <a:t>could</a:t>
            </a:r>
            <a:r>
              <a:rPr lang="es-ES" sz="2800" dirty="0"/>
              <a:t> be extended </a:t>
            </a:r>
            <a:r>
              <a:rPr lang="es-ES" sz="2800" dirty="0" err="1"/>
              <a:t>to</a:t>
            </a:r>
            <a:r>
              <a:rPr lang="es-ES" sz="2800" dirty="0"/>
              <a:t> </a:t>
            </a:r>
            <a:r>
              <a:rPr lang="es-ES" sz="2800" dirty="0" err="1"/>
              <a:t>using</a:t>
            </a:r>
            <a:r>
              <a:rPr lang="es-ES" sz="2800" dirty="0"/>
              <a:t> real IBM hardware </a:t>
            </a:r>
            <a:r>
              <a:rPr lang="es-ES" sz="2800" dirty="0" err="1"/>
              <a:t>with</a:t>
            </a:r>
            <a:r>
              <a:rPr lang="es-ES" sz="2800" dirty="0"/>
              <a:t> </a:t>
            </a:r>
            <a:r>
              <a:rPr lang="es-ES" sz="2800" dirty="0" err="1"/>
              <a:t>its</a:t>
            </a:r>
            <a:r>
              <a:rPr lang="es-ES" sz="2800" dirty="0"/>
              <a:t> </a:t>
            </a:r>
            <a:r>
              <a:rPr lang="es-ES" sz="2800" dirty="0" err="1"/>
              <a:t>inherent</a:t>
            </a:r>
            <a:r>
              <a:rPr lang="es-ES" sz="2800" dirty="0"/>
              <a:t> </a:t>
            </a:r>
            <a:r>
              <a:rPr lang="es-ES" sz="2800" dirty="0" err="1"/>
              <a:t>noise</a:t>
            </a:r>
            <a:r>
              <a:rPr lang="es-ES" sz="2800" dirty="0"/>
              <a:t> </a:t>
            </a:r>
            <a:r>
              <a:rPr lang="es-ES" sz="2800" dirty="0" err="1"/>
              <a:t>profiles</a:t>
            </a:r>
            <a:r>
              <a:rPr lang="es-ES" sz="2800" dirty="0"/>
              <a:t> </a:t>
            </a:r>
            <a:r>
              <a:rPr lang="es-ES" sz="2800" dirty="0" err="1"/>
              <a:t>to</a:t>
            </a:r>
            <a:r>
              <a:rPr lang="es-ES" sz="2800" dirty="0"/>
              <a:t> </a:t>
            </a:r>
            <a:r>
              <a:rPr lang="es-ES" sz="2800" dirty="0" err="1"/>
              <a:t>further</a:t>
            </a:r>
            <a:r>
              <a:rPr lang="es-ES" sz="2800" dirty="0"/>
              <a:t> examine </a:t>
            </a:r>
            <a:r>
              <a:rPr lang="es-ES" sz="2800" dirty="0" err="1"/>
              <a:t>the</a:t>
            </a:r>
            <a:r>
              <a:rPr lang="es-ES" sz="2800" dirty="0"/>
              <a:t> </a:t>
            </a:r>
            <a:r>
              <a:rPr lang="es-ES" sz="2800" dirty="0" err="1"/>
              <a:t>algorithm</a:t>
            </a:r>
            <a:r>
              <a:rPr lang="es-ES" sz="2800" dirty="0"/>
              <a:t> </a:t>
            </a:r>
            <a:r>
              <a:rPr lang="es-ES" sz="2800" dirty="0" err="1"/>
              <a:t>used</a:t>
            </a:r>
            <a:r>
              <a:rPr lang="es-ES" sz="2800" dirty="0"/>
              <a:t> in </a:t>
            </a:r>
            <a:r>
              <a:rPr lang="es-ES" sz="2800" dirty="0" err="1"/>
              <a:t>this</a:t>
            </a:r>
            <a:r>
              <a:rPr lang="es-ES" sz="2800" dirty="0"/>
              <a:t> Project.</a:t>
            </a:r>
            <a:endParaRPr lang="en-US" sz="2800" dirty="0"/>
          </a:p>
        </p:txBody>
      </p:sp>
      <p:pic>
        <p:nvPicPr>
          <p:cNvPr id="6" name="Picture 5">
            <a:extLst>
              <a:ext uri="{FF2B5EF4-FFF2-40B4-BE49-F238E27FC236}">
                <a16:creationId xmlns:a16="http://schemas.microsoft.com/office/drawing/2014/main" id="{012C1A7A-E050-413C-89FE-9C3EAFE64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840" y="6356350"/>
            <a:ext cx="4937760" cy="463521"/>
          </a:xfrm>
          <a:prstGeom prst="rect">
            <a:avLst/>
          </a:prstGeom>
        </p:spPr>
      </p:pic>
      <p:sp>
        <p:nvSpPr>
          <p:cNvPr id="7" name="Footer Placeholder 6">
            <a:extLst>
              <a:ext uri="{FF2B5EF4-FFF2-40B4-BE49-F238E27FC236}">
                <a16:creationId xmlns:a16="http://schemas.microsoft.com/office/drawing/2014/main" id="{0DBFF301-3FD7-4A15-B570-5AB00B28ECBA}"/>
              </a:ext>
            </a:extLst>
          </p:cNvPr>
          <p:cNvSpPr>
            <a:spLocks noGrp="1"/>
          </p:cNvSpPr>
          <p:nvPr>
            <p:ph type="ftr" sz="quarter" idx="11"/>
          </p:nvPr>
        </p:nvSpPr>
        <p:spPr>
          <a:xfrm>
            <a:off x="3450203" y="31820"/>
            <a:ext cx="4114800" cy="365125"/>
          </a:xfrm>
        </p:spPr>
        <p:txBody>
          <a:bodyPr/>
          <a:lstStyle/>
          <a:p>
            <a:r>
              <a:rPr lang="en-US" dirty="0" err="1"/>
              <a:t>Womanium</a:t>
            </a:r>
            <a:r>
              <a:rPr lang="en-US" dirty="0"/>
              <a:t> </a:t>
            </a:r>
            <a:r>
              <a:rPr lang="en-US" dirty="0" err="1"/>
              <a:t>Quantum+AI</a:t>
            </a:r>
            <a:r>
              <a:rPr lang="en-US" dirty="0"/>
              <a:t> Project</a:t>
            </a:r>
          </a:p>
        </p:txBody>
      </p:sp>
      <p:sp>
        <p:nvSpPr>
          <p:cNvPr id="8" name="Slide Number Placeholder 7">
            <a:extLst>
              <a:ext uri="{FF2B5EF4-FFF2-40B4-BE49-F238E27FC236}">
                <a16:creationId xmlns:a16="http://schemas.microsoft.com/office/drawing/2014/main" id="{1C24AE7E-BE2E-4F4F-BE27-234D109495D0}"/>
              </a:ext>
            </a:extLst>
          </p:cNvPr>
          <p:cNvSpPr>
            <a:spLocks noGrp="1"/>
          </p:cNvSpPr>
          <p:nvPr>
            <p:ph type="sldNum" sz="quarter" idx="12"/>
          </p:nvPr>
        </p:nvSpPr>
        <p:spPr/>
        <p:txBody>
          <a:bodyPr/>
          <a:lstStyle/>
          <a:p>
            <a:fld id="{B2D8046F-F077-492F-9FB6-5AA9B3AC9660}" type="slidenum">
              <a:rPr lang="en-US" smtClean="0"/>
              <a:t>14</a:t>
            </a:fld>
            <a:endParaRPr lang="en-US"/>
          </a:p>
        </p:txBody>
      </p:sp>
    </p:spTree>
    <p:extLst>
      <p:ext uri="{BB962C8B-B14F-4D97-AF65-F5344CB8AC3E}">
        <p14:creationId xmlns:p14="http://schemas.microsoft.com/office/powerpoint/2010/main" val="3146843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B701-9E36-4EAC-A625-F4F96243DD97}"/>
              </a:ext>
            </a:extLst>
          </p:cNvPr>
          <p:cNvSpPr>
            <a:spLocks noGrp="1"/>
          </p:cNvSpPr>
          <p:nvPr>
            <p:ph type="ctrTitle"/>
          </p:nvPr>
        </p:nvSpPr>
        <p:spPr>
          <a:xfrm>
            <a:off x="866691" y="477078"/>
            <a:ext cx="10797871" cy="858741"/>
          </a:xfrm>
        </p:spPr>
        <p:txBody>
          <a:bodyPr>
            <a:normAutofit fontScale="90000"/>
          </a:bodyPr>
          <a:lstStyle/>
          <a:p>
            <a:r>
              <a:rPr lang="es-ES" dirty="0">
                <a:latin typeface="Arial" panose="020B0604020202020204" pitchFamily="34" charset="0"/>
                <a:cs typeface="Arial" panose="020B0604020202020204" pitchFamily="34" charset="0"/>
              </a:rPr>
              <a:t>Project </a:t>
            </a:r>
            <a:r>
              <a:rPr lang="es-ES" dirty="0" err="1">
                <a:latin typeface="Arial" panose="020B0604020202020204" pitchFamily="34" charset="0"/>
                <a:cs typeface="Arial" panose="020B0604020202020204" pitchFamily="34" charset="0"/>
              </a:rPr>
              <a:t>description</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EAC95152-73A3-428E-87F1-BBC45C0D109D}"/>
              </a:ext>
            </a:extLst>
          </p:cNvPr>
          <p:cNvSpPr>
            <a:spLocks noGrp="1"/>
          </p:cNvSpPr>
          <p:nvPr>
            <p:ph type="subTitle" idx="1"/>
          </p:nvPr>
        </p:nvSpPr>
        <p:spPr>
          <a:xfrm>
            <a:off x="866691" y="1478943"/>
            <a:ext cx="10797871" cy="4572000"/>
          </a:xfrm>
        </p:spPr>
        <p:txBody>
          <a:bodyPr>
            <a:normAutofit/>
          </a:bodyPr>
          <a:lstStyle/>
          <a:p>
            <a:pPr algn="l"/>
            <a:r>
              <a:rPr lang="en-US" b="0" i="0" dirty="0">
                <a:effectLst/>
                <a:latin typeface="var(--jp-content-font-family)"/>
              </a:rPr>
              <a:t>In this project the following paper served as guidance:</a:t>
            </a:r>
          </a:p>
          <a:p>
            <a:pPr algn="l"/>
            <a:r>
              <a:rPr lang="en-US" b="0" i="0" dirty="0">
                <a:effectLst/>
                <a:latin typeface="var(--jp-content-font-family)"/>
              </a:rPr>
              <a:t>Evidence for the utility of quantum computing before fault tolerance. Nature, 615(7950), 596-600</a:t>
            </a:r>
          </a:p>
          <a:p>
            <a:pPr marL="342900" indent="-342900" algn="l">
              <a:buFont typeface="Arial" panose="020B0604020202020204" pitchFamily="34" charset="0"/>
              <a:buChar char="•"/>
            </a:pPr>
            <a:r>
              <a:rPr lang="en-US" b="0" i="0" dirty="0">
                <a:effectLst/>
                <a:latin typeface="system-ui"/>
              </a:rPr>
              <a:t>This paper discusses the experimental evidence for the utility of quantum computing before achieving fault tolerance.</a:t>
            </a:r>
          </a:p>
          <a:p>
            <a:pPr marL="342900" indent="-342900" algn="l">
              <a:buFont typeface="Arial" panose="020B0604020202020204" pitchFamily="34" charset="0"/>
              <a:buChar char="•"/>
            </a:pPr>
            <a:r>
              <a:rPr lang="en-US" b="0" i="0" dirty="0">
                <a:effectLst/>
                <a:latin typeface="system-ui"/>
              </a:rPr>
              <a:t>The authors conducted experiments on a 127-qubit superconducting quantum processor, demonstrating that it can accurately measure expectation values for quantum circuits at a scale beyond what is feasible with brute-force classical computation.</a:t>
            </a:r>
          </a:p>
          <a:p>
            <a:pPr marL="342900" indent="-342900" algn="l">
              <a:buFont typeface="Arial" panose="020B0604020202020204" pitchFamily="34" charset="0"/>
              <a:buChar char="•"/>
            </a:pPr>
            <a:r>
              <a:rPr lang="en-US" b="0" i="0" dirty="0">
                <a:effectLst/>
                <a:latin typeface="system-ui"/>
              </a:rPr>
              <a:t>This suggests that quantum computing can offer advantages even in the current, noisy era, prior to the development of fully fault-tolerant quantum computers.</a:t>
            </a:r>
            <a:endParaRPr lang="es-ES" dirty="0"/>
          </a:p>
          <a:p>
            <a:pPr marL="342900" indent="-342900" algn="l">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012C1A7A-E050-413C-89FE-9C3EAFE64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8903" y="6380922"/>
            <a:ext cx="4937760" cy="463521"/>
          </a:xfrm>
          <a:prstGeom prst="rect">
            <a:avLst/>
          </a:prstGeom>
        </p:spPr>
      </p:pic>
      <p:sp>
        <p:nvSpPr>
          <p:cNvPr id="7" name="Footer Placeholder 6">
            <a:extLst>
              <a:ext uri="{FF2B5EF4-FFF2-40B4-BE49-F238E27FC236}">
                <a16:creationId xmlns:a16="http://schemas.microsoft.com/office/drawing/2014/main" id="{0DBFF301-3FD7-4A15-B570-5AB00B28ECBA}"/>
              </a:ext>
            </a:extLst>
          </p:cNvPr>
          <p:cNvSpPr>
            <a:spLocks noGrp="1"/>
          </p:cNvSpPr>
          <p:nvPr>
            <p:ph type="ftr" sz="quarter" idx="11"/>
          </p:nvPr>
        </p:nvSpPr>
        <p:spPr>
          <a:xfrm>
            <a:off x="3450203" y="31820"/>
            <a:ext cx="4114800" cy="365125"/>
          </a:xfrm>
        </p:spPr>
        <p:txBody>
          <a:bodyPr/>
          <a:lstStyle/>
          <a:p>
            <a:r>
              <a:rPr lang="en-US" dirty="0" err="1"/>
              <a:t>Womanium</a:t>
            </a:r>
            <a:r>
              <a:rPr lang="en-US" dirty="0"/>
              <a:t> </a:t>
            </a:r>
            <a:r>
              <a:rPr lang="en-US" dirty="0" err="1"/>
              <a:t>Quantum+AI</a:t>
            </a:r>
            <a:r>
              <a:rPr lang="en-US" dirty="0"/>
              <a:t> Project</a:t>
            </a:r>
          </a:p>
        </p:txBody>
      </p:sp>
      <p:sp>
        <p:nvSpPr>
          <p:cNvPr id="8" name="Slide Number Placeholder 7">
            <a:extLst>
              <a:ext uri="{FF2B5EF4-FFF2-40B4-BE49-F238E27FC236}">
                <a16:creationId xmlns:a16="http://schemas.microsoft.com/office/drawing/2014/main" id="{1C24AE7E-BE2E-4F4F-BE27-234D109495D0}"/>
              </a:ext>
            </a:extLst>
          </p:cNvPr>
          <p:cNvSpPr>
            <a:spLocks noGrp="1"/>
          </p:cNvSpPr>
          <p:nvPr>
            <p:ph type="sldNum" sz="quarter" idx="12"/>
          </p:nvPr>
        </p:nvSpPr>
        <p:spPr/>
        <p:txBody>
          <a:bodyPr/>
          <a:lstStyle/>
          <a:p>
            <a:fld id="{B2D8046F-F077-492F-9FB6-5AA9B3AC9660}" type="slidenum">
              <a:rPr lang="en-US" smtClean="0"/>
              <a:t>2</a:t>
            </a:fld>
            <a:endParaRPr lang="en-US"/>
          </a:p>
        </p:txBody>
      </p:sp>
    </p:spTree>
    <p:extLst>
      <p:ext uri="{BB962C8B-B14F-4D97-AF65-F5344CB8AC3E}">
        <p14:creationId xmlns:p14="http://schemas.microsoft.com/office/powerpoint/2010/main" val="1317225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B701-9E36-4EAC-A625-F4F96243DD97}"/>
              </a:ext>
            </a:extLst>
          </p:cNvPr>
          <p:cNvSpPr>
            <a:spLocks noGrp="1"/>
          </p:cNvSpPr>
          <p:nvPr>
            <p:ph type="ctrTitle"/>
          </p:nvPr>
        </p:nvSpPr>
        <p:spPr>
          <a:xfrm>
            <a:off x="866691" y="477078"/>
            <a:ext cx="10797871" cy="858741"/>
          </a:xfrm>
        </p:spPr>
        <p:txBody>
          <a:bodyPr>
            <a:normAutofit fontScale="90000"/>
          </a:bodyPr>
          <a:lstStyle/>
          <a:p>
            <a:r>
              <a:rPr lang="es-ES" dirty="0">
                <a:latin typeface="Arial" panose="020B0604020202020204" pitchFamily="34" charset="0"/>
                <a:cs typeface="Arial" panose="020B0604020202020204" pitchFamily="34" charset="0"/>
              </a:rPr>
              <a:t>Project </a:t>
            </a:r>
            <a:r>
              <a:rPr lang="es-ES" dirty="0" err="1">
                <a:latin typeface="Arial" panose="020B0604020202020204" pitchFamily="34" charset="0"/>
                <a:cs typeface="Arial" panose="020B0604020202020204" pitchFamily="34" charset="0"/>
              </a:rPr>
              <a:t>description</a:t>
            </a:r>
            <a:r>
              <a:rPr lang="es-ES" dirty="0">
                <a:latin typeface="Arial" panose="020B0604020202020204" pitchFamily="34" charset="0"/>
                <a:cs typeface="Arial" panose="020B0604020202020204" pitchFamily="34" charset="0"/>
              </a:rPr>
              <a:t> cont.</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EAC95152-73A3-428E-87F1-BBC45C0D109D}"/>
              </a:ext>
            </a:extLst>
          </p:cNvPr>
          <p:cNvSpPr>
            <a:spLocks noGrp="1"/>
          </p:cNvSpPr>
          <p:nvPr>
            <p:ph type="subTitle" idx="1"/>
          </p:nvPr>
        </p:nvSpPr>
        <p:spPr>
          <a:xfrm>
            <a:off x="866691" y="1478943"/>
            <a:ext cx="10797871" cy="4572000"/>
          </a:xfrm>
        </p:spPr>
        <p:txBody>
          <a:bodyPr>
            <a:normAutofit/>
          </a:bodyPr>
          <a:lstStyle/>
          <a:p>
            <a:pPr marL="342900" indent="-342900" algn="l">
              <a:buFont typeface="Arial" panose="020B0604020202020204" pitchFamily="34" charset="0"/>
              <a:buChar char="•"/>
            </a:pPr>
            <a:r>
              <a:rPr lang="en-US" b="0" i="0" dirty="0">
                <a:effectLst/>
                <a:latin typeface="system-ui"/>
              </a:rPr>
              <a:t>The study focuses on running quantum circuits related to the time evolution of a 2D transverse-field </a:t>
            </a:r>
            <a:r>
              <a:rPr lang="en-US" b="0" i="0" dirty="0" err="1">
                <a:effectLst/>
                <a:latin typeface="system-ui"/>
              </a:rPr>
              <a:t>Ising</a:t>
            </a:r>
            <a:r>
              <a:rPr lang="en-US" b="0" i="0" dirty="0">
                <a:effectLst/>
                <a:latin typeface="system-ui"/>
              </a:rPr>
              <a:t> model. These circuits involve significant entanglement, making them challenging for classical methods to simulate accurately.</a:t>
            </a:r>
          </a:p>
          <a:p>
            <a:pPr marL="342900" indent="-342900" algn="l">
              <a:buFont typeface="Arial" panose="020B0604020202020204" pitchFamily="34" charset="0"/>
              <a:buChar char="•"/>
            </a:pPr>
            <a:r>
              <a:rPr lang="en-US" b="0" i="0" dirty="0">
                <a:effectLst/>
                <a:latin typeface="system-ui"/>
              </a:rPr>
              <a:t>The authors argue that this work provides a foundational tool for the realization of near-term quantum applications, showing that current quantum processors can be reliable enough to perform meaningful computations at scales unattainable by classical methods.</a:t>
            </a:r>
            <a:endParaRPr lang="en-US" dirty="0">
              <a:latin typeface="system-ui"/>
            </a:endParaRPr>
          </a:p>
          <a:p>
            <a:pPr marL="342900" indent="-342900" algn="l">
              <a:buFont typeface="Arial" panose="020B0604020202020204" pitchFamily="34" charset="0"/>
              <a:buChar char="•"/>
            </a:pPr>
            <a:r>
              <a:rPr lang="en-US" b="1" i="0" dirty="0">
                <a:effectLst/>
                <a:latin typeface="system-ui"/>
              </a:rPr>
              <a:t>Reference:</a:t>
            </a:r>
            <a:r>
              <a:rPr lang="en-US" b="0" i="0" dirty="0">
                <a:effectLst/>
                <a:latin typeface="system-ui"/>
              </a:rPr>
              <a:t> Kim, Y., </a:t>
            </a:r>
            <a:r>
              <a:rPr lang="en-US" b="0" i="0" dirty="0" err="1">
                <a:effectLst/>
                <a:latin typeface="system-ui"/>
              </a:rPr>
              <a:t>Eddins</a:t>
            </a:r>
            <a:r>
              <a:rPr lang="en-US" b="0" i="0" dirty="0">
                <a:effectLst/>
                <a:latin typeface="system-ui"/>
              </a:rPr>
              <a:t>, A., Anand, S., Wei, K. X., van den Berg, E., Rosenblatt, S., </a:t>
            </a:r>
            <a:r>
              <a:rPr lang="en-US" b="0" i="0" dirty="0" err="1">
                <a:effectLst/>
                <a:latin typeface="system-ui"/>
              </a:rPr>
              <a:t>Nayfeh</a:t>
            </a:r>
            <a:r>
              <a:rPr lang="en-US" b="0" i="0" dirty="0">
                <a:effectLst/>
                <a:latin typeface="system-ui"/>
              </a:rPr>
              <a:t>, H., Wu, Y., </a:t>
            </a:r>
            <a:r>
              <a:rPr lang="en-US" b="0" i="0" dirty="0" err="1">
                <a:effectLst/>
                <a:latin typeface="system-ui"/>
              </a:rPr>
              <a:t>Zaletel</a:t>
            </a:r>
            <a:r>
              <a:rPr lang="en-US" b="0" i="0" dirty="0">
                <a:effectLst/>
                <a:latin typeface="system-ui"/>
              </a:rPr>
              <a:t>, M., </a:t>
            </a:r>
            <a:r>
              <a:rPr lang="en-US" b="0" i="0" dirty="0" err="1">
                <a:effectLst/>
                <a:latin typeface="system-ui"/>
              </a:rPr>
              <a:t>Temme</a:t>
            </a:r>
            <a:r>
              <a:rPr lang="en-US" b="0" i="0" dirty="0">
                <a:effectLst/>
                <a:latin typeface="system-ui"/>
              </a:rPr>
              <a:t>, K., &amp; </a:t>
            </a:r>
            <a:r>
              <a:rPr lang="en-US" b="0" i="0" dirty="0" err="1">
                <a:effectLst/>
                <a:latin typeface="system-ui"/>
              </a:rPr>
              <a:t>Kandala</a:t>
            </a:r>
            <a:r>
              <a:rPr lang="en-US" b="0" i="0" dirty="0">
                <a:effectLst/>
                <a:latin typeface="system-ui"/>
              </a:rPr>
              <a:t>, A. (2023). Evidence for the utility of quantum computing before fault tolerance. </a:t>
            </a:r>
            <a:r>
              <a:rPr lang="en-US" b="0" i="1" dirty="0">
                <a:effectLst/>
                <a:latin typeface="system-ui"/>
              </a:rPr>
              <a:t>Nature</a:t>
            </a:r>
            <a:r>
              <a:rPr lang="en-US" b="0" i="0" dirty="0">
                <a:effectLst/>
                <a:latin typeface="system-ui"/>
              </a:rPr>
              <a:t>, </a:t>
            </a:r>
            <a:r>
              <a:rPr lang="en-US" b="0" i="1" dirty="0">
                <a:effectLst/>
                <a:latin typeface="system-ui"/>
              </a:rPr>
              <a:t>615</a:t>
            </a:r>
            <a:r>
              <a:rPr lang="en-US" b="0" i="0" dirty="0">
                <a:effectLst/>
                <a:latin typeface="system-ui"/>
              </a:rPr>
              <a:t>(7950), 596-600. </a:t>
            </a:r>
            <a:r>
              <a:rPr lang="en-US" b="0" i="0" u="none" strike="noStrike" dirty="0">
                <a:effectLst/>
                <a:latin typeface="system-ui"/>
                <a:hlinkClick r:id="rId2"/>
              </a:rPr>
              <a:t>https://doi.org/10.1038/s41586-023-06096-3</a:t>
            </a:r>
            <a:endParaRPr lang="en-US" b="0" i="0" dirty="0">
              <a:effectLst/>
              <a:latin typeface="system-ui"/>
            </a:endParaRPr>
          </a:p>
          <a:p>
            <a:pPr marL="342900" indent="-342900" algn="l">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012C1A7A-E050-413C-89FE-9C3EAFE648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8903" y="6380922"/>
            <a:ext cx="4937760" cy="463521"/>
          </a:xfrm>
          <a:prstGeom prst="rect">
            <a:avLst/>
          </a:prstGeom>
        </p:spPr>
      </p:pic>
      <p:sp>
        <p:nvSpPr>
          <p:cNvPr id="7" name="Footer Placeholder 6">
            <a:extLst>
              <a:ext uri="{FF2B5EF4-FFF2-40B4-BE49-F238E27FC236}">
                <a16:creationId xmlns:a16="http://schemas.microsoft.com/office/drawing/2014/main" id="{0DBFF301-3FD7-4A15-B570-5AB00B28ECBA}"/>
              </a:ext>
            </a:extLst>
          </p:cNvPr>
          <p:cNvSpPr>
            <a:spLocks noGrp="1"/>
          </p:cNvSpPr>
          <p:nvPr>
            <p:ph type="ftr" sz="quarter" idx="11"/>
          </p:nvPr>
        </p:nvSpPr>
        <p:spPr>
          <a:xfrm>
            <a:off x="3450203" y="31820"/>
            <a:ext cx="4114800" cy="365125"/>
          </a:xfrm>
        </p:spPr>
        <p:txBody>
          <a:bodyPr/>
          <a:lstStyle/>
          <a:p>
            <a:r>
              <a:rPr lang="en-US" dirty="0" err="1"/>
              <a:t>Womanium</a:t>
            </a:r>
            <a:r>
              <a:rPr lang="en-US" dirty="0"/>
              <a:t> </a:t>
            </a:r>
            <a:r>
              <a:rPr lang="en-US" dirty="0" err="1"/>
              <a:t>Quantum+AI</a:t>
            </a:r>
            <a:r>
              <a:rPr lang="en-US" dirty="0"/>
              <a:t> Project</a:t>
            </a:r>
          </a:p>
        </p:txBody>
      </p:sp>
      <p:sp>
        <p:nvSpPr>
          <p:cNvPr id="8" name="Slide Number Placeholder 7">
            <a:extLst>
              <a:ext uri="{FF2B5EF4-FFF2-40B4-BE49-F238E27FC236}">
                <a16:creationId xmlns:a16="http://schemas.microsoft.com/office/drawing/2014/main" id="{1C24AE7E-BE2E-4F4F-BE27-234D109495D0}"/>
              </a:ext>
            </a:extLst>
          </p:cNvPr>
          <p:cNvSpPr>
            <a:spLocks noGrp="1"/>
          </p:cNvSpPr>
          <p:nvPr>
            <p:ph type="sldNum" sz="quarter" idx="12"/>
          </p:nvPr>
        </p:nvSpPr>
        <p:spPr/>
        <p:txBody>
          <a:bodyPr/>
          <a:lstStyle/>
          <a:p>
            <a:fld id="{B2D8046F-F077-492F-9FB6-5AA9B3AC9660}" type="slidenum">
              <a:rPr lang="en-US" smtClean="0"/>
              <a:t>3</a:t>
            </a:fld>
            <a:endParaRPr lang="en-US"/>
          </a:p>
        </p:txBody>
      </p:sp>
    </p:spTree>
    <p:extLst>
      <p:ext uri="{BB962C8B-B14F-4D97-AF65-F5344CB8AC3E}">
        <p14:creationId xmlns:p14="http://schemas.microsoft.com/office/powerpoint/2010/main" val="4055861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B701-9E36-4EAC-A625-F4F96243DD97}"/>
              </a:ext>
            </a:extLst>
          </p:cNvPr>
          <p:cNvSpPr>
            <a:spLocks noGrp="1"/>
          </p:cNvSpPr>
          <p:nvPr>
            <p:ph type="ctrTitle"/>
          </p:nvPr>
        </p:nvSpPr>
        <p:spPr>
          <a:xfrm>
            <a:off x="866691" y="477078"/>
            <a:ext cx="10797871" cy="858741"/>
          </a:xfrm>
        </p:spPr>
        <p:txBody>
          <a:bodyPr>
            <a:normAutofit fontScale="90000"/>
          </a:bodyPr>
          <a:lstStyle/>
          <a:p>
            <a:r>
              <a:rPr lang="es-ES" dirty="0">
                <a:latin typeface="Arial" panose="020B0604020202020204" pitchFamily="34" charset="0"/>
                <a:cs typeface="Arial" panose="020B0604020202020204" pitchFamily="34" charset="0"/>
              </a:rPr>
              <a:t>Quantum </a:t>
            </a:r>
            <a:r>
              <a:rPr lang="es-ES" dirty="0" err="1">
                <a:latin typeface="Arial" panose="020B0604020202020204" pitchFamily="34" charset="0"/>
                <a:cs typeface="Arial" panose="020B0604020202020204" pitchFamily="34" charset="0"/>
              </a:rPr>
              <a:t>algorithm</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EAC95152-73A3-428E-87F1-BBC45C0D109D}"/>
              </a:ext>
            </a:extLst>
          </p:cNvPr>
          <p:cNvSpPr>
            <a:spLocks noGrp="1"/>
          </p:cNvSpPr>
          <p:nvPr>
            <p:ph type="subTitle" idx="1"/>
          </p:nvPr>
        </p:nvSpPr>
        <p:spPr>
          <a:xfrm>
            <a:off x="866691" y="1478943"/>
            <a:ext cx="10797871" cy="4572000"/>
          </a:xfrm>
        </p:spPr>
        <p:txBody>
          <a:bodyPr/>
          <a:lstStyle/>
          <a:p>
            <a:pPr marL="342900" indent="-342900" algn="l">
              <a:buFont typeface="Arial" panose="020B0604020202020204" pitchFamily="34" charset="0"/>
              <a:buChar char="•"/>
            </a:pPr>
            <a:r>
              <a:rPr lang="es-ES" sz="2800" dirty="0" err="1"/>
              <a:t>The</a:t>
            </a:r>
            <a:r>
              <a:rPr lang="es-ES" sz="2800" dirty="0"/>
              <a:t> </a:t>
            </a:r>
            <a:r>
              <a:rPr lang="es-ES" sz="2800" dirty="0" err="1"/>
              <a:t>algorithm</a:t>
            </a:r>
            <a:r>
              <a:rPr lang="es-ES" sz="2800" dirty="0"/>
              <a:t> </a:t>
            </a:r>
            <a:r>
              <a:rPr lang="es-ES" sz="2800" dirty="0" err="1"/>
              <a:t>chosen</a:t>
            </a:r>
            <a:r>
              <a:rPr lang="es-ES" sz="2800" dirty="0"/>
              <a:t> </a:t>
            </a:r>
            <a:r>
              <a:rPr lang="es-ES" sz="2800" dirty="0" err="1"/>
              <a:t>is</a:t>
            </a:r>
            <a:r>
              <a:rPr lang="es-ES" sz="2800" dirty="0"/>
              <a:t> a </a:t>
            </a:r>
            <a:r>
              <a:rPr lang="es-ES" sz="2800" dirty="0" err="1"/>
              <a:t>hybrid</a:t>
            </a:r>
            <a:r>
              <a:rPr lang="es-ES" sz="2800" dirty="0"/>
              <a:t> quantum-</a:t>
            </a:r>
            <a:r>
              <a:rPr lang="es-ES" sz="2800" dirty="0" err="1"/>
              <a:t>classical</a:t>
            </a:r>
            <a:r>
              <a:rPr lang="es-ES" sz="2800" dirty="0"/>
              <a:t> </a:t>
            </a:r>
            <a:r>
              <a:rPr lang="es-ES" sz="2800" dirty="0" err="1"/>
              <a:t>algorithm</a:t>
            </a:r>
            <a:r>
              <a:rPr lang="es-ES" sz="2800" dirty="0"/>
              <a:t>.</a:t>
            </a:r>
          </a:p>
          <a:p>
            <a:pPr marL="342900" indent="-342900" algn="l">
              <a:buFont typeface="Arial" panose="020B0604020202020204" pitchFamily="34" charset="0"/>
              <a:buChar char="•"/>
            </a:pPr>
            <a:r>
              <a:rPr lang="es-ES" sz="2800" dirty="0" err="1"/>
              <a:t>The</a:t>
            </a:r>
            <a:r>
              <a:rPr lang="es-ES" sz="2800" dirty="0"/>
              <a:t> </a:t>
            </a:r>
            <a:r>
              <a:rPr lang="es-ES" sz="2800" dirty="0" err="1"/>
              <a:t>parametric</a:t>
            </a:r>
            <a:r>
              <a:rPr lang="es-ES" sz="2800" dirty="0"/>
              <a:t> quantum </a:t>
            </a:r>
            <a:r>
              <a:rPr lang="es-ES" sz="2800" dirty="0" err="1"/>
              <a:t>circuit</a:t>
            </a:r>
            <a:r>
              <a:rPr lang="es-ES" sz="2800" dirty="0"/>
              <a:t> </a:t>
            </a:r>
            <a:r>
              <a:rPr lang="es-ES" sz="2800" dirty="0" err="1"/>
              <a:t>consists</a:t>
            </a:r>
            <a:r>
              <a:rPr lang="es-ES" sz="2800" dirty="0"/>
              <a:t> </a:t>
            </a:r>
            <a:r>
              <a:rPr lang="es-ES" sz="2800" dirty="0" err="1"/>
              <a:t>of</a:t>
            </a:r>
            <a:r>
              <a:rPr lang="es-ES" sz="2800" dirty="0"/>
              <a:t> gates </a:t>
            </a:r>
            <a:r>
              <a:rPr lang="es-ES" sz="2800" dirty="0" err="1"/>
              <a:t>that</a:t>
            </a:r>
            <a:r>
              <a:rPr lang="es-ES" sz="2800" dirty="0"/>
              <a:t> </a:t>
            </a:r>
            <a:r>
              <a:rPr lang="es-ES" sz="2800" dirty="0" err="1"/>
              <a:t>encode</a:t>
            </a:r>
            <a:r>
              <a:rPr lang="es-ES" sz="2800" dirty="0"/>
              <a:t> </a:t>
            </a:r>
            <a:r>
              <a:rPr lang="es-ES" sz="2800" dirty="0" err="1"/>
              <a:t>the</a:t>
            </a:r>
            <a:r>
              <a:rPr lang="es-ES" sz="2800" dirty="0"/>
              <a:t> </a:t>
            </a:r>
            <a:r>
              <a:rPr lang="es-ES" sz="2800" dirty="0" err="1"/>
              <a:t>problem</a:t>
            </a:r>
            <a:r>
              <a:rPr lang="es-ES" sz="2800" dirty="0"/>
              <a:t> </a:t>
            </a:r>
            <a:r>
              <a:rPr lang="es-ES" sz="2800" dirty="0" err="1"/>
              <a:t>to</a:t>
            </a:r>
            <a:r>
              <a:rPr lang="es-ES" sz="2800" dirty="0"/>
              <a:t> be </a:t>
            </a:r>
            <a:r>
              <a:rPr lang="es-ES" sz="2800" dirty="0" err="1"/>
              <a:t>solved</a:t>
            </a:r>
            <a:r>
              <a:rPr lang="es-ES" sz="2800" dirty="0"/>
              <a:t>.</a:t>
            </a:r>
          </a:p>
          <a:p>
            <a:pPr marL="342900" indent="-342900" algn="l">
              <a:buFont typeface="Arial" panose="020B0604020202020204" pitchFamily="34" charset="0"/>
              <a:buChar char="•"/>
            </a:pPr>
            <a:r>
              <a:rPr lang="es-ES" sz="2800" dirty="0" err="1"/>
              <a:t>These</a:t>
            </a:r>
            <a:r>
              <a:rPr lang="es-ES" sz="2800" dirty="0"/>
              <a:t> gates </a:t>
            </a:r>
            <a:r>
              <a:rPr lang="es-ES" sz="2800" dirty="0" err="1"/>
              <a:t>have</a:t>
            </a:r>
            <a:r>
              <a:rPr lang="es-ES" sz="2800" dirty="0"/>
              <a:t> </a:t>
            </a:r>
            <a:r>
              <a:rPr lang="es-ES" sz="2800" dirty="0" err="1"/>
              <a:t>parameters</a:t>
            </a:r>
            <a:r>
              <a:rPr lang="es-ES" sz="2800" dirty="0"/>
              <a:t> </a:t>
            </a:r>
            <a:r>
              <a:rPr lang="es-ES" sz="2800" dirty="0" err="1"/>
              <a:t>that</a:t>
            </a:r>
            <a:r>
              <a:rPr lang="es-ES" sz="2800" dirty="0"/>
              <a:t> </a:t>
            </a:r>
            <a:r>
              <a:rPr lang="es-ES" sz="2800" dirty="0" err="1"/>
              <a:t>need</a:t>
            </a:r>
            <a:r>
              <a:rPr lang="es-ES" sz="2800" dirty="0"/>
              <a:t> </a:t>
            </a:r>
            <a:r>
              <a:rPr lang="es-ES" sz="2800" dirty="0" err="1"/>
              <a:t>to</a:t>
            </a:r>
            <a:r>
              <a:rPr lang="es-ES" sz="2800" dirty="0"/>
              <a:t> be </a:t>
            </a:r>
            <a:r>
              <a:rPr lang="es-ES" sz="2800" dirty="0" err="1"/>
              <a:t>optimized</a:t>
            </a:r>
            <a:r>
              <a:rPr lang="es-ES" sz="2800" dirty="0"/>
              <a:t>.</a:t>
            </a:r>
          </a:p>
          <a:p>
            <a:pPr marL="342900" indent="-342900" algn="l">
              <a:buFont typeface="Arial" panose="020B0604020202020204" pitchFamily="34" charset="0"/>
              <a:buChar char="•"/>
            </a:pPr>
            <a:r>
              <a:rPr lang="es-ES" sz="2800" dirty="0" err="1"/>
              <a:t>The</a:t>
            </a:r>
            <a:r>
              <a:rPr lang="es-ES" sz="2800" dirty="0"/>
              <a:t> </a:t>
            </a:r>
            <a:r>
              <a:rPr lang="es-ES" sz="2800" dirty="0" err="1"/>
              <a:t>optimization</a:t>
            </a:r>
            <a:r>
              <a:rPr lang="es-ES" sz="2800" dirty="0"/>
              <a:t> </a:t>
            </a:r>
            <a:r>
              <a:rPr lang="es-ES" sz="2800" dirty="0" err="1"/>
              <a:t>of</a:t>
            </a:r>
            <a:r>
              <a:rPr lang="es-ES" sz="2800" dirty="0"/>
              <a:t> </a:t>
            </a:r>
            <a:r>
              <a:rPr lang="es-ES" sz="2800" dirty="0" err="1"/>
              <a:t>these</a:t>
            </a:r>
            <a:r>
              <a:rPr lang="es-ES" sz="2800" dirty="0"/>
              <a:t> </a:t>
            </a:r>
            <a:r>
              <a:rPr lang="es-ES" sz="2800" dirty="0" err="1"/>
              <a:t>parameters</a:t>
            </a:r>
            <a:r>
              <a:rPr lang="es-ES" sz="2800" dirty="0"/>
              <a:t> </a:t>
            </a:r>
            <a:r>
              <a:rPr lang="es-ES" sz="2800" dirty="0" err="1"/>
              <a:t>is</a:t>
            </a:r>
            <a:r>
              <a:rPr lang="es-ES" sz="2800" dirty="0"/>
              <a:t> done </a:t>
            </a:r>
            <a:r>
              <a:rPr lang="es-ES" sz="2800" dirty="0" err="1"/>
              <a:t>with</a:t>
            </a:r>
            <a:r>
              <a:rPr lang="es-ES" sz="2800" dirty="0"/>
              <a:t> a </a:t>
            </a:r>
            <a:r>
              <a:rPr lang="es-ES" sz="2800" dirty="0" err="1"/>
              <a:t>classical</a:t>
            </a:r>
            <a:r>
              <a:rPr lang="es-ES" sz="2800" dirty="0"/>
              <a:t> </a:t>
            </a:r>
            <a:r>
              <a:rPr lang="es-ES" sz="2800" dirty="0" err="1"/>
              <a:t>optimizer</a:t>
            </a:r>
            <a:r>
              <a:rPr lang="es-ES" sz="2800" dirty="0"/>
              <a:t>.</a:t>
            </a:r>
          </a:p>
          <a:p>
            <a:pPr marL="342900" indent="-342900" algn="l">
              <a:buFont typeface="Arial" panose="020B0604020202020204" pitchFamily="34" charset="0"/>
              <a:buChar char="•"/>
            </a:pPr>
            <a:r>
              <a:rPr lang="es-ES" sz="2800" dirty="0"/>
              <a:t>In </a:t>
            </a:r>
            <a:r>
              <a:rPr lang="es-ES" sz="2800" dirty="0" err="1"/>
              <a:t>this</a:t>
            </a:r>
            <a:r>
              <a:rPr lang="es-ES" sz="2800" dirty="0"/>
              <a:t> Project </a:t>
            </a:r>
            <a:r>
              <a:rPr lang="es-ES" sz="2800" dirty="0" err="1"/>
              <a:t>classiq’s</a:t>
            </a:r>
            <a:r>
              <a:rPr lang="es-ES" sz="2800" dirty="0"/>
              <a:t> QAOA </a:t>
            </a:r>
            <a:r>
              <a:rPr lang="es-ES" sz="2800" dirty="0" err="1"/>
              <a:t>was</a:t>
            </a:r>
            <a:r>
              <a:rPr lang="es-ES" sz="2800" dirty="0"/>
              <a:t> </a:t>
            </a:r>
            <a:r>
              <a:rPr lang="es-ES" sz="2800" dirty="0" err="1"/>
              <a:t>used</a:t>
            </a:r>
            <a:r>
              <a:rPr lang="es-ES" sz="2800" dirty="0"/>
              <a:t> (Quantum </a:t>
            </a:r>
            <a:r>
              <a:rPr lang="es-ES" sz="2800" dirty="0" err="1"/>
              <a:t>Approximate</a:t>
            </a:r>
            <a:r>
              <a:rPr lang="es-ES" sz="2800" dirty="0"/>
              <a:t> </a:t>
            </a:r>
            <a:r>
              <a:rPr lang="es-ES" sz="2800" dirty="0" err="1"/>
              <a:t>Optimization</a:t>
            </a:r>
            <a:r>
              <a:rPr lang="es-ES" sz="2800" dirty="0"/>
              <a:t> </a:t>
            </a:r>
            <a:r>
              <a:rPr lang="es-ES" sz="2800" dirty="0" err="1"/>
              <a:t>Algorithm</a:t>
            </a:r>
            <a:r>
              <a:rPr lang="es-ES" sz="2800" dirty="0"/>
              <a:t>).</a:t>
            </a:r>
          </a:p>
          <a:p>
            <a:pPr marL="342900" indent="-342900" algn="l">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012C1A7A-E050-413C-89FE-9C3EAFE64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1" y="6307151"/>
            <a:ext cx="4937760" cy="463521"/>
          </a:xfrm>
          <a:prstGeom prst="rect">
            <a:avLst/>
          </a:prstGeom>
        </p:spPr>
      </p:pic>
      <p:sp>
        <p:nvSpPr>
          <p:cNvPr id="7" name="Footer Placeholder 6">
            <a:extLst>
              <a:ext uri="{FF2B5EF4-FFF2-40B4-BE49-F238E27FC236}">
                <a16:creationId xmlns:a16="http://schemas.microsoft.com/office/drawing/2014/main" id="{0DBFF301-3FD7-4A15-B570-5AB00B28ECBA}"/>
              </a:ext>
            </a:extLst>
          </p:cNvPr>
          <p:cNvSpPr>
            <a:spLocks noGrp="1"/>
          </p:cNvSpPr>
          <p:nvPr>
            <p:ph type="ftr" sz="quarter" idx="11"/>
          </p:nvPr>
        </p:nvSpPr>
        <p:spPr>
          <a:xfrm>
            <a:off x="3450203" y="31820"/>
            <a:ext cx="4114800" cy="365125"/>
          </a:xfrm>
        </p:spPr>
        <p:txBody>
          <a:bodyPr/>
          <a:lstStyle/>
          <a:p>
            <a:r>
              <a:rPr lang="en-US" dirty="0" err="1"/>
              <a:t>Womanium</a:t>
            </a:r>
            <a:r>
              <a:rPr lang="en-US" dirty="0"/>
              <a:t> </a:t>
            </a:r>
            <a:r>
              <a:rPr lang="en-US" dirty="0" err="1"/>
              <a:t>Quantum+AI</a:t>
            </a:r>
            <a:r>
              <a:rPr lang="en-US" dirty="0"/>
              <a:t> Project</a:t>
            </a:r>
          </a:p>
        </p:txBody>
      </p:sp>
      <p:sp>
        <p:nvSpPr>
          <p:cNvPr id="8" name="Slide Number Placeholder 7">
            <a:extLst>
              <a:ext uri="{FF2B5EF4-FFF2-40B4-BE49-F238E27FC236}">
                <a16:creationId xmlns:a16="http://schemas.microsoft.com/office/drawing/2014/main" id="{1C24AE7E-BE2E-4F4F-BE27-234D109495D0}"/>
              </a:ext>
            </a:extLst>
          </p:cNvPr>
          <p:cNvSpPr>
            <a:spLocks noGrp="1"/>
          </p:cNvSpPr>
          <p:nvPr>
            <p:ph type="sldNum" sz="quarter" idx="12"/>
          </p:nvPr>
        </p:nvSpPr>
        <p:spPr/>
        <p:txBody>
          <a:bodyPr/>
          <a:lstStyle/>
          <a:p>
            <a:fld id="{B2D8046F-F077-492F-9FB6-5AA9B3AC9660}" type="slidenum">
              <a:rPr lang="en-US" smtClean="0"/>
              <a:t>4</a:t>
            </a:fld>
            <a:endParaRPr lang="en-US"/>
          </a:p>
        </p:txBody>
      </p:sp>
    </p:spTree>
    <p:extLst>
      <p:ext uri="{BB962C8B-B14F-4D97-AF65-F5344CB8AC3E}">
        <p14:creationId xmlns:p14="http://schemas.microsoft.com/office/powerpoint/2010/main" val="883814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B701-9E36-4EAC-A625-F4F96243DD97}"/>
              </a:ext>
            </a:extLst>
          </p:cNvPr>
          <p:cNvSpPr>
            <a:spLocks noGrp="1"/>
          </p:cNvSpPr>
          <p:nvPr>
            <p:ph type="ctrTitle"/>
          </p:nvPr>
        </p:nvSpPr>
        <p:spPr>
          <a:xfrm>
            <a:off x="866691" y="477078"/>
            <a:ext cx="10797871" cy="1721591"/>
          </a:xfrm>
        </p:spPr>
        <p:txBody>
          <a:bodyPr>
            <a:normAutofit fontScale="90000"/>
          </a:bodyPr>
          <a:lstStyle/>
          <a:p>
            <a:r>
              <a:rPr lang="es-ES" dirty="0" err="1">
                <a:latin typeface="Arial" panose="020B0604020202020204" pitchFamily="34" charset="0"/>
                <a:cs typeface="Arial" panose="020B0604020202020204" pitchFamily="34" charset="0"/>
              </a:rPr>
              <a:t>Using</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the</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algorithm</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on</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the</a:t>
            </a:r>
            <a:r>
              <a:rPr lang="es-ES" dirty="0">
                <a:latin typeface="Arial" panose="020B0604020202020204" pitchFamily="34" charset="0"/>
                <a:cs typeface="Arial" panose="020B0604020202020204" pitchFamily="34" charset="0"/>
              </a:rPr>
              <a:t> 2D Ising </a:t>
            </a:r>
            <a:r>
              <a:rPr lang="es-ES" dirty="0" err="1">
                <a:latin typeface="Arial" panose="020B0604020202020204" pitchFamily="34" charset="0"/>
                <a:cs typeface="Arial" panose="020B0604020202020204" pitchFamily="34" charset="0"/>
              </a:rPr>
              <a:t>model</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EAC95152-73A3-428E-87F1-BBC45C0D109D}"/>
              </a:ext>
            </a:extLst>
          </p:cNvPr>
          <p:cNvSpPr>
            <a:spLocks noGrp="1"/>
          </p:cNvSpPr>
          <p:nvPr>
            <p:ph type="subTitle" idx="1"/>
          </p:nvPr>
        </p:nvSpPr>
        <p:spPr>
          <a:xfrm>
            <a:off x="866691" y="2496620"/>
            <a:ext cx="10797871" cy="3554322"/>
          </a:xfrm>
        </p:spPr>
        <p:txBody>
          <a:bodyPr>
            <a:normAutofit fontScale="92500" lnSpcReduction="20000"/>
          </a:bodyPr>
          <a:lstStyle/>
          <a:p>
            <a:pPr marL="342900" indent="-342900" algn="l">
              <a:buFont typeface="Arial" panose="020B0604020202020204" pitchFamily="34" charset="0"/>
              <a:buChar char="•"/>
            </a:pPr>
            <a:r>
              <a:rPr lang="es-ES" sz="2800" dirty="0" err="1"/>
              <a:t>The</a:t>
            </a:r>
            <a:r>
              <a:rPr lang="es-ES" sz="2800" dirty="0"/>
              <a:t> QAOA </a:t>
            </a:r>
            <a:r>
              <a:rPr lang="es-ES" sz="2800" dirty="0" err="1"/>
              <a:t>lends</a:t>
            </a:r>
            <a:r>
              <a:rPr lang="es-ES" sz="2800" dirty="0"/>
              <a:t> </a:t>
            </a:r>
            <a:r>
              <a:rPr lang="es-ES" sz="2800" dirty="0" err="1"/>
              <a:t>itself</a:t>
            </a:r>
            <a:r>
              <a:rPr lang="es-ES" sz="2800" dirty="0"/>
              <a:t> </a:t>
            </a:r>
            <a:r>
              <a:rPr lang="es-ES" sz="2800" dirty="0" err="1"/>
              <a:t>to</a:t>
            </a:r>
            <a:r>
              <a:rPr lang="es-ES" sz="2800" dirty="0"/>
              <a:t> </a:t>
            </a:r>
            <a:r>
              <a:rPr lang="es-ES" sz="2800" dirty="0" err="1"/>
              <a:t>solving</a:t>
            </a:r>
            <a:r>
              <a:rPr lang="es-ES" sz="2800" dirty="0"/>
              <a:t> </a:t>
            </a:r>
            <a:r>
              <a:rPr lang="es-ES" sz="2800" dirty="0" err="1"/>
              <a:t>combinatorial</a:t>
            </a:r>
            <a:r>
              <a:rPr lang="es-ES" sz="2800" dirty="0"/>
              <a:t> </a:t>
            </a:r>
            <a:r>
              <a:rPr lang="es-ES" sz="2800" dirty="0" err="1"/>
              <a:t>optimization</a:t>
            </a:r>
            <a:r>
              <a:rPr lang="es-ES" sz="2800" dirty="0"/>
              <a:t> </a:t>
            </a:r>
            <a:r>
              <a:rPr lang="es-ES" sz="2800" dirty="0" err="1"/>
              <a:t>problems</a:t>
            </a:r>
            <a:r>
              <a:rPr lang="es-ES" sz="2800" dirty="0"/>
              <a:t>.</a:t>
            </a:r>
          </a:p>
          <a:p>
            <a:pPr marL="342900" indent="-342900" algn="l">
              <a:buFont typeface="Arial" panose="020B0604020202020204" pitchFamily="34" charset="0"/>
              <a:buChar char="•"/>
            </a:pPr>
            <a:r>
              <a:rPr lang="es-ES" sz="2800" dirty="0" err="1"/>
              <a:t>The</a:t>
            </a:r>
            <a:r>
              <a:rPr lang="es-ES" sz="2800" dirty="0"/>
              <a:t> Ising </a:t>
            </a:r>
            <a:r>
              <a:rPr lang="es-ES" sz="2800" dirty="0" err="1"/>
              <a:t>model</a:t>
            </a:r>
            <a:r>
              <a:rPr lang="es-ES" sz="2800" dirty="0"/>
              <a:t> </a:t>
            </a:r>
            <a:r>
              <a:rPr lang="es-ES" sz="2800" dirty="0" err="1"/>
              <a:t>is</a:t>
            </a:r>
            <a:r>
              <a:rPr lang="es-ES" sz="2800" dirty="0"/>
              <a:t> </a:t>
            </a:r>
            <a:r>
              <a:rPr lang="es-ES" sz="2800" dirty="0" err="1"/>
              <a:t>such</a:t>
            </a:r>
            <a:r>
              <a:rPr lang="es-ES" sz="2800" dirty="0"/>
              <a:t> a </a:t>
            </a:r>
            <a:r>
              <a:rPr lang="es-ES" sz="2800" dirty="0" err="1"/>
              <a:t>combinatorial</a:t>
            </a:r>
            <a:r>
              <a:rPr lang="es-ES" sz="2800" dirty="0"/>
              <a:t> </a:t>
            </a:r>
            <a:r>
              <a:rPr lang="es-ES" sz="2800" dirty="0" err="1"/>
              <a:t>optimization</a:t>
            </a:r>
            <a:r>
              <a:rPr lang="es-ES" sz="2800" dirty="0"/>
              <a:t> </a:t>
            </a:r>
            <a:r>
              <a:rPr lang="es-ES" sz="2800" dirty="0" err="1"/>
              <a:t>problem</a:t>
            </a:r>
            <a:r>
              <a:rPr lang="es-ES" sz="2800" dirty="0"/>
              <a:t>. </a:t>
            </a:r>
            <a:r>
              <a:rPr lang="es-ES" sz="2800" dirty="0" err="1"/>
              <a:t>Since</a:t>
            </a:r>
            <a:r>
              <a:rPr lang="es-ES" sz="2800" dirty="0"/>
              <a:t> </a:t>
            </a:r>
            <a:r>
              <a:rPr lang="es-ES" sz="2800" dirty="0" err="1"/>
              <a:t>it</a:t>
            </a:r>
            <a:r>
              <a:rPr lang="es-ES" sz="2800" dirty="0"/>
              <a:t> can be </a:t>
            </a:r>
            <a:r>
              <a:rPr lang="es-ES" sz="2800" dirty="0" err="1"/>
              <a:t>exactly</a:t>
            </a:r>
            <a:r>
              <a:rPr lang="es-ES" sz="2800" dirty="0"/>
              <a:t> </a:t>
            </a:r>
            <a:r>
              <a:rPr lang="es-ES" sz="2800" dirty="0" err="1"/>
              <a:t>solved</a:t>
            </a:r>
            <a:r>
              <a:rPr lang="es-ES" sz="2800" dirty="0"/>
              <a:t> </a:t>
            </a:r>
            <a:r>
              <a:rPr lang="es-ES" sz="2800" dirty="0" err="1"/>
              <a:t>for</a:t>
            </a:r>
            <a:r>
              <a:rPr lang="es-ES" sz="2800" dirty="0"/>
              <a:t> </a:t>
            </a:r>
            <a:r>
              <a:rPr lang="es-ES" sz="2800" dirty="0" err="1"/>
              <a:t>one</a:t>
            </a:r>
            <a:r>
              <a:rPr lang="es-ES" sz="2800" dirty="0"/>
              <a:t> and </a:t>
            </a:r>
            <a:r>
              <a:rPr lang="es-ES" sz="2800" dirty="0" err="1"/>
              <a:t>two</a:t>
            </a:r>
            <a:r>
              <a:rPr lang="es-ES" sz="2800" dirty="0"/>
              <a:t> </a:t>
            </a:r>
            <a:r>
              <a:rPr lang="es-ES" sz="2800" dirty="0" err="1"/>
              <a:t>dimensions</a:t>
            </a:r>
            <a:r>
              <a:rPr lang="es-ES" sz="2800" dirty="0"/>
              <a:t>, </a:t>
            </a:r>
            <a:r>
              <a:rPr lang="es-ES" sz="2800" dirty="0" err="1"/>
              <a:t>it</a:t>
            </a:r>
            <a:r>
              <a:rPr lang="es-ES" sz="2800" dirty="0"/>
              <a:t> </a:t>
            </a:r>
            <a:r>
              <a:rPr lang="es-ES" sz="2800" dirty="0" err="1"/>
              <a:t>is</a:t>
            </a:r>
            <a:r>
              <a:rPr lang="es-ES" sz="2800" dirty="0"/>
              <a:t> </a:t>
            </a:r>
            <a:r>
              <a:rPr lang="es-ES" sz="2800" dirty="0" err="1"/>
              <a:t>suitable</a:t>
            </a:r>
            <a:r>
              <a:rPr lang="es-ES" sz="2800" dirty="0"/>
              <a:t> </a:t>
            </a:r>
            <a:r>
              <a:rPr lang="es-ES" sz="2800" dirty="0" err="1"/>
              <a:t>for</a:t>
            </a:r>
            <a:r>
              <a:rPr lang="es-ES" sz="2800" dirty="0"/>
              <a:t> </a:t>
            </a:r>
            <a:r>
              <a:rPr lang="es-ES" sz="2800" dirty="0" err="1"/>
              <a:t>validating</a:t>
            </a:r>
            <a:r>
              <a:rPr lang="es-ES" sz="2800" dirty="0"/>
              <a:t> </a:t>
            </a:r>
            <a:r>
              <a:rPr lang="es-ES" sz="2800" dirty="0" err="1"/>
              <a:t>the</a:t>
            </a:r>
            <a:r>
              <a:rPr lang="es-ES" sz="2800" dirty="0"/>
              <a:t> </a:t>
            </a:r>
            <a:r>
              <a:rPr lang="es-ES" sz="2800" dirty="0" err="1"/>
              <a:t>utility</a:t>
            </a:r>
            <a:r>
              <a:rPr lang="es-ES" sz="2800" dirty="0"/>
              <a:t> </a:t>
            </a:r>
            <a:r>
              <a:rPr lang="es-ES" sz="2800" dirty="0" err="1"/>
              <a:t>of</a:t>
            </a:r>
            <a:r>
              <a:rPr lang="es-ES" sz="2800" dirty="0"/>
              <a:t> </a:t>
            </a:r>
            <a:r>
              <a:rPr lang="es-ES" sz="2800" dirty="0" err="1"/>
              <a:t>any</a:t>
            </a:r>
            <a:r>
              <a:rPr lang="es-ES" sz="2800" dirty="0"/>
              <a:t> quantum </a:t>
            </a:r>
            <a:r>
              <a:rPr lang="es-ES" sz="2800" dirty="0" err="1"/>
              <a:t>algorithm</a:t>
            </a:r>
            <a:r>
              <a:rPr lang="es-ES" sz="2800" dirty="0"/>
              <a:t> </a:t>
            </a:r>
            <a:r>
              <a:rPr lang="es-ES" sz="2800" dirty="0" err="1"/>
              <a:t>applied</a:t>
            </a:r>
            <a:r>
              <a:rPr lang="es-ES" sz="2800" dirty="0"/>
              <a:t> </a:t>
            </a:r>
            <a:r>
              <a:rPr lang="es-ES" sz="2800" dirty="0" err="1"/>
              <a:t>to</a:t>
            </a:r>
            <a:r>
              <a:rPr lang="es-ES" sz="2800" dirty="0"/>
              <a:t> </a:t>
            </a:r>
            <a:r>
              <a:rPr lang="es-ES" sz="2800" dirty="0" err="1"/>
              <a:t>them</a:t>
            </a:r>
            <a:r>
              <a:rPr lang="es-ES" sz="2800"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system-ui"/>
            </a:endParaRPr>
          </a:p>
          <a:p>
            <a:pPr algn="l"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system-ui"/>
              </a:rPr>
              <a:t>The base 2D-Ising model is derived from the 1D version displayed in the </a:t>
            </a:r>
            <a:r>
              <a:rPr kumimoji="0" lang="en-US" altLang="en-US" sz="2800" b="0" i="0" u="none" strike="noStrike" cap="none" normalizeH="0" baseline="0" dirty="0" err="1">
                <a:ln>
                  <a:noFill/>
                </a:ln>
                <a:solidFill>
                  <a:schemeClr val="tx1"/>
                </a:solidFill>
                <a:effectLst/>
                <a:latin typeface="system-ui"/>
              </a:rPr>
              <a:t>classiq</a:t>
            </a:r>
            <a:r>
              <a:rPr kumimoji="0" lang="en-US" altLang="en-US" sz="2800" b="0" i="0" u="none" strike="noStrike" cap="none" normalizeH="0" baseline="0" dirty="0">
                <a:ln>
                  <a:noFill/>
                </a:ln>
                <a:solidFill>
                  <a:schemeClr val="tx1"/>
                </a:solidFill>
                <a:effectLst/>
                <a:latin typeface="system-ui"/>
              </a:rPr>
              <a:t>-library on </a:t>
            </a:r>
            <a:r>
              <a:rPr kumimoji="0" lang="en-US" altLang="en-US" sz="2800" b="0" i="0" u="none" strike="noStrike" cap="none" normalizeH="0" baseline="0" dirty="0" err="1">
                <a:ln>
                  <a:noFill/>
                </a:ln>
                <a:solidFill>
                  <a:schemeClr val="tx1"/>
                </a:solidFill>
                <a:effectLst/>
                <a:latin typeface="system-ui"/>
              </a:rPr>
              <a:t>github</a:t>
            </a:r>
            <a:r>
              <a:rPr kumimoji="0" lang="en-US" altLang="en-US" sz="2800" b="0" i="0" u="none" strike="noStrike" cap="none" normalizeH="0" baseline="0" dirty="0">
                <a:ln>
                  <a:noFill/>
                </a:ln>
                <a:solidFill>
                  <a:schemeClr val="tx1"/>
                </a:solidFill>
                <a:effectLst/>
                <a:latin typeface="system-ui"/>
              </a:rPr>
              <a:t> (authored by Amir </a:t>
            </a:r>
            <a:r>
              <a:rPr kumimoji="0" lang="en-US" altLang="en-US" sz="2800" b="0" i="0" u="none" strike="noStrike" cap="none" normalizeH="0" baseline="0" dirty="0" err="1">
                <a:ln>
                  <a:noFill/>
                </a:ln>
                <a:solidFill>
                  <a:schemeClr val="tx1"/>
                </a:solidFill>
                <a:effectLst/>
                <a:latin typeface="system-ui"/>
              </a:rPr>
              <a:t>Naveh</a:t>
            </a:r>
            <a:r>
              <a:rPr kumimoji="0" lang="en-US" altLang="en-US" sz="2800" b="0" i="0" u="none" strike="noStrike" cap="none" normalizeH="0" baseline="0" dirty="0">
                <a:ln>
                  <a:noFill/>
                </a:ln>
                <a:solidFill>
                  <a:schemeClr val="tx1"/>
                </a:solidFill>
                <a:effectLst/>
                <a:latin typeface="system-ui"/>
              </a:rPr>
              <a:t>):</a:t>
            </a:r>
            <a:endParaRPr kumimoji="0" lang="en-US" altLang="en-US" sz="2800" b="0" i="0" u="none" strike="noStrike" cap="none" normalizeH="0" baseline="0" dirty="0">
              <a:ln>
                <a:noFill/>
              </a:ln>
              <a:solidFill>
                <a:schemeClr val="tx1"/>
              </a:solidFill>
              <a:effectLst/>
              <a:latin typeface="var(--jp-code-font-family)"/>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var(--jp-code-font-family)"/>
            </a:endParaRP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var(--jp-code-font-family)"/>
              </a:rPr>
              <a:t>https://github.com/Classiq/classiq-library/library/blob/main/applications/physical_systems/ising_model/ising_model.ipynb</a:t>
            </a:r>
            <a:endParaRPr lang="es-ES" sz="2800" dirty="0"/>
          </a:p>
          <a:p>
            <a:pPr marL="342900" indent="-342900" algn="l">
              <a:buFont typeface="Arial" panose="020B0604020202020204" pitchFamily="34" charset="0"/>
              <a:buChar char="•"/>
            </a:pPr>
            <a:endParaRPr lang="es-ES" sz="2800" dirty="0"/>
          </a:p>
          <a:p>
            <a:pPr marL="342900" indent="-342900" algn="l">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012C1A7A-E050-413C-89FE-9C3EAFE64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746" y="6257954"/>
            <a:ext cx="4937760" cy="463521"/>
          </a:xfrm>
          <a:prstGeom prst="rect">
            <a:avLst/>
          </a:prstGeom>
        </p:spPr>
      </p:pic>
      <p:sp>
        <p:nvSpPr>
          <p:cNvPr id="7" name="Footer Placeholder 6">
            <a:extLst>
              <a:ext uri="{FF2B5EF4-FFF2-40B4-BE49-F238E27FC236}">
                <a16:creationId xmlns:a16="http://schemas.microsoft.com/office/drawing/2014/main" id="{0DBFF301-3FD7-4A15-B570-5AB00B28ECBA}"/>
              </a:ext>
            </a:extLst>
          </p:cNvPr>
          <p:cNvSpPr>
            <a:spLocks noGrp="1"/>
          </p:cNvSpPr>
          <p:nvPr>
            <p:ph type="ftr" sz="quarter" idx="11"/>
          </p:nvPr>
        </p:nvSpPr>
        <p:spPr>
          <a:xfrm>
            <a:off x="3450203" y="31820"/>
            <a:ext cx="4114800" cy="365125"/>
          </a:xfrm>
        </p:spPr>
        <p:txBody>
          <a:bodyPr/>
          <a:lstStyle/>
          <a:p>
            <a:r>
              <a:rPr lang="en-US" dirty="0" err="1"/>
              <a:t>Womanium</a:t>
            </a:r>
            <a:r>
              <a:rPr lang="en-US" dirty="0"/>
              <a:t> </a:t>
            </a:r>
            <a:r>
              <a:rPr lang="en-US" dirty="0" err="1"/>
              <a:t>Quantum+AI</a:t>
            </a:r>
            <a:r>
              <a:rPr lang="en-US" dirty="0"/>
              <a:t> Project</a:t>
            </a:r>
          </a:p>
        </p:txBody>
      </p:sp>
      <p:sp>
        <p:nvSpPr>
          <p:cNvPr id="8" name="Slide Number Placeholder 7">
            <a:extLst>
              <a:ext uri="{FF2B5EF4-FFF2-40B4-BE49-F238E27FC236}">
                <a16:creationId xmlns:a16="http://schemas.microsoft.com/office/drawing/2014/main" id="{1C24AE7E-BE2E-4F4F-BE27-234D109495D0}"/>
              </a:ext>
            </a:extLst>
          </p:cNvPr>
          <p:cNvSpPr>
            <a:spLocks noGrp="1"/>
          </p:cNvSpPr>
          <p:nvPr>
            <p:ph type="sldNum" sz="quarter" idx="12"/>
          </p:nvPr>
        </p:nvSpPr>
        <p:spPr/>
        <p:txBody>
          <a:bodyPr/>
          <a:lstStyle/>
          <a:p>
            <a:fld id="{B2D8046F-F077-492F-9FB6-5AA9B3AC9660}" type="slidenum">
              <a:rPr lang="en-US" smtClean="0"/>
              <a:t>5</a:t>
            </a:fld>
            <a:endParaRPr lang="en-US"/>
          </a:p>
        </p:txBody>
      </p:sp>
    </p:spTree>
    <p:extLst>
      <p:ext uri="{BB962C8B-B14F-4D97-AF65-F5344CB8AC3E}">
        <p14:creationId xmlns:p14="http://schemas.microsoft.com/office/powerpoint/2010/main" val="3351529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B701-9E36-4EAC-A625-F4F96243DD97}"/>
              </a:ext>
            </a:extLst>
          </p:cNvPr>
          <p:cNvSpPr>
            <a:spLocks noGrp="1"/>
          </p:cNvSpPr>
          <p:nvPr>
            <p:ph type="ctrTitle"/>
          </p:nvPr>
        </p:nvSpPr>
        <p:spPr>
          <a:xfrm>
            <a:off x="866691" y="477078"/>
            <a:ext cx="10797871" cy="858741"/>
          </a:xfrm>
        </p:spPr>
        <p:txBody>
          <a:bodyPr>
            <a:normAutofit fontScale="90000"/>
          </a:bodyPr>
          <a:lstStyle/>
          <a:p>
            <a:r>
              <a:rPr lang="es-ES" dirty="0">
                <a:latin typeface="Arial" panose="020B0604020202020204" pitchFamily="34" charset="0"/>
                <a:cs typeface="Arial" panose="020B0604020202020204" pitchFamily="34" charset="0"/>
              </a:rPr>
              <a:t>2D Ising </a:t>
            </a:r>
            <a:r>
              <a:rPr lang="es-ES" dirty="0" err="1">
                <a:latin typeface="Arial" panose="020B0604020202020204" pitchFamily="34" charset="0"/>
                <a:cs typeface="Arial" panose="020B0604020202020204" pitchFamily="34" charset="0"/>
              </a:rPr>
              <a:t>model</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EAC95152-73A3-428E-87F1-BBC45C0D109D}"/>
              </a:ext>
            </a:extLst>
          </p:cNvPr>
          <p:cNvSpPr>
            <a:spLocks noGrp="1"/>
          </p:cNvSpPr>
          <p:nvPr>
            <p:ph type="subTitle" idx="1"/>
          </p:nvPr>
        </p:nvSpPr>
        <p:spPr>
          <a:xfrm>
            <a:off x="866691" y="1478943"/>
            <a:ext cx="10797871" cy="4572000"/>
          </a:xfrm>
        </p:spPr>
        <p:txBody>
          <a:bodyPr>
            <a:normAutofit/>
          </a:bodyPr>
          <a:lstStyle/>
          <a:p>
            <a:pPr marL="342900" indent="-342900" algn="l">
              <a:buFont typeface="Arial" panose="020B0604020202020204" pitchFamily="34" charset="0"/>
              <a:buChar char="•"/>
            </a:pPr>
            <a:r>
              <a:rPr lang="en-US" sz="2800" b="0" i="0" dirty="0">
                <a:effectLst/>
                <a:latin typeface="system-ui"/>
              </a:rPr>
              <a:t>The </a:t>
            </a:r>
            <a:r>
              <a:rPr lang="en-US" sz="2800" b="0" i="0" dirty="0" err="1">
                <a:effectLst/>
                <a:latin typeface="system-ui"/>
              </a:rPr>
              <a:t>Ising</a:t>
            </a:r>
            <a:r>
              <a:rPr lang="en-US" sz="2800" b="0" i="0" dirty="0">
                <a:effectLst/>
                <a:latin typeface="system-ui"/>
              </a:rPr>
              <a:t> model is a pivotal concept in physics, originally developed to describe interactions between atomic spins in a lattice.</a:t>
            </a:r>
          </a:p>
          <a:p>
            <a:pPr marL="342900" indent="-342900" algn="l">
              <a:buFont typeface="Arial" panose="020B0604020202020204" pitchFamily="34" charset="0"/>
              <a:buChar char="•"/>
            </a:pPr>
            <a:r>
              <a:rPr lang="en-US" sz="2800" dirty="0">
                <a:latin typeface="system-ui"/>
              </a:rPr>
              <a:t>The </a:t>
            </a:r>
            <a:r>
              <a:rPr lang="en-US" sz="2800" b="0" i="0" dirty="0" err="1">
                <a:effectLst/>
                <a:latin typeface="system-ui"/>
              </a:rPr>
              <a:t>Ising</a:t>
            </a:r>
            <a:r>
              <a:rPr lang="en-US" sz="2800" b="0" i="0" dirty="0">
                <a:effectLst/>
                <a:latin typeface="system-ui"/>
              </a:rPr>
              <a:t> model is defined by a Hamiltonian that captures the energy of a system based on the interactions between neighboring spins.</a:t>
            </a:r>
          </a:p>
          <a:p>
            <a:pPr marL="342900" indent="-342900" algn="l">
              <a:buFont typeface="Arial" panose="020B0604020202020204" pitchFamily="34" charset="0"/>
              <a:buChar char="•"/>
            </a:pPr>
            <a:r>
              <a:rPr lang="en-US" sz="2800" b="0" i="0" dirty="0">
                <a:effectLst/>
                <a:latin typeface="system-ui"/>
              </a:rPr>
              <a:t> Its formulation as a Quadratic Unconstrained Binary Optimization (QUBO) problem allows it to be mapped onto various NP-hard challenges, such as the traveling salesman problem or protein folding.</a:t>
            </a:r>
            <a:endParaRPr lang="en-US" sz="2800" dirty="0">
              <a:latin typeface="system-ui"/>
            </a:endParaRPr>
          </a:p>
          <a:p>
            <a:pPr marL="342900" indent="-342900" algn="l">
              <a:buFont typeface="Arial" panose="020B0604020202020204" pitchFamily="34" charset="0"/>
              <a:buChar char="•"/>
            </a:pPr>
            <a:r>
              <a:rPr lang="en-US" sz="2800" b="0" i="0" dirty="0">
                <a:effectLst/>
                <a:latin typeface="system-ui"/>
              </a:rPr>
              <a:t>Using the </a:t>
            </a:r>
            <a:r>
              <a:rPr lang="en-US" sz="2800" b="0" i="0" dirty="0" err="1">
                <a:effectLst/>
                <a:latin typeface="system-ui"/>
              </a:rPr>
              <a:t>Classiq</a:t>
            </a:r>
            <a:r>
              <a:rPr lang="en-US" sz="2800" b="0" i="0" dirty="0">
                <a:effectLst/>
                <a:latin typeface="system-ui"/>
              </a:rPr>
              <a:t> platform, we demonstrate how the </a:t>
            </a:r>
            <a:r>
              <a:rPr lang="en-US" sz="2800" b="0" i="0" dirty="0" err="1">
                <a:effectLst/>
                <a:latin typeface="system-ui"/>
              </a:rPr>
              <a:t>Ising</a:t>
            </a:r>
            <a:r>
              <a:rPr lang="en-US" sz="2800" b="0" i="0" dirty="0">
                <a:effectLst/>
                <a:latin typeface="system-ui"/>
              </a:rPr>
              <a:t> model can be transformed into an optimization problem suitable for quantum computation.</a:t>
            </a:r>
            <a:endParaRPr lang="en-US" sz="2800" dirty="0"/>
          </a:p>
        </p:txBody>
      </p:sp>
      <p:pic>
        <p:nvPicPr>
          <p:cNvPr id="6" name="Picture 5">
            <a:extLst>
              <a:ext uri="{FF2B5EF4-FFF2-40B4-BE49-F238E27FC236}">
                <a16:creationId xmlns:a16="http://schemas.microsoft.com/office/drawing/2014/main" id="{012C1A7A-E050-413C-89FE-9C3EAFE64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840" y="6356350"/>
            <a:ext cx="4937760" cy="463521"/>
          </a:xfrm>
          <a:prstGeom prst="rect">
            <a:avLst/>
          </a:prstGeom>
        </p:spPr>
      </p:pic>
      <p:sp>
        <p:nvSpPr>
          <p:cNvPr id="7" name="Footer Placeholder 6">
            <a:extLst>
              <a:ext uri="{FF2B5EF4-FFF2-40B4-BE49-F238E27FC236}">
                <a16:creationId xmlns:a16="http://schemas.microsoft.com/office/drawing/2014/main" id="{0DBFF301-3FD7-4A15-B570-5AB00B28ECBA}"/>
              </a:ext>
            </a:extLst>
          </p:cNvPr>
          <p:cNvSpPr>
            <a:spLocks noGrp="1"/>
          </p:cNvSpPr>
          <p:nvPr>
            <p:ph type="ftr" sz="quarter" idx="11"/>
          </p:nvPr>
        </p:nvSpPr>
        <p:spPr>
          <a:xfrm>
            <a:off x="3450203" y="31820"/>
            <a:ext cx="4114800" cy="365125"/>
          </a:xfrm>
        </p:spPr>
        <p:txBody>
          <a:bodyPr/>
          <a:lstStyle/>
          <a:p>
            <a:r>
              <a:rPr lang="en-US" dirty="0" err="1"/>
              <a:t>Womanium</a:t>
            </a:r>
            <a:r>
              <a:rPr lang="en-US" dirty="0"/>
              <a:t> </a:t>
            </a:r>
            <a:r>
              <a:rPr lang="en-US" dirty="0" err="1"/>
              <a:t>Quantum+AI</a:t>
            </a:r>
            <a:r>
              <a:rPr lang="en-US" dirty="0"/>
              <a:t> Project</a:t>
            </a:r>
          </a:p>
        </p:txBody>
      </p:sp>
      <p:sp>
        <p:nvSpPr>
          <p:cNvPr id="8" name="Slide Number Placeholder 7">
            <a:extLst>
              <a:ext uri="{FF2B5EF4-FFF2-40B4-BE49-F238E27FC236}">
                <a16:creationId xmlns:a16="http://schemas.microsoft.com/office/drawing/2014/main" id="{1C24AE7E-BE2E-4F4F-BE27-234D109495D0}"/>
              </a:ext>
            </a:extLst>
          </p:cNvPr>
          <p:cNvSpPr>
            <a:spLocks noGrp="1"/>
          </p:cNvSpPr>
          <p:nvPr>
            <p:ph type="sldNum" sz="quarter" idx="12"/>
          </p:nvPr>
        </p:nvSpPr>
        <p:spPr/>
        <p:txBody>
          <a:bodyPr/>
          <a:lstStyle/>
          <a:p>
            <a:fld id="{B2D8046F-F077-492F-9FB6-5AA9B3AC9660}" type="slidenum">
              <a:rPr lang="en-US" smtClean="0"/>
              <a:t>6</a:t>
            </a:fld>
            <a:endParaRPr lang="en-US"/>
          </a:p>
        </p:txBody>
      </p:sp>
    </p:spTree>
    <p:extLst>
      <p:ext uri="{BB962C8B-B14F-4D97-AF65-F5344CB8AC3E}">
        <p14:creationId xmlns:p14="http://schemas.microsoft.com/office/powerpoint/2010/main" val="3776907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B701-9E36-4EAC-A625-F4F96243DD97}"/>
              </a:ext>
            </a:extLst>
          </p:cNvPr>
          <p:cNvSpPr>
            <a:spLocks noGrp="1"/>
          </p:cNvSpPr>
          <p:nvPr>
            <p:ph type="ctrTitle"/>
          </p:nvPr>
        </p:nvSpPr>
        <p:spPr>
          <a:xfrm>
            <a:off x="866691" y="477078"/>
            <a:ext cx="10797871" cy="858741"/>
          </a:xfrm>
        </p:spPr>
        <p:txBody>
          <a:bodyPr>
            <a:normAutofit fontScale="90000"/>
          </a:bodyPr>
          <a:lstStyle/>
          <a:p>
            <a:r>
              <a:rPr lang="es-ES" dirty="0">
                <a:latin typeface="Arial" panose="020B0604020202020204" pitchFamily="34" charset="0"/>
                <a:cs typeface="Arial" panose="020B0604020202020204" pitchFamily="34" charset="0"/>
              </a:rPr>
              <a:t>2D Ising </a:t>
            </a:r>
            <a:r>
              <a:rPr lang="es-ES" dirty="0" err="1">
                <a:latin typeface="Arial" panose="020B0604020202020204" pitchFamily="34" charset="0"/>
                <a:cs typeface="Arial" panose="020B0604020202020204" pitchFamily="34" charset="0"/>
              </a:rPr>
              <a:t>model</a:t>
            </a:r>
            <a:r>
              <a:rPr lang="es-ES" dirty="0">
                <a:latin typeface="Arial" panose="020B0604020202020204" pitchFamily="34" charset="0"/>
                <a:cs typeface="Arial" panose="020B0604020202020204" pitchFamily="34" charset="0"/>
              </a:rPr>
              <a:t> (2)</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EAC95152-73A3-428E-87F1-BBC45C0D109D}"/>
              </a:ext>
            </a:extLst>
          </p:cNvPr>
          <p:cNvSpPr>
            <a:spLocks noGrp="1"/>
          </p:cNvSpPr>
          <p:nvPr>
            <p:ph type="subTitle" idx="1"/>
          </p:nvPr>
        </p:nvSpPr>
        <p:spPr>
          <a:xfrm>
            <a:off x="866691" y="1478943"/>
            <a:ext cx="10797871" cy="4572000"/>
          </a:xfrm>
        </p:spPr>
        <p:txBody>
          <a:bodyPr/>
          <a:lstStyle/>
          <a:p>
            <a:pPr algn="l"/>
            <a:r>
              <a:rPr lang="en-US" b="0" i="0" dirty="0">
                <a:effectLst/>
                <a:latin typeface="system-ui"/>
              </a:rPr>
              <a:t>We build a 2D </a:t>
            </a:r>
            <a:r>
              <a:rPr lang="en-US" b="0" i="0" dirty="0" err="1">
                <a:effectLst/>
                <a:latin typeface="system-ui"/>
              </a:rPr>
              <a:t>Ising</a:t>
            </a:r>
            <a:r>
              <a:rPr lang="en-US" b="0" i="0" dirty="0">
                <a:effectLst/>
                <a:latin typeface="system-ui"/>
              </a:rPr>
              <a:t> model, which is a widely-used model for understanding the interactions of spins on a lattice. Each spin in this model can be either +1 or -1, representing two possible states.</a:t>
            </a:r>
          </a:p>
          <a:p>
            <a:pPr algn="l"/>
            <a:r>
              <a:rPr lang="en-US" b="0" i="0" dirty="0">
                <a:effectLst/>
                <a:latin typeface="system-ui"/>
              </a:rPr>
              <a:t>The </a:t>
            </a:r>
            <a:r>
              <a:rPr lang="en-US" b="0" i="0" dirty="0" err="1">
                <a:effectLst/>
                <a:latin typeface="system-ui"/>
              </a:rPr>
              <a:t>Ising</a:t>
            </a:r>
            <a:r>
              <a:rPr lang="en-US" b="0" i="0" dirty="0">
                <a:effectLst/>
                <a:latin typeface="system-ui"/>
              </a:rPr>
              <a:t> model describes how these spins interact with each other and with an external magnetic field. Specifically, you will define two key parameters:</a:t>
            </a:r>
          </a:p>
          <a:p>
            <a:pPr algn="l">
              <a:buFont typeface="Arial" panose="020B0604020202020204" pitchFamily="34" charset="0"/>
              <a:buChar char="•"/>
            </a:pPr>
            <a:r>
              <a:rPr lang="en-US" b="1" i="0" dirty="0">
                <a:effectLst/>
                <a:latin typeface="system-ui"/>
              </a:rPr>
              <a:t>Interaction Coupling (J):</a:t>
            </a:r>
            <a:r>
              <a:rPr lang="en-US" b="0" i="0" dirty="0">
                <a:effectLst/>
                <a:latin typeface="system-ui"/>
              </a:rPr>
              <a:t> This parameter controls how strongly neighboring spins influence each other. If ( J ) is positive, the spins tend to align in the same direction (ferromagnetic interaction). If ( J ) is negative, the spins prefer to align in opposite directions (antiferromagnetic interaction).</a:t>
            </a:r>
          </a:p>
          <a:p>
            <a:pPr algn="l">
              <a:buFont typeface="Arial" panose="020B0604020202020204" pitchFamily="34" charset="0"/>
              <a:buChar char="•"/>
            </a:pPr>
            <a:r>
              <a:rPr lang="en-US" b="1" i="0" dirty="0">
                <a:effectLst/>
                <a:latin typeface="system-ui"/>
              </a:rPr>
              <a:t>Magnetic Field (h):</a:t>
            </a:r>
            <a:r>
              <a:rPr lang="en-US" b="0" i="0" dirty="0">
                <a:effectLst/>
                <a:latin typeface="system-ui"/>
              </a:rPr>
              <a:t> This parameter represents an external magnetic field that affects each spin individually, encouraging them to align with the field.</a:t>
            </a:r>
          </a:p>
          <a:p>
            <a:pPr algn="l"/>
            <a:endParaRPr lang="en-US" dirty="0"/>
          </a:p>
        </p:txBody>
      </p:sp>
      <p:pic>
        <p:nvPicPr>
          <p:cNvPr id="6" name="Picture 5">
            <a:extLst>
              <a:ext uri="{FF2B5EF4-FFF2-40B4-BE49-F238E27FC236}">
                <a16:creationId xmlns:a16="http://schemas.microsoft.com/office/drawing/2014/main" id="{012C1A7A-E050-413C-89FE-9C3EAFE64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840" y="6356350"/>
            <a:ext cx="4937760" cy="463521"/>
          </a:xfrm>
          <a:prstGeom prst="rect">
            <a:avLst/>
          </a:prstGeom>
        </p:spPr>
      </p:pic>
      <p:sp>
        <p:nvSpPr>
          <p:cNvPr id="7" name="Footer Placeholder 6">
            <a:extLst>
              <a:ext uri="{FF2B5EF4-FFF2-40B4-BE49-F238E27FC236}">
                <a16:creationId xmlns:a16="http://schemas.microsoft.com/office/drawing/2014/main" id="{0DBFF301-3FD7-4A15-B570-5AB00B28ECBA}"/>
              </a:ext>
            </a:extLst>
          </p:cNvPr>
          <p:cNvSpPr>
            <a:spLocks noGrp="1"/>
          </p:cNvSpPr>
          <p:nvPr>
            <p:ph type="ftr" sz="quarter" idx="11"/>
          </p:nvPr>
        </p:nvSpPr>
        <p:spPr>
          <a:xfrm>
            <a:off x="3450203" y="31820"/>
            <a:ext cx="4114800" cy="365125"/>
          </a:xfrm>
        </p:spPr>
        <p:txBody>
          <a:bodyPr/>
          <a:lstStyle/>
          <a:p>
            <a:r>
              <a:rPr lang="en-US" dirty="0" err="1"/>
              <a:t>Womanium</a:t>
            </a:r>
            <a:r>
              <a:rPr lang="en-US" dirty="0"/>
              <a:t> </a:t>
            </a:r>
            <a:r>
              <a:rPr lang="en-US" dirty="0" err="1"/>
              <a:t>Quantum+AI</a:t>
            </a:r>
            <a:r>
              <a:rPr lang="en-US" dirty="0"/>
              <a:t> Project</a:t>
            </a:r>
          </a:p>
        </p:txBody>
      </p:sp>
      <p:sp>
        <p:nvSpPr>
          <p:cNvPr id="8" name="Slide Number Placeholder 7">
            <a:extLst>
              <a:ext uri="{FF2B5EF4-FFF2-40B4-BE49-F238E27FC236}">
                <a16:creationId xmlns:a16="http://schemas.microsoft.com/office/drawing/2014/main" id="{1C24AE7E-BE2E-4F4F-BE27-234D109495D0}"/>
              </a:ext>
            </a:extLst>
          </p:cNvPr>
          <p:cNvSpPr>
            <a:spLocks noGrp="1"/>
          </p:cNvSpPr>
          <p:nvPr>
            <p:ph type="sldNum" sz="quarter" idx="12"/>
          </p:nvPr>
        </p:nvSpPr>
        <p:spPr/>
        <p:txBody>
          <a:bodyPr/>
          <a:lstStyle/>
          <a:p>
            <a:fld id="{B2D8046F-F077-492F-9FB6-5AA9B3AC9660}" type="slidenum">
              <a:rPr lang="en-US" smtClean="0"/>
              <a:t>7</a:t>
            </a:fld>
            <a:endParaRPr lang="en-US"/>
          </a:p>
        </p:txBody>
      </p:sp>
    </p:spTree>
    <p:extLst>
      <p:ext uri="{BB962C8B-B14F-4D97-AF65-F5344CB8AC3E}">
        <p14:creationId xmlns:p14="http://schemas.microsoft.com/office/powerpoint/2010/main" val="131750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B701-9E36-4EAC-A625-F4F96243DD97}"/>
              </a:ext>
            </a:extLst>
          </p:cNvPr>
          <p:cNvSpPr>
            <a:spLocks noGrp="1"/>
          </p:cNvSpPr>
          <p:nvPr>
            <p:ph type="ctrTitle"/>
          </p:nvPr>
        </p:nvSpPr>
        <p:spPr>
          <a:xfrm>
            <a:off x="866691" y="477078"/>
            <a:ext cx="10797871" cy="858741"/>
          </a:xfrm>
        </p:spPr>
        <p:txBody>
          <a:bodyPr>
            <a:normAutofit fontScale="90000"/>
          </a:bodyPr>
          <a:lstStyle/>
          <a:p>
            <a:r>
              <a:rPr lang="es-ES" dirty="0" err="1">
                <a:latin typeface="Arial" panose="020B0604020202020204" pitchFamily="34" charset="0"/>
                <a:cs typeface="Arial" panose="020B0604020202020204" pitchFamily="34" charset="0"/>
              </a:rPr>
              <a:t>Implementation</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EAC95152-73A3-428E-87F1-BBC45C0D109D}"/>
              </a:ext>
            </a:extLst>
          </p:cNvPr>
          <p:cNvSpPr>
            <a:spLocks noGrp="1"/>
          </p:cNvSpPr>
          <p:nvPr>
            <p:ph type="subTitle" idx="1"/>
          </p:nvPr>
        </p:nvSpPr>
        <p:spPr>
          <a:xfrm>
            <a:off x="866691" y="1478943"/>
            <a:ext cx="10797871" cy="4572000"/>
          </a:xfrm>
        </p:spPr>
        <p:txBody>
          <a:bodyPr/>
          <a:lstStyle/>
          <a:p>
            <a:pPr algn="l"/>
            <a:r>
              <a:rPr lang="en-US" b="0" i="0" dirty="0">
                <a:effectLst/>
                <a:latin typeface="system-ui"/>
              </a:rPr>
              <a:t>The QUAO from </a:t>
            </a:r>
            <a:r>
              <a:rPr lang="en-US" b="0" i="0" dirty="0" err="1">
                <a:effectLst/>
                <a:latin typeface="system-ui"/>
              </a:rPr>
              <a:t>classiq</a:t>
            </a:r>
            <a:r>
              <a:rPr lang="en-US" b="0" i="0" dirty="0">
                <a:effectLst/>
                <a:latin typeface="system-ui"/>
              </a:rPr>
              <a:t> builds our quantum circuit and uses an optimizer to find the optimal circuit parameters. This optimized circuit should help us find the minimal energy configuration of our 2D </a:t>
            </a:r>
            <a:r>
              <a:rPr lang="en-US" b="0" i="0" dirty="0" err="1">
                <a:effectLst/>
                <a:latin typeface="system-ui"/>
              </a:rPr>
              <a:t>Ising</a:t>
            </a:r>
            <a:r>
              <a:rPr lang="en-US" b="0" i="0" dirty="0">
                <a:effectLst/>
                <a:latin typeface="system-ui"/>
              </a:rPr>
              <a:t> model.</a:t>
            </a:r>
          </a:p>
          <a:p>
            <a:pPr algn="l"/>
            <a:r>
              <a:rPr lang="en-US" b="0" i="0" dirty="0">
                <a:effectLst/>
                <a:latin typeface="system-ui"/>
              </a:rPr>
              <a:t>Calculating the exact ground state energy for a 2D </a:t>
            </a:r>
            <a:r>
              <a:rPr lang="en-US" b="0" i="0" dirty="0" err="1">
                <a:effectLst/>
                <a:latin typeface="system-ui"/>
              </a:rPr>
              <a:t>Ising</a:t>
            </a:r>
            <a:r>
              <a:rPr lang="en-US" b="0" i="0" dirty="0">
                <a:effectLst/>
                <a:latin typeface="system-ui"/>
              </a:rPr>
              <a:t> model using brute-force enumeration involves iterating over all possible spin configurations for a 2D grid. Given the exponential growth in the number of configurations, this approach is feasible only for small grids.</a:t>
            </a:r>
          </a:p>
          <a:p>
            <a:pPr algn="l"/>
            <a:endParaRPr lang="en-US" dirty="0"/>
          </a:p>
        </p:txBody>
      </p:sp>
      <p:pic>
        <p:nvPicPr>
          <p:cNvPr id="6" name="Picture 5">
            <a:extLst>
              <a:ext uri="{FF2B5EF4-FFF2-40B4-BE49-F238E27FC236}">
                <a16:creationId xmlns:a16="http://schemas.microsoft.com/office/drawing/2014/main" id="{012C1A7A-E050-413C-89FE-9C3EAFE64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840" y="6356350"/>
            <a:ext cx="4937760" cy="463521"/>
          </a:xfrm>
          <a:prstGeom prst="rect">
            <a:avLst/>
          </a:prstGeom>
        </p:spPr>
      </p:pic>
      <p:sp>
        <p:nvSpPr>
          <p:cNvPr id="7" name="Footer Placeholder 6">
            <a:extLst>
              <a:ext uri="{FF2B5EF4-FFF2-40B4-BE49-F238E27FC236}">
                <a16:creationId xmlns:a16="http://schemas.microsoft.com/office/drawing/2014/main" id="{0DBFF301-3FD7-4A15-B570-5AB00B28ECBA}"/>
              </a:ext>
            </a:extLst>
          </p:cNvPr>
          <p:cNvSpPr>
            <a:spLocks noGrp="1"/>
          </p:cNvSpPr>
          <p:nvPr>
            <p:ph type="ftr" sz="quarter" idx="11"/>
          </p:nvPr>
        </p:nvSpPr>
        <p:spPr>
          <a:xfrm>
            <a:off x="3450203" y="31820"/>
            <a:ext cx="4114800" cy="365125"/>
          </a:xfrm>
        </p:spPr>
        <p:txBody>
          <a:bodyPr/>
          <a:lstStyle/>
          <a:p>
            <a:r>
              <a:rPr lang="en-US" dirty="0" err="1"/>
              <a:t>Womanium</a:t>
            </a:r>
            <a:r>
              <a:rPr lang="en-US" dirty="0"/>
              <a:t> </a:t>
            </a:r>
            <a:r>
              <a:rPr lang="en-US" dirty="0" err="1"/>
              <a:t>Quantum+AI</a:t>
            </a:r>
            <a:r>
              <a:rPr lang="en-US" dirty="0"/>
              <a:t> Project</a:t>
            </a:r>
          </a:p>
        </p:txBody>
      </p:sp>
      <p:sp>
        <p:nvSpPr>
          <p:cNvPr id="8" name="Slide Number Placeholder 7">
            <a:extLst>
              <a:ext uri="{FF2B5EF4-FFF2-40B4-BE49-F238E27FC236}">
                <a16:creationId xmlns:a16="http://schemas.microsoft.com/office/drawing/2014/main" id="{1C24AE7E-BE2E-4F4F-BE27-234D109495D0}"/>
              </a:ext>
            </a:extLst>
          </p:cNvPr>
          <p:cNvSpPr>
            <a:spLocks noGrp="1"/>
          </p:cNvSpPr>
          <p:nvPr>
            <p:ph type="sldNum" sz="quarter" idx="12"/>
          </p:nvPr>
        </p:nvSpPr>
        <p:spPr/>
        <p:txBody>
          <a:bodyPr/>
          <a:lstStyle/>
          <a:p>
            <a:fld id="{B2D8046F-F077-492F-9FB6-5AA9B3AC9660}" type="slidenum">
              <a:rPr lang="en-US" smtClean="0"/>
              <a:t>8</a:t>
            </a:fld>
            <a:endParaRPr lang="en-US"/>
          </a:p>
        </p:txBody>
      </p:sp>
    </p:spTree>
    <p:extLst>
      <p:ext uri="{BB962C8B-B14F-4D97-AF65-F5344CB8AC3E}">
        <p14:creationId xmlns:p14="http://schemas.microsoft.com/office/powerpoint/2010/main" val="1113354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B701-9E36-4EAC-A625-F4F96243DD97}"/>
              </a:ext>
            </a:extLst>
          </p:cNvPr>
          <p:cNvSpPr>
            <a:spLocks noGrp="1"/>
          </p:cNvSpPr>
          <p:nvPr>
            <p:ph type="ctrTitle"/>
          </p:nvPr>
        </p:nvSpPr>
        <p:spPr>
          <a:xfrm>
            <a:off x="866691" y="477078"/>
            <a:ext cx="10797871" cy="858741"/>
          </a:xfrm>
        </p:spPr>
        <p:txBody>
          <a:bodyPr>
            <a:normAutofit fontScale="90000"/>
          </a:bodyPr>
          <a:lstStyle/>
          <a:p>
            <a:r>
              <a:rPr lang="es-ES" dirty="0" err="1">
                <a:latin typeface="Arial" panose="020B0604020202020204" pitchFamily="34" charset="0"/>
                <a:cs typeface="Arial" panose="020B0604020202020204" pitchFamily="34" charset="0"/>
              </a:rPr>
              <a:t>Trotterization</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EAC95152-73A3-428E-87F1-BBC45C0D109D}"/>
              </a:ext>
            </a:extLst>
          </p:cNvPr>
          <p:cNvSpPr>
            <a:spLocks noGrp="1"/>
          </p:cNvSpPr>
          <p:nvPr>
            <p:ph type="subTitle" idx="1"/>
          </p:nvPr>
        </p:nvSpPr>
        <p:spPr>
          <a:xfrm>
            <a:off x="866691" y="1478943"/>
            <a:ext cx="10797871" cy="4572000"/>
          </a:xfrm>
        </p:spPr>
        <p:txBody>
          <a:bodyPr/>
          <a:lstStyle/>
          <a:p>
            <a:pPr algn="l"/>
            <a:r>
              <a:rPr lang="en-US" b="0" i="0" dirty="0" err="1">
                <a:effectLst/>
                <a:latin typeface="system-ui"/>
              </a:rPr>
              <a:t>Trotterization</a:t>
            </a:r>
            <a:r>
              <a:rPr lang="en-US" b="0" i="0" dirty="0">
                <a:effectLst/>
                <a:latin typeface="system-ui"/>
              </a:rPr>
              <a:t> is a method in quantum computing used to approximate the evolution of complex quantum systems. It simplifies the process by breaking down the system's evolution into smaller, manageable steps. </a:t>
            </a:r>
          </a:p>
          <a:p>
            <a:pPr algn="l"/>
            <a:r>
              <a:rPr lang="en-US" b="0" i="0" dirty="0" err="1">
                <a:effectLst/>
                <a:latin typeface="system-ui"/>
              </a:rPr>
              <a:t>lthough</a:t>
            </a:r>
            <a:r>
              <a:rPr lang="en-US" b="0" i="0" dirty="0">
                <a:effectLst/>
                <a:latin typeface="system-ui"/>
              </a:rPr>
              <a:t> it introduces some errors, these can be reduced by increasing the number of steps, making the simulation more accurate.</a:t>
            </a:r>
            <a:endParaRPr lang="en-US" dirty="0">
              <a:latin typeface="system-ui"/>
            </a:endParaRPr>
          </a:p>
          <a:p>
            <a:pPr algn="l"/>
            <a:r>
              <a:rPr lang="en-US" dirty="0">
                <a:latin typeface="system-ui"/>
              </a:rPr>
              <a:t>A </a:t>
            </a:r>
            <a:r>
              <a:rPr lang="en-US" dirty="0" err="1">
                <a:latin typeface="system-ui"/>
              </a:rPr>
              <a:t>trotterized</a:t>
            </a:r>
            <a:r>
              <a:rPr lang="en-US" dirty="0">
                <a:latin typeface="system-ui"/>
              </a:rPr>
              <a:t> version of the 2D </a:t>
            </a:r>
            <a:r>
              <a:rPr lang="en-US" dirty="0" err="1">
                <a:latin typeface="system-ui"/>
              </a:rPr>
              <a:t>Ising</a:t>
            </a:r>
            <a:r>
              <a:rPr lang="en-US" dirty="0">
                <a:latin typeface="system-ui"/>
              </a:rPr>
              <a:t> model was implemented in this project.</a:t>
            </a:r>
            <a:endParaRPr lang="en-US" dirty="0"/>
          </a:p>
        </p:txBody>
      </p:sp>
      <p:pic>
        <p:nvPicPr>
          <p:cNvPr id="6" name="Picture 5">
            <a:extLst>
              <a:ext uri="{FF2B5EF4-FFF2-40B4-BE49-F238E27FC236}">
                <a16:creationId xmlns:a16="http://schemas.microsoft.com/office/drawing/2014/main" id="{012C1A7A-E050-413C-89FE-9C3EAFE64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840" y="6356350"/>
            <a:ext cx="4937760" cy="463521"/>
          </a:xfrm>
          <a:prstGeom prst="rect">
            <a:avLst/>
          </a:prstGeom>
        </p:spPr>
      </p:pic>
      <p:sp>
        <p:nvSpPr>
          <p:cNvPr id="7" name="Footer Placeholder 6">
            <a:extLst>
              <a:ext uri="{FF2B5EF4-FFF2-40B4-BE49-F238E27FC236}">
                <a16:creationId xmlns:a16="http://schemas.microsoft.com/office/drawing/2014/main" id="{0DBFF301-3FD7-4A15-B570-5AB00B28ECBA}"/>
              </a:ext>
            </a:extLst>
          </p:cNvPr>
          <p:cNvSpPr>
            <a:spLocks noGrp="1"/>
          </p:cNvSpPr>
          <p:nvPr>
            <p:ph type="ftr" sz="quarter" idx="11"/>
          </p:nvPr>
        </p:nvSpPr>
        <p:spPr>
          <a:xfrm>
            <a:off x="3450203" y="31820"/>
            <a:ext cx="4114800" cy="365125"/>
          </a:xfrm>
        </p:spPr>
        <p:txBody>
          <a:bodyPr/>
          <a:lstStyle/>
          <a:p>
            <a:r>
              <a:rPr lang="en-US" dirty="0" err="1"/>
              <a:t>Womanium</a:t>
            </a:r>
            <a:r>
              <a:rPr lang="en-US" dirty="0"/>
              <a:t> </a:t>
            </a:r>
            <a:r>
              <a:rPr lang="en-US" dirty="0" err="1"/>
              <a:t>Quantum+AI</a:t>
            </a:r>
            <a:r>
              <a:rPr lang="en-US" dirty="0"/>
              <a:t> Project</a:t>
            </a:r>
          </a:p>
        </p:txBody>
      </p:sp>
      <p:sp>
        <p:nvSpPr>
          <p:cNvPr id="8" name="Slide Number Placeholder 7">
            <a:extLst>
              <a:ext uri="{FF2B5EF4-FFF2-40B4-BE49-F238E27FC236}">
                <a16:creationId xmlns:a16="http://schemas.microsoft.com/office/drawing/2014/main" id="{1C24AE7E-BE2E-4F4F-BE27-234D109495D0}"/>
              </a:ext>
            </a:extLst>
          </p:cNvPr>
          <p:cNvSpPr>
            <a:spLocks noGrp="1"/>
          </p:cNvSpPr>
          <p:nvPr>
            <p:ph type="sldNum" sz="quarter" idx="12"/>
          </p:nvPr>
        </p:nvSpPr>
        <p:spPr/>
        <p:txBody>
          <a:bodyPr/>
          <a:lstStyle/>
          <a:p>
            <a:fld id="{B2D8046F-F077-492F-9FB6-5AA9B3AC9660}" type="slidenum">
              <a:rPr lang="en-US" smtClean="0"/>
              <a:t>9</a:t>
            </a:fld>
            <a:endParaRPr lang="en-US"/>
          </a:p>
        </p:txBody>
      </p:sp>
    </p:spTree>
    <p:extLst>
      <p:ext uri="{BB962C8B-B14F-4D97-AF65-F5344CB8AC3E}">
        <p14:creationId xmlns:p14="http://schemas.microsoft.com/office/powerpoint/2010/main" val="2858799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1308</Words>
  <Application>Microsoft Office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system-ui</vt:lpstr>
      <vt:lpstr>var(--jp-code-font-family)</vt:lpstr>
      <vt:lpstr>var(--jp-content-font-family)</vt:lpstr>
      <vt:lpstr>Office Theme</vt:lpstr>
      <vt:lpstr>Quantum utility and error mitigation</vt:lpstr>
      <vt:lpstr>Project description</vt:lpstr>
      <vt:lpstr>Project description cont.</vt:lpstr>
      <vt:lpstr>Quantum algorithm</vt:lpstr>
      <vt:lpstr>Using the algorithm on the 2D Ising model</vt:lpstr>
      <vt:lpstr>2D Ising model</vt:lpstr>
      <vt:lpstr>2D Ising model (2)</vt:lpstr>
      <vt:lpstr>Implementation</vt:lpstr>
      <vt:lpstr>Trotterization</vt:lpstr>
      <vt:lpstr>Zero Noise Extrapolation (ZNE)</vt:lpstr>
      <vt:lpstr>ZNE(2)</vt:lpstr>
      <vt:lpstr>Implement Zero Noise Extrapolation</vt:lpstr>
      <vt:lpstr>ZNE: Result</vt:lpstr>
      <vt:lpstr>Conclusion and Outlook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Hisham</dc:creator>
  <cp:lastModifiedBy>Hisham</cp:lastModifiedBy>
  <cp:revision>17</cp:revision>
  <dcterms:created xsi:type="dcterms:W3CDTF">2024-08-09T20:57:14Z</dcterms:created>
  <dcterms:modified xsi:type="dcterms:W3CDTF">2024-08-10T03:19:17Z</dcterms:modified>
</cp:coreProperties>
</file>