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4" r:id="rId7"/>
    <p:sldId id="260" r:id="rId8"/>
    <p:sldId id="261" r:id="rId9"/>
    <p:sldId id="262"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1" r:id="rId27"/>
    <p:sldId id="296" r:id="rId28"/>
    <p:sldId id="297" r:id="rId29"/>
    <p:sldId id="298" r:id="rId30"/>
    <p:sldId id="299"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C87F6EC6-F4B1-4ECB-8AF1-451F75383436}">
          <p14:sldIdLst>
            <p14:sldId id="256"/>
            <p14:sldId id="257"/>
            <p14:sldId id="258"/>
            <p14:sldId id="259"/>
            <p14:sldId id="263"/>
            <p14:sldId id="264"/>
            <p14:sldId id="260"/>
            <p14:sldId id="261"/>
            <p14:sldId id="262"/>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8" d="100"/>
          <a:sy n="88" d="100"/>
        </p:scale>
        <p:origin x="-45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1/27/2020</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1/27/2020</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1/27/2020</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pPr/>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1/27/2020</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AE96F-2CB4-4CEA-8433-EEF2F46F9C9B}"/>
              </a:ext>
            </a:extLst>
          </p:cNvPr>
          <p:cNvSpPr>
            <a:spLocks noGrp="1"/>
          </p:cNvSpPr>
          <p:nvPr>
            <p:ph type="ctrTitle"/>
          </p:nvPr>
        </p:nvSpPr>
        <p:spPr>
          <a:xfrm>
            <a:off x="1128403" y="945913"/>
            <a:ext cx="8637073" cy="1071095"/>
          </a:xfrm>
        </p:spPr>
        <p:txBody>
          <a:bodyPr>
            <a:normAutofit/>
          </a:bodyPr>
          <a:lstStyle/>
          <a:p>
            <a:r>
              <a:rPr lang="en-US" sz="4800">
                <a:latin typeface="Arial Black" panose="020B0A04020102020204" pitchFamily="34" charset="0"/>
              </a:rPr>
              <a:t>PHP</a:t>
            </a:r>
            <a:endParaRPr lang="en-US" sz="4800" dirty="0">
              <a:latin typeface="Arial Black" panose="020B0A04020102020204" pitchFamily="34" charset="0"/>
            </a:endParaRPr>
          </a:p>
        </p:txBody>
      </p:sp>
      <p:sp>
        <p:nvSpPr>
          <p:cNvPr id="3" name="Subtitle 2">
            <a:extLst>
              <a:ext uri="{FF2B5EF4-FFF2-40B4-BE49-F238E27FC236}">
                <a16:creationId xmlns:a16="http://schemas.microsoft.com/office/drawing/2014/main" xmlns="" id="{A1981B2D-BE25-4383-A0F4-6C5AD94673E3}"/>
              </a:ext>
            </a:extLst>
          </p:cNvPr>
          <p:cNvSpPr>
            <a:spLocks noGrp="1"/>
          </p:cNvSpPr>
          <p:nvPr>
            <p:ph type="subTitle" idx="1"/>
          </p:nvPr>
        </p:nvSpPr>
        <p:spPr>
          <a:xfrm>
            <a:off x="1128404" y="2017009"/>
            <a:ext cx="8637072" cy="2618554"/>
          </a:xfrm>
        </p:spPr>
        <p:txBody>
          <a:bodyPr>
            <a:normAutofit/>
          </a:bodyPr>
          <a:lstStyle/>
          <a:p>
            <a:r>
              <a:rPr lang="en-US" sz="4400" dirty="0">
                <a:latin typeface="Algerian" panose="04020705040A02060702" pitchFamily="82" charset="0"/>
              </a:rPr>
              <a:t>Server Side Scripting Language</a:t>
            </a:r>
          </a:p>
        </p:txBody>
      </p:sp>
    </p:spTree>
    <p:extLst>
      <p:ext uri="{BB962C8B-B14F-4D97-AF65-F5344CB8AC3E}">
        <p14:creationId xmlns:p14="http://schemas.microsoft.com/office/powerpoint/2010/main" xmlns="" val="1834720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ACDDB7-9865-43BA-92BA-74933683D7E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Simple Program to display Hello Message in PHP</a:t>
            </a:r>
          </a:p>
        </p:txBody>
      </p:sp>
      <p:sp>
        <p:nvSpPr>
          <p:cNvPr id="3" name="Content Placeholder 2">
            <a:extLst>
              <a:ext uri="{FF2B5EF4-FFF2-40B4-BE49-F238E27FC236}">
                <a16:creationId xmlns:a16="http://schemas.microsoft.com/office/drawing/2014/main" xmlns="" id="{C5BD5AD1-7B47-4553-8FA7-A7B529D43E8B}"/>
              </a:ext>
            </a:extLst>
          </p:cNvPr>
          <p:cNvSpPr>
            <a:spLocks noGrp="1"/>
          </p:cNvSpPr>
          <p:nvPr>
            <p:ph idx="1"/>
          </p:nvPr>
        </p:nvSpPr>
        <p:spPr>
          <a:xfrm>
            <a:off x="1130270" y="1553592"/>
            <a:ext cx="9603275" cy="4351084"/>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&lt;?php</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echo "&lt;h2&gt;PHP is Fun!&lt;/h2&gt;";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echo "Hello world!&lt;</a:t>
            </a:r>
            <a:r>
              <a:rPr lang="en-US" sz="2800" dirty="0" err="1">
                <a:latin typeface="Times New Roman" panose="02020603050405020304" pitchFamily="18" charset="0"/>
                <a:cs typeface="Times New Roman" panose="02020603050405020304" pitchFamily="18" charset="0"/>
              </a:rPr>
              <a:t>br</a:t>
            </a:r>
            <a:r>
              <a:rPr lang="en-US" sz="2800" dirty="0">
                <a:latin typeface="Times New Roman" panose="02020603050405020304" pitchFamily="18" charset="0"/>
                <a:cs typeface="Times New Roman" panose="02020603050405020304" pitchFamily="18" charset="0"/>
              </a:rPr>
              <a:t>&gt;";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echo "I'm about to learn PHP!&lt;</a:t>
            </a:r>
            <a:r>
              <a:rPr lang="en-US" sz="2800" dirty="0" err="1">
                <a:latin typeface="Times New Roman" panose="02020603050405020304" pitchFamily="18" charset="0"/>
                <a:cs typeface="Times New Roman" panose="02020603050405020304" pitchFamily="18" charset="0"/>
              </a:rPr>
              <a:t>br</a:t>
            </a:r>
            <a:r>
              <a:rPr lang="en-US" sz="2800" dirty="0">
                <a:latin typeface="Times New Roman" panose="02020603050405020304" pitchFamily="18" charset="0"/>
                <a:cs typeface="Times New Roman" panose="02020603050405020304" pitchFamily="18" charset="0"/>
              </a:rPr>
              <a:t>&gt;";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echo "This ", "string ", "was ", "made ", "with multiple parameters.";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?&gt;</a:t>
            </a:r>
          </a:p>
          <a:p>
            <a:r>
              <a:rPr lang="en-US" altLang="en-US" sz="2400" b="1" dirty="0">
                <a:solidFill>
                  <a:srgbClr val="FF0000"/>
                </a:solidFill>
                <a:latin typeface="Arial Unicode MS"/>
              </a:rPr>
              <a:t>The</a:t>
            </a:r>
            <a:r>
              <a:rPr lang="en-US" altLang="en-US" sz="4800" b="1" dirty="0">
                <a:solidFill>
                  <a:srgbClr val="FF0000"/>
                </a:solidFill>
                <a:latin typeface="Arial" panose="020B0604020202020204" pitchFamily="34" charset="0"/>
              </a:rPr>
              <a:t> </a:t>
            </a:r>
            <a:r>
              <a:rPr lang="en-US" altLang="en-US" sz="2400" b="1" dirty="0">
                <a:solidFill>
                  <a:srgbClr val="FF0000"/>
                </a:solidFill>
                <a:latin typeface="Arial Unicode MS"/>
              </a:rPr>
              <a:t>echo</a:t>
            </a:r>
            <a:r>
              <a:rPr lang="en-US" altLang="en-US" sz="1800" b="1" dirty="0">
                <a:solidFill>
                  <a:srgbClr val="FF0000"/>
                </a:solidFill>
              </a:rPr>
              <a:t> statement can be used with or without parentheses: </a:t>
            </a:r>
            <a:r>
              <a:rPr lang="en-US" altLang="en-US" sz="2400" b="1" dirty="0">
                <a:solidFill>
                  <a:srgbClr val="FF0000"/>
                </a:solidFill>
                <a:latin typeface="Arial Unicode MS"/>
              </a:rPr>
              <a:t>echo</a:t>
            </a:r>
            <a:r>
              <a:rPr lang="en-US" altLang="en-US" sz="1800" b="1" dirty="0">
                <a:solidFill>
                  <a:srgbClr val="FF0000"/>
                </a:solidFill>
              </a:rPr>
              <a:t> or </a:t>
            </a:r>
            <a:r>
              <a:rPr lang="en-US" altLang="en-US" sz="2400" b="1" dirty="0">
                <a:solidFill>
                  <a:srgbClr val="FF0000"/>
                </a:solidFill>
                <a:latin typeface="Arial Unicode MS"/>
              </a:rPr>
              <a:t>echo()</a:t>
            </a:r>
            <a:r>
              <a:rPr lang="en-US" altLang="en-US" sz="1800" b="1" dirty="0">
                <a:solidFill>
                  <a:srgbClr val="FF0000"/>
                </a:solidFill>
              </a:rPr>
              <a:t>. </a:t>
            </a:r>
            <a:endParaRPr lang="en-US" altLang="en-US" sz="4800" b="1" dirty="0">
              <a:solidFill>
                <a:srgbClr val="FF0000"/>
              </a:solidFill>
              <a:latin typeface="Arial" panose="020B0604020202020204" pitchFamily="34"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02E2B5A7-DC38-4451-BAE8-F65A70324389}"/>
              </a:ext>
            </a:extLst>
          </p:cNvPr>
          <p:cNvSpPr/>
          <p:nvPr/>
        </p:nvSpPr>
        <p:spPr>
          <a:xfrm>
            <a:off x="1376039" y="4678532"/>
            <a:ext cx="9010835" cy="9055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8542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FE5B75-8148-4650-9620-29F279DCF94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PHP Comments</a:t>
            </a:r>
          </a:p>
        </p:txBody>
      </p:sp>
      <p:sp>
        <p:nvSpPr>
          <p:cNvPr id="3" name="Content Placeholder 2">
            <a:extLst>
              <a:ext uri="{FF2B5EF4-FFF2-40B4-BE49-F238E27FC236}">
                <a16:creationId xmlns:a16="http://schemas.microsoft.com/office/drawing/2014/main" xmlns="" id="{AEF41362-4C8F-4508-A635-BC6F6DB9DAC0}"/>
              </a:ext>
            </a:extLst>
          </p:cNvPr>
          <p:cNvSpPr>
            <a:spLocks noGrp="1"/>
          </p:cNvSpPr>
          <p:nvPr>
            <p:ph idx="1"/>
          </p:nvPr>
        </p:nvSpPr>
        <p:spPr>
          <a:xfrm>
            <a:off x="1130270" y="1633490"/>
            <a:ext cx="9603275" cy="4714043"/>
          </a:xfrm>
        </p:spPr>
        <p:txBody>
          <a:bodyPr>
            <a:normAutofit fontScale="92500" lnSpcReduction="20000"/>
          </a:bodyPr>
          <a:lstStyle/>
          <a:p>
            <a:r>
              <a:rPr lang="en-US" sz="1400" dirty="0">
                <a:latin typeface="Times New Roman" panose="02020603050405020304" pitchFamily="18" charset="0"/>
                <a:cs typeface="Times New Roman" panose="02020603050405020304" pitchFamily="18" charset="0"/>
              </a:rPr>
              <a:t>&lt;!DOCTYPE html&gt;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&lt;html&gt;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&lt;body&gt;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&lt;?php</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This is a single-line comment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This is also a single-line comment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This is a multiple-lines comment block</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that spans over multiple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lines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You can also use comments to leave out parts of a code line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$x = 5 /* + 15 */ + 5;</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echo $x;</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?&gt;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&lt;/body&gt;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xmlns="" val="2601978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F5F184-7C71-49CC-9C63-16CCCFA54077}"/>
              </a:ext>
            </a:extLst>
          </p:cNvPr>
          <p:cNvSpPr>
            <a:spLocks noGrp="1"/>
          </p:cNvSpPr>
          <p:nvPr>
            <p:ph type="title"/>
          </p:nvPr>
        </p:nvSpPr>
        <p:spPr/>
        <p:txBody>
          <a:bodyPr>
            <a:normAutofit/>
          </a:bodyPr>
          <a:lstStyle/>
          <a:p>
            <a:r>
              <a:rPr lang="en-US" sz="4000" b="1" dirty="0"/>
              <a:t>Variables in PHP</a:t>
            </a:r>
          </a:p>
        </p:txBody>
      </p:sp>
      <p:sp>
        <p:nvSpPr>
          <p:cNvPr id="3" name="Content Placeholder 2">
            <a:extLst>
              <a:ext uri="{FF2B5EF4-FFF2-40B4-BE49-F238E27FC236}">
                <a16:creationId xmlns:a16="http://schemas.microsoft.com/office/drawing/2014/main" xmlns="" id="{A53BEE6A-3E5D-422F-9D60-CBC429D24797}"/>
              </a:ext>
            </a:extLst>
          </p:cNvPr>
          <p:cNvSpPr>
            <a:spLocks noGrp="1"/>
          </p:cNvSpPr>
          <p:nvPr>
            <p:ph idx="1"/>
          </p:nvPr>
        </p:nvSpPr>
        <p:spPr>
          <a:xfrm>
            <a:off x="1130270" y="1482571"/>
            <a:ext cx="9603275" cy="3983774"/>
          </a:xfrm>
        </p:spPr>
        <p:txBody>
          <a:bodyPr>
            <a:normAutofit/>
          </a:bodyPr>
          <a:lstStyle/>
          <a:p>
            <a:r>
              <a:rPr lang="en-US" sz="2800" b="1" u="sng" dirty="0"/>
              <a:t>Definition: </a:t>
            </a:r>
            <a:r>
              <a:rPr lang="en-US" sz="2800" dirty="0">
                <a:latin typeface="Times New Roman" panose="02020603050405020304" pitchFamily="18" charset="0"/>
                <a:cs typeface="Times New Roman" panose="02020603050405020304" pitchFamily="18" charset="0"/>
              </a:rPr>
              <a:t>A Variable is the Name Given to memory Location where we can store some Value . The Value depends upon the data type of the variable.</a:t>
            </a:r>
            <a:endParaRPr lang="en-US" dirty="0">
              <a:latin typeface="Times New Roman" panose="02020603050405020304" pitchFamily="18" charset="0"/>
              <a:cs typeface="Times New Roman" panose="02020603050405020304" pitchFamily="18" charset="0"/>
            </a:endParaRPr>
          </a:p>
          <a:p>
            <a:pPr marL="228600" lvl="2">
              <a:spcBef>
                <a:spcPts val="1000"/>
              </a:spcBef>
            </a:pPr>
            <a:r>
              <a:rPr lang="en-US" sz="2800" b="1" u="sng" dirty="0"/>
              <a:t>Declaration: </a:t>
            </a:r>
            <a:r>
              <a:rPr lang="en-US" sz="2800" dirty="0">
                <a:latin typeface="Times New Roman" panose="02020603050405020304" pitchFamily="18" charset="0"/>
                <a:cs typeface="Times New Roman" panose="02020603050405020304" pitchFamily="18" charset="0"/>
              </a:rPr>
              <a:t>In PHP we declare Variables by using “$ “ symbol without assigning the data type. The Data type of variable is decided by the PHP parsing engine when value is assigned to it.</a:t>
            </a:r>
          </a:p>
        </p:txBody>
      </p:sp>
    </p:spTree>
    <p:extLst>
      <p:ext uri="{BB962C8B-B14F-4D97-AF65-F5344CB8AC3E}">
        <p14:creationId xmlns:p14="http://schemas.microsoft.com/office/powerpoint/2010/main" xmlns="" val="610402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8796EA-B3D5-46E4-B48F-F80A1F2A38D0}"/>
              </a:ext>
            </a:extLst>
          </p:cNvPr>
          <p:cNvSpPr>
            <a:spLocks noGrp="1"/>
          </p:cNvSpPr>
          <p:nvPr>
            <p:ph type="title"/>
          </p:nvPr>
        </p:nvSpPr>
        <p:spPr/>
        <p:txBody>
          <a:bodyPr/>
          <a:lstStyle/>
          <a:p>
            <a:r>
              <a:rPr lang="en-US" sz="4400" b="1" dirty="0"/>
              <a:t>Example of Variable Declaration</a:t>
            </a:r>
            <a:endParaRPr lang="en-US" b="1" dirty="0"/>
          </a:p>
        </p:txBody>
      </p:sp>
      <p:sp>
        <p:nvSpPr>
          <p:cNvPr id="3" name="Content Placeholder 2">
            <a:extLst>
              <a:ext uri="{FF2B5EF4-FFF2-40B4-BE49-F238E27FC236}">
                <a16:creationId xmlns:a16="http://schemas.microsoft.com/office/drawing/2014/main" xmlns="" id="{231988D9-00F7-4E68-9CF1-851305C3C649}"/>
              </a:ext>
            </a:extLst>
          </p:cNvPr>
          <p:cNvSpPr>
            <a:spLocks noGrp="1"/>
          </p:cNvSpPr>
          <p:nvPr>
            <p:ph idx="1"/>
          </p:nvPr>
        </p:nvSpPr>
        <p:spPr/>
        <p:txBody>
          <a:bodyPr>
            <a:normAutofit fontScale="62500" lnSpcReduction="20000"/>
          </a:bodyPr>
          <a:lstStyle/>
          <a:p>
            <a:r>
              <a:rPr lang="es-ES" dirty="0">
                <a:latin typeface="Times New Roman" panose="02020603050405020304" pitchFamily="18" charset="0"/>
                <a:cs typeface="Times New Roman" panose="02020603050405020304" pitchFamily="18" charset="0"/>
              </a:rPr>
              <a:t>$</a:t>
            </a:r>
            <a:r>
              <a:rPr lang="es-ES" dirty="0" err="1">
                <a:latin typeface="Times New Roman" panose="02020603050405020304" pitchFamily="18" charset="0"/>
                <a:cs typeface="Times New Roman" panose="02020603050405020304" pitchFamily="18" charset="0"/>
              </a:rPr>
              <a:t>txt</a:t>
            </a:r>
            <a:r>
              <a:rPr lang="es-ES" dirty="0">
                <a:latin typeface="Times New Roman" panose="02020603050405020304" pitchFamily="18" charset="0"/>
                <a:cs typeface="Times New Roman" panose="02020603050405020304" pitchFamily="18" charset="0"/>
              </a:rPr>
              <a:t> = "</a:t>
            </a:r>
            <a:r>
              <a:rPr lang="es-ES" dirty="0" err="1">
                <a:latin typeface="Times New Roman" panose="02020603050405020304" pitchFamily="18" charset="0"/>
                <a:cs typeface="Times New Roman" panose="02020603050405020304" pitchFamily="18" charset="0"/>
              </a:rPr>
              <a:t>Hello</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world</a:t>
            </a:r>
            <a:r>
              <a:rPr lang="es-ES" dirty="0">
                <a:latin typeface="Times New Roman" panose="02020603050405020304" pitchFamily="18" charset="0"/>
                <a:cs typeface="Times New Roman" panose="02020603050405020304" pitchFamily="18" charset="0"/>
              </a:rPr>
              <a:t>!";</a:t>
            </a:r>
          </a:p>
          <a:p>
            <a:r>
              <a:rPr lang="es-ES" dirty="0">
                <a:latin typeface="Times New Roman" panose="02020603050405020304" pitchFamily="18" charset="0"/>
                <a:cs typeface="Times New Roman" panose="02020603050405020304" pitchFamily="18" charset="0"/>
              </a:rPr>
              <a:t>$x = 5;</a:t>
            </a:r>
          </a:p>
          <a:p>
            <a:r>
              <a:rPr lang="es-ES" dirty="0">
                <a:latin typeface="Times New Roman" panose="02020603050405020304" pitchFamily="18" charset="0"/>
                <a:cs typeface="Times New Roman" panose="02020603050405020304" pitchFamily="18" charset="0"/>
              </a:rPr>
              <a:t>$y = 10.5;</a:t>
            </a:r>
          </a:p>
          <a:p>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echo $</a:t>
            </a:r>
            <a:r>
              <a:rPr lang="es-ES" dirty="0" err="1">
                <a:latin typeface="Times New Roman" panose="02020603050405020304" pitchFamily="18" charset="0"/>
                <a:cs typeface="Times New Roman" panose="02020603050405020304" pitchFamily="18" charset="0"/>
              </a:rPr>
              <a:t>txt</a:t>
            </a:r>
            <a:r>
              <a:rPr lang="es-ES" dirty="0">
                <a:latin typeface="Times New Roman" panose="02020603050405020304" pitchFamily="18" charset="0"/>
                <a:cs typeface="Times New Roman" panose="02020603050405020304" pitchFamily="18" charset="0"/>
              </a:rPr>
              <a:t>;</a:t>
            </a:r>
          </a:p>
          <a:p>
            <a:r>
              <a:rPr lang="es-ES" dirty="0">
                <a:latin typeface="Times New Roman" panose="02020603050405020304" pitchFamily="18" charset="0"/>
                <a:cs typeface="Times New Roman" panose="02020603050405020304" pitchFamily="18" charset="0"/>
              </a:rPr>
              <a:t>echo "&lt;</a:t>
            </a:r>
            <a:r>
              <a:rPr lang="es-ES" dirty="0" err="1">
                <a:latin typeface="Times New Roman" panose="02020603050405020304" pitchFamily="18" charset="0"/>
                <a:cs typeface="Times New Roman" panose="02020603050405020304" pitchFamily="18" charset="0"/>
              </a:rPr>
              <a:t>br</a:t>
            </a:r>
            <a:r>
              <a:rPr lang="es-ES" dirty="0">
                <a:latin typeface="Times New Roman" panose="02020603050405020304" pitchFamily="18" charset="0"/>
                <a:cs typeface="Times New Roman" panose="02020603050405020304" pitchFamily="18" charset="0"/>
              </a:rPr>
              <a:t>&gt;";</a:t>
            </a:r>
          </a:p>
          <a:p>
            <a:r>
              <a:rPr lang="es-ES" dirty="0">
                <a:latin typeface="Times New Roman" panose="02020603050405020304" pitchFamily="18" charset="0"/>
                <a:cs typeface="Times New Roman" panose="02020603050405020304" pitchFamily="18" charset="0"/>
              </a:rPr>
              <a:t>echo $x;</a:t>
            </a:r>
          </a:p>
          <a:p>
            <a:r>
              <a:rPr lang="es-ES" dirty="0">
                <a:latin typeface="Times New Roman" panose="02020603050405020304" pitchFamily="18" charset="0"/>
                <a:cs typeface="Times New Roman" panose="02020603050405020304" pitchFamily="18" charset="0"/>
              </a:rPr>
              <a:t>echo "&lt;</a:t>
            </a:r>
            <a:r>
              <a:rPr lang="es-ES" dirty="0" err="1">
                <a:latin typeface="Times New Roman" panose="02020603050405020304" pitchFamily="18" charset="0"/>
                <a:cs typeface="Times New Roman" panose="02020603050405020304" pitchFamily="18" charset="0"/>
              </a:rPr>
              <a:t>br</a:t>
            </a:r>
            <a:r>
              <a:rPr lang="es-ES" dirty="0">
                <a:latin typeface="Times New Roman" panose="02020603050405020304" pitchFamily="18" charset="0"/>
                <a:cs typeface="Times New Roman" panose="02020603050405020304" pitchFamily="18" charset="0"/>
              </a:rPr>
              <a:t>&gt;";</a:t>
            </a:r>
          </a:p>
          <a:p>
            <a:r>
              <a:rPr lang="es-ES" dirty="0">
                <a:latin typeface="Times New Roman" panose="02020603050405020304" pitchFamily="18" charset="0"/>
                <a:cs typeface="Times New Roman" panose="02020603050405020304" pitchFamily="18" charset="0"/>
              </a:rPr>
              <a:t>echo $y;</a:t>
            </a:r>
          </a:p>
          <a:p>
            <a:r>
              <a:rPr lang="es-ES" dirty="0">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23150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A850F-0E58-4A2A-8972-705847D177F3}"/>
              </a:ext>
            </a:extLst>
          </p:cNvPr>
          <p:cNvSpPr>
            <a:spLocks noGrp="1"/>
          </p:cNvSpPr>
          <p:nvPr>
            <p:ph type="title"/>
          </p:nvPr>
        </p:nvSpPr>
        <p:spPr/>
        <p:txBody>
          <a:bodyPr/>
          <a:lstStyle/>
          <a:p>
            <a:r>
              <a:rPr lang="en-US" dirty="0"/>
              <a:t>Addition Of two Numbers</a:t>
            </a:r>
          </a:p>
        </p:txBody>
      </p:sp>
      <p:sp>
        <p:nvSpPr>
          <p:cNvPr id="3" name="Content Placeholder 2">
            <a:extLst>
              <a:ext uri="{FF2B5EF4-FFF2-40B4-BE49-F238E27FC236}">
                <a16:creationId xmlns:a16="http://schemas.microsoft.com/office/drawing/2014/main" xmlns="" id="{E4D3DE62-7F70-4DC8-86B4-0262241EF227}"/>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&lt;?php</a:t>
            </a:r>
          </a:p>
          <a:p>
            <a:r>
              <a:rPr lang="en-US" dirty="0">
                <a:latin typeface="Times New Roman" panose="02020603050405020304" pitchFamily="18" charset="0"/>
                <a:cs typeface="Times New Roman" panose="02020603050405020304" pitchFamily="18" charset="0"/>
              </a:rPr>
              <a:t>$no1=12;</a:t>
            </a:r>
          </a:p>
          <a:p>
            <a:r>
              <a:rPr lang="en-US" dirty="0">
                <a:latin typeface="Times New Roman" panose="02020603050405020304" pitchFamily="18" charset="0"/>
                <a:cs typeface="Times New Roman" panose="02020603050405020304" pitchFamily="18" charset="0"/>
              </a:rPr>
              <a:t>$no2=19;</a:t>
            </a:r>
          </a:p>
          <a:p>
            <a:r>
              <a:rPr lang="en-US" dirty="0">
                <a:latin typeface="Times New Roman" panose="02020603050405020304" pitchFamily="18" charset="0"/>
                <a:cs typeface="Times New Roman" panose="02020603050405020304" pitchFamily="18" charset="0"/>
              </a:rPr>
              <a:t>$sum=$no1+$no2;</a:t>
            </a:r>
          </a:p>
          <a:p>
            <a:r>
              <a:rPr lang="en-US" dirty="0" err="1">
                <a:latin typeface="Times New Roman" panose="02020603050405020304" pitchFamily="18" charset="0"/>
                <a:cs typeface="Times New Roman" panose="02020603050405020304" pitchFamily="18" charset="0"/>
              </a:rPr>
              <a:t>echo"Summation</a:t>
            </a:r>
            <a:r>
              <a:rPr lang="en-US" dirty="0">
                <a:latin typeface="Times New Roman" panose="02020603050405020304" pitchFamily="18" charset="0"/>
                <a:cs typeface="Times New Roman" panose="02020603050405020304" pitchFamily="18" charset="0"/>
              </a:rPr>
              <a:t> is:-".$sum;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xmlns="" val="89925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B97D74-2BF5-4E08-901C-3DEC413782C6}"/>
              </a:ext>
            </a:extLst>
          </p:cNvPr>
          <p:cNvSpPr>
            <a:spLocks noGrp="1"/>
          </p:cNvSpPr>
          <p:nvPr>
            <p:ph type="title"/>
          </p:nvPr>
        </p:nvSpPr>
        <p:spPr/>
        <p:txBody>
          <a:bodyPr>
            <a:normAutofit/>
          </a:bodyPr>
          <a:lstStyle/>
          <a:p>
            <a:r>
              <a:rPr lang="en-US" sz="5400" b="1" dirty="0"/>
              <a:t>Conditions and Loops</a:t>
            </a:r>
          </a:p>
        </p:txBody>
      </p:sp>
      <p:sp>
        <p:nvSpPr>
          <p:cNvPr id="3" name="Content Placeholder 2">
            <a:extLst>
              <a:ext uri="{FF2B5EF4-FFF2-40B4-BE49-F238E27FC236}">
                <a16:creationId xmlns:a16="http://schemas.microsoft.com/office/drawing/2014/main" xmlns="" id="{48F926AC-68D3-4B84-A112-31672202A4DF}"/>
              </a:ext>
            </a:extLst>
          </p:cNvPr>
          <p:cNvSpPr>
            <a:spLocks noGrp="1"/>
          </p:cNvSpPr>
          <p:nvPr>
            <p:ph idx="1"/>
          </p:nvPr>
        </p:nvSpPr>
        <p:spPr>
          <a:xfrm>
            <a:off x="1130270" y="1677879"/>
            <a:ext cx="9603275" cy="3779588"/>
          </a:xfrm>
          <a:noFill/>
        </p:spPr>
        <p:txBody>
          <a:bodyPr>
            <a:normAutofit fontScale="62500" lnSpcReduction="20000"/>
          </a:bodyPr>
          <a:lstStyle/>
          <a:p>
            <a:pPr marL="3200400" lvl="7" indent="0">
              <a:buNone/>
            </a:pPr>
            <a:r>
              <a:rPr lang="en-US" sz="2800" b="1" dirty="0"/>
              <a:t>Control Structure		</a:t>
            </a:r>
          </a:p>
          <a:p>
            <a:pPr marL="3200400" lvl="7" indent="0">
              <a:buNone/>
            </a:pPr>
            <a:r>
              <a:rPr lang="en-US" sz="2800" b="1" dirty="0"/>
              <a:t>			</a:t>
            </a:r>
            <a:endParaRPr lang="en-US" sz="2800" b="1" dirty="0" smtClean="0"/>
          </a:p>
          <a:p>
            <a:pPr marL="3200400" lvl="7" indent="0">
              <a:buNone/>
            </a:pPr>
            <a:r>
              <a:rPr lang="en-US" sz="2800" b="1" dirty="0" smtClean="0"/>
              <a:t>If</a:t>
            </a:r>
            <a:r>
              <a:rPr lang="en-US" sz="2800" b="1" dirty="0" smtClean="0"/>
              <a:t>	</a:t>
            </a:r>
            <a:r>
              <a:rPr lang="en-US" sz="2800" b="1" dirty="0" smtClean="0"/>
              <a:t> 			</a:t>
            </a:r>
            <a:r>
              <a:rPr lang="en-US" sz="2800" b="1" dirty="0" smtClean="0"/>
              <a:t>While</a:t>
            </a:r>
            <a:endParaRPr lang="en-US" sz="2800" b="1" dirty="0"/>
          </a:p>
          <a:p>
            <a:pPr marL="3200400" lvl="7" indent="0">
              <a:buNone/>
            </a:pPr>
            <a:r>
              <a:rPr lang="en-US" sz="2800" b="1" dirty="0"/>
              <a:t> </a:t>
            </a:r>
            <a:endParaRPr lang="en-US" sz="2800" b="1" dirty="0" smtClean="0"/>
          </a:p>
          <a:p>
            <a:pPr marL="3200400" lvl="7" indent="0">
              <a:buNone/>
            </a:pPr>
            <a:r>
              <a:rPr lang="en-US" sz="2800" b="1" dirty="0" smtClean="0"/>
              <a:t>				do while</a:t>
            </a:r>
            <a:endParaRPr lang="en-US" sz="2800" b="1" dirty="0" smtClean="0"/>
          </a:p>
          <a:p>
            <a:pPr marL="3200400" lvl="7" indent="0">
              <a:buNone/>
            </a:pPr>
            <a:r>
              <a:rPr lang="en-US" sz="2800" b="1" dirty="0" smtClean="0"/>
              <a:t> If..else </a:t>
            </a:r>
            <a:r>
              <a:rPr lang="en-US" sz="2800" b="1" dirty="0" smtClean="0"/>
              <a:t>				</a:t>
            </a:r>
            <a:endParaRPr lang="en-US" sz="2800" b="1" dirty="0" smtClean="0"/>
          </a:p>
          <a:p>
            <a:pPr marL="3200400" lvl="7" indent="0">
              <a:buNone/>
            </a:pPr>
            <a:r>
              <a:rPr lang="en-US" sz="2800" b="1" dirty="0" err="1" smtClean="0"/>
              <a:t>else.if.ladder</a:t>
            </a:r>
            <a:r>
              <a:rPr lang="en-US" sz="2800" b="1" dirty="0" smtClean="0"/>
              <a:t> 		 for 	</a:t>
            </a:r>
            <a:endParaRPr lang="en-US" sz="2800" b="1" dirty="0" smtClean="0"/>
          </a:p>
          <a:p>
            <a:pPr marL="3200400" lvl="7" indent="0">
              <a:buNone/>
            </a:pPr>
            <a:endParaRPr lang="en-US" sz="2800" b="1" dirty="0" smtClean="0"/>
          </a:p>
          <a:p>
            <a:pPr marL="3200400" lvl="7" indent="0">
              <a:buNone/>
            </a:pPr>
            <a:r>
              <a:rPr lang="en-US" sz="2800" b="1" dirty="0" smtClean="0"/>
              <a:t>				for </a:t>
            </a:r>
            <a:r>
              <a:rPr lang="en-US" sz="2800" b="1" dirty="0" smtClean="0"/>
              <a:t>each </a:t>
            </a:r>
            <a:endParaRPr lang="en-US" sz="2800" b="1" dirty="0" smtClean="0"/>
          </a:p>
          <a:p>
            <a:pPr marL="3200400" lvl="7" indent="0">
              <a:buNone/>
            </a:pPr>
            <a:r>
              <a:rPr lang="en-US" sz="2800" b="1" dirty="0" err="1" smtClean="0"/>
              <a:t>Switchcase</a:t>
            </a:r>
            <a:r>
              <a:rPr lang="en-US" sz="2800" b="1" dirty="0"/>
              <a:t>		</a:t>
            </a:r>
          </a:p>
          <a:p>
            <a:pPr marL="3200400" lvl="7" indent="0">
              <a:buNone/>
            </a:pPr>
            <a:r>
              <a:rPr lang="en-US" sz="2800" b="1" dirty="0"/>
              <a:t>				</a:t>
            </a:r>
          </a:p>
          <a:p>
            <a:pPr marL="3200400" lvl="7" indent="0">
              <a:buNone/>
            </a:pPr>
            <a:endParaRPr lang="en-US" sz="2800" b="1" dirty="0"/>
          </a:p>
          <a:p>
            <a:pPr marL="3200400" lvl="7" indent="0">
              <a:buNone/>
            </a:pPr>
            <a:endParaRPr lang="en-US" sz="2800" b="1" dirty="0"/>
          </a:p>
          <a:p>
            <a:pPr marL="3200400" lvl="7" indent="0">
              <a:buNone/>
            </a:pPr>
            <a:endParaRPr lang="en-US" b="1" dirty="0"/>
          </a:p>
        </p:txBody>
      </p:sp>
      <p:sp>
        <p:nvSpPr>
          <p:cNvPr id="4" name="Rectangle 3">
            <a:extLst>
              <a:ext uri="{FF2B5EF4-FFF2-40B4-BE49-F238E27FC236}">
                <a16:creationId xmlns:a16="http://schemas.microsoft.com/office/drawing/2014/main" xmlns="" id="{67E4FB85-6306-431A-8BE4-A6EE61B02ECB}"/>
              </a:ext>
            </a:extLst>
          </p:cNvPr>
          <p:cNvSpPr/>
          <p:nvPr/>
        </p:nvSpPr>
        <p:spPr>
          <a:xfrm>
            <a:off x="3950815" y="1695109"/>
            <a:ext cx="3693111" cy="435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33DB5143-CF1D-4BCF-B530-960D00A43910}"/>
              </a:ext>
            </a:extLst>
          </p:cNvPr>
          <p:cNvSpPr/>
          <p:nvPr/>
        </p:nvSpPr>
        <p:spPr>
          <a:xfrm>
            <a:off x="4057346" y="3191141"/>
            <a:ext cx="2030027" cy="5136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EF93B238-FB0F-4833-8353-E2A68BB6C091}"/>
              </a:ext>
            </a:extLst>
          </p:cNvPr>
          <p:cNvSpPr/>
          <p:nvPr/>
        </p:nvSpPr>
        <p:spPr>
          <a:xfrm>
            <a:off x="4048720" y="3803576"/>
            <a:ext cx="2698811" cy="462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1E020ABD-9674-44E4-BAC9-CA7E819DDD0F}"/>
              </a:ext>
            </a:extLst>
          </p:cNvPr>
          <p:cNvSpPr/>
          <p:nvPr/>
        </p:nvSpPr>
        <p:spPr>
          <a:xfrm>
            <a:off x="4074600" y="4534227"/>
            <a:ext cx="2698811" cy="532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892D423D-DB24-4CCA-A9DB-73FC4578586F}"/>
              </a:ext>
            </a:extLst>
          </p:cNvPr>
          <p:cNvSpPr/>
          <p:nvPr/>
        </p:nvSpPr>
        <p:spPr>
          <a:xfrm>
            <a:off x="7483876" y="2371631"/>
            <a:ext cx="1766656" cy="435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3D2693A4-C60A-48FE-AD92-E4B6737EDDE4}"/>
              </a:ext>
            </a:extLst>
          </p:cNvPr>
          <p:cNvSpPr/>
          <p:nvPr/>
        </p:nvSpPr>
        <p:spPr>
          <a:xfrm>
            <a:off x="7508949" y="2942023"/>
            <a:ext cx="2575329" cy="560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E1DA23DD-4686-4B1C-8D2F-EC379BD45C5A}"/>
              </a:ext>
            </a:extLst>
          </p:cNvPr>
          <p:cNvSpPr/>
          <p:nvPr/>
        </p:nvSpPr>
        <p:spPr>
          <a:xfrm>
            <a:off x="7517578" y="3702196"/>
            <a:ext cx="1839235" cy="435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8386FB3C-8DB6-4BBF-927F-3BDA98F0D54B}"/>
              </a:ext>
            </a:extLst>
          </p:cNvPr>
          <p:cNvSpPr/>
          <p:nvPr/>
        </p:nvSpPr>
        <p:spPr>
          <a:xfrm>
            <a:off x="7531146" y="4308366"/>
            <a:ext cx="1817040" cy="435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xmlns="" id="{03297846-C72B-4229-816D-587927DF9561}"/>
              </a:ext>
            </a:extLst>
          </p:cNvPr>
          <p:cNvCxnSpPr/>
          <p:nvPr/>
        </p:nvCxnSpPr>
        <p:spPr>
          <a:xfrm rot="10800000" flipV="1">
            <a:off x="5717220" y="2096219"/>
            <a:ext cx="476547" cy="27541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a16="http://schemas.microsoft.com/office/drawing/2014/main" xmlns="" id="{28A288DA-B8FA-4ABE-86AA-DF8A0C86D920}"/>
              </a:ext>
            </a:extLst>
          </p:cNvPr>
          <p:cNvCxnSpPr/>
          <p:nvPr/>
        </p:nvCxnSpPr>
        <p:spPr>
          <a:xfrm>
            <a:off x="7652552" y="2086252"/>
            <a:ext cx="648069" cy="28537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4" name="Rectangle 13">
            <a:extLst>
              <a:ext uri="{FF2B5EF4-FFF2-40B4-BE49-F238E27FC236}">
                <a16:creationId xmlns:a16="http://schemas.microsoft.com/office/drawing/2014/main" xmlns="" id="{33DB5143-CF1D-4BCF-B530-960D00A43910}"/>
              </a:ext>
            </a:extLst>
          </p:cNvPr>
          <p:cNvSpPr/>
          <p:nvPr/>
        </p:nvSpPr>
        <p:spPr>
          <a:xfrm>
            <a:off x="4019965" y="2334250"/>
            <a:ext cx="2030027" cy="5136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800061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6897EC-D4D7-4BBD-9AF6-D0E9C483D434}"/>
              </a:ext>
            </a:extLst>
          </p:cNvPr>
          <p:cNvSpPr>
            <a:spLocks noGrp="1"/>
          </p:cNvSpPr>
          <p:nvPr>
            <p:ph type="title"/>
          </p:nvPr>
        </p:nvSpPr>
        <p:spPr/>
        <p:txBody>
          <a:bodyPr>
            <a:normAutofit fontScale="90000"/>
          </a:bodyPr>
          <a:lstStyle/>
          <a:p>
            <a:r>
              <a:rPr lang="en-US" sz="7200" b="1" dirty="0">
                <a:latin typeface="Times New Roman" panose="02020603050405020304" pitchFamily="18" charset="0"/>
                <a:cs typeface="Times New Roman" panose="02020603050405020304" pitchFamily="18" charset="0"/>
              </a:rPr>
              <a:t>Function</a:t>
            </a:r>
          </a:p>
        </p:txBody>
      </p:sp>
      <p:sp>
        <p:nvSpPr>
          <p:cNvPr id="3" name="Content Placeholder 2">
            <a:extLst>
              <a:ext uri="{FF2B5EF4-FFF2-40B4-BE49-F238E27FC236}">
                <a16:creationId xmlns:a16="http://schemas.microsoft.com/office/drawing/2014/main" xmlns="" id="{EAEE616F-33AE-421C-8CE4-127D02862B90}"/>
              </a:ext>
            </a:extLst>
          </p:cNvPr>
          <p:cNvSpPr>
            <a:spLocks noGrp="1"/>
          </p:cNvSpPr>
          <p:nvPr>
            <p:ph idx="1"/>
          </p:nvPr>
        </p:nvSpPr>
        <p:spPr>
          <a:xfrm>
            <a:off x="1130270" y="1864310"/>
            <a:ext cx="9603275" cy="4154750"/>
          </a:xfrm>
        </p:spPr>
        <p:txBody>
          <a:bodyPr>
            <a:normAutofit fontScale="70000" lnSpcReduction="20000"/>
          </a:bodyPr>
          <a:lstStyle/>
          <a:p>
            <a:r>
              <a:rPr lang="en-US" sz="2600" dirty="0">
                <a:latin typeface="Times New Roman" panose="02020603050405020304" pitchFamily="18" charset="0"/>
                <a:cs typeface="Times New Roman" panose="02020603050405020304" pitchFamily="18" charset="0"/>
              </a:rPr>
              <a:t>The Concept Of Programing is Same of any other Programming  Language.</a:t>
            </a:r>
          </a:p>
          <a:p>
            <a:r>
              <a:rPr lang="en-US" sz="2600" dirty="0">
                <a:latin typeface="Times New Roman" panose="02020603050405020304" pitchFamily="18" charset="0"/>
                <a:cs typeface="Times New Roman" panose="02020603050405020304" pitchFamily="18" charset="0"/>
              </a:rPr>
              <a:t>Definition:  A function is a block of statements related to such a task which we want to execute repeatedly in our program.</a:t>
            </a:r>
          </a:p>
          <a:p>
            <a:r>
              <a:rPr lang="en-US" sz="2600" dirty="0">
                <a:latin typeface="Times New Roman" panose="02020603050405020304" pitchFamily="18" charset="0"/>
                <a:cs typeface="Times New Roman" panose="02020603050405020304" pitchFamily="18" charset="0"/>
              </a:rPr>
              <a:t>A function can take arguments and also can return value.</a:t>
            </a:r>
          </a:p>
          <a:p>
            <a:r>
              <a:rPr lang="en-US" sz="2600" dirty="0">
                <a:latin typeface="Times New Roman" panose="02020603050405020304" pitchFamily="18" charset="0"/>
                <a:cs typeface="Times New Roman" panose="02020603050405020304" pitchFamily="18" charset="0"/>
              </a:rPr>
              <a:t>Up till now we have seen the function echo().</a:t>
            </a:r>
          </a:p>
          <a:p>
            <a:r>
              <a:rPr lang="en-US" sz="2600" dirty="0">
                <a:latin typeface="Times New Roman" panose="02020603050405020304" pitchFamily="18" charset="0"/>
                <a:cs typeface="Times New Roman" panose="02020603050405020304" pitchFamily="18" charset="0"/>
              </a:rPr>
              <a:t>This is built in function of php.</a:t>
            </a:r>
          </a:p>
          <a:p>
            <a:r>
              <a:rPr lang="en-US" sz="2600" dirty="0">
                <a:latin typeface="Times New Roman" panose="02020603050405020304" pitchFamily="18" charset="0"/>
                <a:cs typeface="Times New Roman" panose="02020603050405020304" pitchFamily="18" charset="0"/>
              </a:rPr>
              <a:t>Now We  will create our own user defined function.</a:t>
            </a:r>
          </a:p>
          <a:p>
            <a:r>
              <a:rPr lang="en-US" sz="2600" dirty="0">
                <a:latin typeface="Times New Roman" panose="02020603050405020304" pitchFamily="18" charset="0"/>
                <a:cs typeface="Times New Roman" panose="02020603050405020304" pitchFamily="18" charset="0"/>
              </a:rPr>
              <a:t>Related to functions there are two important points:</a:t>
            </a:r>
          </a:p>
          <a:p>
            <a:pPr marL="0" indent="0">
              <a:buNone/>
            </a:pPr>
            <a:r>
              <a:rPr lang="en-US" sz="2600" dirty="0">
                <a:latin typeface="Times New Roman" panose="02020603050405020304" pitchFamily="18" charset="0"/>
                <a:cs typeface="Times New Roman" panose="02020603050405020304" pitchFamily="18" charset="0"/>
              </a:rPr>
              <a:t>1Creating a PHP Function.</a:t>
            </a:r>
          </a:p>
          <a:p>
            <a:pPr marL="0" indent="0">
              <a:buNone/>
            </a:pPr>
            <a:r>
              <a:rPr lang="en-US" sz="2600" dirty="0">
                <a:latin typeface="Times New Roman" panose="02020603050405020304" pitchFamily="18" charset="0"/>
                <a:cs typeface="Times New Roman" panose="02020603050405020304" pitchFamily="18" charset="0"/>
              </a:rPr>
              <a:t>2. Calling a PHP Function</a:t>
            </a:r>
          </a:p>
          <a:p>
            <a:endParaRPr lang="en-US" dirty="0"/>
          </a:p>
        </p:txBody>
      </p:sp>
    </p:spTree>
    <p:extLst>
      <p:ext uri="{BB962C8B-B14F-4D97-AF65-F5344CB8AC3E}">
        <p14:creationId xmlns:p14="http://schemas.microsoft.com/office/powerpoint/2010/main" xmlns="" val="835011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B10785-ABAE-4D54-B30E-457F3711BA77}"/>
              </a:ext>
            </a:extLst>
          </p:cNvPr>
          <p:cNvSpPr>
            <a:spLocks noGrp="1"/>
          </p:cNvSpPr>
          <p:nvPr>
            <p:ph type="title"/>
          </p:nvPr>
        </p:nvSpPr>
        <p:spPr/>
        <p:txBody>
          <a:bodyPr>
            <a:normAutofit/>
          </a:bodyPr>
          <a:lstStyle/>
          <a:p>
            <a:r>
              <a:rPr lang="en-US" sz="4400" b="1" dirty="0"/>
              <a:t>Function Syntax</a:t>
            </a:r>
          </a:p>
        </p:txBody>
      </p:sp>
      <p:sp>
        <p:nvSpPr>
          <p:cNvPr id="3" name="Content Placeholder 2">
            <a:extLst>
              <a:ext uri="{FF2B5EF4-FFF2-40B4-BE49-F238E27FC236}">
                <a16:creationId xmlns:a16="http://schemas.microsoft.com/office/drawing/2014/main" xmlns="" id="{E0E753C2-3970-4116-8671-D396587294EB}"/>
              </a:ext>
            </a:extLst>
          </p:cNvPr>
          <p:cNvSpPr>
            <a:spLocks noGrp="1"/>
          </p:cNvSpPr>
          <p:nvPr>
            <p:ph idx="1"/>
          </p:nvPr>
        </p:nvSpPr>
        <p:spPr/>
        <p:txBody>
          <a:bodyPr/>
          <a:lstStyle/>
          <a:p>
            <a:pPr marL="0" indent="0">
              <a:buNone/>
            </a:pPr>
            <a:r>
              <a:rPr lang="en-US" dirty="0"/>
              <a:t>		</a:t>
            </a:r>
            <a:r>
              <a:rPr lang="en-US" sz="2800" dirty="0">
                <a:latin typeface="Times New Roman" panose="02020603050405020304" pitchFamily="18" charset="0"/>
                <a:cs typeface="Times New Roman" panose="02020603050405020304" pitchFamily="18" charset="0"/>
              </a:rPr>
              <a:t>function  </a:t>
            </a:r>
            <a:r>
              <a:rPr lang="en-US" sz="2800" dirty="0" err="1">
                <a:latin typeface="Times New Roman" panose="02020603050405020304" pitchFamily="18" charset="0"/>
                <a:cs typeface="Times New Roman" panose="02020603050405020304" pitchFamily="18" charset="0"/>
              </a:rPr>
              <a:t>function_name</a:t>
            </a:r>
            <a:r>
              <a:rPr lang="en-US" sz="2800" dirty="0">
                <a:latin typeface="Times New Roman" panose="02020603050405020304" pitchFamily="18" charset="0"/>
                <a:cs typeface="Times New Roman" panose="02020603050405020304" pitchFamily="18" charset="0"/>
              </a:rPr>
              <a:t>(parameters)</a:t>
            </a:r>
          </a:p>
          <a:p>
            <a:pPr marL="0" indent="0">
              <a:buNone/>
            </a:pPr>
            <a:r>
              <a:rPr lang="en-US" sz="2800" dirty="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			Statements;</a:t>
            </a:r>
          </a:p>
          <a:p>
            <a:pPr marL="0" indent="0">
              <a:buNone/>
            </a:pP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3588260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4FE004-3C28-45C8-B6F0-82DF9FBF1264}"/>
              </a:ext>
            </a:extLst>
          </p:cNvPr>
          <p:cNvSpPr>
            <a:spLocks noGrp="1"/>
          </p:cNvSpPr>
          <p:nvPr>
            <p:ph type="title"/>
          </p:nvPr>
        </p:nvSpPr>
        <p:spPr/>
        <p:txBody>
          <a:bodyPr>
            <a:normAutofit/>
          </a:bodyPr>
          <a:lstStyle/>
          <a:p>
            <a:r>
              <a:rPr lang="en-US" sz="4000" b="1" dirty="0"/>
              <a:t>Sample Program of function</a:t>
            </a:r>
          </a:p>
        </p:txBody>
      </p:sp>
      <p:sp>
        <p:nvSpPr>
          <p:cNvPr id="3" name="Content Placeholder 2">
            <a:extLst>
              <a:ext uri="{FF2B5EF4-FFF2-40B4-BE49-F238E27FC236}">
                <a16:creationId xmlns:a16="http://schemas.microsoft.com/office/drawing/2014/main" xmlns="" id="{09D8D7D9-0159-46FB-95B0-DF353165E47B}"/>
              </a:ext>
            </a:extLst>
          </p:cNvPr>
          <p:cNvSpPr>
            <a:spLocks noGrp="1"/>
          </p:cNvSpPr>
          <p:nvPr>
            <p:ph idx="1"/>
          </p:nvPr>
        </p:nvSpPr>
        <p:spPr/>
        <p:txBody>
          <a:bodyPr>
            <a:normAutofit fontScale="92500" lnSpcReduction="20000"/>
          </a:bodyPr>
          <a:lstStyle/>
          <a:p>
            <a:r>
              <a:rPr lang="en-US" sz="1600" dirty="0">
                <a:latin typeface="Times New Roman" panose="02020603050405020304" pitchFamily="18" charset="0"/>
                <a:cs typeface="Times New Roman" panose="02020603050405020304" pitchFamily="18" charset="0"/>
              </a:rPr>
              <a:t>&lt;?php</a:t>
            </a:r>
          </a:p>
          <a:p>
            <a:r>
              <a:rPr lang="en-US" sz="1600" dirty="0">
                <a:latin typeface="Times New Roman" panose="02020603050405020304" pitchFamily="18" charset="0"/>
                <a:cs typeface="Times New Roman" panose="02020603050405020304" pitchFamily="18" charset="0"/>
              </a:rPr>
              <a:t>	function </a:t>
            </a:r>
            <a:r>
              <a:rPr lang="en-US" sz="1600" dirty="0" err="1">
                <a:latin typeface="Times New Roman" panose="02020603050405020304" pitchFamily="18" charset="0"/>
                <a:cs typeface="Times New Roman" panose="02020603050405020304" pitchFamily="18" charset="0"/>
              </a:rPr>
              <a:t>printmsg</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echo "hello welcome";</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printmsg</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xmlns="" val="123564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78DE2F-883D-4C13-B2B6-80A91572012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Passing Arguments Through Function</a:t>
            </a:r>
          </a:p>
        </p:txBody>
      </p:sp>
      <p:sp>
        <p:nvSpPr>
          <p:cNvPr id="3" name="Content Placeholder 2">
            <a:extLst>
              <a:ext uri="{FF2B5EF4-FFF2-40B4-BE49-F238E27FC236}">
                <a16:creationId xmlns:a16="http://schemas.microsoft.com/office/drawing/2014/main" xmlns="" id="{1EF0D3F2-6B51-4E53-9664-1E3EC069A378}"/>
              </a:ext>
            </a:extLst>
          </p:cNvPr>
          <p:cNvSpPr>
            <a:spLocks noGrp="1"/>
          </p:cNvSpPr>
          <p:nvPr>
            <p:ph idx="1"/>
          </p:nvPr>
        </p:nvSpPr>
        <p:spPr>
          <a:xfrm>
            <a:off x="1130270" y="1802167"/>
            <a:ext cx="9603275" cy="3664178"/>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&lt;?php</a:t>
            </a:r>
          </a:p>
          <a:p>
            <a:r>
              <a:rPr lang="en-US" dirty="0">
                <a:latin typeface="Times New Roman" panose="02020603050405020304" pitchFamily="18" charset="0"/>
                <a:cs typeface="Times New Roman" panose="02020603050405020304" pitchFamily="18" charset="0"/>
              </a:rPr>
              <a:t>	function summation($n1,$n2)</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$n3=$n1+$n2;</a:t>
            </a:r>
          </a:p>
          <a:p>
            <a:r>
              <a:rPr lang="en-US" dirty="0">
                <a:latin typeface="Times New Roman" panose="02020603050405020304" pitchFamily="18" charset="0"/>
                <a:cs typeface="Times New Roman" panose="02020603050405020304" pitchFamily="18" charset="0"/>
              </a:rPr>
              <a:t>		echo "Summation is:-".$n3;</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summation(10,20);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xmlns="" val="207294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7E8E64-3EC6-44C6-BC28-6050A0A62DB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Introduction Of PHP</a:t>
            </a:r>
          </a:p>
        </p:txBody>
      </p:sp>
      <p:sp>
        <p:nvSpPr>
          <p:cNvPr id="3" name="Content Placeholder 2">
            <a:extLst>
              <a:ext uri="{FF2B5EF4-FFF2-40B4-BE49-F238E27FC236}">
                <a16:creationId xmlns:a16="http://schemas.microsoft.com/office/drawing/2014/main" xmlns="" id="{BAE37BF5-A2E2-4946-907D-5A3AD2400FA8}"/>
              </a:ext>
            </a:extLst>
          </p:cNvPr>
          <p:cNvSpPr>
            <a:spLocks noGrp="1"/>
          </p:cNvSpPr>
          <p:nvPr>
            <p:ph idx="1"/>
          </p:nvPr>
        </p:nvSpPr>
        <p:spPr>
          <a:xfrm>
            <a:off x="1130270" y="1642368"/>
            <a:ext cx="9931460" cy="4262307"/>
          </a:xfrm>
        </p:spPr>
        <p:txBody>
          <a:bodyPr>
            <a:normAutofit/>
          </a:bodyPr>
          <a:lstStyle/>
          <a:p>
            <a:r>
              <a:rPr lang="en-US" sz="2400" dirty="0">
                <a:latin typeface="Times New Roman" panose="02020603050405020304" pitchFamily="18" charset="0"/>
                <a:cs typeface="Times New Roman" panose="02020603050405020304" pitchFamily="18" charset="0"/>
              </a:rPr>
              <a:t>PHP is a recursive acronym for "PHP: Hypertext Preprocessor“ or “Personal Home Page”.</a:t>
            </a:r>
          </a:p>
          <a:p>
            <a:r>
              <a:rPr lang="en-US" sz="2400" dirty="0">
                <a:latin typeface="Times New Roman" panose="02020603050405020304" pitchFamily="18" charset="0"/>
                <a:cs typeface="Times New Roman" panose="02020603050405020304" pitchFamily="18" charset="0"/>
              </a:rPr>
              <a:t>PHP is a server side scripting language that is embedded in HTML. It is used to manage dynamic content, databases, session tracking, even build entire e-commerce sites.</a:t>
            </a:r>
          </a:p>
          <a:p>
            <a:r>
              <a:rPr lang="en-US" sz="2400" dirty="0">
                <a:latin typeface="Times New Roman" panose="02020603050405020304" pitchFamily="18" charset="0"/>
                <a:cs typeface="Times New Roman" panose="02020603050405020304" pitchFamily="18" charset="0"/>
              </a:rPr>
              <a:t>It is integrated with a number of popular databases, including MySQL, PostgreSQL, </a:t>
            </a:r>
            <a:r>
              <a:rPr lang="en-US" sz="2400" dirty="0" err="1">
                <a:latin typeface="Times New Roman" panose="02020603050405020304" pitchFamily="18" charset="0"/>
                <a:cs typeface="Times New Roman" panose="02020603050405020304" pitchFamily="18" charset="0"/>
              </a:rPr>
              <a:t>Oracle,blockchain</a:t>
            </a:r>
            <a:r>
              <a:rPr lang="en-US" sz="2400" dirty="0">
                <a:latin typeface="Times New Roman" panose="02020603050405020304" pitchFamily="18" charset="0"/>
                <a:cs typeface="Times New Roman" panose="02020603050405020304" pitchFamily="18" charset="0"/>
              </a:rPr>
              <a:t>, and Microsoft SQL Server.</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2660513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837730-7153-435A-87A2-C9B645106FD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Passing Argument by </a:t>
            </a:r>
            <a:r>
              <a:rPr lang="en-US" b="1" dirty="0" err="1">
                <a:latin typeface="Times New Roman" panose="02020603050405020304" pitchFamily="18" charset="0"/>
                <a:cs typeface="Times New Roman" panose="02020603050405020304" pitchFamily="18" charset="0"/>
              </a:rPr>
              <a:t>Referance</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5FE1A9F-58B6-417E-9FC4-DA83FB47A6F8}"/>
              </a:ext>
            </a:extLst>
          </p:cNvPr>
          <p:cNvSpPr>
            <a:spLocks noGrp="1"/>
          </p:cNvSpPr>
          <p:nvPr>
            <p:ph idx="1"/>
          </p:nvPr>
        </p:nvSpPr>
        <p:spPr>
          <a:xfrm>
            <a:off x="1130270" y="1464816"/>
            <a:ext cx="9603275" cy="4001529"/>
          </a:xfrm>
        </p:spPr>
        <p:txBody>
          <a:bodyPr>
            <a:normAutofit fontScale="62500" lnSpcReduction="20000"/>
          </a:bodyPr>
          <a:lstStyle/>
          <a:p>
            <a:r>
              <a:rPr lang="pt-BR" dirty="0"/>
              <a:t>&lt;?php</a:t>
            </a:r>
          </a:p>
          <a:p>
            <a:r>
              <a:rPr lang="pt-BR" dirty="0"/>
              <a:t>	function summation(&amp;$num)</a:t>
            </a:r>
          </a:p>
          <a:p>
            <a:r>
              <a:rPr lang="pt-BR" dirty="0"/>
              <a:t>	{</a:t>
            </a:r>
          </a:p>
          <a:p>
            <a:r>
              <a:rPr lang="pt-BR" dirty="0"/>
              <a:t>		$num += 5;</a:t>
            </a:r>
          </a:p>
          <a:p>
            <a:r>
              <a:rPr lang="pt-BR" dirty="0"/>
              <a:t>	}</a:t>
            </a:r>
          </a:p>
          <a:p>
            <a:r>
              <a:rPr lang="pt-BR" dirty="0"/>
              <a:t>	</a:t>
            </a:r>
          </a:p>
          <a:p>
            <a:r>
              <a:rPr lang="pt-BR" dirty="0"/>
              <a:t> 	$num=10;</a:t>
            </a:r>
          </a:p>
          <a:p>
            <a:r>
              <a:rPr lang="pt-BR" dirty="0"/>
              <a:t>	echo "$num&lt;br&gt;";</a:t>
            </a:r>
          </a:p>
          <a:p>
            <a:r>
              <a:rPr lang="pt-BR" dirty="0"/>
              <a:t>	summation($num);</a:t>
            </a:r>
          </a:p>
          <a:p>
            <a:r>
              <a:rPr lang="pt-BR" dirty="0"/>
              <a:t>	echo "$num";</a:t>
            </a:r>
          </a:p>
          <a:p>
            <a:endParaRPr lang="pt-BR" dirty="0"/>
          </a:p>
          <a:p>
            <a:r>
              <a:rPr lang="pt-BR" dirty="0"/>
              <a:t>?&gt;</a:t>
            </a:r>
            <a:endParaRPr lang="en-US" dirty="0"/>
          </a:p>
        </p:txBody>
      </p:sp>
    </p:spTree>
    <p:extLst>
      <p:ext uri="{BB962C8B-B14F-4D97-AF65-F5344CB8AC3E}">
        <p14:creationId xmlns:p14="http://schemas.microsoft.com/office/powerpoint/2010/main" xmlns="" val="946937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6EA0C8-90F7-4E05-8879-6C2654B85BA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String Manipulation in PHP</a:t>
            </a:r>
          </a:p>
        </p:txBody>
      </p:sp>
      <p:sp>
        <p:nvSpPr>
          <p:cNvPr id="3" name="Content Placeholder 2">
            <a:extLst>
              <a:ext uri="{FF2B5EF4-FFF2-40B4-BE49-F238E27FC236}">
                <a16:creationId xmlns:a16="http://schemas.microsoft.com/office/drawing/2014/main" xmlns="" id="{30B849AF-8D94-485C-8C69-6A00CB356424}"/>
              </a:ext>
            </a:extLst>
          </p:cNvPr>
          <p:cNvSpPr>
            <a:spLocks noGrp="1"/>
          </p:cNvSpPr>
          <p:nvPr>
            <p:ph idx="1"/>
          </p:nvPr>
        </p:nvSpPr>
        <p:spPr/>
        <p:txBody>
          <a:bodyPr>
            <a:normAutofit/>
          </a:bodyPr>
          <a:lstStyle/>
          <a:p>
            <a:pPr marL="0" indent="0" algn="ctr">
              <a:buNone/>
            </a:pPr>
            <a:r>
              <a:rPr lang="en-US" sz="16900" dirty="0">
                <a:latin typeface="Times New Roman" panose="02020603050405020304" pitchFamily="18" charset="0"/>
                <a:cs typeface="Times New Roman" panose="02020603050405020304" pitchFamily="18" charset="0"/>
              </a:rPr>
              <a:t>String</a:t>
            </a:r>
          </a:p>
        </p:txBody>
      </p:sp>
    </p:spTree>
    <p:extLst>
      <p:ext uri="{BB962C8B-B14F-4D97-AF65-F5344CB8AC3E}">
        <p14:creationId xmlns:p14="http://schemas.microsoft.com/office/powerpoint/2010/main" xmlns="" val="225611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805086-561D-4B34-BA96-54F1A79E6B6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0BC29DF0-6445-4F8C-BA40-0A246D9B73DE}"/>
              </a:ext>
            </a:extLst>
          </p:cNvPr>
          <p:cNvSpPr>
            <a:spLocks noGrp="1"/>
          </p:cNvSpPr>
          <p:nvPr>
            <p:ph idx="1"/>
          </p:nvPr>
        </p:nvSpPr>
        <p:spPr>
          <a:xfrm>
            <a:off x="1130270" y="1420427"/>
            <a:ext cx="9603275" cy="4045918"/>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A String is a Sequence of characters Containing alphabets, digit, and special symbols.</a:t>
            </a:r>
          </a:p>
          <a:p>
            <a:r>
              <a:rPr lang="en-US" sz="2400" dirty="0">
                <a:latin typeface="Times New Roman" panose="02020603050405020304" pitchFamily="18" charset="0"/>
                <a:cs typeface="Times New Roman" panose="02020603050405020304" pitchFamily="18" charset="0"/>
              </a:rPr>
              <a:t>String can be stored in either  double quotes or single quotes.</a:t>
            </a:r>
          </a:p>
          <a:p>
            <a:r>
              <a:rPr lang="en-US" sz="2400" dirty="0">
                <a:latin typeface="Times New Roman" panose="02020603050405020304" pitchFamily="18" charset="0"/>
                <a:cs typeface="Times New Roman" panose="02020603050405020304" pitchFamily="18" charset="0"/>
              </a:rPr>
              <a:t>A Created String can be manipulated using various built in function provided by PHP.</a:t>
            </a:r>
          </a:p>
          <a:p>
            <a:r>
              <a:rPr lang="en-US" altLang="en-US" sz="2400" dirty="0">
                <a:latin typeface="Times New Roman" panose="02020603050405020304" pitchFamily="18" charset="0"/>
                <a:cs typeface="Times New Roman" panose="02020603050405020304" pitchFamily="18" charset="0"/>
              </a:rPr>
              <a:t>$string_1 = "This is a string in double quotes"; </a:t>
            </a:r>
          </a:p>
          <a:p>
            <a:r>
              <a:rPr lang="en-US" altLang="en-US" sz="2400" dirty="0">
                <a:latin typeface="Times New Roman" panose="02020603050405020304" pitchFamily="18" charset="0"/>
                <a:cs typeface="Times New Roman" panose="02020603050405020304" pitchFamily="18" charset="0"/>
              </a:rPr>
              <a:t>$string_2 = ‘This is a somewhat longer, singly quoted string’; </a:t>
            </a:r>
          </a:p>
          <a:p>
            <a:r>
              <a:rPr lang="en-US" altLang="en-US" sz="2400" dirty="0">
                <a:latin typeface="Times New Roman" panose="02020603050405020304" pitchFamily="18" charset="0"/>
                <a:cs typeface="Times New Roman" panose="02020603050405020304" pitchFamily="18" charset="0"/>
              </a:rPr>
              <a:t>$string_3= ""; // a string with zero characters</a:t>
            </a:r>
            <a:r>
              <a:rPr lang="en-US" altLang="en-US" sz="1800" dirty="0">
                <a:latin typeface="Times New Roman" panose="02020603050405020304" pitchFamily="18" charset="0"/>
                <a:cs typeface="Times New Roman" panose="02020603050405020304" pitchFamily="18" charset="0"/>
              </a:rPr>
              <a:t> </a:t>
            </a:r>
            <a:endParaRPr lang="en-US" altLang="en-US" sz="4800" dirty="0">
              <a:latin typeface="Times New Roman" panose="02020603050405020304" pitchFamily="18" charset="0"/>
              <a:cs typeface="Times New Roman" panose="02020603050405020304" pitchFamily="18" charset="0"/>
            </a:endParaRPr>
          </a:p>
          <a:p>
            <a:endParaRPr lang="en-US" sz="2400" dirty="0"/>
          </a:p>
          <a:p>
            <a:endParaRPr lang="en-US" sz="2400" dirty="0"/>
          </a:p>
        </p:txBody>
      </p:sp>
    </p:spTree>
    <p:extLst>
      <p:ext uri="{BB962C8B-B14F-4D97-AF65-F5344CB8AC3E}">
        <p14:creationId xmlns:p14="http://schemas.microsoft.com/office/powerpoint/2010/main" xmlns="" val="1032005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BAB5AC-3C3F-429A-8687-93E7449F91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7CB4DE0-6312-4EC8-9E2F-82908DF56B8E}"/>
              </a:ext>
            </a:extLst>
          </p:cNvPr>
          <p:cNvSpPr>
            <a:spLocks noGrp="1"/>
          </p:cNvSpPr>
          <p:nvPr>
            <p:ph idx="1"/>
          </p:nvPr>
        </p:nvSpPr>
        <p:spPr>
          <a:xfrm>
            <a:off x="1130270" y="2002559"/>
            <a:ext cx="9603275" cy="3463786"/>
          </a:xfrm>
        </p:spPr>
        <p:txBody>
          <a:bodyPr>
            <a:normAutofit/>
          </a:bodyPr>
          <a:lstStyle/>
          <a:p>
            <a:r>
              <a:rPr lang="en-US" sz="2800" dirty="0">
                <a:latin typeface="Times New Roman" panose="02020603050405020304" pitchFamily="18" charset="0"/>
                <a:cs typeface="Times New Roman" panose="02020603050405020304" pitchFamily="18" charset="0"/>
              </a:rPr>
              <a:t>In Double quoted string ,a variable is evaluated .That means the value of variable is considered or printed.</a:t>
            </a:r>
          </a:p>
          <a:p>
            <a:r>
              <a:rPr lang="en-US" sz="2800" dirty="0">
                <a:latin typeface="Times New Roman" panose="02020603050405020304" pitchFamily="18" charset="0"/>
                <a:cs typeface="Times New Roman" panose="02020603050405020304" pitchFamily="18" charset="0"/>
              </a:rPr>
              <a:t>While in single quote the literal variable name is used ,that means the variable name is printed as it is.</a:t>
            </a:r>
          </a:p>
        </p:txBody>
      </p:sp>
    </p:spTree>
    <p:extLst>
      <p:ext uri="{BB962C8B-B14F-4D97-AF65-F5344CB8AC3E}">
        <p14:creationId xmlns:p14="http://schemas.microsoft.com/office/powerpoint/2010/main" xmlns="" val="3887975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E1892-9C59-40A9-A22B-6F635E5D51A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String Manipulation Program</a:t>
            </a:r>
          </a:p>
        </p:txBody>
      </p:sp>
      <p:sp>
        <p:nvSpPr>
          <p:cNvPr id="3" name="Content Placeholder 2">
            <a:extLst>
              <a:ext uri="{FF2B5EF4-FFF2-40B4-BE49-F238E27FC236}">
                <a16:creationId xmlns:a16="http://schemas.microsoft.com/office/drawing/2014/main" xmlns="" id="{B5EAE706-7EE7-4F31-8BF7-CFD091B21E36}"/>
              </a:ext>
            </a:extLst>
          </p:cNvPr>
          <p:cNvSpPr>
            <a:spLocks noGrp="1"/>
          </p:cNvSpPr>
          <p:nvPr>
            <p:ph idx="1"/>
          </p:nvPr>
        </p:nvSpPr>
        <p:spPr>
          <a:xfrm>
            <a:off x="1130270" y="1704513"/>
            <a:ext cx="9603275" cy="446546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&lt;?php</a:t>
            </a:r>
          </a:p>
          <a:p>
            <a:pPr marL="0" indent="0">
              <a:buNone/>
            </a:pP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sname</a:t>
            </a:r>
            <a:r>
              <a:rPr lang="en-US" sz="3200" dirty="0">
                <a:latin typeface="Times New Roman" panose="02020603050405020304" pitchFamily="18" charset="0"/>
                <a:cs typeface="Times New Roman" panose="02020603050405020304" pitchFamily="18" charset="0"/>
              </a:rPr>
              <a:t> ="PHP";</a:t>
            </a:r>
          </a:p>
          <a:p>
            <a:pPr marL="0" indent="0">
              <a:buNone/>
            </a:pPr>
            <a:r>
              <a:rPr lang="en-US" sz="3200" dirty="0">
                <a:latin typeface="Times New Roman" panose="02020603050405020304" pitchFamily="18" charset="0"/>
                <a:cs typeface="Times New Roman" panose="02020603050405020304" pitchFamily="18" charset="0"/>
              </a:rPr>
              <a:t>echo "$</a:t>
            </a:r>
            <a:r>
              <a:rPr lang="en-US" sz="3200" dirty="0" err="1">
                <a:latin typeface="Times New Roman" panose="02020603050405020304" pitchFamily="18" charset="0"/>
                <a:cs typeface="Times New Roman" panose="02020603050405020304" pitchFamily="18" charset="0"/>
              </a:rPr>
              <a:t>sname</a:t>
            </a:r>
            <a:r>
              <a:rPr lang="en-US" sz="3200" dirty="0">
                <a:latin typeface="Times New Roman" panose="02020603050405020304" pitchFamily="18" charset="0"/>
                <a:cs typeface="Times New Roman" panose="02020603050405020304" pitchFamily="18" charset="0"/>
              </a:rPr>
              <a:t>  is a server side scripting Language&lt;</a:t>
            </a:r>
            <a:r>
              <a:rPr lang="en-US" sz="3200" dirty="0" err="1">
                <a:latin typeface="Times New Roman" panose="02020603050405020304" pitchFamily="18" charset="0"/>
                <a:cs typeface="Times New Roman" panose="02020603050405020304" pitchFamily="18" charset="0"/>
              </a:rPr>
              <a:t>br</a:t>
            </a:r>
            <a:r>
              <a:rPr lang="en-US" sz="3200" dirty="0">
                <a:latin typeface="Times New Roman" panose="02020603050405020304" pitchFamily="18" charset="0"/>
                <a:cs typeface="Times New Roman" panose="02020603050405020304" pitchFamily="18" charset="0"/>
              </a:rPr>
              <a:t>&gt;&lt;</a:t>
            </a:r>
            <a:r>
              <a:rPr lang="en-US" sz="3200" dirty="0" err="1">
                <a:latin typeface="Times New Roman" panose="02020603050405020304" pitchFamily="18" charset="0"/>
                <a:cs typeface="Times New Roman" panose="02020603050405020304" pitchFamily="18" charset="0"/>
              </a:rPr>
              <a:t>br</a:t>
            </a:r>
            <a:r>
              <a:rPr lang="en-US" sz="3200" dirty="0">
                <a:latin typeface="Times New Roman" panose="02020603050405020304" pitchFamily="18" charset="0"/>
                <a:cs typeface="Times New Roman" panose="02020603050405020304" pitchFamily="18" charset="0"/>
              </a:rPr>
              <a:t>&gt;";</a:t>
            </a:r>
          </a:p>
          <a:p>
            <a:pPr marL="0" indent="0">
              <a:buNone/>
            </a:pPr>
            <a:r>
              <a:rPr lang="en-US" sz="3200" dirty="0">
                <a:latin typeface="Times New Roman" panose="02020603050405020304" pitchFamily="18" charset="0"/>
                <a:cs typeface="Times New Roman" panose="02020603050405020304" pitchFamily="18" charset="0"/>
              </a:rPr>
              <a:t>echo '$</a:t>
            </a:r>
            <a:r>
              <a:rPr lang="en-US" sz="3200" dirty="0" err="1">
                <a:latin typeface="Times New Roman" panose="02020603050405020304" pitchFamily="18" charset="0"/>
                <a:cs typeface="Times New Roman" panose="02020603050405020304" pitchFamily="18" charset="0"/>
              </a:rPr>
              <a:t>sname</a:t>
            </a:r>
            <a:r>
              <a:rPr lang="en-US" sz="3200" dirty="0">
                <a:latin typeface="Times New Roman" panose="02020603050405020304" pitchFamily="18" charset="0"/>
                <a:cs typeface="Times New Roman" panose="02020603050405020304" pitchFamily="18" charset="0"/>
              </a:rPr>
              <a:t> is a server side scripting language ';</a:t>
            </a:r>
          </a:p>
          <a:p>
            <a:pPr marL="0" indent="0">
              <a:buNone/>
            </a:pPr>
            <a:r>
              <a:rPr lang="en-US" sz="3200"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xmlns="" val="2593325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FE834-4152-4FA6-8F11-A512AF30EC7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String manipulation Function</a:t>
            </a:r>
          </a:p>
        </p:txBody>
      </p:sp>
      <p:sp>
        <p:nvSpPr>
          <p:cNvPr id="3" name="Content Placeholder 2">
            <a:extLst>
              <a:ext uri="{FF2B5EF4-FFF2-40B4-BE49-F238E27FC236}">
                <a16:creationId xmlns:a16="http://schemas.microsoft.com/office/drawing/2014/main" xmlns="" id="{A53B5432-E68F-4C43-A011-E39D4C3E4533}"/>
              </a:ext>
            </a:extLst>
          </p:cNvPr>
          <p:cNvSpPr>
            <a:spLocks noGrp="1"/>
          </p:cNvSpPr>
          <p:nvPr>
            <p:ph idx="1"/>
          </p:nvPr>
        </p:nvSpPr>
        <p:spPr>
          <a:xfrm>
            <a:off x="1130270" y="2171769"/>
            <a:ext cx="9603275" cy="3607930"/>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Chr</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Strlen</a:t>
            </a:r>
            <a:r>
              <a:rPr lang="en-US" sz="2400" dirty="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3. </a:t>
            </a:r>
            <a:r>
              <a:rPr lang="en-US" sz="2400" dirty="0" err="1" smtClean="0">
                <a:latin typeface="Times New Roman" panose="02020603050405020304" pitchFamily="18" charset="0"/>
                <a:cs typeface="Times New Roman" panose="02020603050405020304" pitchFamily="18" charset="0"/>
              </a:rPr>
              <a:t>Strcmp</a:t>
            </a: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4. </a:t>
            </a:r>
            <a:r>
              <a:rPr lang="en-US" sz="2400" dirty="0" err="1" smtClean="0">
                <a:latin typeface="Times New Roman" panose="02020603050405020304" pitchFamily="18" charset="0"/>
                <a:cs typeface="Times New Roman" panose="02020603050405020304" pitchFamily="18" charset="0"/>
              </a:rPr>
              <a:t>Strrev</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5.Strtolower()			</a:t>
            </a:r>
          </a:p>
          <a:p>
            <a:r>
              <a:rPr lang="en-US" sz="2400" dirty="0">
                <a:latin typeface="Times New Roman" panose="02020603050405020304" pitchFamily="18" charset="0"/>
                <a:cs typeface="Times New Roman" panose="02020603050405020304" pitchFamily="18" charset="0"/>
              </a:rPr>
              <a:t>6.Strtoupper()			</a:t>
            </a:r>
          </a:p>
          <a:p>
            <a:pPr>
              <a:buNone/>
            </a:pP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75132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C7D75A-1818-4BFF-88A6-EA5BCF211BC2}"/>
              </a:ext>
            </a:extLst>
          </p:cNvPr>
          <p:cNvSpPr>
            <a:spLocks noGrp="1"/>
          </p:cNvSpPr>
          <p:nvPr>
            <p:ph type="title"/>
          </p:nvPr>
        </p:nvSpPr>
        <p:spPr/>
        <p:txBody>
          <a:bodyPr/>
          <a:lstStyle/>
          <a:p>
            <a:r>
              <a:rPr lang="en-US" altLang="en-US" b="1" dirty="0">
                <a:latin typeface="Arial" panose="020B0604020202020204" pitchFamily="34" charset="0"/>
              </a:rPr>
              <a:t>String </a:t>
            </a:r>
            <a:r>
              <a:rPr lang="en-US" altLang="en-US" b="1" dirty="0" smtClean="0">
                <a:latin typeface="Arial" panose="020B0604020202020204" pitchFamily="34" charset="0"/>
              </a:rPr>
              <a:t>Concatenation</a:t>
            </a:r>
            <a:r>
              <a:rPr lang="en-US" altLang="en-US" b="1" dirty="0">
                <a:latin typeface="Arial" panose="020B0604020202020204" pitchFamily="34" charset="0"/>
              </a:rPr>
              <a:t/>
            </a:r>
            <a:br>
              <a:rPr lang="en-US" altLang="en-US" b="1" dirty="0">
                <a:latin typeface="Arial" panose="020B0604020202020204" pitchFamily="34" charset="0"/>
              </a:rPr>
            </a:br>
            <a:endParaRPr lang="en-US" dirty="0"/>
          </a:p>
        </p:txBody>
      </p:sp>
      <p:sp>
        <p:nvSpPr>
          <p:cNvPr id="4" name="Rectangle 1">
            <a:extLst>
              <a:ext uri="{FF2B5EF4-FFF2-40B4-BE49-F238E27FC236}">
                <a16:creationId xmlns:a16="http://schemas.microsoft.com/office/drawing/2014/main" xmlns="" id="{24477A66-71E6-4358-954A-FE9CA2AFB8D7}"/>
              </a:ext>
            </a:extLst>
          </p:cNvPr>
          <p:cNvSpPr>
            <a:spLocks noGrp="1" noChangeArrowheads="1"/>
          </p:cNvSpPr>
          <p:nvPr>
            <p:ph idx="1"/>
          </p:nvPr>
        </p:nvSpPr>
        <p:spPr bwMode="auto">
          <a:xfrm>
            <a:off x="1633490" y="1500678"/>
            <a:ext cx="7892249" cy="3416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panose="020B0604020202020204" pitchFamily="34" charset="0"/>
              </a:rPr>
              <a:t>To concatenate two string variables together, use the dot (.) operator −</a:t>
            </a:r>
            <a:endParaRPr lang="en-US" altLang="en-US" sz="8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&lt;?php</a:t>
            </a:r>
          </a:p>
          <a:p>
            <a:pPr marL="0" lvl="0" indent="0" eaLnBrk="0" fontAlgn="base" hangingPunct="0">
              <a:lnSpc>
                <a:spcPct val="100000"/>
              </a:lnSpc>
              <a:spcBef>
                <a:spcPct val="0"/>
              </a:spcBef>
              <a:spcAft>
                <a:spcPct val="0"/>
              </a:spcAft>
              <a:buClrTx/>
              <a:buSzTx/>
              <a:buNone/>
            </a:pPr>
            <a:r>
              <a:rPr lang="en-US" altLang="en-US" sz="2400" dirty="0">
                <a:latin typeface="Times New Roman" panose="02020603050405020304" pitchFamily="18" charset="0"/>
                <a:cs typeface="Times New Roman" panose="02020603050405020304" pitchFamily="18" charset="0"/>
              </a:rPr>
              <a:t> $string1="</a:t>
            </a:r>
            <a:r>
              <a:rPr lang="en-US" altLang="en-US" sz="2400" dirty="0" err="1">
                <a:latin typeface="Times New Roman" panose="02020603050405020304" pitchFamily="18" charset="0"/>
                <a:cs typeface="Times New Roman" panose="02020603050405020304" pitchFamily="18" charset="0"/>
              </a:rPr>
              <a:t>Sumago</a:t>
            </a:r>
            <a:r>
              <a:rPr lang="en-US" altLang="en-US" sz="2400" dirty="0">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ClrTx/>
              <a:buSzTx/>
              <a:buNone/>
            </a:pPr>
            <a:r>
              <a:rPr lang="en-US" altLang="en-US" sz="2400" dirty="0">
                <a:latin typeface="Times New Roman" panose="02020603050405020304" pitchFamily="18" charset="0"/>
                <a:cs typeface="Times New Roman" panose="02020603050405020304" pitchFamily="18" charset="0"/>
              </a:rPr>
              <a:t> $string2="Infotech";</a:t>
            </a:r>
          </a:p>
          <a:p>
            <a:pPr marL="0" lvl="0" indent="0" eaLnBrk="0" fontAlgn="base" hangingPunct="0">
              <a:lnSpc>
                <a:spcPct val="100000"/>
              </a:lnSpc>
              <a:spcBef>
                <a:spcPct val="0"/>
              </a:spcBef>
              <a:spcAft>
                <a:spcPct val="0"/>
              </a:spcAft>
              <a:buClrTx/>
              <a:buSzTx/>
              <a:buNone/>
            </a:pPr>
            <a:r>
              <a:rPr lang="en-US" altLang="en-US" sz="2400" dirty="0">
                <a:latin typeface="Times New Roman" panose="02020603050405020304" pitchFamily="18" charset="0"/>
                <a:cs typeface="Times New Roman" panose="02020603050405020304" pitchFamily="18" charset="0"/>
              </a:rPr>
              <a:t> $string3="Nashik";</a:t>
            </a:r>
          </a:p>
          <a:p>
            <a:pPr marL="0" lvl="0" indent="0" eaLnBrk="0" fontAlgn="base" hangingPunct="0">
              <a:lnSpc>
                <a:spcPct val="100000"/>
              </a:lnSpc>
              <a:spcBef>
                <a:spcPct val="0"/>
              </a:spcBef>
              <a:spcAft>
                <a:spcPct val="0"/>
              </a:spcAft>
              <a:buClrTx/>
              <a:buSzTx/>
              <a:buNone/>
            </a:pPr>
            <a:r>
              <a:rPr lang="en-US" altLang="en-US" sz="2400" dirty="0">
                <a:latin typeface="Times New Roman" panose="02020603050405020304" pitchFamily="18" charset="0"/>
                <a:cs typeface="Times New Roman" panose="02020603050405020304" pitchFamily="18" charset="0"/>
              </a:rPr>
              <a:t> echo $string1 . " " . $string2 . " " . $string3;</a:t>
            </a:r>
          </a:p>
          <a:p>
            <a:pPr marL="0" lvl="0" indent="0" eaLnBrk="0" fontAlgn="base" hangingPunct="0">
              <a:lnSpc>
                <a:spcPct val="100000"/>
              </a:lnSpc>
              <a:spcBef>
                <a:spcPct val="0"/>
              </a:spcBef>
              <a:spcAft>
                <a:spcPct val="0"/>
              </a:spcAft>
              <a:buClrTx/>
              <a:buSzTx/>
              <a:buNone/>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19111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err="1" smtClean="0"/>
              <a:t>Strlen</a:t>
            </a:r>
            <a:r>
              <a:rPr lang="en-US" sz="5400" b="1" dirty="0" smtClean="0"/>
              <a:t>()</a:t>
            </a:r>
            <a:endParaRPr lang="en-US" sz="5400" b="1" dirty="0"/>
          </a:p>
        </p:txBody>
      </p:sp>
      <p:sp>
        <p:nvSpPr>
          <p:cNvPr id="3" name="Content Placeholder 2"/>
          <p:cNvSpPr>
            <a:spLocks noGrp="1"/>
          </p:cNvSpPr>
          <p:nvPr>
            <p:ph idx="1"/>
          </p:nvPr>
        </p:nvSpPr>
        <p:spPr>
          <a:xfrm>
            <a:off x="1130270" y="2171769"/>
            <a:ext cx="9603275" cy="4004744"/>
          </a:xfrm>
        </p:spPr>
        <p:txBody>
          <a:bodyPr>
            <a:normAutofit fontScale="85000" lnSpcReduction="20000"/>
          </a:bodyPr>
          <a:lstStyle/>
          <a:p>
            <a:pPr fontAlgn="t"/>
            <a:r>
              <a:rPr lang="en-US" sz="2600" dirty="0" smtClean="0">
                <a:latin typeface="Times New Roman" pitchFamily="18" charset="0"/>
                <a:cs typeface="Times New Roman" pitchFamily="18" charset="0"/>
              </a:rPr>
              <a:t>&lt;?</a:t>
            </a:r>
            <a:r>
              <a:rPr lang="en-US" sz="2600" dirty="0" err="1" smtClean="0">
                <a:latin typeface="Times New Roman" pitchFamily="18" charset="0"/>
                <a:cs typeface="Times New Roman" pitchFamily="18" charset="0"/>
              </a:rPr>
              <a:t>php</a:t>
            </a:r>
            <a:endParaRPr lang="en-US" sz="2600" dirty="0" smtClean="0">
              <a:latin typeface="Times New Roman" pitchFamily="18" charset="0"/>
              <a:cs typeface="Times New Roman" pitchFamily="18" charset="0"/>
            </a:endParaRPr>
          </a:p>
          <a:p>
            <a:pPr fontAlgn="t"/>
            <a:r>
              <a:rPr lang="en-US" sz="2600" dirty="0" smtClean="0">
                <a:latin typeface="Times New Roman" pitchFamily="18" charset="0"/>
                <a:cs typeface="Times New Roman" pitchFamily="18" charset="0"/>
              </a:rPr>
              <a:t>$str1 = 'Hello world!';</a:t>
            </a:r>
          </a:p>
          <a:p>
            <a:pPr fontAlgn="t"/>
            <a:r>
              <a:rPr lang="en-US" sz="2600" dirty="0" smtClean="0">
                <a:latin typeface="Times New Roman" pitchFamily="18" charset="0"/>
                <a:cs typeface="Times New Roman" pitchFamily="18" charset="0"/>
              </a:rPr>
              <a:t>echo </a:t>
            </a:r>
            <a:r>
              <a:rPr lang="en-US" sz="2600" dirty="0" err="1" smtClean="0">
                <a:latin typeface="Times New Roman" pitchFamily="18" charset="0"/>
                <a:cs typeface="Times New Roman" pitchFamily="18" charset="0"/>
              </a:rPr>
              <a:t>strlen</a:t>
            </a:r>
            <a:r>
              <a:rPr lang="en-US" sz="2600" dirty="0" smtClean="0">
                <a:latin typeface="Times New Roman" pitchFamily="18" charset="0"/>
                <a:cs typeface="Times New Roman" pitchFamily="18" charset="0"/>
              </a:rPr>
              <a:t>($str1); // Outputs: 12</a:t>
            </a:r>
          </a:p>
          <a:p>
            <a:pPr fontAlgn="t"/>
            <a:r>
              <a:rPr lang="en-US" sz="2600" dirty="0" smtClean="0">
                <a:latin typeface="Times New Roman" pitchFamily="18" charset="0"/>
                <a:cs typeface="Times New Roman" pitchFamily="18" charset="0"/>
              </a:rPr>
              <a:t>echo "&lt;</a:t>
            </a:r>
            <a:r>
              <a:rPr lang="en-US" sz="2600" dirty="0" err="1" smtClean="0">
                <a:latin typeface="Times New Roman" pitchFamily="18" charset="0"/>
                <a:cs typeface="Times New Roman" pitchFamily="18" charset="0"/>
              </a:rPr>
              <a:t>br</a:t>
            </a:r>
            <a:r>
              <a:rPr lang="en-US" sz="2600" dirty="0" smtClean="0">
                <a:latin typeface="Times New Roman" pitchFamily="18" charset="0"/>
                <a:cs typeface="Times New Roman" pitchFamily="18" charset="0"/>
              </a:rPr>
              <a:t>&gt;";</a:t>
            </a:r>
          </a:p>
          <a:p>
            <a:pPr fontAlgn="t"/>
            <a:r>
              <a:rPr lang="en-US" sz="2600" dirty="0" smtClean="0">
                <a:latin typeface="Times New Roman" pitchFamily="18" charset="0"/>
                <a:cs typeface="Times New Roman" pitchFamily="18" charset="0"/>
              </a:rPr>
              <a:t>$str2 = ' Hello world! ';</a:t>
            </a:r>
          </a:p>
          <a:p>
            <a:pPr fontAlgn="t"/>
            <a:r>
              <a:rPr lang="en-US" sz="2600" dirty="0" smtClean="0">
                <a:latin typeface="Times New Roman" pitchFamily="18" charset="0"/>
                <a:cs typeface="Times New Roman" pitchFamily="18" charset="0"/>
              </a:rPr>
              <a:t>echo </a:t>
            </a:r>
            <a:r>
              <a:rPr lang="en-US" sz="2600" dirty="0" err="1" smtClean="0">
                <a:latin typeface="Times New Roman" pitchFamily="18" charset="0"/>
                <a:cs typeface="Times New Roman" pitchFamily="18" charset="0"/>
              </a:rPr>
              <a:t>strlen</a:t>
            </a:r>
            <a:r>
              <a:rPr lang="en-US" sz="2600" dirty="0" smtClean="0">
                <a:latin typeface="Times New Roman" pitchFamily="18" charset="0"/>
                <a:cs typeface="Times New Roman" pitchFamily="18" charset="0"/>
              </a:rPr>
              <a:t>($str2); // Outputs: 17</a:t>
            </a:r>
          </a:p>
          <a:p>
            <a:pPr fontAlgn="t"/>
            <a:r>
              <a:rPr lang="en-US" sz="2600" dirty="0" smtClean="0">
                <a:latin typeface="Times New Roman" pitchFamily="18" charset="0"/>
                <a:cs typeface="Times New Roman" pitchFamily="18" charset="0"/>
              </a:rPr>
              <a:t>?&gt;</a:t>
            </a:r>
          </a:p>
          <a:p>
            <a:r>
              <a:rPr lang="en-US" dirty="0" smtClean="0"/>
              <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err="1" smtClean="0"/>
              <a:t>Strcmp</a:t>
            </a:r>
            <a:r>
              <a:rPr lang="en-US" sz="5400" b="1" dirty="0" smtClean="0"/>
              <a:t>()</a:t>
            </a:r>
            <a:endParaRPr lang="en-US" sz="5400" b="1"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php</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$str1 = "Hello";</a:t>
            </a:r>
          </a:p>
          <a:p>
            <a:r>
              <a:rPr lang="en-US" dirty="0" smtClean="0">
                <a:latin typeface="Times New Roman" pitchFamily="18" charset="0"/>
                <a:cs typeface="Times New Roman" pitchFamily="18" charset="0"/>
              </a:rPr>
              <a:t>$str2 = "Hell";</a:t>
            </a:r>
          </a:p>
          <a:p>
            <a:r>
              <a:rPr lang="en-US" dirty="0" smtClean="0">
                <a:latin typeface="Times New Roman" pitchFamily="18" charset="0"/>
                <a:cs typeface="Times New Roman" pitchFamily="18" charset="0"/>
              </a:rPr>
              <a:t>echo </a:t>
            </a:r>
            <a:r>
              <a:rPr lang="en-US" dirty="0" err="1" smtClean="0">
                <a:latin typeface="Times New Roman" pitchFamily="18" charset="0"/>
                <a:cs typeface="Times New Roman" pitchFamily="18" charset="0"/>
              </a:rPr>
              <a:t>strcmp</a:t>
            </a:r>
            <a:r>
              <a:rPr lang="en-US" dirty="0" smtClean="0">
                <a:latin typeface="Times New Roman" pitchFamily="18" charset="0"/>
                <a:cs typeface="Times New Roman" pitchFamily="18" charset="0"/>
              </a:rPr>
              <a:t>($str1, $str2); </a:t>
            </a:r>
          </a:p>
          <a:p>
            <a:r>
              <a:rPr lang="en-US" dirty="0" smtClean="0">
                <a:latin typeface="Times New Roman" pitchFamily="18" charset="0"/>
                <a:cs typeface="Times New Roman" pitchFamily="18" charset="0"/>
              </a:rPr>
              <a:t>?&gt;</a:t>
            </a:r>
            <a:endParaRPr lang="en-US"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err="1" smtClean="0"/>
              <a:t>Strrev</a:t>
            </a:r>
            <a:r>
              <a:rPr lang="en-US" sz="6600" b="1" dirty="0" smtClean="0"/>
              <a:t>()</a:t>
            </a:r>
            <a:endParaRPr lang="en-US" sz="6600" b="1" dirty="0"/>
          </a:p>
        </p:txBody>
      </p:sp>
      <p:sp>
        <p:nvSpPr>
          <p:cNvPr id="3" name="Content Placeholder 2"/>
          <p:cNvSpPr>
            <a:spLocks noGrp="1"/>
          </p:cNvSpPr>
          <p:nvPr>
            <p:ph idx="1"/>
          </p:nvPr>
        </p:nvSpPr>
        <p:spPr>
          <a:xfrm>
            <a:off x="1130270" y="2009955"/>
            <a:ext cx="9603275" cy="3456390"/>
          </a:xfrm>
        </p:spPr>
        <p:txBody>
          <a:bodyPr>
            <a:normAutofit fontScale="55000" lnSpcReduction="20000"/>
          </a:bodyPr>
          <a:lstStyle/>
          <a:p>
            <a:pPr fontAlgn="base"/>
            <a:r>
              <a:rPr lang="en-US" sz="2200" dirty="0" smtClean="0">
                <a:latin typeface="Times New Roman" pitchFamily="18" charset="0"/>
                <a:cs typeface="Times New Roman" pitchFamily="18" charset="0"/>
              </a:rPr>
              <a:t>&lt;?</a:t>
            </a:r>
            <a:r>
              <a:rPr lang="en-US" sz="2200" dirty="0" err="1" smtClean="0">
                <a:latin typeface="Times New Roman" pitchFamily="18" charset="0"/>
                <a:cs typeface="Times New Roman" pitchFamily="18" charset="0"/>
              </a:rPr>
              <a:t>php</a:t>
            </a:r>
            <a:r>
              <a:rPr lang="en-US" sz="2200" dirty="0" smtClean="0">
                <a:latin typeface="Times New Roman" pitchFamily="18" charset="0"/>
                <a:cs typeface="Times New Roman" pitchFamily="18" charset="0"/>
              </a:rPr>
              <a:t> </a:t>
            </a:r>
          </a:p>
          <a:p>
            <a:pPr fontAlgn="base"/>
            <a:r>
              <a:rPr lang="en-US" sz="2200" dirty="0" smtClean="0">
                <a:latin typeface="Times New Roman" pitchFamily="18" charset="0"/>
                <a:cs typeface="Times New Roman" pitchFamily="18" charset="0"/>
              </a:rPr>
              <a:t>// PHP program to reverse a string using </a:t>
            </a:r>
            <a:r>
              <a:rPr lang="en-US" sz="2200" dirty="0" err="1" smtClean="0">
                <a:latin typeface="Times New Roman" pitchFamily="18" charset="0"/>
                <a:cs typeface="Times New Roman" pitchFamily="18" charset="0"/>
              </a:rPr>
              <a:t>strrev</a:t>
            </a:r>
            <a:r>
              <a:rPr lang="en-US" sz="2200" dirty="0" smtClean="0">
                <a:latin typeface="Times New Roman" pitchFamily="18" charset="0"/>
                <a:cs typeface="Times New Roman" pitchFamily="18" charset="0"/>
              </a:rPr>
              <a:t>() </a:t>
            </a:r>
          </a:p>
          <a:p>
            <a:pPr fontAlgn="base"/>
            <a:r>
              <a:rPr lang="en-US" sz="2200" dirty="0" smtClean="0">
                <a:latin typeface="Times New Roman" pitchFamily="18" charset="0"/>
                <a:cs typeface="Times New Roman" pitchFamily="18" charset="0"/>
              </a:rPr>
              <a:t>  </a:t>
            </a:r>
          </a:p>
          <a:p>
            <a:pPr fontAlgn="base"/>
            <a:r>
              <a:rPr lang="en-US" sz="2200" dirty="0" smtClean="0">
                <a:latin typeface="Times New Roman" pitchFamily="18" charset="0"/>
                <a:cs typeface="Times New Roman" pitchFamily="18" charset="0"/>
              </a:rPr>
              <a:t>function Reverse($</a:t>
            </a:r>
            <a:r>
              <a:rPr lang="en-US" sz="2200" dirty="0" err="1" smtClean="0">
                <a:latin typeface="Times New Roman" pitchFamily="18" charset="0"/>
                <a:cs typeface="Times New Roman" pitchFamily="18" charset="0"/>
              </a:rPr>
              <a:t>str</a:t>
            </a:r>
            <a:r>
              <a:rPr lang="en-US" sz="2200" dirty="0" smtClean="0">
                <a:latin typeface="Times New Roman" pitchFamily="18" charset="0"/>
                <a:cs typeface="Times New Roman" pitchFamily="18" charset="0"/>
              </a:rPr>
              <a:t>){ </a:t>
            </a:r>
          </a:p>
          <a:p>
            <a:pPr fontAlgn="base"/>
            <a:r>
              <a:rPr lang="en-US" sz="2200" dirty="0" smtClean="0">
                <a:latin typeface="Times New Roman" pitchFamily="18" charset="0"/>
                <a:cs typeface="Times New Roman" pitchFamily="18" charset="0"/>
              </a:rPr>
              <a:t>    return </a:t>
            </a:r>
            <a:r>
              <a:rPr lang="en-US" sz="2200" dirty="0" err="1" smtClean="0">
                <a:latin typeface="Times New Roman" pitchFamily="18" charset="0"/>
                <a:cs typeface="Times New Roman" pitchFamily="18" charset="0"/>
              </a:rPr>
              <a:t>strrev</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str</a:t>
            </a:r>
            <a:r>
              <a:rPr lang="en-US" sz="2200" dirty="0" smtClean="0">
                <a:latin typeface="Times New Roman" pitchFamily="18" charset="0"/>
                <a:cs typeface="Times New Roman" pitchFamily="18" charset="0"/>
              </a:rPr>
              <a:t>); </a:t>
            </a:r>
          </a:p>
          <a:p>
            <a:pPr fontAlgn="base"/>
            <a:r>
              <a:rPr lang="en-US" sz="2200" dirty="0" smtClean="0">
                <a:latin typeface="Times New Roman" pitchFamily="18" charset="0"/>
                <a:cs typeface="Times New Roman" pitchFamily="18" charset="0"/>
              </a:rPr>
              <a:t>} </a:t>
            </a:r>
          </a:p>
          <a:p>
            <a:pPr fontAlgn="base"/>
            <a:r>
              <a:rPr lang="en-US" sz="2200" dirty="0" smtClean="0">
                <a:latin typeface="Times New Roman" pitchFamily="18" charset="0"/>
                <a:cs typeface="Times New Roman" pitchFamily="18" charset="0"/>
              </a:rPr>
              <a:t>  </a:t>
            </a:r>
          </a:p>
          <a:p>
            <a:pPr fontAlgn="base"/>
            <a:r>
              <a:rPr lang="en-US" sz="2200" dirty="0" smtClean="0">
                <a:latin typeface="Times New Roman" pitchFamily="18" charset="0"/>
                <a:cs typeface="Times New Roman" pitchFamily="18" charset="0"/>
              </a:rPr>
              <a:t>// Driver Code </a:t>
            </a:r>
          </a:p>
          <a:p>
            <a:pPr fontAlgn="base"/>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str</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GeeksforGeeks</a:t>
            </a:r>
            <a:r>
              <a:rPr lang="en-US" sz="2200" dirty="0" smtClean="0">
                <a:latin typeface="Times New Roman" pitchFamily="18" charset="0"/>
                <a:cs typeface="Times New Roman" pitchFamily="18" charset="0"/>
              </a:rPr>
              <a:t>"; </a:t>
            </a:r>
          </a:p>
          <a:p>
            <a:pPr fontAlgn="base"/>
            <a:r>
              <a:rPr lang="en-US" sz="2200" dirty="0" smtClean="0">
                <a:latin typeface="Times New Roman" pitchFamily="18" charset="0"/>
                <a:cs typeface="Times New Roman" pitchFamily="18" charset="0"/>
              </a:rPr>
              <a:t>echo Reverse($</a:t>
            </a:r>
            <a:r>
              <a:rPr lang="en-US" sz="2200" dirty="0" err="1" smtClean="0">
                <a:latin typeface="Times New Roman" pitchFamily="18" charset="0"/>
                <a:cs typeface="Times New Roman" pitchFamily="18" charset="0"/>
              </a:rPr>
              <a:t>str</a:t>
            </a:r>
            <a:r>
              <a:rPr lang="en-US" sz="2200" dirty="0" smtClean="0">
                <a:latin typeface="Times New Roman" pitchFamily="18" charset="0"/>
                <a:cs typeface="Times New Roman" pitchFamily="18" charset="0"/>
              </a:rPr>
              <a:t>) </a:t>
            </a:r>
          </a:p>
          <a:p>
            <a:pPr fontAlgn="base"/>
            <a:r>
              <a:rPr lang="en-US" sz="2200" dirty="0" smtClean="0">
                <a:latin typeface="Times New Roman" pitchFamily="18" charset="0"/>
                <a:cs typeface="Times New Roman" pitchFamily="18" charset="0"/>
              </a:rPr>
              <a:t>?&gt;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47AC2-E701-488E-B0C9-3D926FDEFD74}"/>
              </a:ext>
            </a:extLst>
          </p:cNvPr>
          <p:cNvSpPr>
            <a:spLocks noGrp="1"/>
          </p:cNvSpPr>
          <p:nvPr>
            <p:ph type="title"/>
          </p:nvPr>
        </p:nvSpPr>
        <p:spPr>
          <a:xfrm>
            <a:off x="1050371" y="867037"/>
            <a:ext cx="9603275" cy="1049235"/>
          </a:xfrm>
        </p:spPr>
        <p:txBody>
          <a:bodyPr/>
          <a:lstStyle/>
          <a:p>
            <a:r>
              <a:rPr lang="en-US" sz="3600" dirty="0">
                <a:latin typeface="Times New Roman" panose="02020603050405020304" pitchFamily="18" charset="0"/>
                <a:cs typeface="Times New Roman" panose="02020603050405020304" pitchFamily="18" charset="0"/>
              </a:rPr>
              <a:t>Common use Of PHP</a:t>
            </a:r>
          </a:p>
        </p:txBody>
      </p:sp>
      <p:sp>
        <p:nvSpPr>
          <p:cNvPr id="3" name="Content Placeholder 2">
            <a:extLst>
              <a:ext uri="{FF2B5EF4-FFF2-40B4-BE49-F238E27FC236}">
                <a16:creationId xmlns:a16="http://schemas.microsoft.com/office/drawing/2014/main" xmlns="" id="{D69F5797-811A-492D-BEE8-C3B9CB3A4A18}"/>
              </a:ext>
            </a:extLst>
          </p:cNvPr>
          <p:cNvSpPr>
            <a:spLocks noGrp="1"/>
          </p:cNvSpPr>
          <p:nvPr>
            <p:ph idx="1"/>
          </p:nvPr>
        </p:nvSpPr>
        <p:spPr>
          <a:xfrm>
            <a:off x="1130270" y="1553592"/>
            <a:ext cx="9603275" cy="3912753"/>
          </a:xfrm>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PHP performs system functions, i.e. from files on a system it can create, open, read, write, and close them.</a:t>
            </a:r>
          </a:p>
          <a:p>
            <a:r>
              <a:rPr lang="en-US" sz="2800" dirty="0">
                <a:latin typeface="Times New Roman" panose="02020603050405020304" pitchFamily="18" charset="0"/>
                <a:cs typeface="Times New Roman" panose="02020603050405020304" pitchFamily="18" charset="0"/>
              </a:rPr>
              <a:t>PHP can handle forms, i.e. gather data from files, save data to a file, through email you can send data, return data to the user.</a:t>
            </a:r>
          </a:p>
          <a:p>
            <a:r>
              <a:rPr lang="en-US" sz="2800" dirty="0">
                <a:latin typeface="Times New Roman" panose="02020603050405020304" pitchFamily="18" charset="0"/>
                <a:cs typeface="Times New Roman" panose="02020603050405020304" pitchFamily="18" charset="0"/>
              </a:rPr>
              <a:t>You add, delete, modify elements within your database through PHP.</a:t>
            </a:r>
          </a:p>
          <a:p>
            <a:r>
              <a:rPr lang="en-US" sz="2800" dirty="0">
                <a:latin typeface="Times New Roman" panose="02020603050405020304" pitchFamily="18" charset="0"/>
                <a:cs typeface="Times New Roman" panose="02020603050405020304" pitchFamily="18" charset="0"/>
              </a:rPr>
              <a:t>Using PHP, you can restrict users to access some pages of your website.</a:t>
            </a:r>
          </a:p>
          <a:p>
            <a:r>
              <a:rPr lang="en-US" sz="2800" dirty="0">
                <a:latin typeface="Times New Roman" panose="02020603050405020304" pitchFamily="18" charset="0"/>
                <a:cs typeface="Times New Roman" panose="02020603050405020304" pitchFamily="18" charset="0"/>
              </a:rPr>
              <a:t>It can encrypt data.</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76173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Strtolower()</a:t>
            </a:r>
            <a:endParaRPr lang="en-US" sz="5400" b="1" dirty="0"/>
          </a:p>
        </p:txBody>
      </p:sp>
      <p:sp>
        <p:nvSpPr>
          <p:cNvPr id="3" name="Content Placeholder 2"/>
          <p:cNvSpPr>
            <a:spLocks noGrp="1"/>
          </p:cNvSpPr>
          <p:nvPr>
            <p:ph idx="1"/>
          </p:nvPr>
        </p:nvSpPr>
        <p:spPr/>
        <p:txBody>
          <a:bodyPr>
            <a:noAutofit/>
          </a:bodyPr>
          <a:lstStyle/>
          <a:p>
            <a:pPr>
              <a:buNone/>
            </a:pPr>
            <a:r>
              <a:rPr lang="en-US" sz="3200" dirty="0" smtClean="0">
                <a:latin typeface="Times New Roman" pitchFamily="18" charset="0"/>
                <a:cs typeface="Times New Roman" pitchFamily="18" charset="0"/>
              </a:rPr>
              <a:t>&lt;?</a:t>
            </a:r>
            <a:r>
              <a:rPr lang="en-US" sz="3200" dirty="0" err="1" smtClean="0">
                <a:latin typeface="Times New Roman" pitchFamily="18" charset="0"/>
                <a:cs typeface="Times New Roman" pitchFamily="18" charset="0"/>
              </a:rPr>
              <a:t>php</a:t>
            </a:r>
            <a:endParaRPr lang="en-US" sz="3200"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my_str</a:t>
            </a:r>
            <a:r>
              <a:rPr lang="en-US" sz="3200" dirty="0" smtClean="0">
                <a:latin typeface="Times New Roman" pitchFamily="18" charset="0"/>
                <a:cs typeface="Times New Roman" pitchFamily="18" charset="0"/>
              </a:rPr>
              <a:t> = 'The Quick Brown Fox Jumps Over The Lazy Dog.';</a:t>
            </a:r>
          </a:p>
          <a:p>
            <a:pPr>
              <a:buNone/>
            </a:pPr>
            <a:r>
              <a:rPr lang="en-US" sz="3200" dirty="0" smtClean="0">
                <a:latin typeface="Times New Roman" pitchFamily="18" charset="0"/>
                <a:cs typeface="Times New Roman" pitchFamily="18" charset="0"/>
              </a:rPr>
              <a:t>	echo </a:t>
            </a:r>
            <a:r>
              <a:rPr lang="en-US" sz="3200" dirty="0" err="1" smtClean="0">
                <a:latin typeface="Times New Roman" pitchFamily="18" charset="0"/>
                <a:cs typeface="Times New Roman" pitchFamily="18" charset="0"/>
              </a:rPr>
              <a:t>strtolower</a:t>
            </a:r>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my_str</a:t>
            </a:r>
            <a:r>
              <a:rPr lang="en-US" sz="3200" dirty="0" smtClean="0">
                <a:latin typeface="Times New Roman" pitchFamily="18" charset="0"/>
                <a:cs typeface="Times New Roman" pitchFamily="18" charset="0"/>
              </a:rPr>
              <a:t>);</a:t>
            </a:r>
          </a:p>
          <a:p>
            <a:pPr>
              <a:buNone/>
            </a:pPr>
            <a:r>
              <a:rPr lang="en-US" sz="3200" dirty="0" smtClean="0">
                <a:latin typeface="Times New Roman" pitchFamily="18" charset="0"/>
                <a:cs typeface="Times New Roman" pitchFamily="18" charset="0"/>
              </a:rPr>
              <a:t>	?&gt;</a:t>
            </a:r>
            <a:endParaRPr lang="en-US" sz="32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A478EA-F4EE-489A-991A-248EC548C596}"/>
              </a:ext>
            </a:extLst>
          </p:cNvPr>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10CB701-42FF-4A8D-A4A4-17DE5DDE457F}"/>
              </a:ext>
            </a:extLst>
          </p:cNvPr>
          <p:cNvSpPr>
            <a:spLocks noGrp="1"/>
          </p:cNvSpPr>
          <p:nvPr>
            <p:ph idx="1"/>
          </p:nvPr>
        </p:nvSpPr>
        <p:spPr/>
        <p:txBody>
          <a:bodyPr>
            <a:normAutofit/>
          </a:bodyPr>
          <a:lstStyle/>
          <a:p>
            <a:pPr marL="0" indent="0" algn="ctr">
              <a:buNone/>
            </a:pPr>
            <a:r>
              <a:rPr lang="en-US" sz="8800" dirty="0">
                <a:latin typeface="Times New Roman" panose="02020603050405020304" pitchFamily="18" charset="0"/>
                <a:cs typeface="Times New Roman" panose="02020603050405020304" pitchFamily="18" charset="0"/>
              </a:rPr>
              <a:t>Array</a:t>
            </a:r>
            <a:endParaRPr lang="en-US" sz="8800" dirty="0"/>
          </a:p>
        </p:txBody>
      </p:sp>
    </p:spTree>
    <p:extLst>
      <p:ext uri="{BB962C8B-B14F-4D97-AF65-F5344CB8AC3E}">
        <p14:creationId xmlns:p14="http://schemas.microsoft.com/office/powerpoint/2010/main" xmlns="" val="3911248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082BBD-53B0-4CB9-B757-8287261E0ECD}"/>
              </a:ext>
            </a:extLst>
          </p:cNvPr>
          <p:cNvSpPr>
            <a:spLocks noGrp="1"/>
          </p:cNvSpPr>
          <p:nvPr>
            <p:ph type="title"/>
          </p:nvPr>
        </p:nvSpPr>
        <p:spPr/>
        <p:txBody>
          <a:bodyPr/>
          <a:lstStyle/>
          <a:p>
            <a:r>
              <a:rPr lang="en-US" b="1" dirty="0"/>
              <a:t>What is an Array?</a:t>
            </a:r>
            <a:br>
              <a:rPr lang="en-US" b="1" dirty="0"/>
            </a:br>
            <a:endParaRPr lang="en-US" dirty="0"/>
          </a:p>
        </p:txBody>
      </p:sp>
      <p:sp>
        <p:nvSpPr>
          <p:cNvPr id="3" name="Content Placeholder 2">
            <a:extLst>
              <a:ext uri="{FF2B5EF4-FFF2-40B4-BE49-F238E27FC236}">
                <a16:creationId xmlns:a16="http://schemas.microsoft.com/office/drawing/2014/main" xmlns="" id="{8A004AA7-2476-4506-8919-BDEDE74B7088}"/>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An array can hold many values under a single name, and you can access the values by referring to an index number</a:t>
            </a:r>
            <a:r>
              <a:rPr lang="en-US" dirty="0"/>
              <a:t>.</a:t>
            </a:r>
          </a:p>
        </p:txBody>
      </p:sp>
    </p:spTree>
    <p:extLst>
      <p:ext uri="{BB962C8B-B14F-4D97-AF65-F5344CB8AC3E}">
        <p14:creationId xmlns:p14="http://schemas.microsoft.com/office/powerpoint/2010/main" xmlns="" val="1599655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EC31DD-71FE-4DC9-8468-79DFD3A3D876}"/>
              </a:ext>
            </a:extLst>
          </p:cNvPr>
          <p:cNvSpPr>
            <a:spLocks noGrp="1"/>
          </p:cNvSpPr>
          <p:nvPr>
            <p:ph type="title"/>
          </p:nvPr>
        </p:nvSpPr>
        <p:spPr/>
        <p:txBody>
          <a:bodyPr/>
          <a:lstStyle/>
          <a:p>
            <a:r>
              <a:rPr lang="en-US" b="1" dirty="0"/>
              <a:t>Create an Array in PHP</a:t>
            </a:r>
            <a:br>
              <a:rPr lang="en-US" b="1" dirty="0"/>
            </a:br>
            <a:endParaRPr lang="en-US" dirty="0"/>
          </a:p>
        </p:txBody>
      </p:sp>
      <p:sp>
        <p:nvSpPr>
          <p:cNvPr id="4" name="Rectangle 1">
            <a:extLst>
              <a:ext uri="{FF2B5EF4-FFF2-40B4-BE49-F238E27FC236}">
                <a16:creationId xmlns:a16="http://schemas.microsoft.com/office/drawing/2014/main" xmlns="" id="{7FCAF61F-F77F-4462-9AAE-09565F618091}"/>
              </a:ext>
            </a:extLst>
          </p:cNvPr>
          <p:cNvSpPr>
            <a:spLocks noGrp="1" noChangeArrowheads="1"/>
          </p:cNvSpPr>
          <p:nvPr>
            <p:ph idx="1"/>
          </p:nvPr>
        </p:nvSpPr>
        <p:spPr bwMode="auto">
          <a:xfrm>
            <a:off x="1130270" y="2603345"/>
            <a:ext cx="8636723" cy="24314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PHP, the </a:t>
            </a:r>
            <a:r>
              <a:rPr kumimoji="0" lang="en-US" altLang="en-US" sz="3200" b="0" i="0" u="none" strike="noStrike" cap="none" normalizeH="0" baseline="0" dirty="0">
                <a:ln>
                  <a:noFill/>
                </a:ln>
                <a:solidFill>
                  <a:schemeClr val="tx1"/>
                </a:solidFill>
                <a:effectLst/>
                <a:latin typeface="Arial Unicode MS"/>
              </a:rPr>
              <a:t>array()</a:t>
            </a:r>
            <a:r>
              <a:rPr kumimoji="0" lang="en-US" altLang="en-US" sz="2400" b="0" i="0" u="none" strike="noStrike" cap="none" normalizeH="0" baseline="0" dirty="0">
                <a:ln>
                  <a:noFill/>
                </a:ln>
                <a:solidFill>
                  <a:schemeClr val="tx1"/>
                </a:solidFill>
                <a:effectLst/>
              </a:rPr>
              <a:t> function is used to create an array:</a:t>
            </a:r>
            <a:endParaRPr kumimoji="0" lang="en-US" altLang="en-US" sz="6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0" b="0" i="0" u="none" strike="noStrike" cap="none" normalizeH="0" baseline="0" dirty="0">
                <a:ln>
                  <a:noFill/>
                </a:ln>
                <a:solidFill>
                  <a:schemeClr val="tx1"/>
                </a:solidFill>
                <a:effectLst/>
                <a:latin typeface="Arial" panose="020B0604020202020204" pitchFamily="34" charset="0"/>
              </a:rPr>
              <a:t>array();</a:t>
            </a:r>
          </a:p>
        </p:txBody>
      </p:sp>
      <p:sp>
        <p:nvSpPr>
          <p:cNvPr id="5" name="Rectangle 4">
            <a:extLst>
              <a:ext uri="{FF2B5EF4-FFF2-40B4-BE49-F238E27FC236}">
                <a16:creationId xmlns:a16="http://schemas.microsoft.com/office/drawing/2014/main" xmlns="" id="{1908A57E-C837-43B5-8E69-ACC6D234827A}"/>
              </a:ext>
            </a:extLst>
          </p:cNvPr>
          <p:cNvSpPr/>
          <p:nvPr/>
        </p:nvSpPr>
        <p:spPr>
          <a:xfrm>
            <a:off x="905522" y="3923930"/>
            <a:ext cx="4749554" cy="1571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618480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65063B-8720-4AFE-9808-FA672C68B2A8}"/>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Types</a:t>
            </a:r>
            <a:r>
              <a:rPr lang="en-US" dirty="0"/>
              <a:t> </a:t>
            </a:r>
            <a:r>
              <a:rPr lang="en-US" sz="4800" dirty="0">
                <a:latin typeface="Times New Roman" panose="02020603050405020304" pitchFamily="18" charset="0"/>
                <a:cs typeface="Times New Roman" panose="02020603050405020304" pitchFamily="18" charset="0"/>
              </a:rPr>
              <a:t>of Array</a:t>
            </a:r>
          </a:p>
        </p:txBody>
      </p:sp>
      <p:sp>
        <p:nvSpPr>
          <p:cNvPr id="3" name="Content Placeholder 2">
            <a:extLst>
              <a:ext uri="{FF2B5EF4-FFF2-40B4-BE49-F238E27FC236}">
                <a16:creationId xmlns:a16="http://schemas.microsoft.com/office/drawing/2014/main" xmlns="" id="{036230C3-45CD-4348-8DCC-1E387A8A0795}"/>
              </a:ext>
            </a:extLst>
          </p:cNvPr>
          <p:cNvSpPr>
            <a:spLocks noGrp="1"/>
          </p:cNvSpPr>
          <p:nvPr>
            <p:ph idx="1"/>
          </p:nvPr>
        </p:nvSpPr>
        <p:spPr/>
        <p:txBody>
          <a:bodyPr>
            <a:normAutofit fontScale="92500"/>
          </a:bodyPr>
          <a:lstStyle/>
          <a:p>
            <a:r>
              <a:rPr lang="en-US" sz="3600" b="1" dirty="0"/>
              <a:t>Indexed arrays</a:t>
            </a:r>
            <a:r>
              <a:rPr lang="en-US" sz="3600" dirty="0"/>
              <a:t> - Arrays with a numeric index.</a:t>
            </a:r>
          </a:p>
          <a:p>
            <a:r>
              <a:rPr lang="en-US" sz="3600" b="1" dirty="0"/>
              <a:t>Associative arrays</a:t>
            </a:r>
            <a:r>
              <a:rPr lang="en-US" sz="3600" dirty="0"/>
              <a:t> - Arrays with named keys.</a:t>
            </a:r>
          </a:p>
          <a:p>
            <a:r>
              <a:rPr lang="en-US" sz="3600" b="1" dirty="0"/>
              <a:t>Multidimensional arrays</a:t>
            </a:r>
            <a:r>
              <a:rPr lang="en-US" sz="3600" dirty="0"/>
              <a:t> - Arrays containing one or more arrays.</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21927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DA34E7-77E4-4155-A878-628E4E66F992}"/>
              </a:ext>
            </a:extLst>
          </p:cNvPr>
          <p:cNvSpPr>
            <a:spLocks noGrp="1"/>
          </p:cNvSpPr>
          <p:nvPr>
            <p:ph type="title"/>
          </p:nvPr>
        </p:nvSpPr>
        <p:spPr/>
        <p:txBody>
          <a:bodyPr/>
          <a:lstStyle/>
          <a:p>
            <a:r>
              <a:rPr lang="en-US" b="1" dirty="0"/>
              <a:t>PHP Indexed Arrays</a:t>
            </a:r>
            <a:br>
              <a:rPr lang="en-US" b="1" dirty="0"/>
            </a:br>
            <a:endParaRPr lang="en-US" dirty="0"/>
          </a:p>
        </p:txBody>
      </p:sp>
      <p:sp>
        <p:nvSpPr>
          <p:cNvPr id="3" name="Content Placeholder 2">
            <a:extLst>
              <a:ext uri="{FF2B5EF4-FFF2-40B4-BE49-F238E27FC236}">
                <a16:creationId xmlns:a16="http://schemas.microsoft.com/office/drawing/2014/main" xmlns="" id="{F2E6017D-F18C-4266-B6B0-A28F73035B3D}"/>
              </a:ext>
            </a:extLst>
          </p:cNvPr>
          <p:cNvSpPr>
            <a:spLocks noGrp="1"/>
          </p:cNvSpPr>
          <p:nvPr>
            <p:ph idx="1"/>
          </p:nvPr>
        </p:nvSpPr>
        <p:spPr>
          <a:xfrm>
            <a:off x="1130270" y="1713390"/>
            <a:ext cx="9603275" cy="3752955"/>
          </a:xfrm>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There are two ways to create indexed arrays:</a:t>
            </a:r>
          </a:p>
          <a:p>
            <a:pPr marL="0" indent="0">
              <a:buNone/>
            </a:pPr>
            <a:r>
              <a:rPr lang="en-US" sz="2800" dirty="0">
                <a:latin typeface="Times New Roman" panose="02020603050405020304" pitchFamily="18" charset="0"/>
                <a:cs typeface="Times New Roman" panose="02020603050405020304" pitchFamily="18" charset="0"/>
              </a:rPr>
              <a:t>1. The index can be assigned automatically (index always starts at 0), like this:</a:t>
            </a:r>
          </a:p>
          <a:p>
            <a:pPr marL="914400" lvl="2" indent="0">
              <a:buNone/>
            </a:pPr>
            <a:r>
              <a:rPr lang="en-US" sz="3000" dirty="0">
                <a:latin typeface="Times New Roman" panose="02020603050405020304" pitchFamily="18" charset="0"/>
                <a:cs typeface="Times New Roman" panose="02020603050405020304" pitchFamily="18" charset="0"/>
              </a:rPr>
              <a:t>$cars = array("Volvo", "BMW", "Toyota");</a:t>
            </a:r>
          </a:p>
          <a:p>
            <a:pPr marL="0" indent="0">
              <a:buNone/>
            </a:pPr>
            <a:r>
              <a:rPr lang="en-US" sz="2800" dirty="0">
                <a:latin typeface="Times New Roman" panose="02020603050405020304" pitchFamily="18" charset="0"/>
                <a:cs typeface="Times New Roman" panose="02020603050405020304" pitchFamily="18" charset="0"/>
              </a:rPr>
              <a:t>2. index can be assigned manually:</a:t>
            </a:r>
          </a:p>
          <a:p>
            <a:pPr marL="0" indent="0">
              <a:buNone/>
            </a:pPr>
            <a:r>
              <a:rPr lang="en-US" sz="2800" dirty="0">
                <a:latin typeface="Times New Roman" panose="02020603050405020304" pitchFamily="18" charset="0"/>
                <a:cs typeface="Times New Roman" panose="02020603050405020304" pitchFamily="18" charset="0"/>
              </a:rPr>
              <a:t>		$cars[0] = "Volvo";</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$cars[1] = "BMW";</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$cars[2] = "Toyota"; </a:t>
            </a:r>
          </a:p>
          <a:p>
            <a:endParaRPr lang="en-US" dirty="0"/>
          </a:p>
        </p:txBody>
      </p:sp>
    </p:spTree>
    <p:extLst>
      <p:ext uri="{BB962C8B-B14F-4D97-AF65-F5344CB8AC3E}">
        <p14:creationId xmlns:p14="http://schemas.microsoft.com/office/powerpoint/2010/main" xmlns="" val="2000193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2ABE9-D63C-470F-B910-754BBC00635D}"/>
              </a:ext>
            </a:extLst>
          </p:cNvPr>
          <p:cNvSpPr>
            <a:spLocks noGrp="1"/>
          </p:cNvSpPr>
          <p:nvPr>
            <p:ph type="title"/>
          </p:nvPr>
        </p:nvSpPr>
        <p:spPr/>
        <p:txBody>
          <a:bodyPr/>
          <a:lstStyle/>
          <a:p>
            <a:r>
              <a:rPr lang="en-US" dirty="0"/>
              <a:t>Example of Indexed Array</a:t>
            </a:r>
          </a:p>
        </p:txBody>
      </p:sp>
      <p:sp>
        <p:nvSpPr>
          <p:cNvPr id="3" name="Content Placeholder 2">
            <a:extLst>
              <a:ext uri="{FF2B5EF4-FFF2-40B4-BE49-F238E27FC236}">
                <a16:creationId xmlns:a16="http://schemas.microsoft.com/office/drawing/2014/main" xmlns="" id="{2D884D55-EF8F-4551-8A50-33C70AEE1CF4}"/>
              </a:ext>
            </a:extLst>
          </p:cNvPr>
          <p:cNvSpPr>
            <a:spLocks noGrp="1"/>
          </p:cNvSpPr>
          <p:nvPr>
            <p:ph idx="1"/>
          </p:nvPr>
        </p:nvSpPr>
        <p:spPr/>
        <p:txBody>
          <a:bodyPr>
            <a:normAutofit fontScale="92500" lnSpcReduction="10000"/>
          </a:bodyPr>
          <a:lstStyle/>
          <a:p>
            <a:r>
              <a:rPr lang="en-US" sz="3600" dirty="0">
                <a:latin typeface="Times New Roman" panose="02020603050405020304" pitchFamily="18" charset="0"/>
                <a:cs typeface="Times New Roman" panose="02020603050405020304" pitchFamily="18" charset="0"/>
              </a:rPr>
              <a:t>&lt;?php</a:t>
            </a:r>
          </a:p>
          <a:p>
            <a:r>
              <a:rPr lang="en-US" sz="3600" dirty="0">
                <a:latin typeface="Times New Roman" panose="02020603050405020304" pitchFamily="18" charset="0"/>
                <a:cs typeface="Times New Roman" panose="02020603050405020304" pitchFamily="18" charset="0"/>
              </a:rPr>
              <a:t>$cars = array("Volvo", "BMW", "Toyota");</a:t>
            </a:r>
          </a:p>
          <a:p>
            <a:r>
              <a:rPr lang="en-US" sz="3600" dirty="0">
                <a:latin typeface="Times New Roman" panose="02020603050405020304" pitchFamily="18" charset="0"/>
                <a:cs typeface="Times New Roman" panose="02020603050405020304" pitchFamily="18" charset="0"/>
              </a:rPr>
              <a:t>echo "I like " . $cars[0] . ", " . $cars[1] . " and " . $cars[2] . ".";</a:t>
            </a:r>
          </a:p>
          <a:p>
            <a:r>
              <a:rPr lang="en-US" sz="3600"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xmlns="" val="3843577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7C499B-3FF8-43BC-8B99-A841478086ED}"/>
              </a:ext>
            </a:extLst>
          </p:cNvPr>
          <p:cNvSpPr>
            <a:spLocks noGrp="1"/>
          </p:cNvSpPr>
          <p:nvPr>
            <p:ph type="title"/>
          </p:nvPr>
        </p:nvSpPr>
        <p:spPr/>
        <p:txBody>
          <a:bodyPr/>
          <a:lstStyle/>
          <a:p>
            <a:r>
              <a:rPr lang="en-US" b="1" dirty="0"/>
              <a:t>PHP Associative Arrays</a:t>
            </a:r>
            <a:br>
              <a:rPr lang="en-US" b="1" dirty="0"/>
            </a:br>
            <a:endParaRPr lang="en-US" dirty="0"/>
          </a:p>
        </p:txBody>
      </p:sp>
      <p:sp>
        <p:nvSpPr>
          <p:cNvPr id="3" name="Content Placeholder 2">
            <a:extLst>
              <a:ext uri="{FF2B5EF4-FFF2-40B4-BE49-F238E27FC236}">
                <a16:creationId xmlns:a16="http://schemas.microsoft.com/office/drawing/2014/main" xmlns="" id="{E13C69B2-4D58-44D8-9AFA-4273FE9944D2}"/>
              </a:ext>
            </a:extLst>
          </p:cNvPr>
          <p:cNvSpPr>
            <a:spLocks noGrp="1"/>
          </p:cNvSpPr>
          <p:nvPr>
            <p:ph idx="1"/>
          </p:nvPr>
        </p:nvSpPr>
        <p:spPr>
          <a:xfrm>
            <a:off x="1130270" y="1669002"/>
            <a:ext cx="9603275" cy="3797343"/>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Associative arrays are arrays that use named keys that you assign to them.</a:t>
            </a:r>
          </a:p>
          <a:p>
            <a:r>
              <a:rPr lang="en-US" sz="2800" dirty="0">
                <a:latin typeface="Times New Roman" panose="02020603050405020304" pitchFamily="18" charset="0"/>
                <a:cs typeface="Times New Roman" panose="02020603050405020304" pitchFamily="18" charset="0"/>
              </a:rPr>
              <a:t>There are two ways to create an associative array: </a:t>
            </a:r>
          </a:p>
          <a:p>
            <a:pPr marL="0" indent="0">
              <a:buNone/>
            </a:pPr>
            <a:r>
              <a:rPr lang="en-US" sz="2800" dirty="0">
                <a:latin typeface="Times New Roman" panose="02020603050405020304" pitchFamily="18" charset="0"/>
                <a:cs typeface="Times New Roman" panose="02020603050405020304" pitchFamily="18" charset="0"/>
              </a:rPr>
              <a:t>1 . $age = array("Peter"=&gt;"35", "Ben"=&gt;"37", "Joe"=&gt;"43");</a:t>
            </a:r>
          </a:p>
          <a:p>
            <a:pPr marL="0" indent="0">
              <a:buNone/>
            </a:pPr>
            <a:r>
              <a:rPr lang="en-US" sz="2800" dirty="0">
                <a:latin typeface="Times New Roman" panose="02020603050405020304" pitchFamily="18" charset="0"/>
                <a:cs typeface="Times New Roman" panose="02020603050405020304" pitchFamily="18" charset="0"/>
              </a:rPr>
              <a:t>2. $age['Peter'] = "35";</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$age['Ben'] = "37";</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$age['Joe'] = "43"; </a:t>
            </a:r>
          </a:p>
          <a:p>
            <a:endParaRPr lang="en-US" sz="2800" dirty="0"/>
          </a:p>
        </p:txBody>
      </p:sp>
    </p:spTree>
    <p:extLst>
      <p:ext uri="{BB962C8B-B14F-4D97-AF65-F5344CB8AC3E}">
        <p14:creationId xmlns:p14="http://schemas.microsoft.com/office/powerpoint/2010/main" xmlns="" val="2601065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D05491-03E2-4176-BFC1-FEB2FD8F6FA2}"/>
              </a:ext>
            </a:extLst>
          </p:cNvPr>
          <p:cNvSpPr>
            <a:spLocks noGrp="1"/>
          </p:cNvSpPr>
          <p:nvPr>
            <p:ph type="title"/>
          </p:nvPr>
        </p:nvSpPr>
        <p:spPr/>
        <p:txBody>
          <a:bodyPr>
            <a:normAutofit/>
          </a:bodyPr>
          <a:lstStyle/>
          <a:p>
            <a:r>
              <a:rPr lang="en-US" sz="4000" b="1" dirty="0"/>
              <a:t>Example of Associative Array</a:t>
            </a:r>
          </a:p>
        </p:txBody>
      </p:sp>
      <p:sp>
        <p:nvSpPr>
          <p:cNvPr id="3" name="Content Placeholder 2">
            <a:extLst>
              <a:ext uri="{FF2B5EF4-FFF2-40B4-BE49-F238E27FC236}">
                <a16:creationId xmlns:a16="http://schemas.microsoft.com/office/drawing/2014/main" xmlns="" id="{458A8A1E-318D-42A5-B1CC-709CAF70AA10}"/>
              </a:ext>
            </a:extLst>
          </p:cNvPr>
          <p:cNvSpPr>
            <a:spLocks noGrp="1"/>
          </p:cNvSpPr>
          <p:nvPr>
            <p:ph idx="1"/>
          </p:nvPr>
        </p:nvSpPr>
        <p:spPr>
          <a:xfrm>
            <a:off x="1130270" y="1660124"/>
            <a:ext cx="9603275" cy="3806221"/>
          </a:xfrm>
        </p:spPr>
        <p:txBody>
          <a:bodyPr>
            <a:normAutofit/>
          </a:bodyPr>
          <a:lstStyle/>
          <a:p>
            <a:r>
              <a:rPr lang="en-US" sz="3600" dirty="0">
                <a:latin typeface="Times New Roman" panose="02020603050405020304" pitchFamily="18" charset="0"/>
                <a:cs typeface="Times New Roman" panose="02020603050405020304" pitchFamily="18" charset="0"/>
              </a:rPr>
              <a:t>&lt;?php</a:t>
            </a:r>
          </a:p>
          <a:p>
            <a:r>
              <a:rPr lang="en-US" sz="3600" dirty="0">
                <a:latin typeface="Times New Roman" panose="02020603050405020304" pitchFamily="18" charset="0"/>
                <a:cs typeface="Times New Roman" panose="02020603050405020304" pitchFamily="18" charset="0"/>
              </a:rPr>
              <a:t>$age = array("Peter"=&gt;"35", "Ben"=&gt;"37", "Joe"=&gt;"43");</a:t>
            </a:r>
          </a:p>
          <a:p>
            <a:r>
              <a:rPr lang="en-US" sz="3600" dirty="0">
                <a:latin typeface="Times New Roman" panose="02020603050405020304" pitchFamily="18" charset="0"/>
                <a:cs typeface="Times New Roman" panose="02020603050405020304" pitchFamily="18" charset="0"/>
              </a:rPr>
              <a:t>echo "Peter is " . $age['Peter'] . " years old.";</a:t>
            </a:r>
          </a:p>
          <a:p>
            <a:r>
              <a:rPr lang="en-US" sz="3600"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xmlns="" val="2922105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DE3B90-6C16-42DF-940B-695A25957AC2}"/>
              </a:ext>
            </a:extLst>
          </p:cNvPr>
          <p:cNvSpPr>
            <a:spLocks noGrp="1"/>
          </p:cNvSpPr>
          <p:nvPr>
            <p:ph type="title"/>
          </p:nvPr>
        </p:nvSpPr>
        <p:spPr/>
        <p:txBody>
          <a:bodyPr/>
          <a:lstStyle/>
          <a:p>
            <a:r>
              <a:rPr lang="en-US" dirty="0"/>
              <a:t>Multidimensional Array In PHP</a:t>
            </a:r>
          </a:p>
        </p:txBody>
      </p:sp>
      <p:sp>
        <p:nvSpPr>
          <p:cNvPr id="3" name="Content Placeholder 2">
            <a:extLst>
              <a:ext uri="{FF2B5EF4-FFF2-40B4-BE49-F238E27FC236}">
                <a16:creationId xmlns:a16="http://schemas.microsoft.com/office/drawing/2014/main" xmlns="" id="{A260BF3E-1392-42BA-ABE4-24461DAB277A}"/>
              </a:ext>
            </a:extLst>
          </p:cNvPr>
          <p:cNvSpPr>
            <a:spLocks noGrp="1"/>
          </p:cNvSpPr>
          <p:nvPr>
            <p:ph idx="1"/>
          </p:nvPr>
        </p:nvSpPr>
        <p:spPr>
          <a:xfrm>
            <a:off x="1130270" y="1491449"/>
            <a:ext cx="9603275" cy="3974896"/>
          </a:xfrm>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A two-dimensional array is an array of arrays (a three-dimensional array is an array of arrays of arrays).</a:t>
            </a:r>
          </a:p>
          <a:p>
            <a:r>
              <a:rPr lang="en-US" sz="2800" dirty="0">
                <a:latin typeface="Times New Roman" panose="02020603050405020304" pitchFamily="18" charset="0"/>
                <a:cs typeface="Times New Roman" panose="02020603050405020304" pitchFamily="18" charset="0"/>
              </a:rPr>
              <a:t>$cars = array</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array("Volvo",22,18),</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array("BMW",15,13),</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array("Saab",5,2),</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array("Land Rover",17,15)</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2406939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48DDD-17AF-474F-9F63-1B229DB7508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 And Advantages of PHP</a:t>
            </a:r>
          </a:p>
        </p:txBody>
      </p:sp>
      <p:sp>
        <p:nvSpPr>
          <p:cNvPr id="3" name="Content Placeholder 2">
            <a:extLst>
              <a:ext uri="{FF2B5EF4-FFF2-40B4-BE49-F238E27FC236}">
                <a16:creationId xmlns:a16="http://schemas.microsoft.com/office/drawing/2014/main" xmlns="" id="{C47CBADE-04C5-4EF2-82BF-3F852F0E0078}"/>
              </a:ext>
            </a:extLst>
          </p:cNvPr>
          <p:cNvSpPr>
            <a:spLocks noGrp="1"/>
          </p:cNvSpPr>
          <p:nvPr>
            <p:ph idx="1"/>
          </p:nvPr>
        </p:nvSpPr>
        <p:spPr>
          <a:xfrm>
            <a:off x="1130270" y="1597981"/>
            <a:ext cx="9603275" cy="3868364"/>
          </a:xfrm>
        </p:spPr>
        <p:txBody>
          <a:bodyPr>
            <a:noAutofit/>
          </a:bodyPr>
          <a:lstStyle/>
          <a:p>
            <a:r>
              <a:rPr lang="en-US" sz="2400" dirty="0">
                <a:latin typeface="Times New Roman" panose="02020603050405020304" pitchFamily="18" charset="0"/>
                <a:cs typeface="Times New Roman" panose="02020603050405020304" pitchFamily="18" charset="0"/>
              </a:rPr>
              <a:t>Simple</a:t>
            </a:r>
          </a:p>
          <a:p>
            <a:r>
              <a:rPr lang="en-US" sz="2400" dirty="0">
                <a:latin typeface="Times New Roman" panose="02020603050405020304" pitchFamily="18" charset="0"/>
                <a:cs typeface="Times New Roman" panose="02020603050405020304" pitchFamily="18" charset="0"/>
              </a:rPr>
              <a:t>Interpreted</a:t>
            </a:r>
          </a:p>
          <a:p>
            <a:r>
              <a:rPr lang="en-US" sz="2400" dirty="0">
                <a:latin typeface="Times New Roman" panose="02020603050405020304" pitchFamily="18" charset="0"/>
                <a:cs typeface="Times New Roman" panose="02020603050405020304" pitchFamily="18" charset="0"/>
              </a:rPr>
              <a:t>Faster</a:t>
            </a:r>
          </a:p>
          <a:p>
            <a:r>
              <a:rPr lang="en-US" sz="2400" dirty="0">
                <a:latin typeface="Times New Roman" panose="02020603050405020304" pitchFamily="18" charset="0"/>
                <a:cs typeface="Times New Roman" panose="02020603050405020304" pitchFamily="18" charset="0"/>
              </a:rPr>
              <a:t>Open Source</a:t>
            </a:r>
          </a:p>
          <a:p>
            <a:r>
              <a:rPr lang="en-US" sz="2400" dirty="0">
                <a:latin typeface="Times New Roman" panose="02020603050405020304" pitchFamily="18" charset="0"/>
                <a:cs typeface="Times New Roman" panose="02020603050405020304" pitchFamily="18" charset="0"/>
              </a:rPr>
              <a:t>Platform Independent</a:t>
            </a:r>
          </a:p>
          <a:p>
            <a:r>
              <a:rPr lang="en-US" sz="2400" dirty="0">
                <a:latin typeface="Times New Roman" panose="02020603050405020304" pitchFamily="18" charset="0"/>
                <a:cs typeface="Times New Roman" panose="02020603050405020304" pitchFamily="18" charset="0"/>
              </a:rPr>
              <a:t>Efficiency</a:t>
            </a:r>
          </a:p>
          <a:p>
            <a:r>
              <a:rPr lang="en-US" sz="2400" dirty="0">
                <a:latin typeface="Times New Roman" panose="02020603050405020304" pitchFamily="18" charset="0"/>
                <a:cs typeface="Times New Roman" panose="02020603050405020304" pitchFamily="18" charset="0"/>
              </a:rPr>
              <a:t>Flexibility</a:t>
            </a:r>
          </a:p>
        </p:txBody>
      </p:sp>
    </p:spTree>
    <p:extLst>
      <p:ext uri="{BB962C8B-B14F-4D97-AF65-F5344CB8AC3E}">
        <p14:creationId xmlns:p14="http://schemas.microsoft.com/office/powerpoint/2010/main" xmlns="" val="2145266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CE1085-88D4-4B40-81A9-515737AFBAB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Example Of Multidimensional Array</a:t>
            </a:r>
          </a:p>
        </p:txBody>
      </p:sp>
      <p:sp>
        <p:nvSpPr>
          <p:cNvPr id="3" name="Content Placeholder 2">
            <a:extLst>
              <a:ext uri="{FF2B5EF4-FFF2-40B4-BE49-F238E27FC236}">
                <a16:creationId xmlns:a16="http://schemas.microsoft.com/office/drawing/2014/main" xmlns="" id="{1912B318-B7DC-4E85-A4DB-C4E7BB304C85}"/>
              </a:ext>
            </a:extLst>
          </p:cNvPr>
          <p:cNvSpPr>
            <a:spLocks noGrp="1"/>
          </p:cNvSpPr>
          <p:nvPr>
            <p:ph idx="1"/>
          </p:nvPr>
        </p:nvSpPr>
        <p:spPr>
          <a:xfrm>
            <a:off x="1130270" y="1597980"/>
            <a:ext cx="9603275" cy="463414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&lt;?php</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$cars = array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array("Volvo",22,18),</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array("BMW",15,13),</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array("Saab",5,2),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array("Land Rover",17,15)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$cars[0][0].": In stock: ".$cars[0][1].", sold: ".$cars[0][2].".&lt;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$cars[1][0].": In stock: ".$cars[1][1].", sold: ".$cars[1][2].".&lt;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$cars[2][0].": In stock: ".$cars[2][1].", sold: ".$cars[2][2].".&lt;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echo $cars[3][0].": In stock: ".$cars[3][1].", sold: ".$cars[3][2].".&lt;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xmlns="" val="1035807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06384-1486-441E-B233-9788C1C6ECEF}"/>
              </a:ext>
            </a:extLst>
          </p:cNvPr>
          <p:cNvSpPr>
            <a:spLocks noGrp="1"/>
          </p:cNvSpPr>
          <p:nvPr>
            <p:ph type="title"/>
          </p:nvPr>
        </p:nvSpPr>
        <p:spPr/>
        <p:txBody>
          <a:bodyPr/>
          <a:lstStyle/>
          <a:p>
            <a:r>
              <a:rPr lang="en-US" b="1" dirty="0"/>
              <a:t>Form Handling</a:t>
            </a:r>
          </a:p>
        </p:txBody>
      </p:sp>
      <p:sp>
        <p:nvSpPr>
          <p:cNvPr id="3" name="Content Placeholder 2">
            <a:extLst>
              <a:ext uri="{FF2B5EF4-FFF2-40B4-BE49-F238E27FC236}">
                <a16:creationId xmlns:a16="http://schemas.microsoft.com/office/drawing/2014/main" xmlns="" id="{A6D3EB86-05EA-45D9-BE9B-87DB754DE4AB}"/>
              </a:ext>
            </a:extLst>
          </p:cNvPr>
          <p:cNvSpPr>
            <a:spLocks noGrp="1"/>
          </p:cNvSpPr>
          <p:nvPr>
            <p:ph idx="1"/>
          </p:nvPr>
        </p:nvSpPr>
        <p:spPr>
          <a:xfrm>
            <a:off x="1130270" y="1713390"/>
            <a:ext cx="9603275" cy="4119239"/>
          </a:xfrm>
        </p:spPr>
        <p:txBody>
          <a:bodyPr>
            <a:normAutofit/>
          </a:bodyPr>
          <a:lstStyle/>
          <a:p>
            <a:r>
              <a:rPr lang="en-US" sz="2400" dirty="0"/>
              <a:t>When you login into a website or into your mail box, you are interacting with a form. </a:t>
            </a:r>
          </a:p>
          <a:p>
            <a:r>
              <a:rPr lang="en-US" sz="2400" dirty="0"/>
              <a:t>Forms are used to get input from the user and submit it to the web server for processing.</a:t>
            </a:r>
          </a:p>
          <a:p>
            <a:r>
              <a:rPr lang="en-US" sz="2400" dirty="0"/>
              <a:t>A form is an HTML tag that contains graphical user interface items such as input box, check boxes radio buttons etc. </a:t>
            </a:r>
          </a:p>
          <a:p>
            <a:r>
              <a:rPr lang="en-US" sz="2400" dirty="0"/>
              <a:t> The diagram below illustrates the form handling process. </a:t>
            </a:r>
          </a:p>
          <a:p>
            <a:pPr marL="0" indent="0">
              <a:buNone/>
            </a:pPr>
            <a:endParaRPr lang="en-US" sz="2400" dirty="0"/>
          </a:p>
        </p:txBody>
      </p:sp>
    </p:spTree>
    <p:extLst>
      <p:ext uri="{BB962C8B-B14F-4D97-AF65-F5344CB8AC3E}">
        <p14:creationId xmlns:p14="http://schemas.microsoft.com/office/powerpoint/2010/main" xmlns="" val="3144357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A09A12-90D3-409E-BA2A-FFABCB71985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7CBCED7C-6B22-495F-8F86-819C29FF575F}"/>
              </a:ext>
            </a:extLst>
          </p:cNvPr>
          <p:cNvPicPr>
            <a:picLocks noGrp="1" noChangeAspect="1"/>
          </p:cNvPicPr>
          <p:nvPr>
            <p:ph idx="1"/>
          </p:nvPr>
        </p:nvPicPr>
        <p:blipFill>
          <a:blip r:embed="rId2"/>
          <a:stretch>
            <a:fillRect/>
          </a:stretch>
        </p:blipFill>
        <p:spPr>
          <a:xfrm>
            <a:off x="1130270" y="1597981"/>
            <a:ext cx="9691609" cy="4065972"/>
          </a:xfrm>
        </p:spPr>
      </p:pic>
    </p:spTree>
    <p:extLst>
      <p:ext uri="{BB962C8B-B14F-4D97-AF65-F5344CB8AC3E}">
        <p14:creationId xmlns:p14="http://schemas.microsoft.com/office/powerpoint/2010/main" xmlns="" val="3817635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E9F161-B205-4982-B163-3D9C71538395}"/>
              </a:ext>
            </a:extLst>
          </p:cNvPr>
          <p:cNvSpPr>
            <a:spLocks noGrp="1"/>
          </p:cNvSpPr>
          <p:nvPr>
            <p:ph type="title"/>
          </p:nvPr>
        </p:nvSpPr>
        <p:spPr>
          <a:xfrm>
            <a:off x="1130270" y="953325"/>
            <a:ext cx="9603275" cy="236284"/>
          </a:xfrm>
        </p:spPr>
        <p:txBody>
          <a:bodyPr>
            <a:normAutofit fontScale="90000"/>
          </a:bodyPr>
          <a:lstStyle/>
          <a:p>
            <a:endParaRPr lang="en-US" dirty="0"/>
          </a:p>
        </p:txBody>
      </p:sp>
      <p:graphicFrame>
        <p:nvGraphicFramePr>
          <p:cNvPr id="4" name="Content Placeholder 3">
            <a:extLst>
              <a:ext uri="{FF2B5EF4-FFF2-40B4-BE49-F238E27FC236}">
                <a16:creationId xmlns:a16="http://schemas.microsoft.com/office/drawing/2014/main" xmlns="" id="{536978F3-416B-4472-B0A8-2A9CB297AA1A}"/>
              </a:ext>
            </a:extLst>
          </p:cNvPr>
          <p:cNvGraphicFramePr>
            <a:graphicFrameLocks noGrp="1"/>
          </p:cNvGraphicFramePr>
          <p:nvPr>
            <p:ph idx="1"/>
            <p:extLst>
              <p:ext uri="{D42A27DB-BD31-4B8C-83A1-F6EECF244321}">
                <p14:modId xmlns:p14="http://schemas.microsoft.com/office/powerpoint/2010/main" xmlns="" val="2352850194"/>
              </p:ext>
            </p:extLst>
          </p:nvPr>
        </p:nvGraphicFramePr>
        <p:xfrm>
          <a:off x="1130270" y="1420428"/>
          <a:ext cx="9744876" cy="4785065"/>
        </p:xfrm>
        <a:graphic>
          <a:graphicData uri="http://schemas.openxmlformats.org/drawingml/2006/table">
            <a:tbl>
              <a:tblPr/>
              <a:tblGrid>
                <a:gridCol w="4872438">
                  <a:extLst>
                    <a:ext uri="{9D8B030D-6E8A-4147-A177-3AD203B41FA5}">
                      <a16:colId xmlns:a16="http://schemas.microsoft.com/office/drawing/2014/main" xmlns="" val="1635447047"/>
                    </a:ext>
                  </a:extLst>
                </a:gridCol>
                <a:gridCol w="4872438">
                  <a:extLst>
                    <a:ext uri="{9D8B030D-6E8A-4147-A177-3AD203B41FA5}">
                      <a16:colId xmlns:a16="http://schemas.microsoft.com/office/drawing/2014/main" xmlns="" val="1617143247"/>
                    </a:ext>
                  </a:extLst>
                </a:gridCol>
              </a:tblGrid>
              <a:tr h="378620">
                <a:tc>
                  <a:txBody>
                    <a:bodyPr/>
                    <a:lstStyle/>
                    <a:p>
                      <a:pPr algn="ctr"/>
                      <a:r>
                        <a:rPr lang="en-US" sz="1300"/>
                        <a:t>POST</a:t>
                      </a:r>
                    </a:p>
                  </a:txBody>
                  <a:tcPr marL="64589" marR="64589" marT="32295" marB="32295">
                    <a:lnL>
                      <a:noFill/>
                    </a:lnL>
                    <a:lnR>
                      <a:noFill/>
                    </a:lnR>
                    <a:lnT>
                      <a:noFill/>
                    </a:lnT>
                    <a:lnB>
                      <a:noFill/>
                    </a:lnB>
                  </a:tcPr>
                </a:tc>
                <a:tc>
                  <a:txBody>
                    <a:bodyPr/>
                    <a:lstStyle/>
                    <a:p>
                      <a:pPr algn="ctr"/>
                      <a:r>
                        <a:rPr lang="en-US" sz="1300"/>
                        <a:t>GET</a:t>
                      </a:r>
                    </a:p>
                  </a:txBody>
                  <a:tcPr marL="64589" marR="64589" marT="32295" marB="32295">
                    <a:lnL>
                      <a:noFill/>
                    </a:lnL>
                    <a:lnR>
                      <a:noFill/>
                    </a:lnR>
                    <a:lnT>
                      <a:noFill/>
                    </a:lnT>
                    <a:lnB>
                      <a:noFill/>
                    </a:lnB>
                  </a:tcPr>
                </a:tc>
                <a:extLst>
                  <a:ext uri="{0D108BD9-81ED-4DB2-BD59-A6C34878D82A}">
                    <a16:rowId xmlns:a16="http://schemas.microsoft.com/office/drawing/2014/main" xmlns="" val="2988017310"/>
                  </a:ext>
                </a:extLst>
              </a:tr>
              <a:tr h="378620">
                <a:tc>
                  <a:txBody>
                    <a:bodyPr/>
                    <a:lstStyle/>
                    <a:p>
                      <a:pPr algn="ctr"/>
                      <a:r>
                        <a:rPr lang="en-US" sz="1300" dirty="0"/>
                        <a:t>Values not visible in the URL</a:t>
                      </a:r>
                    </a:p>
                  </a:txBody>
                  <a:tcPr marL="64589" marR="64589" marT="32295" marB="32295">
                    <a:lnL>
                      <a:noFill/>
                    </a:lnL>
                    <a:lnR>
                      <a:noFill/>
                    </a:lnR>
                    <a:lnT>
                      <a:noFill/>
                    </a:lnT>
                    <a:lnB>
                      <a:noFill/>
                    </a:lnB>
                  </a:tcPr>
                </a:tc>
                <a:tc>
                  <a:txBody>
                    <a:bodyPr/>
                    <a:lstStyle/>
                    <a:p>
                      <a:pPr algn="ctr"/>
                      <a:r>
                        <a:rPr lang="en-US" sz="1300"/>
                        <a:t>Values visible in the URL</a:t>
                      </a:r>
                    </a:p>
                  </a:txBody>
                  <a:tcPr marL="64589" marR="64589" marT="32295" marB="32295">
                    <a:lnL>
                      <a:noFill/>
                    </a:lnL>
                    <a:lnR>
                      <a:noFill/>
                    </a:lnR>
                    <a:lnT>
                      <a:noFill/>
                    </a:lnT>
                    <a:lnB>
                      <a:noFill/>
                    </a:lnB>
                  </a:tcPr>
                </a:tc>
                <a:extLst>
                  <a:ext uri="{0D108BD9-81ED-4DB2-BD59-A6C34878D82A}">
                    <a16:rowId xmlns:a16="http://schemas.microsoft.com/office/drawing/2014/main" xmlns="" val="126228279"/>
                  </a:ext>
                </a:extLst>
              </a:tr>
              <a:tr h="1489391">
                <a:tc>
                  <a:txBody>
                    <a:bodyPr/>
                    <a:lstStyle/>
                    <a:p>
                      <a:pPr algn="ctr"/>
                      <a:r>
                        <a:rPr lang="en-US" sz="1300" dirty="0"/>
                        <a:t>Has not limitation of the length of the values since they are submitted via the body of HTTP</a:t>
                      </a:r>
                    </a:p>
                  </a:txBody>
                  <a:tcPr marL="64589" marR="64589" marT="32295" marB="32295">
                    <a:lnL>
                      <a:noFill/>
                    </a:lnL>
                    <a:lnR>
                      <a:noFill/>
                    </a:lnR>
                    <a:lnT>
                      <a:noFill/>
                    </a:lnT>
                    <a:lnB>
                      <a:noFill/>
                    </a:lnB>
                  </a:tcPr>
                </a:tc>
                <a:tc>
                  <a:txBody>
                    <a:bodyPr/>
                    <a:lstStyle/>
                    <a:p>
                      <a:pPr algn="ctr"/>
                      <a:r>
                        <a:rPr lang="en-US" sz="1300"/>
                        <a:t>Has limitation on the length of the values usually 255 characters. This is because the values are displayed in the URL. Note the upper limit of the characters is dependent on the browser.</a:t>
                      </a:r>
                    </a:p>
                  </a:txBody>
                  <a:tcPr marL="64589" marR="64589" marT="32295" marB="32295">
                    <a:lnL>
                      <a:noFill/>
                    </a:lnL>
                    <a:lnR>
                      <a:noFill/>
                    </a:lnR>
                    <a:lnT>
                      <a:noFill/>
                    </a:lnT>
                    <a:lnB>
                      <a:noFill/>
                    </a:lnB>
                  </a:tcPr>
                </a:tc>
                <a:extLst>
                  <a:ext uri="{0D108BD9-81ED-4DB2-BD59-A6C34878D82A}">
                    <a16:rowId xmlns:a16="http://schemas.microsoft.com/office/drawing/2014/main" xmlns="" val="987712651"/>
                  </a:ext>
                </a:extLst>
              </a:tr>
              <a:tr h="1210130">
                <a:tc>
                  <a:txBody>
                    <a:bodyPr/>
                    <a:lstStyle/>
                    <a:p>
                      <a:pPr algn="ctr"/>
                      <a:r>
                        <a:rPr lang="en-US" sz="1300"/>
                        <a:t>Has lower performance compared to Php_GET method due to time spent encapsulation the Php_POST values in the HTTP body</a:t>
                      </a:r>
                    </a:p>
                  </a:txBody>
                  <a:tcPr marL="64589" marR="64589" marT="32295" marB="32295">
                    <a:lnL>
                      <a:noFill/>
                    </a:lnL>
                    <a:lnR>
                      <a:noFill/>
                    </a:lnR>
                    <a:lnT>
                      <a:noFill/>
                    </a:lnT>
                    <a:lnB>
                      <a:noFill/>
                    </a:lnB>
                  </a:tcPr>
                </a:tc>
                <a:tc>
                  <a:txBody>
                    <a:bodyPr/>
                    <a:lstStyle/>
                    <a:p>
                      <a:pPr algn="ctr"/>
                      <a:r>
                        <a:rPr lang="en-US" sz="1300"/>
                        <a:t>Has high performance compared to POST method dues to the simple nature of appending the values in the URL.</a:t>
                      </a:r>
                    </a:p>
                  </a:txBody>
                  <a:tcPr marL="64589" marR="64589" marT="32295" marB="32295">
                    <a:lnL>
                      <a:noFill/>
                    </a:lnL>
                    <a:lnR>
                      <a:noFill/>
                    </a:lnR>
                    <a:lnT>
                      <a:noFill/>
                    </a:lnT>
                    <a:lnB>
                      <a:noFill/>
                    </a:lnB>
                  </a:tcPr>
                </a:tc>
                <a:extLst>
                  <a:ext uri="{0D108BD9-81ED-4DB2-BD59-A6C34878D82A}">
                    <a16:rowId xmlns:a16="http://schemas.microsoft.com/office/drawing/2014/main" xmlns="" val="1436678846"/>
                  </a:ext>
                </a:extLst>
              </a:tr>
              <a:tr h="664152">
                <a:tc>
                  <a:txBody>
                    <a:bodyPr/>
                    <a:lstStyle/>
                    <a:p>
                      <a:pPr algn="ctr"/>
                      <a:r>
                        <a:rPr lang="en-US" sz="1300"/>
                        <a:t>Supports many different data types such as string, numeric, binary etc.</a:t>
                      </a:r>
                    </a:p>
                  </a:txBody>
                  <a:tcPr marL="64589" marR="64589" marT="32295" marB="32295">
                    <a:lnL>
                      <a:noFill/>
                    </a:lnL>
                    <a:lnR>
                      <a:noFill/>
                    </a:lnR>
                    <a:lnT>
                      <a:noFill/>
                    </a:lnT>
                    <a:lnB>
                      <a:noFill/>
                    </a:lnB>
                  </a:tcPr>
                </a:tc>
                <a:tc>
                  <a:txBody>
                    <a:bodyPr/>
                    <a:lstStyle/>
                    <a:p>
                      <a:pPr algn="ctr"/>
                      <a:r>
                        <a:rPr lang="en-US" sz="1300"/>
                        <a:t>Supports only string data types because the values are displayed in the URL</a:t>
                      </a:r>
                    </a:p>
                  </a:txBody>
                  <a:tcPr marL="64589" marR="64589" marT="32295" marB="32295">
                    <a:lnL>
                      <a:noFill/>
                    </a:lnL>
                    <a:lnR>
                      <a:noFill/>
                    </a:lnR>
                    <a:lnT>
                      <a:noFill/>
                    </a:lnT>
                    <a:lnB>
                      <a:noFill/>
                    </a:lnB>
                  </a:tcPr>
                </a:tc>
                <a:extLst>
                  <a:ext uri="{0D108BD9-81ED-4DB2-BD59-A6C34878D82A}">
                    <a16:rowId xmlns:a16="http://schemas.microsoft.com/office/drawing/2014/main" xmlns="" val="4039228296"/>
                  </a:ext>
                </a:extLst>
              </a:tr>
              <a:tr h="664152">
                <a:tc>
                  <a:txBody>
                    <a:bodyPr/>
                    <a:lstStyle/>
                    <a:p>
                      <a:pPr algn="ctr"/>
                      <a:r>
                        <a:rPr lang="en-US" sz="1300"/>
                        <a:t>Results cannot be book marked</a:t>
                      </a:r>
                    </a:p>
                  </a:txBody>
                  <a:tcPr marL="64589" marR="64589" marT="32295" marB="32295">
                    <a:lnL>
                      <a:noFill/>
                    </a:lnL>
                    <a:lnR>
                      <a:noFill/>
                    </a:lnR>
                    <a:lnT>
                      <a:noFill/>
                    </a:lnT>
                    <a:lnB>
                      <a:noFill/>
                    </a:lnB>
                  </a:tcPr>
                </a:tc>
                <a:tc>
                  <a:txBody>
                    <a:bodyPr/>
                    <a:lstStyle/>
                    <a:p>
                      <a:pPr algn="ctr"/>
                      <a:r>
                        <a:rPr lang="en-US" sz="1300" dirty="0"/>
                        <a:t>Results can be book marked due to the visibility of the values in the URL</a:t>
                      </a:r>
                    </a:p>
                  </a:txBody>
                  <a:tcPr marL="64589" marR="64589" marT="32295" marB="32295">
                    <a:lnL>
                      <a:noFill/>
                    </a:lnL>
                    <a:lnR>
                      <a:noFill/>
                    </a:lnR>
                    <a:lnT>
                      <a:noFill/>
                    </a:lnT>
                    <a:lnB>
                      <a:noFill/>
                    </a:lnB>
                  </a:tcPr>
                </a:tc>
                <a:extLst>
                  <a:ext uri="{0D108BD9-81ED-4DB2-BD59-A6C34878D82A}">
                    <a16:rowId xmlns:a16="http://schemas.microsoft.com/office/drawing/2014/main" xmlns="" val="3304440832"/>
                  </a:ext>
                </a:extLst>
              </a:tr>
            </a:tbl>
          </a:graphicData>
        </a:graphic>
      </p:graphicFrame>
    </p:spTree>
    <p:extLst>
      <p:ext uri="{BB962C8B-B14F-4D97-AF65-F5344CB8AC3E}">
        <p14:creationId xmlns:p14="http://schemas.microsoft.com/office/powerpoint/2010/main" xmlns="" val="1779774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306FEB-B13B-4986-98CB-BF43BFCE6B59}"/>
              </a:ext>
            </a:extLst>
          </p:cNvPr>
          <p:cNvSpPr>
            <a:spLocks noGrp="1"/>
          </p:cNvSpPr>
          <p:nvPr>
            <p:ph type="title"/>
          </p:nvPr>
        </p:nvSpPr>
        <p:spPr/>
        <p:txBody>
          <a:bodyPr/>
          <a:lstStyle/>
          <a:p>
            <a:r>
              <a:rPr lang="en-US" b="1" dirty="0"/>
              <a:t>What Can PHP Do?</a:t>
            </a:r>
            <a:br>
              <a:rPr lang="en-US" b="1" dirty="0"/>
            </a:br>
            <a:endParaRPr lang="en-US" dirty="0"/>
          </a:p>
        </p:txBody>
      </p:sp>
      <p:sp>
        <p:nvSpPr>
          <p:cNvPr id="3" name="Content Placeholder 2">
            <a:extLst>
              <a:ext uri="{FF2B5EF4-FFF2-40B4-BE49-F238E27FC236}">
                <a16:creationId xmlns:a16="http://schemas.microsoft.com/office/drawing/2014/main" xmlns="" id="{C186EA40-2B3B-42A8-AE46-931CEB5AB568}"/>
              </a:ext>
            </a:extLst>
          </p:cNvPr>
          <p:cNvSpPr>
            <a:spLocks noGrp="1"/>
          </p:cNvSpPr>
          <p:nvPr>
            <p:ph idx="1"/>
          </p:nvPr>
        </p:nvSpPr>
        <p:spPr>
          <a:xfrm>
            <a:off x="1130270" y="1624614"/>
            <a:ext cx="9603275" cy="3841731"/>
          </a:xfrm>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PHP can generate dynamic page content</a:t>
            </a:r>
          </a:p>
          <a:p>
            <a:r>
              <a:rPr lang="en-US" sz="2800" dirty="0">
                <a:latin typeface="Times New Roman" panose="02020603050405020304" pitchFamily="18" charset="0"/>
                <a:cs typeface="Times New Roman" panose="02020603050405020304" pitchFamily="18" charset="0"/>
              </a:rPr>
              <a:t>PHP can create, open, read, write, delete, and close files on the server</a:t>
            </a:r>
          </a:p>
          <a:p>
            <a:r>
              <a:rPr lang="en-US" sz="2800" dirty="0">
                <a:latin typeface="Times New Roman" panose="02020603050405020304" pitchFamily="18" charset="0"/>
                <a:cs typeface="Times New Roman" panose="02020603050405020304" pitchFamily="18" charset="0"/>
              </a:rPr>
              <a:t>PHP can collect form data</a:t>
            </a:r>
          </a:p>
          <a:p>
            <a:r>
              <a:rPr lang="en-US" sz="2800" dirty="0">
                <a:latin typeface="Times New Roman" panose="02020603050405020304" pitchFamily="18" charset="0"/>
                <a:cs typeface="Times New Roman" panose="02020603050405020304" pitchFamily="18" charset="0"/>
              </a:rPr>
              <a:t>PHP can send and receive cookies</a:t>
            </a:r>
          </a:p>
          <a:p>
            <a:r>
              <a:rPr lang="en-US" sz="2800" dirty="0">
                <a:latin typeface="Times New Roman" panose="02020603050405020304" pitchFamily="18" charset="0"/>
                <a:cs typeface="Times New Roman" panose="02020603050405020304" pitchFamily="18" charset="0"/>
              </a:rPr>
              <a:t>PHP can add, delete, modify data in your database</a:t>
            </a:r>
          </a:p>
          <a:p>
            <a:r>
              <a:rPr lang="en-US" sz="2800" dirty="0">
                <a:latin typeface="Times New Roman" panose="02020603050405020304" pitchFamily="18" charset="0"/>
                <a:cs typeface="Times New Roman" panose="02020603050405020304" pitchFamily="18" charset="0"/>
              </a:rPr>
              <a:t>PHP can be used to control user-access</a:t>
            </a:r>
          </a:p>
          <a:p>
            <a:r>
              <a:rPr lang="en-US" sz="2800" dirty="0">
                <a:latin typeface="Times New Roman" panose="02020603050405020304" pitchFamily="18" charset="0"/>
                <a:cs typeface="Times New Roman" panose="02020603050405020304" pitchFamily="18" charset="0"/>
              </a:rPr>
              <a:t>PHP can encrypt data</a:t>
            </a:r>
          </a:p>
          <a:p>
            <a:endParaRPr lang="en-US" dirty="0"/>
          </a:p>
        </p:txBody>
      </p:sp>
    </p:spTree>
    <p:extLst>
      <p:ext uri="{BB962C8B-B14F-4D97-AF65-F5344CB8AC3E}">
        <p14:creationId xmlns:p14="http://schemas.microsoft.com/office/powerpoint/2010/main" xmlns="" val="297932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E91784-BB9D-45C0-B5E1-53373D57A18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Why PHP?</a:t>
            </a:r>
          </a:p>
        </p:txBody>
      </p:sp>
      <p:sp>
        <p:nvSpPr>
          <p:cNvPr id="3" name="Content Placeholder 2">
            <a:extLst>
              <a:ext uri="{FF2B5EF4-FFF2-40B4-BE49-F238E27FC236}">
                <a16:creationId xmlns:a16="http://schemas.microsoft.com/office/drawing/2014/main" xmlns="" id="{504F76DF-9A80-4261-A64F-FC8706E5EEBE}"/>
              </a:ext>
            </a:extLst>
          </p:cNvPr>
          <p:cNvSpPr>
            <a:spLocks noGrp="1"/>
          </p:cNvSpPr>
          <p:nvPr>
            <p:ph idx="1"/>
          </p:nvPr>
        </p:nvSpPr>
        <p:spPr>
          <a:xfrm>
            <a:off x="1130270" y="1633491"/>
            <a:ext cx="9603275" cy="3832854"/>
          </a:xfrm>
        </p:spPr>
        <p:txBody>
          <a:bodyPr>
            <a:normAutofit fontScale="92500"/>
          </a:bodyPr>
          <a:lstStyle/>
          <a:p>
            <a:r>
              <a:rPr lang="en-US" sz="3000" dirty="0">
                <a:latin typeface="Times New Roman" panose="02020603050405020304" pitchFamily="18" charset="0"/>
                <a:cs typeface="Times New Roman" panose="02020603050405020304" pitchFamily="18" charset="0"/>
              </a:rPr>
              <a:t>PHP runs on various platforms (Windows, Linux, Unix, Mac OS X, etc.)</a:t>
            </a:r>
          </a:p>
          <a:p>
            <a:r>
              <a:rPr lang="en-US" sz="3000" dirty="0">
                <a:latin typeface="Times New Roman" panose="02020603050405020304" pitchFamily="18" charset="0"/>
                <a:cs typeface="Times New Roman" panose="02020603050405020304" pitchFamily="18" charset="0"/>
              </a:rPr>
              <a:t>PHP is compatible with almost all servers used today (Apache)</a:t>
            </a:r>
          </a:p>
          <a:p>
            <a:r>
              <a:rPr lang="en-US" sz="3000" dirty="0">
                <a:latin typeface="Times New Roman" panose="02020603050405020304" pitchFamily="18" charset="0"/>
                <a:cs typeface="Times New Roman" panose="02020603050405020304" pitchFamily="18" charset="0"/>
              </a:rPr>
              <a:t>PHP supports a wide range of databases</a:t>
            </a:r>
          </a:p>
          <a:p>
            <a:r>
              <a:rPr lang="en-US" sz="3000" dirty="0">
                <a:latin typeface="Times New Roman" panose="02020603050405020304" pitchFamily="18" charset="0"/>
                <a:cs typeface="Times New Roman" panose="02020603050405020304" pitchFamily="18" charset="0"/>
              </a:rPr>
              <a:t>PHP is </a:t>
            </a:r>
            <a:r>
              <a:rPr lang="en-US" sz="3000" dirty="0" err="1">
                <a:latin typeface="Times New Roman" panose="02020603050405020304" pitchFamily="18" charset="0"/>
                <a:cs typeface="Times New Roman" panose="02020603050405020304" pitchFamily="18" charset="0"/>
              </a:rPr>
              <a:t>freePHP</a:t>
            </a:r>
            <a:r>
              <a:rPr lang="en-US" sz="3000" dirty="0">
                <a:latin typeface="Times New Roman" panose="02020603050405020304" pitchFamily="18" charset="0"/>
                <a:cs typeface="Times New Roman" panose="02020603050405020304" pitchFamily="18" charset="0"/>
              </a:rPr>
              <a:t> is easy to learn and runs efficiently on the server side</a:t>
            </a:r>
          </a:p>
          <a:p>
            <a:endParaRPr lang="en-US" dirty="0"/>
          </a:p>
        </p:txBody>
      </p:sp>
    </p:spTree>
    <p:extLst>
      <p:ext uri="{BB962C8B-B14F-4D97-AF65-F5344CB8AC3E}">
        <p14:creationId xmlns:p14="http://schemas.microsoft.com/office/powerpoint/2010/main" xmlns="" val="1020232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3D3847-9053-4EE6-82BC-13102F165E53}"/>
              </a:ext>
            </a:extLst>
          </p:cNvPr>
          <p:cNvSpPr>
            <a:spLocks noGrp="1"/>
          </p:cNvSpPr>
          <p:nvPr>
            <p:ph type="title"/>
          </p:nvPr>
        </p:nvSpPr>
        <p:spPr/>
        <p:txBody>
          <a:bodyPr>
            <a:normAutofit/>
          </a:bodyPr>
          <a:lstStyle/>
          <a:p>
            <a:r>
              <a:rPr lang="en-US" sz="4000" b="1" dirty="0"/>
              <a:t>PHP Syntax</a:t>
            </a:r>
          </a:p>
        </p:txBody>
      </p:sp>
      <p:sp>
        <p:nvSpPr>
          <p:cNvPr id="3" name="Content Placeholder 2">
            <a:extLst>
              <a:ext uri="{FF2B5EF4-FFF2-40B4-BE49-F238E27FC236}">
                <a16:creationId xmlns:a16="http://schemas.microsoft.com/office/drawing/2014/main" xmlns="" id="{3C912177-6357-469D-812E-9B5A55E2622A}"/>
              </a:ext>
            </a:extLst>
          </p:cNvPr>
          <p:cNvSpPr>
            <a:spLocks noGrp="1"/>
          </p:cNvSpPr>
          <p:nvPr>
            <p:ph idx="1"/>
          </p:nvPr>
        </p:nvSpPr>
        <p:spPr>
          <a:xfrm>
            <a:off x="1130270" y="1535838"/>
            <a:ext cx="9603275" cy="3930508"/>
          </a:xfrm>
        </p:spPr>
        <p:txBody>
          <a:bodyPr>
            <a:normAutofit fontScale="92500"/>
          </a:bodyPr>
          <a:lstStyle/>
          <a:p>
            <a:r>
              <a:rPr lang="en-US" sz="2800" dirty="0">
                <a:latin typeface="Times New Roman" panose="02020603050405020304" pitchFamily="18" charset="0"/>
                <a:cs typeface="Times New Roman" panose="02020603050405020304" pitchFamily="18" charset="0"/>
              </a:rPr>
              <a:t>A PHP Script is always executed at server side ,and browser gets the plain HTML result in response.</a:t>
            </a:r>
          </a:p>
          <a:p>
            <a:r>
              <a:rPr lang="en-US" sz="2800" dirty="0">
                <a:latin typeface="Times New Roman" panose="02020603050405020304" pitchFamily="18" charset="0"/>
                <a:cs typeface="Times New Roman" panose="02020603050405020304" pitchFamily="18" charset="0"/>
              </a:rPr>
              <a:t>The Location of PHP Script can be anywhere in document in the document.</a:t>
            </a:r>
          </a:p>
          <a:p>
            <a:r>
              <a:rPr lang="en-US" sz="2800" dirty="0">
                <a:latin typeface="Times New Roman" panose="02020603050405020304" pitchFamily="18" charset="0"/>
                <a:cs typeface="Times New Roman" panose="02020603050405020304" pitchFamily="18" charset="0"/>
              </a:rPr>
              <a:t>The PHP Parsing engine requires a method to distinguish PHP  code  from other script in the </a:t>
            </a:r>
            <a:r>
              <a:rPr lang="en-US" sz="2800" dirty="0" err="1">
                <a:latin typeface="Times New Roman" panose="02020603050405020304" pitchFamily="18" charset="0"/>
                <a:cs typeface="Times New Roman" panose="02020603050405020304" pitchFamily="18" charset="0"/>
              </a:rPr>
              <a:t>page.This</a:t>
            </a:r>
            <a:r>
              <a:rPr lang="en-US" sz="2800" dirty="0">
                <a:latin typeface="Times New Roman" panose="02020603050405020304" pitchFamily="18" charset="0"/>
                <a:cs typeface="Times New Roman" panose="02020603050405020304" pitchFamily="18" charset="0"/>
              </a:rPr>
              <a:t> is called escaping to PHP.</a:t>
            </a:r>
          </a:p>
          <a:p>
            <a:r>
              <a:rPr lang="en-US" sz="2800" dirty="0">
                <a:latin typeface="Times New Roman" panose="02020603050405020304" pitchFamily="18" charset="0"/>
                <a:cs typeface="Times New Roman" panose="02020603050405020304" pitchFamily="18" charset="0"/>
              </a:rPr>
              <a:t>The PHP Script start with &lt;?php    and ends with ?&gt;</a:t>
            </a:r>
          </a:p>
          <a:p>
            <a:endParaRPr lang="en-US" dirty="0"/>
          </a:p>
        </p:txBody>
      </p:sp>
    </p:spTree>
    <p:extLst>
      <p:ext uri="{BB962C8B-B14F-4D97-AF65-F5344CB8AC3E}">
        <p14:creationId xmlns:p14="http://schemas.microsoft.com/office/powerpoint/2010/main" xmlns="" val="4216538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08CBC9-2AA5-47E7-8BA7-4ECDCA1453AA}"/>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Syntax</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8581D7C-87EC-4B7C-BF67-535EC04B5D2C}"/>
              </a:ext>
            </a:extLst>
          </p:cNvPr>
          <p:cNvSpPr>
            <a:spLocks noGrp="1"/>
          </p:cNvSpPr>
          <p:nvPr>
            <p:ph idx="1"/>
          </p:nvPr>
        </p:nvSpPr>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  &lt;?</a:t>
            </a:r>
            <a:r>
              <a:rPr lang="en-US" sz="4400" dirty="0">
                <a:latin typeface="Times New Roman" panose="02020603050405020304" pitchFamily="18" charset="0"/>
                <a:cs typeface="Times New Roman" panose="02020603050405020304" pitchFamily="18" charset="0"/>
              </a:rPr>
              <a:t>php </a:t>
            </a:r>
          </a:p>
          <a:p>
            <a:pPr marL="457200" lvl="1" indent="0">
              <a:buNone/>
            </a:pPr>
            <a:r>
              <a:rPr lang="en-US" sz="4000" dirty="0">
                <a:latin typeface="Times New Roman" panose="02020603050405020304" pitchFamily="18" charset="0"/>
                <a:cs typeface="Times New Roman" panose="02020603050405020304" pitchFamily="18" charset="0"/>
              </a:rPr>
              <a:t>	PHP Statement;</a:t>
            </a:r>
          </a:p>
          <a:p>
            <a:pPr marL="457200" lvl="1" indent="0">
              <a:buNone/>
            </a:pPr>
            <a:r>
              <a:rPr lang="en-US" sz="4000" dirty="0">
                <a:latin typeface="Times New Roman" panose="02020603050405020304" pitchFamily="18" charset="0"/>
                <a:cs typeface="Times New Roman" panose="02020603050405020304" pitchFamily="18" charset="0"/>
              </a:rPr>
              <a:t>?&gt;</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7304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DCED0-2894-4902-A900-95481957B5F0}"/>
              </a:ext>
            </a:extLst>
          </p:cNvPr>
          <p:cNvSpPr>
            <a:spLocks noGrp="1"/>
          </p:cNvSpPr>
          <p:nvPr>
            <p:ph type="title"/>
          </p:nvPr>
        </p:nvSpPr>
        <p:spPr/>
        <p:txBody>
          <a:bodyPr/>
          <a:lstStyle/>
          <a:p>
            <a:r>
              <a:rPr lang="en-US" dirty="0"/>
              <a:t>Extension Of PHP</a:t>
            </a:r>
          </a:p>
        </p:txBody>
      </p:sp>
      <p:sp>
        <p:nvSpPr>
          <p:cNvPr id="3" name="Content Placeholder 2">
            <a:extLst>
              <a:ext uri="{FF2B5EF4-FFF2-40B4-BE49-F238E27FC236}">
                <a16:creationId xmlns:a16="http://schemas.microsoft.com/office/drawing/2014/main" xmlns="" id="{9FA6170B-3073-43C1-A7A8-44DF5DC95B37}"/>
              </a:ext>
            </a:extLst>
          </p:cNvPr>
          <p:cNvSpPr>
            <a:spLocks noGrp="1"/>
          </p:cNvSpPr>
          <p:nvPr>
            <p:ph idx="1"/>
          </p:nvPr>
        </p:nvSpPr>
        <p:spPr/>
        <p:txBody>
          <a:bodyPr/>
          <a:lstStyle/>
          <a:p>
            <a:pPr marL="0" indent="0">
              <a:buNone/>
            </a:pPr>
            <a:r>
              <a:rPr lang="en-US" dirty="0"/>
              <a:t>. Php is the extension for PHP Files.</a:t>
            </a:r>
          </a:p>
          <a:p>
            <a:pPr marL="0" indent="0">
              <a:buNone/>
            </a:pPr>
            <a:r>
              <a:rPr lang="en-US" dirty="0"/>
              <a:t>A PHP is Combination of PHP script with HTML Tags.</a:t>
            </a:r>
          </a:p>
          <a:p>
            <a:pPr marL="0" indent="0">
              <a:buNone/>
            </a:pPr>
            <a:endParaRPr lang="en-US" dirty="0"/>
          </a:p>
        </p:txBody>
      </p:sp>
    </p:spTree>
    <p:extLst>
      <p:ext uri="{BB962C8B-B14F-4D97-AF65-F5344CB8AC3E}">
        <p14:creationId xmlns:p14="http://schemas.microsoft.com/office/powerpoint/2010/main" xmlns="" val="11408853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2058</TotalTime>
  <Words>1476</Words>
  <Application>Microsoft Office PowerPoint</Application>
  <PresentationFormat>Custom</PresentationFormat>
  <Paragraphs>252</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Gallery</vt:lpstr>
      <vt:lpstr>PHP</vt:lpstr>
      <vt:lpstr>Introduction Of PHP</vt:lpstr>
      <vt:lpstr>Common use Of PHP</vt:lpstr>
      <vt:lpstr>Feature And Advantages of PHP</vt:lpstr>
      <vt:lpstr>What Can PHP Do? </vt:lpstr>
      <vt:lpstr>Why PHP?</vt:lpstr>
      <vt:lpstr>PHP Syntax</vt:lpstr>
      <vt:lpstr>Syntax</vt:lpstr>
      <vt:lpstr>Extension Of PHP</vt:lpstr>
      <vt:lpstr>Simple Program to display Hello Message in PHP</vt:lpstr>
      <vt:lpstr>PHP Comments</vt:lpstr>
      <vt:lpstr>Variables in PHP</vt:lpstr>
      <vt:lpstr>Example of Variable Declaration</vt:lpstr>
      <vt:lpstr>Addition Of two Numbers</vt:lpstr>
      <vt:lpstr>Conditions and Loops</vt:lpstr>
      <vt:lpstr>Function</vt:lpstr>
      <vt:lpstr>Function Syntax</vt:lpstr>
      <vt:lpstr>Sample Program of function</vt:lpstr>
      <vt:lpstr>Passing Arguments Through Function</vt:lpstr>
      <vt:lpstr>Passing Argument by Referance</vt:lpstr>
      <vt:lpstr>String Manipulation in PHP</vt:lpstr>
      <vt:lpstr>Slide 22</vt:lpstr>
      <vt:lpstr>Slide 23</vt:lpstr>
      <vt:lpstr>String Manipulation Program</vt:lpstr>
      <vt:lpstr>String manipulation Function</vt:lpstr>
      <vt:lpstr>String Concatenation </vt:lpstr>
      <vt:lpstr>Strlen()</vt:lpstr>
      <vt:lpstr>Strcmp()</vt:lpstr>
      <vt:lpstr>Strrev()</vt:lpstr>
      <vt:lpstr>Strtolower()</vt:lpstr>
      <vt:lpstr>Slide 31</vt:lpstr>
      <vt:lpstr>What is an Array? </vt:lpstr>
      <vt:lpstr>Create an Array in PHP </vt:lpstr>
      <vt:lpstr>Types of Array</vt:lpstr>
      <vt:lpstr>PHP Indexed Arrays </vt:lpstr>
      <vt:lpstr>Example of Indexed Array</vt:lpstr>
      <vt:lpstr>PHP Associative Arrays </vt:lpstr>
      <vt:lpstr>Example of Associative Array</vt:lpstr>
      <vt:lpstr>Multidimensional Array In PHP</vt:lpstr>
      <vt:lpstr>Example Of Multidimensional Array</vt:lpstr>
      <vt:lpstr>Form Handling</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Sonali</dc:creator>
  <cp:lastModifiedBy>Sonali</cp:lastModifiedBy>
  <cp:revision>68</cp:revision>
  <dcterms:created xsi:type="dcterms:W3CDTF">2019-04-08T10:55:58Z</dcterms:created>
  <dcterms:modified xsi:type="dcterms:W3CDTF">2020-01-27T18:05:52Z</dcterms:modified>
</cp:coreProperties>
</file>