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cedcf0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cedcf0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cedcf0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cedcf0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cedcf0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cedcf0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cedcf02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cedcf02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cedcf0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cedcf0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cedcf0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cedcf0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cedcf0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cedcf0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cedcf02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cedcf0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cedcf0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cedcf0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cedcf02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cedcf02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5c970c6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5c970c6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cedcf02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cedcf02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5c970c6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5c970c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edcf0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edcf0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cedcf0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cedcf0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cedcf0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cedcf0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cedcf0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cedcf0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cedcf0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cedcf0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cedcf0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cedcf0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gextester.com/" TargetMode="External"/><Relationship Id="rId4" Type="http://schemas.openxmlformats.org/officeDocument/2006/relationships/hyperlink" Target="https://medium.com/factory-mind/regex-tutorial-a-simple-cheatsheet-by-examples-649dc1c3f285" TargetMode="External"/><Relationship Id="rId5" Type="http://schemas.openxmlformats.org/officeDocument/2006/relationships/hyperlink" Target="https://regexr.com/" TargetMode="External"/><Relationship Id="rId6" Type="http://schemas.openxmlformats.org/officeDocument/2006/relationships/hyperlink" Target="http://www.cbs.dtu.dk/courses/27610/regular-expressions-cheat-sheet-v2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Regex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Purdue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 regex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Here is a simple regex that detects phone numbers</a:t>
            </a:r>
            <a:endParaRPr sz="2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/([(+]*[0-9]+[()+. -]*)/g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([(+]*</a:t>
            </a:r>
            <a:r>
              <a:rPr lang="en">
                <a:solidFill>
                  <a:srgbClr val="FFFFFF"/>
                </a:solidFill>
              </a:rPr>
              <a:t> :Begins a capture group. Detects zero or more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(+</a:t>
            </a:r>
            <a:r>
              <a:rPr lang="en">
                <a:solidFill>
                  <a:srgbClr val="FFFFFF"/>
                </a:solidFill>
              </a:rPr>
              <a:t>” strings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">
                <a:solidFill>
                  <a:srgbClr val="FFFFFF"/>
                </a:solidFill>
              </a:rPr>
              <a:t> :Detects one or more numbers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[()+.-])</a:t>
            </a:r>
            <a:r>
              <a:rPr lang="en">
                <a:solidFill>
                  <a:srgbClr val="FFFFFF"/>
                </a:solidFill>
              </a:rPr>
              <a:t> :Detects zero or more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()+.-</a:t>
            </a:r>
            <a:r>
              <a:rPr lang="en">
                <a:solidFill>
                  <a:srgbClr val="FFFFFF"/>
                </a:solidFill>
              </a:rPr>
              <a:t>” strings.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50" y="152400"/>
            <a:ext cx="38307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Resources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There is a lot more to the Regex syntax than what is covered in this presentation. Here are some useful resources for writing regular expressions: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https://www.regextester.com/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https://medium.com/factory-mind/regex-tutorial-a-simple-cheatsheet-by-examples-649dc1c3f285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https://regexr.com/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http://www.cbs.dtu.dk/courses/27610/regular-expressions-cheat-sheet-v2.pdf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in Python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217150" y="1152475"/>
            <a:ext cx="86151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re module in Python allows us to handle regex in an easy and object oriented way.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 the re module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mport re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975" y="1791325"/>
            <a:ext cx="2828475" cy="28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 module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Initiate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">
                <a:solidFill>
                  <a:srgbClr val="FFFFFF"/>
                </a:solidFill>
              </a:rPr>
              <a:t> object with a regular expression and assign it to a variable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&lt;regex variable&gt; = re.compile(r‘&lt;regular expression&gt;’)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search()</a:t>
            </a:r>
            <a:r>
              <a:rPr lang="en">
                <a:solidFill>
                  <a:srgbClr val="FFFFFF"/>
                </a:solidFill>
              </a:rPr>
              <a:t> function of 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&lt;regex variable&gt;</a:t>
            </a:r>
            <a:r>
              <a:rPr lang="en">
                <a:solidFill>
                  <a:srgbClr val="FFFFFF"/>
                </a:solidFill>
              </a:rPr>
              <a:t> to search through your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&lt;text&gt;</a:t>
            </a:r>
            <a:r>
              <a:rPr lang="en">
                <a:solidFill>
                  <a:srgbClr val="FFFFFF"/>
                </a:solidFill>
              </a:rPr>
              <a:t> and assign the resulting match object to a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&lt;matches&gt;</a:t>
            </a:r>
            <a:r>
              <a:rPr lang="en">
                <a:solidFill>
                  <a:srgbClr val="FFFFFF"/>
                </a:solidFill>
              </a:rPr>
              <a:t> variable. 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search()</a:t>
            </a:r>
            <a:r>
              <a:rPr lang="en">
                <a:solidFill>
                  <a:srgbClr val="FFFFFF"/>
                </a:solidFill>
              </a:rPr>
              <a:t> function only returns the first match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&lt;matches&gt; = &lt;regex variable&gt;.search(‘&lt;text&gt;’)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findall()</a:t>
            </a:r>
            <a:r>
              <a:rPr lang="en">
                <a:solidFill>
                  <a:srgbClr val="FFFFFF"/>
                </a:solidFill>
              </a:rPr>
              <a:t>method to return all matches in an array.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&lt;matches&gt; = &lt;regex variable&gt;.findall(‘&lt;text&gt;’)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138"/>
            <a:ext cx="8839200" cy="1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roup() and groups() 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Match object’s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group()</a:t>
            </a:r>
            <a:r>
              <a:rPr lang="en" sz="2400">
                <a:solidFill>
                  <a:srgbClr val="FFFFFF"/>
                </a:solidFill>
              </a:rPr>
              <a:t> functions can return matched regex capture groups.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&lt;matches&gt;.group()</a:t>
            </a:r>
            <a:r>
              <a:rPr lang="en">
                <a:solidFill>
                  <a:srgbClr val="FFFFFF"/>
                </a:solidFill>
              </a:rPr>
              <a:t> :returns all the matched groups as a string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&lt;matches&gt;.group(&lt;capture group number&gt;)</a:t>
            </a:r>
            <a:r>
              <a:rPr lang="en">
                <a:solidFill>
                  <a:srgbClr val="FFFFFF"/>
                </a:solidFill>
              </a:rPr>
              <a:t> :returns the matches for the capture group specified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&lt;matches&gt;.groups()</a:t>
            </a:r>
            <a:r>
              <a:rPr lang="en">
                <a:solidFill>
                  <a:srgbClr val="FFFFFF"/>
                </a:solidFill>
              </a:rPr>
              <a:t> :returns the matches as an array of strings where each matched group is an array item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60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200" y="3924551"/>
            <a:ext cx="3067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sub() function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38850" y="117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You can use regex to substitute matched instances with a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&lt;regex variable&gt;.sub(‘&lt;substitute&gt;’, ‘&lt;text&gt;’)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33730" l="26645" r="21827" t="22987"/>
          <a:stretch/>
        </p:blipFill>
        <p:spPr>
          <a:xfrm>
            <a:off x="2395375" y="2893475"/>
            <a:ext cx="3480976" cy="192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8" y="1676650"/>
            <a:ext cx="7951625" cy="12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Regex?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Regular Expressions are expressions that are used for pattern matching in text. Regex has a variety of uses including: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Extracting key </a:t>
            </a:r>
            <a:r>
              <a:rPr lang="en" sz="2400">
                <a:solidFill>
                  <a:srgbClr val="FFFFFF"/>
                </a:solidFill>
              </a:rPr>
              <a:t>information from text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Validating user input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Reformatting text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475" y="2353050"/>
            <a:ext cx="2413350" cy="2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 Compile Options 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re module comes with several compile options which operate to the regex flags we discussed earlier.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re.VERBOSE</a:t>
            </a:r>
            <a:r>
              <a:rPr lang="en">
                <a:solidFill>
                  <a:srgbClr val="FFFFFF"/>
                </a:solidFill>
              </a:rPr>
              <a:t> :allows you to add Python comments to your regex statements.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e.IGNORECASE</a:t>
            </a:r>
            <a:r>
              <a:rPr lang="en">
                <a:solidFill>
                  <a:srgbClr val="FFFFFF"/>
                </a:solidFill>
              </a:rPr>
              <a:t> :makes the regular expression case insensitive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re.DOTALL</a:t>
            </a:r>
            <a:r>
              <a:rPr lang="en">
                <a:solidFill>
                  <a:srgbClr val="FFFFFF"/>
                </a:solidFill>
              </a:rPr>
              <a:t> :matches new line characters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Usually, the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compile()</a:t>
            </a:r>
            <a:r>
              <a:rPr lang="en">
                <a:solidFill>
                  <a:srgbClr val="FFFFFF"/>
                </a:solidFill>
              </a:rPr>
              <a:t> function only takes one option but you can use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>
                <a:solidFill>
                  <a:srgbClr val="FFFFFF"/>
                </a:solidFill>
              </a:rPr>
              <a:t> to pipe in multiple options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re.compile(&lt;text&gt;, re.VERBOSE | re.IGNORECASE)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0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8064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Suppose we have an example string “acme”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</a:t>
            </a:r>
            <a:r>
              <a:rPr lang="en">
                <a:solidFill>
                  <a:srgbClr val="FFFFFF"/>
                </a:solidFill>
              </a:rPr>
              <a:t> :matches any text containing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^acme</a:t>
            </a:r>
            <a:r>
              <a:rPr lang="en">
                <a:solidFill>
                  <a:srgbClr val="FFFFFF"/>
                </a:solidFill>
              </a:rPr>
              <a:t> :matches any text that begins with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acme$</a:t>
            </a:r>
            <a:r>
              <a:rPr lang="en">
                <a:solidFill>
                  <a:srgbClr val="FFFFFF"/>
                </a:solidFill>
              </a:rPr>
              <a:t> :matches any text that ends with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^acme$</a:t>
            </a:r>
            <a:r>
              <a:rPr lang="en">
                <a:solidFill>
                  <a:srgbClr val="FFFFFF"/>
                </a:solidFill>
              </a:rPr>
              <a:t> :matches if the entire text is equal to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acme*</a:t>
            </a:r>
            <a:r>
              <a:rPr lang="en">
                <a:solidFill>
                  <a:srgbClr val="FFFFFF"/>
                </a:solidFill>
              </a:rPr>
              <a:t> :matches any string that contains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</a:t>
            </a:r>
            <a:r>
              <a:rPr lang="en">
                <a:solidFill>
                  <a:srgbClr val="FFFFFF"/>
                </a:solidFill>
              </a:rPr>
              <a:t>” followed zero or more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acme+</a:t>
            </a:r>
            <a:r>
              <a:rPr lang="en">
                <a:solidFill>
                  <a:srgbClr val="FFFFFF"/>
                </a:solidFill>
              </a:rPr>
              <a:t> :matches any string that contains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</a:t>
            </a:r>
            <a:r>
              <a:rPr lang="en">
                <a:solidFill>
                  <a:srgbClr val="FFFFFF"/>
                </a:solidFill>
              </a:rPr>
              <a:t>” followed one or more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acme?</a:t>
            </a:r>
            <a:r>
              <a:rPr lang="en">
                <a:solidFill>
                  <a:srgbClr val="FFFFFF"/>
                </a:solidFill>
              </a:rPr>
              <a:t> :matches any string that contains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</a:t>
            </a:r>
            <a:r>
              <a:rPr lang="en">
                <a:solidFill>
                  <a:srgbClr val="FFFFFF"/>
                </a:solidFill>
              </a:rPr>
              <a:t>” followed one or one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acme{2}</a:t>
            </a:r>
            <a:r>
              <a:rPr lang="en">
                <a:solidFill>
                  <a:srgbClr val="FFFFFF"/>
                </a:solidFill>
              </a:rPr>
              <a:t> :matches any string that contains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</a:t>
            </a:r>
            <a:r>
              <a:rPr lang="en">
                <a:solidFill>
                  <a:srgbClr val="FFFFFF"/>
                </a:solidFill>
              </a:rPr>
              <a:t>” followed by 2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acme{2,}</a:t>
            </a:r>
            <a:r>
              <a:rPr lang="en">
                <a:solidFill>
                  <a:srgbClr val="FFFFFF"/>
                </a:solidFill>
              </a:rPr>
              <a:t> :matches any string that contains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</a:t>
            </a:r>
            <a:r>
              <a:rPr lang="en">
                <a:solidFill>
                  <a:srgbClr val="FFFFFF"/>
                </a:solidFill>
              </a:rPr>
              <a:t>” followed by 2 or more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acme{2,5}</a:t>
            </a:r>
            <a:r>
              <a:rPr lang="en">
                <a:solidFill>
                  <a:srgbClr val="FFFFFF"/>
                </a:solidFill>
              </a:rPr>
              <a:t> :matches any string that contains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acm</a:t>
            </a:r>
            <a:r>
              <a:rPr lang="en">
                <a:solidFill>
                  <a:srgbClr val="FFFFFF"/>
                </a:solidFill>
              </a:rPr>
              <a:t>” followed by 2 to 5 “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Escape special characters with backslash (e.g.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4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sets []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82825"/>
            <a:ext cx="85206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Character sets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400">
                <a:solidFill>
                  <a:srgbClr val="FFFFFF"/>
                </a:solidFill>
              </a:rPr>
              <a:t> allow you to specify a character set or range of characters to match against.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[a-z]</a:t>
            </a:r>
            <a:r>
              <a:rPr lang="en">
                <a:solidFill>
                  <a:srgbClr val="FFFFFF"/>
                </a:solidFill>
              </a:rPr>
              <a:t> :match any lowercase letters from a to z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[A-Z]</a:t>
            </a:r>
            <a:r>
              <a:rPr lang="en">
                <a:solidFill>
                  <a:srgbClr val="FFFFFF"/>
                </a:solidFill>
              </a:rPr>
              <a:t> :match any uppercase letters from A to Z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[0-9]</a:t>
            </a:r>
            <a:r>
              <a:rPr lang="en">
                <a:solidFill>
                  <a:srgbClr val="FFFFFF"/>
                </a:solidFill>
              </a:rPr>
              <a:t> :match any lowercase numbers from 0-9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>
                <a:solidFill>
                  <a:srgbClr val="FFFFFF"/>
                </a:solidFill>
              </a:rPr>
              <a:t> :matches anything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in the set (i.e.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[^0-9]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FFF"/>
                </a:solidFill>
              </a:rPr>
              <a:t>matches anything that’s not a number)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chain multiple sets together to broaden your search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">
                <a:solidFill>
                  <a:srgbClr val="FFFFFF"/>
                </a:solidFill>
              </a:rPr>
              <a:t> matches any lowercase number or letter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Group ()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18525"/>
            <a:ext cx="86115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 capturing </a:t>
            </a:r>
            <a:r>
              <a:rPr lang="en" sz="2400">
                <a:solidFill>
                  <a:srgbClr val="FFFFFF"/>
                </a:solidFill>
              </a:rPr>
              <a:t>group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creates a substring to match against and allows you to </a:t>
            </a:r>
            <a:r>
              <a:rPr lang="en" sz="2400">
                <a:solidFill>
                  <a:srgbClr val="FFFFFF"/>
                </a:solidFill>
              </a:rPr>
              <a:t>chain multiple regular expressions together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Matches one lower case number or number followed by three upper case letters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([a-z0-9]){1}([A-Z]){3}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pipe character acts as an “or” operator. This matches a letter a or 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(a|b)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Classes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Character classes allow you to match text based on character type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\d</a:t>
            </a:r>
            <a:r>
              <a:rPr lang="en">
                <a:solidFill>
                  <a:srgbClr val="FFFFFF"/>
                </a:solidFill>
              </a:rPr>
              <a:t> :matches any decimal point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lang="en">
                <a:solidFill>
                  <a:srgbClr val="FFFFFF"/>
                </a:solidFill>
              </a:rPr>
              <a:t> :matches any word (letter or number)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">
                <a:solidFill>
                  <a:srgbClr val="FFFFFF"/>
                </a:solidFill>
              </a:rPr>
              <a:t> :matches whitespace character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\D</a:t>
            </a:r>
            <a:r>
              <a:rPr lang="en">
                <a:solidFill>
                  <a:srgbClr val="FFFFFF"/>
                </a:solidFill>
              </a:rPr>
              <a:t> :matches a single non-digit character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FFFFF"/>
                </a:solidFill>
              </a:rPr>
              <a:t> :matches any character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Flags allow regular expressions to be processed with different options: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/&lt;regular expression/&lt;flag&gt;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solidFill>
                  <a:srgbClr val="FFFFFF"/>
                </a:solidFill>
              </a:rPr>
              <a:t> :short for global. Matches the entire string. Finds all matches rather than one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solidFill>
                  <a:srgbClr val="FFFFFF"/>
                </a:solidFill>
              </a:rPr>
              <a:t> :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>
                <a:solidFill>
                  <a:srgbClr val="FFFFFF"/>
                </a:solidFill>
              </a:rPr>
              <a:t> or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rgbClr val="FFFFFF"/>
                </a:solidFill>
              </a:rPr>
              <a:t> will match each line rather than the entire string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FFFFFF"/>
                </a:solidFill>
              </a:rPr>
              <a:t> :makes the regular expression case </a:t>
            </a:r>
            <a:r>
              <a:rPr lang="en">
                <a:solidFill>
                  <a:srgbClr val="FFFFFF"/>
                </a:solidFill>
              </a:rPr>
              <a:t>insensitive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Email Regex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Here us a simple regex that matches against email addresses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/[^@]+@[^\.]+\..+/g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[^@]+</a:t>
            </a:r>
            <a:r>
              <a:rPr lang="en">
                <a:solidFill>
                  <a:srgbClr val="FFFFFF"/>
                </a:solidFill>
              </a:rPr>
              <a:t> matches one or more character that’s not a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@[^\.]+</a:t>
            </a:r>
            <a:r>
              <a:rPr lang="en">
                <a:solidFill>
                  <a:srgbClr val="FFFFFF"/>
                </a:solidFill>
              </a:rPr>
              <a:t> matches one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>
                <a:solidFill>
                  <a:srgbClr val="FFFFFF"/>
                </a:solidFill>
              </a:rPr>
              <a:t> character and one more more characters that not a period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\.</a:t>
            </a:r>
            <a:r>
              <a:rPr lang="en">
                <a:solidFill>
                  <a:srgbClr val="FFFFFF"/>
                </a:solidFill>
              </a:rPr>
              <a:t> Matches a single period character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">
                <a:solidFill>
                  <a:srgbClr val="FFFFFF"/>
                </a:solidFill>
              </a:rPr>
              <a:t> Matches any number of characters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75" y="729150"/>
            <a:ext cx="6300000" cy="37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