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  <p:boldItalic r:id="rId41"/>
    </p:embeddedFont>
    <p:embeddedFont>
      <p:font typeface="Impact" panose="020B0806030902050204" pitchFamily="3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13">
          <p15:clr>
            <a:srgbClr val="A4A3A4"/>
          </p15:clr>
        </p15:guide>
        <p15:guide id="2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1880" y="192"/>
      </p:cViewPr>
      <p:guideLst>
        <p:guide orient="horz" pos="1013"/>
        <p:guide pos="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b464060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b4640603_0_5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0b4640603_0_5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b464060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b4640603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0b4640603_0_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0ad8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f0ad871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4f0ad8713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f127a9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f127a9b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4f127a9b1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f0ad87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f0ad8713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4f0ad8713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e7ccda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e7ccda3e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4e7ccda3e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e7ccda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e7ccda3e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4e7ccda3e_0_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e7ccda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e7ccda3e_0_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4e7ccda3e_0_2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f127a9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f127a9b1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4f127a9b1_0_7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f127a9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f127a9b1_0_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4f127a9b1_0_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f127a9b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f127a9b1_0_1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4f127a9b1_0_1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f127a9b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f127a9b1_0_8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4f127a9b1_0_8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f127a9b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f127a9b1_0_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4f127a9b1_0_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f127a9b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f127a9b1_0_1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4f127a9b1_0_1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f127a9b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f127a9b1_0_1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4f127a9b1_0_1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f127a9b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f127a9b1_0_1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54f127a9b1_0_1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f127a9b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f127a9b1_0_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54f127a9b1_0_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f127a9b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f127a9b1_0_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4f127a9b1_0_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127a9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127a9b1_0_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54f127a9b1_0_3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f127a9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f127a9b1_0_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54f127a9b1_0_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b46406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b4640603_0_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0b4640603_0_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f127a9b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f127a9b1_0_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4f127a9b1_0_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b464060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b4640603_0_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0b4640603_0_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6f3d7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6f3d7586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46f3d7586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b464060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b4640603_0_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0b4640603_0_3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b46406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b4640603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0b4640603_0_6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f127a9b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f127a9b1_0_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4f127a9b1_0_5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b46406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b4640603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0b4640603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371603" y="1078552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1" y="1786845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371600" y="3904451"/>
            <a:ext cx="7514524" cy="28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4"/>
          </p:nvPr>
        </p:nvSpPr>
        <p:spPr>
          <a:xfrm>
            <a:off x="1371599" y="4587631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1371599" y="4866353"/>
            <a:ext cx="7514524" cy="28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 i="0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Only">
  <p:cSld name="Alt Text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&amp; Picture">
  <p:cSld name="Alt Text &amp; Pictur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wo Content">
  <p:cSld name="Alt Two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Comparison">
  <p:cSld name="Alt 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+ Nodes">
  <p:cSld name="Plain + Nod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 descr="illustration - no words-04.png"/>
          <p:cNvPicPr preferRelativeResize="0"/>
          <p:nvPr/>
        </p:nvPicPr>
        <p:blipFill rotWithShape="1">
          <a:blip r:embed="rId2">
            <a:alphaModFix amt="22000"/>
          </a:blip>
          <a:srcRect t="30531" r="29138"/>
          <a:stretch/>
        </p:blipFill>
        <p:spPr>
          <a:xfrm>
            <a:off x="4702848" y="0"/>
            <a:ext cx="4441151" cy="347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 b="1" i="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362779" y="1286037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b="0" i="0" u="none" strike="noStrike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362777" y="1994330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(blank)">
  <p:cSld name="Text Only (blank)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Info">
  <p:cSld name="Contact Inf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62777" y="1571854"/>
            <a:ext cx="7514523" cy="48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1362777" y="2055985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1362777" y="2346708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1362777" y="2637431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7">
            <a:alphaModFix/>
          </a:blip>
          <a:srcRect l="15547" t="26562" r="33359" b="59063"/>
          <a:stretch/>
        </p:blipFill>
        <p:spPr>
          <a:xfrm>
            <a:off x="0" y="138323"/>
            <a:ext cx="9144000" cy="7411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ireshark.org/DisplayFilt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wsug_html_chunked/ChCapCaptureFil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minewt.github.io/pyshar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hyperlink" Target="https://ggplot2.tidyverse.org/reference/ggplot.html" TargetMode="External"/><Relationship Id="rId4" Type="http://schemas.openxmlformats.org/officeDocument/2006/relationships/hyperlink" Target="http://pygal.org/en/st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iNewt/pysha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iNewt/pyshark/tree/master/src/pyshark/cap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ot.com/capstats/bpf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07846" y="2530915"/>
            <a:ext cx="8178900" cy="14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r>
              <a:rPr lang="en-US"/>
              <a:t>CNIT 48101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800" y="1608150"/>
            <a:ext cx="2564650" cy="25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350" y="2320450"/>
            <a:ext cx="1525676" cy="15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07923" y="1078552"/>
            <a:ext cx="817875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</a:pPr>
            <a:r>
              <a:rPr lang="en-US"/>
              <a:t>Pyshark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Garamond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59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Pyshark also allows you to filter packets using the Wireshark filtering syntax.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display_filter</a:t>
            </a:r>
            <a:r>
              <a:rPr lang="en-US" sz="2400"/>
              <a:t>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capture_filter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Allows you to filter on Wireshark specific properties (e.g. tcp stream indexes)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tcp and ip.dst == 80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For more info: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https://wiki.wireshark.org/DisplayFilters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Wireshark Filter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192875" y="1008900"/>
            <a:ext cx="8674200" cy="527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Regular Wireshark capture. Captures from a live interface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pyshark.LiveCapture(interface=‘&lt;interface&gt;’)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Required params: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interface</a:t>
            </a:r>
            <a:r>
              <a:rPr lang="en-US" sz="2400"/>
              <a:t>: The interface to capture on.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Optional Params: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output_file</a:t>
            </a:r>
            <a:r>
              <a:rPr lang="en-US" sz="2400"/>
              <a:t>: you can specify a file to write captured files to</a:t>
            </a:r>
            <a:endParaRPr sz="2400"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Live Capture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0" y="750225"/>
            <a:ext cx="9824400" cy="612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Allows you to capture using a ring buffer.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pyshark.LiveRingCapture(interface=‘&lt;interface&gt;’)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Required Params</a:t>
            </a:r>
            <a:endParaRPr sz="2400" u="sng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interface</a:t>
            </a:r>
            <a:r>
              <a:rPr lang="en-US" sz="2400"/>
              <a:t>: interface to capture on.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2"/>
          </p:nvPr>
        </p:nvSpPr>
        <p:spPr>
          <a:xfrm>
            <a:off x="408738" y="5811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Live Ring Capture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367030" y="1030639"/>
            <a:ext cx="83259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Optional Params</a:t>
            </a:r>
            <a:endParaRPr sz="2400" u="sng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ring_file_size</a:t>
            </a:r>
            <a:r>
              <a:rPr lang="en-US" sz="2400"/>
              <a:t>: Size of each ring file. 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Defaults to 1024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num_ring_files</a:t>
            </a:r>
            <a:r>
              <a:rPr lang="en-US" sz="2400"/>
              <a:t>: number of rings files to use. 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Defaults to 1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 / str array&gt; ring_file_name</a:t>
            </a:r>
            <a:r>
              <a:rPr lang="en-US" sz="2400"/>
              <a:t>: file path of ring files. Defaults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/tmp/pyshark.pcap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-US" sz="2400"/>
              <a:t>more info: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https://www.wireshark.org/docs/wsug_html_chunked/ChCapCaptureFiles.html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Live Ring Capture (Cont.)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58625" y="943700"/>
            <a:ext cx="9085500" cy="517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 ring buffer is a data structure that overwrites the oldest part of the buffer when it fills thus forming a ring.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our case, we have a buffer of pcap files that packets will be written to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the last file fills up, the oldest file written to will be overwritten with new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These file form our “ring”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Ring Buffers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00" y="3709300"/>
            <a:ext cx="3740800" cy="30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91650" y="793800"/>
            <a:ext cx="8960700" cy="57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Read from pcap file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pyshark.FileCapture(input_file=‘&lt;inputFile&gt;’)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Required params: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input_file</a:t>
            </a:r>
            <a:r>
              <a:rPr lang="en-US" sz="2400"/>
              <a:t>: The interface to capture on.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Optional Params: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output_file</a:t>
            </a:r>
            <a:r>
              <a:rPr lang="en-US" sz="2400"/>
              <a:t>: you can specify a file to write read files to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&lt;bool&gt; keep_packets</a:t>
            </a:r>
            <a:r>
              <a:rPr lang="en-US" sz="2400"/>
              <a:t>: keep packets after reading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2"/>
          </p:nvPr>
        </p:nvSpPr>
        <p:spPr>
          <a:xfrm>
            <a:off x="319550" y="171850"/>
            <a:ext cx="8326500" cy="70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File Capture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150000" y="1003025"/>
            <a:ext cx="8994000" cy="504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Allows you to capture packets on a remote machine running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rdcapd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pyshark.RemoteCapture(remote_host = ‘&lt;host&gt;’, remote_interface= ‘&lt;interface’&gt;, remote_port = ‘&lt;port&gt;’)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Required Params</a:t>
            </a:r>
            <a:endParaRPr sz="2400" u="sng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remote_host</a:t>
            </a:r>
            <a:r>
              <a:rPr lang="en-US" sz="2400"/>
              <a:t>: IP or hostname of remote host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remote_interface</a:t>
            </a:r>
            <a:r>
              <a:rPr lang="en-US" sz="2400"/>
              <a:t>: The remote interface to capture on. On Windows, use the true device name instead of the display name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remote_port</a:t>
            </a:r>
            <a:r>
              <a:rPr lang="en-US" sz="2400"/>
              <a:t>: the port rdcapd is listening on</a:t>
            </a:r>
            <a:endParaRPr sz="2400"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Remote Capture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49100" y="913125"/>
            <a:ext cx="8928600" cy="509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For reading binary/raw packet data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pyshark.InMemCapture(linktype=‘&lt;LinkType&gt;’)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Required params: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&lt;LinkType Object&gt; link_type</a:t>
            </a:r>
            <a:r>
              <a:rPr lang="en-US" sz="2400"/>
              <a:t>: Type of packet being sent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2"/>
          </p:nvPr>
        </p:nvSpPr>
        <p:spPr>
          <a:xfrm>
            <a:off x="220950" y="188075"/>
            <a:ext cx="84726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InMem Capture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72375" y="986175"/>
            <a:ext cx="8984100" cy="5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If you’ve noticed, we have been assigning all our captures to a variable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</a:t>
            </a:r>
            <a:r>
              <a:rPr lang="en-US" sz="2400"/>
              <a:t>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That is because each one of the capture functions creates 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</a:t>
            </a:r>
            <a:r>
              <a:rPr lang="en-US" sz="2400"/>
              <a:t> object. This object has several functions available to it.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The Capture Class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25" y="3209225"/>
            <a:ext cx="3849000" cy="3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162850" y="977125"/>
            <a:ext cx="8766900" cy="565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For LiveCapture, LiveRingCapture and RemoteCapture, you must call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sniff()</a:t>
            </a:r>
            <a:r>
              <a:rPr lang="en-US" sz="2400"/>
              <a:t> function to actually start capturing data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capture.sniff(timeout = &lt;timeout&gt;, packet_count = &lt;count&gt;)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Optional Params</a:t>
            </a: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timeout</a:t>
            </a:r>
            <a:r>
              <a:rPr lang="en-US" sz="2400"/>
              <a:t> = Will stop capturing packets after a specified amount of time.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packet_count</a:t>
            </a:r>
            <a:r>
              <a:rPr lang="en-US" sz="2400"/>
              <a:t> = Will stop after a certain amount of packets captured.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sniff()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67125" y="1608150"/>
            <a:ext cx="5541600" cy="4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Python wrapper for Wireshark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Uses t-shark as a dependency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https://kiminewt.github.io/pyshark/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Uses: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Automated packet capture sessions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Automatically sending packet data to different applications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Logging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Packet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Automated Reporting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/>
              <a:t>Pyshark Intro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726" y="2456049"/>
            <a:ext cx="2744500" cy="2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367125" y="1067601"/>
            <a:ext cx="8325900" cy="49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capture.sniff(packet_count = 100)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#Will execute after sniff() is finished: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packet in capture: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print(packet)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sniff() 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76650" y="992928"/>
            <a:ext cx="8325900" cy="561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Alternatively, if you want to process packets as they come in, use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sniff_continously()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capture.sniff_continously(timeout = &lt;timeout&gt;, packet_count = &lt;count&gt;)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Optional Params</a:t>
            </a: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timeout</a:t>
            </a:r>
            <a:r>
              <a:rPr lang="en-US" sz="2400"/>
              <a:t> = Will stop capturing packets after a specified amount of time.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packet_count</a:t>
            </a:r>
            <a:r>
              <a:rPr lang="en-US" sz="2400"/>
              <a:t> = Will stop after a certain amount of packets captured.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Note: This function is not available for LiveRingCapture()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sniff_continously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271425" y="977127"/>
            <a:ext cx="8421600" cy="50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packet in capture.sniff_continously(packet_count = 10):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print(“packet just came in ”, packet)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2"/>
          </p:nvPr>
        </p:nvSpPr>
        <p:spPr>
          <a:xfrm>
            <a:off x="2714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sniff_continously Example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66525" y="1076650"/>
            <a:ext cx="8499900" cy="49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Loads packets into the capture object. Like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sniff()</a:t>
            </a:r>
            <a:r>
              <a:rPr lang="en-US" sz="2400"/>
              <a:t> but works for all capture types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capture.load_packets(timeout = &lt;timeout&gt;, packet_count = &lt;count&gt;)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Optional Params</a:t>
            </a: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timeout</a:t>
            </a:r>
            <a:r>
              <a:rPr lang="en-US" sz="2400"/>
              <a:t> = Will stop capturing packets after a specified amount of time.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&lt;int&gt; packet_count</a:t>
            </a:r>
            <a:r>
              <a:rPr lang="en-US" sz="2400"/>
              <a:t> = Will stop after a certain amount of packets loaded.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load_packets()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135700" y="995225"/>
            <a:ext cx="8557200" cy="56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Clears all the packets from the capture object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capture.clear()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Resets the capture object to read from the beginning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capture.reset()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Selects the next packets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capture.next_packet()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2"/>
          </p:nvPr>
        </p:nvSpPr>
        <p:spPr>
          <a:xfrm>
            <a:off x="135700" y="169975"/>
            <a:ext cx="85572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Capture class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280475" y="964275"/>
            <a:ext cx="8486700" cy="50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Allow you to run a function on all packets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capture.apply_on_packet()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Gets parameters that tshark is running with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capture.get_parameters()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2"/>
          </p:nvPr>
        </p:nvSpPr>
        <p:spPr>
          <a:xfrm>
            <a:off x="280463" y="19711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Capture class functions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0" y="1608150"/>
            <a:ext cx="91440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Packets in a capture can be accessed by iterating through the capture object in a loop.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capture = pyshark.FileCapture(input_file=‘file.pcap’)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packet in capture: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print(packet)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Iterating Through Packets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0" y="1069476"/>
            <a:ext cx="8994900" cy="492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Packets are represented as Python dictionaries. Each layer of the IP packet is also a dictionary within the packet dictionary. Packet fields such as timestamps are fields in the corresponding sub-dictionary.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The Packet Object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5" y="2786529"/>
            <a:ext cx="5239675" cy="32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144750" y="1076651"/>
            <a:ext cx="8548200" cy="49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Data in the packet can be accessed using the following syntax: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packet in capture: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packet.tcp.src_ip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or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packet[‘tcp’][‘src_ip’]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3"/>
          <p:cNvSpPr txBox="1">
            <a:spLocks noGrp="1"/>
          </p:cNvSpPr>
          <p:nvPr>
            <p:ph type="body" idx="2"/>
          </p:nvPr>
        </p:nvSpPr>
        <p:spPr>
          <a:xfrm>
            <a:off x="144738" y="1518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Accessing Packet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77600" y="1001976"/>
            <a:ext cx="9015000" cy="49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You can use Python’s inbuilt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-US" sz="2400"/>
              <a:t> 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pprint()</a:t>
            </a:r>
            <a:r>
              <a:rPr lang="en-US" sz="2400"/>
              <a:t> functions but it is suggested you use pyshark’s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.pretty_print()</a:t>
            </a:r>
            <a:r>
              <a:rPr lang="en-US" sz="2400"/>
              <a:t> function instead.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packet.pretty_print()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Printing Packet Data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5" y="3168875"/>
            <a:ext cx="6667976" cy="3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59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Simple and easy to use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Uses the familiar t-shark (Wireshark)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Comes with t-shark exclusive functionality (tcp stream indexing)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Advantages  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500" cy="43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55" y="3523925"/>
            <a:ext cx="3395600" cy="2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126675" y="1067601"/>
            <a:ext cx="8566500" cy="49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You may want to visualize the data from your capture.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Unfortunately, pyshark doesn’t come with any inbuilt visualization functions. Luckily, you can use any of Python’s many graphing libraries. Some popular ones are: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Matplotlib: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https://matplotlib.org/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Pygal: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http://pygal.org/en/stable/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ggplot: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https://ggplot2.tidyverse.org/reference/ggplot.html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Visualizing Packet Data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6200" y="3112350"/>
            <a:ext cx="2646474" cy="19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59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Limited functionality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doesn’t contain all the features of t-shark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limited by what t-shark allows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Documentation on advanced features is lacking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guaranteed to be maintained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Owned by one private GitHub user: Kiminewt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i="1"/>
              <a:t>Screenshot from t-shark Github page</a:t>
            </a:r>
            <a:endParaRPr sz="1800" i="1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Disadvantages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25" y="4378225"/>
            <a:ext cx="7880749" cy="11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271425" y="1004276"/>
            <a:ext cx="8421600" cy="50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Install pyshark. Use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2400"/>
              <a:t> 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pip3</a:t>
            </a:r>
            <a:r>
              <a:rPr lang="en-US" sz="2400"/>
              <a:t> depending on your Python setup.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pip install pyshark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Import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pyshark</a:t>
            </a:r>
            <a:r>
              <a:rPr lang="en-US" sz="2400"/>
              <a:t> module.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pyshark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for more info: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https://github.com/KimiNewt/pyshark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Getting Started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67125" y="1608151"/>
            <a:ext cx="8325900" cy="47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Pyshark has four ways of reading (capturing) packets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Remote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InMem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Ring Capture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Please refer to the capture file comments for documentation: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https://github.com/KimiNewt/pyshark/tree/master/src/pyshark/capture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Capture types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500" cy="43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0525" y="957250"/>
            <a:ext cx="8776800" cy="556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These parameters are shared by all capture types: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display_filter</a:t>
            </a:r>
            <a:r>
              <a:rPr lang="en-US" sz="2400"/>
              <a:t>: filter what packets are displayed from the capture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&lt;bool&gt; use_json</a:t>
            </a:r>
            <a:r>
              <a:rPr lang="en-US" sz="2400"/>
              <a:t>: Use t-shark in JSON mode. Needs Wireshark &gt;= 2.2. Defaults to false.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&lt;bool&gt; include_raw</a:t>
            </a:r>
            <a:r>
              <a:rPr lang="en-US" sz="2400"/>
              <a:t>: include raw packet data. Default false.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use_json</a:t>
            </a:r>
            <a:r>
              <a:rPr lang="en-US" sz="2400"/>
              <a:t> must also be set to true use this option.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&lt;bool&gt; only_summaries</a:t>
            </a:r>
            <a:r>
              <a:rPr lang="en-US" sz="2400"/>
              <a:t>: Only captures summaries but speeds up captures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decryption_key</a:t>
            </a:r>
            <a:r>
              <a:rPr lang="en-US" sz="2400"/>
              <a:t>: the decryption key if the traffic you are capturing is encrypted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General Capture Parameters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3325" y="968077"/>
            <a:ext cx="8629800" cy="50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encryption_type</a:t>
            </a:r>
            <a:r>
              <a:rPr lang="en-US" sz="2400"/>
              <a:t>: the encryption type. must be either  </a:t>
            </a:r>
            <a:r>
              <a:rPr lang="en-US" sz="2400">
                <a:solidFill>
                  <a:srgbClr val="032F6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'WEP','WPA-PWD', </a:t>
            </a:r>
            <a:r>
              <a:rPr lang="en-US" sz="2400">
                <a:solidFill>
                  <a:srgbClr val="032F62"/>
                </a:solidFill>
                <a:highlight>
                  <a:schemeClr val="lt1"/>
                </a:highlight>
              </a:rPr>
              <a:t>or</a:t>
            </a:r>
            <a:r>
              <a:rPr lang="en-US" sz="2400">
                <a:solidFill>
                  <a:srgbClr val="032F6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'WPA-PWK'</a:t>
            </a:r>
            <a:r>
              <a:rPr lang="en-US" sz="2400">
                <a:solidFill>
                  <a:srgbClr val="032F62"/>
                </a:solidFill>
                <a:highlight>
                  <a:schemeClr val="lt1"/>
                </a:highlight>
              </a:rPr>
              <a:t>. Defaults to </a:t>
            </a:r>
            <a:r>
              <a:rPr lang="en-US" sz="2400">
                <a:solidFill>
                  <a:srgbClr val="032F6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'WPA-PWK'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&lt;dict&gt; decode_as</a:t>
            </a:r>
            <a:r>
              <a:rPr lang="en-US" sz="2400"/>
              <a:t>: You can assign protocols to certain packet behavior that's not usually standard. (e.g.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{‘tcp.port == 888’: ‘http’}</a:t>
            </a:r>
            <a:r>
              <a:rPr lang="en-US" sz="2400"/>
              <a:t>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&lt;dict&gt; override_prefs</a:t>
            </a:r>
            <a:r>
              <a:rPr lang="en-US" sz="2400"/>
              <a:t>: Allows you to override t-shark default run preferences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disable_protocol</a:t>
            </a:r>
            <a:r>
              <a:rPr lang="en-US" sz="2400"/>
              <a:t>: tells t-shark to stop scanning for a certain protocol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tshark_path</a:t>
            </a:r>
            <a:r>
              <a:rPr lang="en-US" sz="2400"/>
              <a:t>: path to t-shark binary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&lt;str&gt; bpf_filter</a:t>
            </a:r>
            <a:r>
              <a:rPr lang="en-US" sz="2400"/>
              <a:t>: Berkley Packet Filter to filter capture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2"/>
          </p:nvPr>
        </p:nvSpPr>
        <p:spPr>
          <a:xfrm>
            <a:off x="366726" y="188075"/>
            <a:ext cx="87774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General Capture Parameters (Cont.)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5900" cy="445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All of the captures can be filtered using the </a:t>
            </a:r>
            <a:r>
              <a:rPr lang="en-US" sz="2400" b="1"/>
              <a:t>Berkley Packet Filter (BPF)</a:t>
            </a:r>
            <a:r>
              <a:rPr lang="en-US" sz="2400"/>
              <a:t> standard: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Standardized syntax for packet filtering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Standard across several networking applications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Only displays tcp packets whose destination is port 80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tcp port 80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For more info visit: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http://biot.com/capstats/bpf.html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Berkley Packet Filter (BPF)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</Words>
  <Application>Microsoft Macintosh PowerPoint</Application>
  <PresentationFormat>On-screen Show (4:3)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Impact</vt:lpstr>
      <vt:lpstr>Courier New</vt:lpstr>
      <vt:lpstr>Calibri</vt:lpstr>
      <vt:lpstr>Merriweather Sans</vt:lpstr>
      <vt:lpstr>Garamond</vt:lpstr>
      <vt:lpstr>Arial</vt:lpstr>
      <vt:lpstr>Basic</vt:lpstr>
      <vt:lpstr>Alternate Basic</vt:lpstr>
      <vt:lpstr>Pyshark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Pyshark</dc:title>
  <cp:lastModifiedBy>Mitchell J Lee</cp:lastModifiedBy>
  <cp:revision>1</cp:revision>
  <dcterms:modified xsi:type="dcterms:W3CDTF">2019-05-26T21:49:05Z</dcterms:modified>
</cp:coreProperties>
</file>