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aramond" panose="02020404030301010803" pitchFamily="18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13">
          <p15:clr>
            <a:srgbClr val="A4A3A4"/>
          </p15:clr>
        </p15:guide>
        <p15:guide id="2" pos="2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>
      <p:cViewPr varScale="1">
        <p:scale>
          <a:sx n="105" d="100"/>
          <a:sy n="105" d="100"/>
        </p:scale>
        <p:origin x="1840" y="200"/>
      </p:cViewPr>
      <p:guideLst>
        <p:guide orient="horz" pos="1013"/>
        <p:guide pos="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gns3.com/courses/101260/lectures/1477806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https://academy.gns3.com/courses/101260/lectures/1477806</a:t>
            </a: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e7142c0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e7142c04_0_10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8e7142c04_0_10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ba65ad9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ba65ad94_0_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56ba65ad94_0_5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d9f153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d9f15344_0_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8d9f15344_0_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d9f1534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d9f15344_0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d9f15344_0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8e7142c0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8e7142c04_0_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58e7142c04_0_6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e7142c0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e7142c04_0_7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58e7142c04_0_7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8d9f1534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8d9f15344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58d9f15344_0_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d9f1534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8d9f15344_0_3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8d9f15344_0_3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8d9f1534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8d9f15344_0_4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8d9f15344_0_4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d9f1534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d9f15344_0_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8d9f15344_0_6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8d5c2d4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8d5c2d4ce_0_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58d5c2d4ce_0_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d5c2d4c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d5c2d4ce_0_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58d5c2d4ce_0_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8d5c2d4c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8d5c2d4ce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58d5c2d4ce_0_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8e7142c0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8e7142c04_0_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58e7142c04_0_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8e7142c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8e7142c04_0_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58e7142c04_0_1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8e7142c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8e7142c04_0_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58e7142c04_0_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8e7142c0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8e7142c04_0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58e7142c04_0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90a21d1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90a21d19d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590a21d19d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90a21d1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90a21d19d_0_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590a21d19d_0_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ba65ad9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ba65ad94_0_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6ba65ad94_0_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ba65ad9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ba65ad94_0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6ba65ad94_0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b464060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b4640603_0_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50b4640603_0_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ba65ad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ba65ad94_0_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6ba65ad94_0_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ba65ad9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ba65ad94_0_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56ba65ad94_0_2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ba65ad9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ba65ad94_0_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56ba65ad94_0_3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e7142c0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e7142c04_0_9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8e7142c04_0_9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7183" y="6074953"/>
            <a:ext cx="1368555" cy="4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l="11029" t="3370" r="30736" b="30681"/>
          <a:stretch/>
        </p:blipFill>
        <p:spPr>
          <a:xfrm>
            <a:off x="5740247" y="3967105"/>
            <a:ext cx="3403753" cy="28908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371603" y="1078552"/>
            <a:ext cx="7515071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371601" y="1786845"/>
            <a:ext cx="7515073" cy="146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  <a:defRPr sz="5200" cap="none">
                <a:solidFill>
                  <a:srgbClr val="B1810B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371600" y="3625729"/>
            <a:ext cx="7514523" cy="3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1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371600" y="3904451"/>
            <a:ext cx="7514524" cy="28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sz="13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4"/>
          </p:nvPr>
        </p:nvSpPr>
        <p:spPr>
          <a:xfrm>
            <a:off x="1371599" y="4587631"/>
            <a:ext cx="7514523" cy="3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1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5"/>
          </p:nvPr>
        </p:nvSpPr>
        <p:spPr>
          <a:xfrm>
            <a:off x="1371599" y="4866353"/>
            <a:ext cx="7514524" cy="28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B1810B"/>
              </a:buClr>
              <a:buSzPts val="1300"/>
              <a:buFont typeface="Arial"/>
              <a:buNone/>
              <a:defRPr sz="1300" b="1" i="0">
                <a:solidFill>
                  <a:srgbClr val="B1810B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Text Only">
  <p:cSld name="Alt Text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6019" cy="4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Text &amp; Picture">
  <p:cSld name="Alt Text &amp; Pictur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>
            <a:spLocks noGrp="1"/>
          </p:cNvSpPr>
          <p:nvPr>
            <p:ph type="pic" idx="2"/>
          </p:nvPr>
        </p:nvSpPr>
        <p:spPr>
          <a:xfrm>
            <a:off x="4671604" y="1600373"/>
            <a:ext cx="4015195" cy="45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Two Content">
  <p:cSld name="Alt Two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Comparison">
  <p:cSld name="Alt Comparis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2"/>
          </p:nvPr>
        </p:nvSpPr>
        <p:spPr>
          <a:xfrm>
            <a:off x="3659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5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6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+ Nodes">
  <p:cSld name="Plain + Node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" descr="illustration - no words-04.png"/>
          <p:cNvPicPr preferRelativeResize="0"/>
          <p:nvPr/>
        </p:nvPicPr>
        <p:blipFill rotWithShape="1">
          <a:blip r:embed="rId2">
            <a:alphaModFix amt="22000"/>
          </a:blip>
          <a:srcRect t="30531" r="29138"/>
          <a:stretch/>
        </p:blipFill>
        <p:spPr>
          <a:xfrm>
            <a:off x="4702848" y="0"/>
            <a:ext cx="4441151" cy="347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6019" cy="4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 b="1" i="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l="11029" t="3370" r="30736" b="30681"/>
          <a:stretch/>
        </p:blipFill>
        <p:spPr>
          <a:xfrm>
            <a:off x="5740247" y="3967105"/>
            <a:ext cx="3403753" cy="289089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362779" y="1286037"/>
            <a:ext cx="7515071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  <a:defRPr sz="5200" b="0" i="0" u="none" strike="noStrike" cap="none">
                <a:solidFill>
                  <a:srgbClr val="B1810B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1362777" y="1994330"/>
            <a:ext cx="7515073" cy="146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mpact"/>
              <a:buNone/>
              <a:defRPr sz="32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183" y="6074953"/>
            <a:ext cx="1368555" cy="4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(blank)">
  <p:cSld name="Text Only (blank)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6019" cy="4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icture">
  <p:cSld name="Text and Pictur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2"/>
          </p:nvPr>
        </p:nvSpPr>
        <p:spPr>
          <a:xfrm>
            <a:off x="4671604" y="1600373"/>
            <a:ext cx="4015195" cy="45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3659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5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6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Info">
  <p:cSld name="Contact Inf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l="11029" t="3370" r="30736" b="30681"/>
          <a:stretch/>
        </p:blipFill>
        <p:spPr>
          <a:xfrm>
            <a:off x="5740247" y="3967105"/>
            <a:ext cx="3403753" cy="289089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362777" y="1571854"/>
            <a:ext cx="7514523" cy="48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1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1362777" y="2055985"/>
            <a:ext cx="7514524" cy="2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sz="13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1362777" y="2346708"/>
            <a:ext cx="7514524" cy="2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sz="13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1362777" y="2637431"/>
            <a:ext cx="7514524" cy="2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B1810B"/>
              </a:buClr>
              <a:buSzPts val="1300"/>
              <a:buFont typeface="Arial"/>
              <a:buNone/>
              <a:defRPr sz="1300" b="1">
                <a:solidFill>
                  <a:srgbClr val="B1810B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183" y="6074953"/>
            <a:ext cx="1368555" cy="4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22363" y="6074954"/>
            <a:ext cx="1368555" cy="4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126613"/>
            <a:ext cx="9143999" cy="7453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67130" y="1621330"/>
            <a:ext cx="8326020" cy="450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1" y="0"/>
            <a:ext cx="9144000" cy="120316"/>
          </a:xfrm>
          <a:prstGeom prst="rect">
            <a:avLst/>
          </a:prstGeom>
          <a:solidFill>
            <a:srgbClr val="B181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886500" y="65200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2363" y="6074954"/>
            <a:ext cx="1368555" cy="4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/>
        </p:nvSpPr>
        <p:spPr>
          <a:xfrm>
            <a:off x="0" y="126613"/>
            <a:ext cx="9143999" cy="7453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367130" y="1621330"/>
            <a:ext cx="8326020" cy="450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-1" y="0"/>
            <a:ext cx="9144000" cy="120316"/>
          </a:xfrm>
          <a:prstGeom prst="rect">
            <a:avLst/>
          </a:prstGeom>
          <a:solidFill>
            <a:srgbClr val="B181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886500" y="65200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7">
            <a:alphaModFix/>
          </a:blip>
          <a:srcRect l="15547" t="26562" r="33359" b="59063"/>
          <a:stretch/>
        </p:blipFill>
        <p:spPr>
          <a:xfrm>
            <a:off x="0" y="138323"/>
            <a:ext cx="9144000" cy="7411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parker.com/blog/web-security/svn-digger-better-lists-for-forced-browsin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hp.vulnweb.com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hillean/shodan-pyth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de_(networking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Computer_networ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ael.org/norman/python/python-nma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707846" y="2530915"/>
            <a:ext cx="8178900" cy="14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</a:pPr>
            <a:r>
              <a:rPr lang="en-US"/>
              <a:t>CNIT 48101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07923" y="1078552"/>
            <a:ext cx="8178751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</a:pPr>
            <a:r>
              <a:rPr lang="en-US"/>
              <a:t>Intelligence Gathering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1371600" y="3625729"/>
            <a:ext cx="7514523" cy="3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Garamond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3"/>
          </p:nvPr>
        </p:nvSpPr>
        <p:spPr>
          <a:xfrm>
            <a:off x="1371600" y="4087716"/>
            <a:ext cx="7691308" cy="6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Garamond"/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Topic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80950" y="1004275"/>
            <a:ext cx="8721900" cy="562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</a:rPr>
              <a:t>Load nmap.py module</a:t>
            </a:r>
            <a:endParaRPr sz="18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import nmap</a:t>
            </a: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</a:rPr>
              <a:t>instantiate nmap.PortScanner object</a:t>
            </a:r>
            <a:endParaRPr sz="18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nm = nmap.PortScanner()</a:t>
            </a: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</a:rPr>
              <a:t>scan host 127.0.0.1, ports from 22 to 443 </a:t>
            </a: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nm.scan('127.0.0.1', '22-443')</a:t>
            </a: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</a:rPr>
              <a:t>get command line used for the scan : nmap -oX - -p 22-443 127.0.0.1</a:t>
            </a:r>
            <a:endParaRPr sz="18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nm.command_line() </a:t>
            </a: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</a:rPr>
              <a:t>get nmap scan informations {'tcp': {'services': '22-443', 'method':'connect'}}</a:t>
            </a:r>
            <a:endParaRPr sz="18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nm.scaninfo() </a:t>
            </a: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</a:rPr>
              <a:t>get all hosts that were scanned</a:t>
            </a:r>
            <a:endParaRPr sz="18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6464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nm.all_hosts() </a:t>
            </a:r>
            <a:endParaRPr sz="1800">
              <a:solidFill>
                <a:srgbClr val="464646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Python-nmap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367125" y="1058551"/>
            <a:ext cx="8325900" cy="500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Scapy offers us a more powerful suite of tools to do port scanning.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1800"/>
              <a:t>Allows us craft custom payloads which in turn allow us to do a wide variety of scans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/>
              <a:t>The following example shows how to do a SYN scan.</a:t>
            </a: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br>
              <a:rPr lang="en-US" sz="2400"/>
            </a:b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2"/>
          </p:nvPr>
        </p:nvSpPr>
        <p:spPr>
          <a:xfrm>
            <a:off x="366813" y="14281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Scapy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77" y="3618827"/>
            <a:ext cx="5674024" cy="30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367125" y="1067601"/>
            <a:ext cx="8325900" cy="49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#!/usr/bin/python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logging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logging.getLogger("scapy.runtime").setLevel(logging.ERROR)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scapy.all import *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dst_ip = "10.0.0.1"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src_port = RandShort()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dst_port=80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tcp_connect_scan_resp = sr1(IP(dst=dst_ip)/TCP(sport=src_port,dport=dst_port,flags="S"),timeout=10)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if(str(type(tcp_connect_scan_resp))=="&lt;type 'NoneType'&gt;"):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"Closed"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elif(tcp_connect_scan_resp.haslayer(TCP)):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if(tcp_connect_scan_resp.getlayer(TCP).flags == 0x12):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send_rst = sr(IP(dst=dst_ip)/TCP(sport=src_port,dport=dst_port,flags="AR"),timeout=10)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"Open"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elif (tcp_connect_scan_resp.getlayer(TCP).flags == 0x14):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"Closed"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SYN Scan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750" y="1407922"/>
            <a:ext cx="250375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350" y="2314211"/>
            <a:ext cx="400259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500" y="3191316"/>
            <a:ext cx="400250" cy="60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7075" y="5057016"/>
            <a:ext cx="497353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body" idx="1"/>
          </p:nvPr>
        </p:nvSpPr>
        <p:spPr>
          <a:xfrm>
            <a:off x="332125" y="1063775"/>
            <a:ext cx="8562600" cy="564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import the scapy library and logging library</a:t>
            </a: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set the address of the remote host as 10.0.0.1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 src port = random number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dst port = 80</a:t>
            </a: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We use the sr1() to send a packet </a:t>
            </a: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it will timeout in 10 seconds if no response is received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Packet has an IP field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Packet also has a TCP field</a:t>
            </a:r>
            <a:endParaRPr sz="1800"/>
          </a:p>
          <a:p>
            <a:pPr marL="18288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 flag denotes its a “SYN Packet”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	Check the response and print the interpreted result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endParaRPr sz="18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SYN Scanner Example Explained</a:t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25" y="1135659"/>
            <a:ext cx="250375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88" y="2377823"/>
            <a:ext cx="400259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125" y="4099504"/>
            <a:ext cx="400250" cy="60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575" y="6016116"/>
            <a:ext cx="497353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>
            <a:off x="101225" y="959025"/>
            <a:ext cx="8857500" cy="568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#! /usr/bin/python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import logging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logging.getLogger("scapy.runtime").setLevel(logging.ERROR)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from scapy.all import *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dst_ip = "10.0.0.1"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src_port = RandShort()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dst_port=80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xmas_scan_resp = sr1(IP(dst=dst_ip)/TCP(dport=dst_port,flags="FPU"),timeout=10)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if (str(type(xmas_scan_resp))=="&lt;type 'NoneType'&gt;"):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print "Open|Filtered"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elif(xmas_scan_resp.haslayer(TCP)):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if(xmas_scan_resp.getlayer(TCP).flags == 0x14):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print "Closed"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elif(xmas_scan_resp.haslayer(ICMP)):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if(int(xmas_scan_resp.getlayer(ICMP).type)==3 and int(xmas_scan_resp.getlayer(ICMP).code) in [1,2,3,9,10,13]):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rPr>
              <a:t>print "Filtered"</a:t>
            </a:r>
            <a:endParaRPr sz="1200">
              <a:solidFill>
                <a:srgbClr val="47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XMAS Scan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750" y="1407922"/>
            <a:ext cx="250375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350" y="2404686"/>
            <a:ext cx="400259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2825" y="3716066"/>
            <a:ext cx="400250" cy="60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4275" y="4785616"/>
            <a:ext cx="497353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123875" y="1049525"/>
            <a:ext cx="8812200" cy="562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 logging library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 scapy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set target ip as ‘10.0.01’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set src port to random number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set dst port to port 80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send packet to remote address</a:t>
            </a:r>
            <a:endParaRPr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packet has IP field</a:t>
            </a:r>
            <a:endParaRPr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packet has TCP field</a:t>
            </a:r>
            <a:endParaRPr/>
          </a:p>
          <a:p>
            <a:pPr marL="18288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has flags Fin Push Ack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check response and print corresponding output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XMAS Scan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50" y="1109347"/>
            <a:ext cx="250375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00" y="1979486"/>
            <a:ext cx="400259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00" y="3126104"/>
            <a:ext cx="400250" cy="60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50" y="4505141"/>
            <a:ext cx="497353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367125" y="1031425"/>
            <a:ext cx="8325900" cy="553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 lot of web applications are powered by open source web frameworks. </a:t>
            </a: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Joomla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Wordpress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Apache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This means that web applications using the same frameworks share similar directory structures. We can exploit this by building crawlers to explore these common directories.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In the next example, we download a copy of an open source web framework. We then build a crawler to crawl a remote host using the local copy for reference.</a:t>
            </a:r>
            <a:endParaRPr sz="2400"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Open Source Web Applications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68550" y="973300"/>
            <a:ext cx="8325900" cy="560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Queue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threading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os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urllib2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threads = 10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target = "http://www.blackhatpython.com"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directory = "/Users/justin/Downloads/joomla-3.1.1"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filters = [".jpg",".gif",".png",".css"]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os.chdir(directory)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web_paths = Queue.Queue()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for r,d,f in os.walk("."):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for files in f: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remote_path = "%s/%s" % (r,files)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 remote_path.startswith("."):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remote_path = remote_path[1:]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 os.path.splitext(files)[1] not in filters: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web_paths.put(remote_path)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2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Remote Crawler Example</a:t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475" y="1271359"/>
            <a:ext cx="250375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8213" y="2793998"/>
            <a:ext cx="400259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525" y="4913754"/>
            <a:ext cx="400250" cy="605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367125" y="1040450"/>
            <a:ext cx="8325900" cy="555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 test_remote():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 not web_paths.empty():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path = web_paths.get()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url = "%s%s" % (target, path)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request = urllib2.Request(url)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try: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response = urllib2.urlopen(request)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content = response.read() y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 "[%d] =&gt; %s" % (response.code,path)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response.close()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except urllib2.HTTPError as error: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#print "Failed %s" % error.code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i in range(threads):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 "Spawning thread: %d" % i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 = threading.Thread(target=test_remote)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t.start()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Remote Crawler Example (Cont.)</a:t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700" y="1673341"/>
            <a:ext cx="497353" cy="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50" y="3438354"/>
            <a:ext cx="497350" cy="75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667" y="5469284"/>
            <a:ext cx="497350" cy="74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367125" y="1058551"/>
            <a:ext cx="8325900" cy="500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Importing Threads library for multithreading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 queues for sharing data between threads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 os module to manipulate file directories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 urlib2 to get open connections to urls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set the target to blackhat.com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set the directory to where we downloaded the web framework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create an array of filters representing file types we don’t want to crawl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crawl our local copy and build up a list of files we want to visit on our remote host</a:t>
            </a:r>
            <a:endParaRPr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Only files that don’t have the extensions in our filter array are included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add all targeted files to a Queue 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os.walk(“.”) traverses all the files in “.”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note ‘r,d,f’ means root (root folder), directory (sub directory) and file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Remote Crawler Example (Cont.)</a:t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25" y="1108509"/>
            <a:ext cx="250375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88" y="2450173"/>
            <a:ext cx="400259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87" y="3791854"/>
            <a:ext cx="400250" cy="605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67125" y="1176175"/>
            <a:ext cx="8363700" cy="5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first step to hacking is to gather intelligence on the target.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chapter will overview several Python tools for gathering intelligence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/>
              <a:t>Intro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650" y="3146482"/>
            <a:ext cx="4768726" cy="317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367125" y="1068401"/>
            <a:ext cx="8325900" cy="499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test_remote() function gets a file we want to visit from our Queue and tries to visit it on the remote host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combine the file path and our target url to get the full url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use urlopen() to try to open a connection to the remote file destination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urlopen() returns an HTTP response object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read the response object and print the http response code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catch any errors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open multiple threads all running the test_remote() function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way, we have multiple threads processing the items off our Queue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Remote Crawler Example (Cont.)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25" y="1139141"/>
            <a:ext cx="497353" cy="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25" y="3049354"/>
            <a:ext cx="497350" cy="75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117" y="4704084"/>
            <a:ext cx="497350" cy="74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body" idx="1"/>
          </p:nvPr>
        </p:nvSpPr>
        <p:spPr>
          <a:xfrm>
            <a:off x="367125" y="1068401"/>
            <a:ext cx="8325900" cy="499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The last example assumed we were able to download a local copy of web framework that the target was using. This isn’t always the case and often times we will have little to no information about our target.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this case you will want a file/word list of possible hidden resources that a web application might contain.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 dirbuster from SVN Digger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https://www.netsparker.com/blog/web-security/svn-digger-better-lists-for-forced-browsing/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the next example, we will traverse the list of files from the wordlist and see if they exist on the remote host.</a:t>
            </a:r>
            <a:endParaRPr sz="1800"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Black Box Web Application Testing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body" idx="1"/>
          </p:nvPr>
        </p:nvSpPr>
        <p:spPr>
          <a:xfrm>
            <a:off x="105725" y="834925"/>
            <a:ext cx="8848500" cy="51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urllib2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threading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Queue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threads        = 50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target_url     = "http://testphp.vulnweb.com"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wordlist_file  = "/tmp/all.txt" # from SVNDigger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user_agent     = "Mozilla/5.0 (X11; Linux x86_64; rv:19.0) Gecko/20100101¬Firefox/19.0"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def build_wordlist(wordlist_file):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# read in the word list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fd = open(wordlist_file,"rb")</a:t>
            </a:r>
            <a:br>
              <a:rPr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	raw_words = fd.readlines()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fd.close()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for word in raw_words: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	words = Queue.Queue()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word = word.rstrip()</a:t>
            </a:r>
            <a:br>
              <a:rPr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	words.put(words)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return words </a:t>
            </a:r>
            <a:br>
              <a:rPr lang="en-US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/>
              <a:t> 						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					 		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/>
              <a:t>	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/>
              <a:t>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2"/>
          </p:nvPr>
        </p:nvSpPr>
        <p:spPr>
          <a:xfrm>
            <a:off x="366713" y="14281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Black Box Directory Crawler</a:t>
            </a:r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975" y="1122072"/>
            <a:ext cx="250375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38" y="1943498"/>
            <a:ext cx="400259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863" y="3402829"/>
            <a:ext cx="400250" cy="605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body" idx="1"/>
          </p:nvPr>
        </p:nvSpPr>
        <p:spPr>
          <a:xfrm>
            <a:off x="99525" y="1027600"/>
            <a:ext cx="8920800" cy="55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def dir_bruter(word_queue,extensions=None):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while not word_queue.empty():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attempt = word_queue.get()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attempt_list = []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		if "." not in attempt: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attempt_list.append("/%s/" % attempt)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		else: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attempt_list.append("/%s" % attempt)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if extensions: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for extension in extensions: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   	attempt_list.append("/%s%s" % (attempt,extension))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for brute in attempt_list: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		url = "%s%s" % (target_url,urllib.quote(brute))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    	headers =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headers["User-Agent"] = user_agent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   r = urllib2.Request(url,headers=headers)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	response = urllib2.urlopen(r)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if len(response.read()):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        		print "[%d] =&gt; %s" % (response.code,url)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except urllib2.URLError,e: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if hasattr(e, 'code') and e.code != 404: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        			print "!!! %d =&gt; %s" % (e.code,url)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pass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Black Box Directory Crawler (cont.)</a:t>
            </a:r>
            <a:endParaRPr/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950" y="1781541"/>
            <a:ext cx="497353" cy="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550" y="4596479"/>
            <a:ext cx="497350" cy="75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body" idx="1"/>
          </p:nvPr>
        </p:nvSpPr>
        <p:spPr>
          <a:xfrm>
            <a:off x="171900" y="1054750"/>
            <a:ext cx="8748900" cy="55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word_queue = build_wordlist(wordlist_file)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extensions = [".php",".bak",".orig",".inc"]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for i in range(threads):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t = threading.Thread(target=dir_bruter,args=(word_queue,extensions,))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t.start()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</a:t>
            </a:r>
            <a:endParaRPr sz="1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Black Box Directory Crawler (cont.)</a:t>
            </a:r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17" y="1383659"/>
            <a:ext cx="497350" cy="74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body" idx="1"/>
          </p:nvPr>
        </p:nvSpPr>
        <p:spPr>
          <a:xfrm>
            <a:off x="0" y="769225"/>
            <a:ext cx="9402000" cy="56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import our urlib and urlib2 for processing urls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import threading to multithread our program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import Queue to share data between threads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set the number of threads to run the program to 50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set our target url to </a:t>
            </a:r>
            <a:r>
              <a:rPr lang="en-US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http://testphp.vulnweb.com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set our directory to the wordlist file 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specify the browser we are using as Firefox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	We define function to add words from a wordlist into a Queue</a:t>
            </a: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open our wordlist file and read all the words in to memory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each word in wordlist, we process it and put it to the Queue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	We define a  function to crawl our target based on our word queue</a:t>
            </a: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take an item from the queue and set it to the attempt variable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determine the attempt is a file or a folder and add it to our attempt list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Optionally, if we passed in an array of file extensions, we add every variations of our attempt variable with the extensions appended to it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1" name="Google Shape;321;p40"/>
          <p:cNvSpPr txBox="1">
            <a:spLocks noGrp="1"/>
          </p:cNvSpPr>
          <p:nvPr>
            <p:ph type="body" idx="2"/>
          </p:nvPr>
        </p:nvSpPr>
        <p:spPr>
          <a:xfrm>
            <a:off x="205238" y="115690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Black Box Directory Crawler (cont.)</a:t>
            </a:r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50" y="1013497"/>
            <a:ext cx="250375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13" y="2160623"/>
            <a:ext cx="400259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300" y="3574754"/>
            <a:ext cx="400250" cy="60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50" y="4776291"/>
            <a:ext cx="497353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>
            <a:spLocks noGrp="1"/>
          </p:cNvSpPr>
          <p:nvPr>
            <p:ph type="body" idx="1"/>
          </p:nvPr>
        </p:nvSpPr>
        <p:spPr>
          <a:xfrm>
            <a:off x="54275" y="968075"/>
            <a:ext cx="9002400" cy="559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each attempt in our attempt list, we try to open a connection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specify our browser in the header variable 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open a connection using urlib with our specified header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print the result and catch any errors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build our word queue using the function from step 3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define a list of extensions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create 50 threads running the function from step 4 to process our word queue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Black Box Directory Crawler (cont.)</a:t>
            </a:r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5" y="1067979"/>
            <a:ext cx="497350" cy="75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17" y="2415059"/>
            <a:ext cx="497350" cy="74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>
            <a:spLocks noGrp="1"/>
          </p:cNvSpPr>
          <p:nvPr>
            <p:ph type="body" idx="1"/>
          </p:nvPr>
        </p:nvSpPr>
        <p:spPr>
          <a:xfrm>
            <a:off x="183775" y="1122050"/>
            <a:ext cx="8715300" cy="555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Shodan is a search engine for viewing internet connected machines. </a:t>
            </a: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Search networks and devices similar to your target to gather more information about your target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Shodan premium is free for students. You have to email them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comes as a cli tool as well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https://github.com/achillean/shodan-python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Installation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pip3 install shodan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42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Shodan Python</a:t>
            </a:r>
            <a:endParaRPr/>
          </a:p>
        </p:txBody>
      </p:sp>
      <p:pic>
        <p:nvPicPr>
          <p:cNvPr id="342" name="Google Shape;342;p42"/>
          <p:cNvPicPr preferRelativeResize="0"/>
          <p:nvPr/>
        </p:nvPicPr>
        <p:blipFill rotWithShape="1">
          <a:blip r:embed="rId4">
            <a:alphaModFix/>
          </a:blip>
          <a:srcRect l="5383"/>
          <a:stretch/>
        </p:blipFill>
        <p:spPr>
          <a:xfrm>
            <a:off x="366725" y="5141825"/>
            <a:ext cx="3217875" cy="10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>
            <a:spLocks noGrp="1"/>
          </p:cNvSpPr>
          <p:nvPr>
            <p:ph type="body" idx="1"/>
          </p:nvPr>
        </p:nvSpPr>
        <p:spPr>
          <a:xfrm>
            <a:off x="261175" y="1137300"/>
            <a:ext cx="8618400" cy="54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shodan </a:t>
            </a:r>
            <a:r>
              <a:rPr lang="en-US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Shodan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api </a:t>
            </a:r>
            <a:r>
              <a:rPr lang="en-US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Shodan(</a:t>
            </a:r>
            <a:r>
              <a:rPr lang="en-US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'MY API KEY'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737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# Lookup an IP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ipinfo </a:t>
            </a:r>
            <a:r>
              <a:rPr lang="en-US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api.host(</a:t>
            </a:r>
            <a:r>
              <a:rPr lang="en-US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'8.8.8.8'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(ipinfo)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737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# Search for websites that have been "hacked"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banner </a:t>
            </a:r>
            <a:r>
              <a:rPr lang="en-US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api.search_cursor(</a:t>
            </a:r>
            <a:r>
              <a:rPr lang="en-US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'http.title:"hacked by"'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(banner)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737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# Get the total number of industrial control systems services on the Internet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ics_services </a:t>
            </a:r>
            <a:r>
              <a:rPr lang="en-US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api.count(</a:t>
            </a:r>
            <a:r>
              <a:rPr lang="en-US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'tag:ics'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'Industrial Control Systems: </a:t>
            </a:r>
            <a:r>
              <a:rPr lang="en-US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.format(ics_services[</a:t>
            </a:r>
            <a:r>
              <a:rPr lang="en-US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'total'</a:t>
            </a:r>
            <a:r>
              <a:rPr lang="en-US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3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Shodan Python example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67125" y="1121901"/>
            <a:ext cx="8325900" cy="498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In this chapter, we will be dealing with a lot of web applications. We might want to make many different calls to the remote server and do some processing on the results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Normally, we would make a call to the server, pause execution and wait for the results before we do any more computation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/>
              <a:t>This is really slow</a:t>
            </a:r>
            <a:endParaRPr sz="2400" b="1"/>
          </a:p>
          <a:p>
            <a:pPr marL="13716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2"/>
          </p:nvPr>
        </p:nvSpPr>
        <p:spPr>
          <a:xfrm>
            <a:off x="1544475" y="106650"/>
            <a:ext cx="59712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Problems with Web Code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l="11668" t="17024" r="11867" b="13967"/>
          <a:stretch/>
        </p:blipFill>
        <p:spPr>
          <a:xfrm>
            <a:off x="909225" y="4078075"/>
            <a:ext cx="2967575" cy="26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162850" y="1036650"/>
            <a:ext cx="8830200" cy="503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Luckily, Python provides us with several libraries to make this execution faster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Asynchronous</a:t>
            </a:r>
            <a:r>
              <a:rPr lang="en-US" sz="1800"/>
              <a:t>: code doesn’t wait for a process to complete. It calls the process and executes other code in the meantime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asyncio: Python library for defining asynchronous functions.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Threading/multithreading: Multithreading is not truly multithreaded due to the Python Global Interpreter Lock. It just switches between busy and free threads.</a:t>
            </a:r>
            <a:endParaRPr sz="18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Parallel</a:t>
            </a:r>
            <a:r>
              <a:rPr lang="en-US" sz="1800"/>
              <a:t>: Multiple processes run at the same time.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Multiprocess: starts multiple processes on different CPU cores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subprocess/popen: starts processes that run in the background</a:t>
            </a:r>
            <a:endParaRPr sz="18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We won’t go into details about each library but check the Python docs for more info</a:t>
            </a: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2"/>
          </p:nvPr>
        </p:nvSpPr>
        <p:spPr>
          <a:xfrm>
            <a:off x="72375" y="188075"/>
            <a:ext cx="92103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Asynchronous  and Parallel processing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67025" y="992926"/>
            <a:ext cx="8325900" cy="48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Scanning for open ports helps us to determine what ports we can attack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There are several tools in Python we can use to do this:</a:t>
            </a:r>
            <a:endParaRPr sz="240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Socket Library</a:t>
            </a:r>
            <a:endParaRPr sz="240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Scapy</a:t>
            </a:r>
            <a:endParaRPr sz="240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nmap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Port Scanning 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550" y="3806450"/>
            <a:ext cx="56959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67125" y="1067601"/>
            <a:ext cx="8325900" cy="49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Library for making network sockets.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A network socket is an internal endpoint for sending or receiving data within a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node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 on a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computer network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○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For our purposes, we will be using socket pair which consists of [(src ip, src port),(dst ip, dst port)]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In the following example, we preview an example of a port scanner using the Sockets library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Socket Library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0775" y="4031375"/>
            <a:ext cx="3250600" cy="26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66425" y="922875"/>
            <a:ext cx="8326500" cy="593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socket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subprocess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sys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Ask for input    </a:t>
            </a:r>
            <a:endParaRPr sz="1200">
              <a:solidFill>
                <a:srgbClr val="FF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remoteServer    = raw_input("Enter a remote host to scan: ")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remoteServerIP  = socket.gethostbyname(remoteServer)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Using the range function to specify ports (here it will scans all ports between 1 and 1024)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We also put in some error handling for catching errors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port </a:t>
            </a: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range(1,1025): 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sock = socket.socket(socket.AF_INET, socket.SOCK_STREAM)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result = sock.connect_ex((remoteServerIP, port))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result == 0: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"Port {}: 	 Open".format(port)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sock.close()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KeyboardInterrupt: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"You pressed Ctrl+C"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sys.</a:t>
            </a: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socket.gaierror: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'Hostname could not be resolved. Exiting'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sys.</a:t>
            </a: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socket.error: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"Couldn't connect to server"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sys.</a:t>
            </a:r>
            <a:r>
              <a:rPr lang="en-US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marL="8890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2"/>
          </p:nvPr>
        </p:nvSpPr>
        <p:spPr>
          <a:xfrm>
            <a:off x="366713" y="1337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Port Scanner Example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175" y="1172672"/>
            <a:ext cx="250375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225" y="1979461"/>
            <a:ext cx="400259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1900" y="3679891"/>
            <a:ext cx="400250" cy="60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6650" y="5256091"/>
            <a:ext cx="497353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67125" y="1072825"/>
            <a:ext cx="8562600" cy="540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We import the socket library. We also import subprocesses so we can run </a:t>
            </a: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each scan in the background. Lastly, we import the sys library to take </a:t>
            </a: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command line arguments </a:t>
            </a: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We input the IP address of the remote host</a:t>
            </a: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loop over the port ranges 1-1025. 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Create Socket</a:t>
            </a:r>
            <a:endParaRPr sz="1800"/>
          </a:p>
          <a:p>
            <a:pPr marL="18288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AF_INET</a:t>
            </a:r>
            <a:r>
              <a:rPr lang="en-US" sz="1800"/>
              <a:t> specifies an IPV4 socket</a:t>
            </a:r>
            <a:endParaRPr sz="1800"/>
          </a:p>
          <a:p>
            <a:pPr marL="18288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SOCK_STREAM</a:t>
            </a:r>
            <a:r>
              <a:rPr lang="en-US" sz="1800"/>
              <a:t> specifies a stream socket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Connect to the socket with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socket.connect()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print the result if successful and close the socket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		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	Catch the errors and exit.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Port Scanner Example Explained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25" y="1135659"/>
            <a:ext cx="250375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75" y="2332311"/>
            <a:ext cx="400259" cy="5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75" y="3267129"/>
            <a:ext cx="400250" cy="60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125" y="5572766"/>
            <a:ext cx="497353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208100" y="977125"/>
            <a:ext cx="8785200" cy="559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Yet another library we can use is the Python nmap. Which is Python extension to the popular network scanning library nmap.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https://xael.org/norman/python/python-nmap/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Python-nmap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l="17602" t="26543" r="17250" b="24664"/>
          <a:stretch/>
        </p:blipFill>
        <p:spPr>
          <a:xfrm>
            <a:off x="407100" y="3543625"/>
            <a:ext cx="3700476" cy="27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578" y="4007525"/>
            <a:ext cx="848174" cy="8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Basi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2437</Words>
  <Application>Microsoft Macintosh PowerPoint</Application>
  <PresentationFormat>On-screen Show (4:3)</PresentationFormat>
  <Paragraphs>427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Impact</vt:lpstr>
      <vt:lpstr>Courier New</vt:lpstr>
      <vt:lpstr>Merriweather Sans</vt:lpstr>
      <vt:lpstr>Calibri</vt:lpstr>
      <vt:lpstr>Garamond</vt:lpstr>
      <vt:lpstr>Arial</vt:lpstr>
      <vt:lpstr>Basic</vt:lpstr>
      <vt:lpstr>Alternate Basic</vt:lpstr>
      <vt:lpstr>Intelligence Gathering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Gathering</dc:title>
  <cp:lastModifiedBy>Mitchell J Lee</cp:lastModifiedBy>
  <cp:revision>1</cp:revision>
  <dcterms:modified xsi:type="dcterms:W3CDTF">2019-05-26T22:12:09Z</dcterms:modified>
</cp:coreProperties>
</file>