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8" r:id="rId1"/>
  </p:sldMasterIdLst>
  <p:notesMasterIdLst>
    <p:notesMasterId r:id="rId23"/>
  </p:notesMasterIdLst>
  <p:sldIdLst>
    <p:sldId id="260" r:id="rId2"/>
    <p:sldId id="257" r:id="rId3"/>
    <p:sldId id="265" r:id="rId4"/>
    <p:sldId id="264" r:id="rId5"/>
    <p:sldId id="263" r:id="rId6"/>
    <p:sldId id="262" r:id="rId7"/>
    <p:sldId id="258" r:id="rId8"/>
    <p:sldId id="259" r:id="rId9"/>
    <p:sldId id="266" r:id="rId10"/>
    <p:sldId id="270" r:id="rId11"/>
    <p:sldId id="267" r:id="rId12"/>
    <p:sldId id="268" r:id="rId13"/>
    <p:sldId id="271" r:id="rId14"/>
    <p:sldId id="274" r:id="rId15"/>
    <p:sldId id="275" r:id="rId16"/>
    <p:sldId id="276" r:id="rId17"/>
    <p:sldId id="277" r:id="rId18"/>
    <p:sldId id="272" r:id="rId19"/>
    <p:sldId id="279" r:id="rId20"/>
    <p:sldId id="273" r:id="rId21"/>
    <p:sldId id="280" r:id="rId22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/>
    <p:restoredTop sz="94106"/>
  </p:normalViewPr>
  <p:slideViewPr>
    <p:cSldViewPr snapToGrid="0" snapToObjects="1">
      <p:cViewPr varScale="1">
        <p:scale>
          <a:sx n="83" d="100"/>
          <a:sy n="8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EFD8-9290-FC48-89F4-23690B7BFAD0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C1C37-0AF7-3B4E-B09D-4447BA5D0B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69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C1C37-0AF7-3B4E-B09D-4447BA5D0B7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17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C1C37-0AF7-3B4E-B09D-4447BA5D0B7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103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7532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92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830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91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97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1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11" name="Alt Bilgi Yer Tutucusu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22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7" name="Alt Bilgi Yer Tutucusu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8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13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73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3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8" name="Dikdörtgen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AC4CA5-3A92-C448-95DD-E0B3B0C1D057}" type="datetimeFigureOut">
              <a:rPr lang="tr-TR" smtClean="0"/>
              <a:t>29.05.2020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391833-E82A-3443-A110-865EA6F237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21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fficeArt object">
            <a:extLst>
              <a:ext uri="{FF2B5EF4-FFF2-40B4-BE49-F238E27FC236}">
                <a16:creationId xmlns:a16="http://schemas.microsoft.com/office/drawing/2014/main" id="{7F5DB609-BAD0-6F44-98DD-4655B2CC38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6167" y="340527"/>
            <a:ext cx="2399665" cy="326326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15" name="officeArt object">
            <a:extLst>
              <a:ext uri="{FF2B5EF4-FFF2-40B4-BE49-F238E27FC236}">
                <a16:creationId xmlns:a16="http://schemas.microsoft.com/office/drawing/2014/main" id="{6BC92E5B-CA35-C247-A0E0-4F440B1DC332}"/>
              </a:ext>
            </a:extLst>
          </p:cNvPr>
          <p:cNvCxnSpPr/>
          <p:nvPr/>
        </p:nvCxnSpPr>
        <p:spPr>
          <a:xfrm>
            <a:off x="2825502" y="4039458"/>
            <a:ext cx="650875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</p:cxnSp>
      <p:sp>
        <p:nvSpPr>
          <p:cNvPr id="17" name="Rectangle 5">
            <a:extLst>
              <a:ext uri="{FF2B5EF4-FFF2-40B4-BE49-F238E27FC236}">
                <a16:creationId xmlns:a16="http://schemas.microsoft.com/office/drawing/2014/main" id="{E22B8737-8B31-B545-B460-8CBC1128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271" y="4040883"/>
            <a:ext cx="3897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b="1" dirty="0">
                <a:solidFill>
                  <a:srgbClr val="000000"/>
                </a:solidFill>
                <a:latin typeface="Times Roman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İ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Roman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stanbul Teknik Üniversitesi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5447B1E3-A61C-6043-B75E-1A1B9360D76B}"/>
              </a:ext>
            </a:extLst>
          </p:cNvPr>
          <p:cNvSpPr/>
          <p:nvPr/>
        </p:nvSpPr>
        <p:spPr>
          <a:xfrm>
            <a:off x="3047999" y="46379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b="1" dirty="0">
                <a:solidFill>
                  <a:srgbClr val="000000"/>
                </a:solidFill>
                <a:latin typeface="Times Roman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PROJE SUNUMU</a:t>
            </a:r>
            <a:endParaRPr lang="en-US" altLang="tr-TR" sz="1100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108930B-3776-BA43-9982-9A795E6A693D}"/>
              </a:ext>
            </a:extLst>
          </p:cNvPr>
          <p:cNvSpPr/>
          <p:nvPr/>
        </p:nvSpPr>
        <p:spPr>
          <a:xfrm>
            <a:off x="2841625" y="5026563"/>
            <a:ext cx="6508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UAH 523 - İşaret ve Görüntü İşleme</a:t>
            </a:r>
          </a:p>
        </p:txBody>
      </p:sp>
      <p:cxnSp>
        <p:nvCxnSpPr>
          <p:cNvPr id="20" name="officeArt object">
            <a:extLst>
              <a:ext uri="{FF2B5EF4-FFF2-40B4-BE49-F238E27FC236}">
                <a16:creationId xmlns:a16="http://schemas.microsoft.com/office/drawing/2014/main" id="{15279C0D-273A-E744-95F4-FC87916DEED5}"/>
              </a:ext>
            </a:extLst>
          </p:cNvPr>
          <p:cNvCxnSpPr/>
          <p:nvPr/>
        </p:nvCxnSpPr>
        <p:spPr>
          <a:xfrm>
            <a:off x="2841624" y="5457117"/>
            <a:ext cx="650875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</p:cxnSp>
      <p:sp>
        <p:nvSpPr>
          <p:cNvPr id="22" name="Alt Başlık 2">
            <a:extLst>
              <a:ext uri="{FF2B5EF4-FFF2-40B4-BE49-F238E27FC236}">
                <a16:creationId xmlns:a16="http://schemas.microsoft.com/office/drawing/2014/main" id="{E0969B75-2841-5E4E-B3BA-51A8290B7027}"/>
              </a:ext>
            </a:extLst>
          </p:cNvPr>
          <p:cNvSpPr txBox="1">
            <a:spLocks/>
          </p:cNvSpPr>
          <p:nvPr/>
        </p:nvSpPr>
        <p:spPr>
          <a:xfrm>
            <a:off x="1725735" y="5142684"/>
            <a:ext cx="9144000" cy="188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Muhammed Nur Talha Kılıç</a:t>
            </a:r>
          </a:p>
          <a:p>
            <a:pPr marL="0" indent="0" algn="ctr">
              <a:buNone/>
            </a:pPr>
            <a:r>
              <a:rPr lang="tr-TR" dirty="0">
                <a:solidFill>
                  <a:srgbClr val="92D050"/>
                </a:solidFill>
              </a:rPr>
              <a:t>29  Mayıs 2020</a:t>
            </a:r>
          </a:p>
        </p:txBody>
      </p:sp>
    </p:spTree>
    <p:extLst>
      <p:ext uri="{BB962C8B-B14F-4D97-AF65-F5344CB8AC3E}">
        <p14:creationId xmlns:p14="http://schemas.microsoft.com/office/powerpoint/2010/main" val="122289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483D41F3-7568-7044-8F81-34B14DDE4BB6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9D99A396-05A4-3C46-9818-6EC08EDC518E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2EBA9523-452E-794E-855D-6925349132F1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B38E12CC-9214-CA43-B904-5130C7E57548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0573A42A-2EEA-1B4A-B455-FAC2354473C8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E106B5B6-4D21-8B44-A326-2965F2C87809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C9CC22CF-1ED6-DD4E-9BF1-8D0DAD627DCD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5CCC45A6-A59B-3747-9D10-954793F709B1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73A10A1-2BF3-5C4E-854B-FF2E6F27E2F7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7C449B61-BE83-1C42-926B-3BBA3598241E}"/>
              </a:ext>
            </a:extLst>
          </p:cNvPr>
          <p:cNvSpPr/>
          <p:nvPr/>
        </p:nvSpPr>
        <p:spPr>
          <a:xfrm>
            <a:off x="304800" y="3385740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KENAR BELİRLE  YÖNTEMLERİNİN UYGULANMASI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7992D58F-1A0F-2747-AB8F-C8BEE3B85C63}"/>
              </a:ext>
            </a:extLst>
          </p:cNvPr>
          <p:cNvSpPr txBox="1"/>
          <p:nvPr/>
        </p:nvSpPr>
        <p:spPr>
          <a:xfrm>
            <a:off x="6842009" y="663261"/>
            <a:ext cx="4828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GelistirilmisSobelMaskesi</a:t>
            </a:r>
            <a:r>
              <a:rPr lang="tr-T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 =     [-3  0 3; </a:t>
            </a:r>
          </a:p>
          <a:p>
            <a:r>
              <a:rPr lang="tr-T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                        			 -10 0 10;</a:t>
            </a:r>
          </a:p>
          <a:p>
            <a:r>
              <a:rPr lang="tr-T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                           -3 0 3] /32; </a:t>
            </a:r>
          </a:p>
          <a:p>
            <a:r>
              <a:rPr lang="tr-T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resim     = </a:t>
            </a:r>
            <a:r>
              <a:rPr lang="tr-TR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imfilter</a:t>
            </a:r>
            <a:r>
              <a:rPr lang="tr-T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(resim, </a:t>
            </a:r>
            <a:r>
              <a:rPr lang="tr-TR" sz="1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GelistirilmisSobelMaskesi</a:t>
            </a:r>
            <a:r>
              <a:rPr lang="tr-T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,'replicate'); </a:t>
            </a:r>
          </a:p>
          <a:p>
            <a:r>
              <a:rPr lang="tr-TR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resim     = (resim.^2);  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48DA07A-E22D-3A41-AC01-8F4C3517B372}"/>
              </a:ext>
            </a:extLst>
          </p:cNvPr>
          <p:cNvSpPr txBox="1"/>
          <p:nvPr/>
        </p:nvSpPr>
        <p:spPr>
          <a:xfrm>
            <a:off x="3491040" y="648097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904739F7-E6C1-BA4F-B273-29B6A5BCCD8D}"/>
              </a:ext>
            </a:extLst>
          </p:cNvPr>
          <p:cNvSpPr/>
          <p:nvPr/>
        </p:nvSpPr>
        <p:spPr>
          <a:xfrm>
            <a:off x="5514408" y="6033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FBE08BFA-8B73-0D48-B2E7-2EADEAE8AE2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A2C5C6CF-D008-234A-A617-41AD26DD53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sp>
        <p:nvSpPr>
          <p:cNvPr id="23" name="Sağ Ok 22">
            <a:extLst>
              <a:ext uri="{FF2B5EF4-FFF2-40B4-BE49-F238E27FC236}">
                <a16:creationId xmlns:a16="http://schemas.microsoft.com/office/drawing/2014/main" id="{ADB25632-E7CD-5B4B-BA49-26A537387A9B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69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753A5994-001D-DB45-8CFB-C09898AC4C13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C23D82C1-3CFA-E249-9C67-5CFFE34F4C3B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522839E9-0217-CF41-B5AA-ED505CC62C58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C4478282-C0D4-DE4A-9598-FF3D690CA0F5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A1CFC5E1-DC72-A946-9D18-B186552946FD}"/>
              </a:ext>
            </a:extLst>
          </p:cNvPr>
          <p:cNvSpPr/>
          <p:nvPr/>
        </p:nvSpPr>
        <p:spPr>
          <a:xfrm rot="5400000">
            <a:off x="1279369" y="392595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5F78B4B7-0CAD-2348-80BE-7747D4618764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96088F6C-C781-3143-8AF9-D152F8399507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0B602A12-6E4C-5540-9DD8-50E838C9C85F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85B873-DA03-E744-936D-33BC2E2C75EE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4" name="Köşeli Çift Ayraç 13">
            <a:extLst>
              <a:ext uri="{FF2B5EF4-FFF2-40B4-BE49-F238E27FC236}">
                <a16:creationId xmlns:a16="http://schemas.microsoft.com/office/drawing/2014/main" id="{B99B06C4-EEFF-9743-859F-FD8C6C863FFC}"/>
              </a:ext>
            </a:extLst>
          </p:cNvPr>
          <p:cNvSpPr/>
          <p:nvPr/>
        </p:nvSpPr>
        <p:spPr>
          <a:xfrm>
            <a:off x="304800" y="3054965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EŞİK DEĞERLERİNİN ÇIKARILMASI</a:t>
            </a:r>
          </a:p>
        </p:txBody>
      </p:sp>
      <p:sp>
        <p:nvSpPr>
          <p:cNvPr id="15" name="Çift Küme Ayracı 14">
            <a:extLst>
              <a:ext uri="{FF2B5EF4-FFF2-40B4-BE49-F238E27FC236}">
                <a16:creationId xmlns:a16="http://schemas.microsoft.com/office/drawing/2014/main" id="{AB1D309B-E3BD-F24B-8C83-DBAB472BAE34}"/>
              </a:ext>
            </a:extLst>
          </p:cNvPr>
          <p:cNvSpPr/>
          <p:nvPr/>
        </p:nvSpPr>
        <p:spPr>
          <a:xfrm>
            <a:off x="8084372" y="972707"/>
            <a:ext cx="2845291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D204CDA-EEBF-9245-9259-E30FEAD00781}"/>
              </a:ext>
            </a:extLst>
          </p:cNvPr>
          <p:cNvSpPr txBox="1"/>
          <p:nvPr/>
        </p:nvSpPr>
        <p:spPr>
          <a:xfrm>
            <a:off x="8167530" y="1028897"/>
            <a:ext cx="284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  <a:latin typeface="Helvetica" pitchFamily="2" charset="0"/>
              </a:rPr>
              <a:t>level</a:t>
            </a:r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 = </a:t>
            </a:r>
            <a:r>
              <a:rPr lang="tr-TR" dirty="0" err="1">
                <a:solidFill>
                  <a:schemeClr val="accent1"/>
                </a:solidFill>
                <a:latin typeface="Helvetica" pitchFamily="2" charset="0"/>
              </a:rPr>
              <a:t>graythresh</a:t>
            </a:r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(</a:t>
            </a:r>
            <a:r>
              <a:rPr lang="tr-T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resim</a:t>
            </a:r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);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9A4BE79-26B3-4F41-984B-3851822D43DC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8" name="Sağ Ok 17">
            <a:extLst>
              <a:ext uri="{FF2B5EF4-FFF2-40B4-BE49-F238E27FC236}">
                <a16:creationId xmlns:a16="http://schemas.microsoft.com/office/drawing/2014/main" id="{7AFEE602-20E8-2645-A7B6-8C187E4BBD42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0BE1D74B-B379-2B47-8EE0-2319F32F7C6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14" y="2693419"/>
            <a:ext cx="3600000" cy="27000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FCDB5A3C-53D6-1443-AF37-4CDDCBE0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343" y="3429000"/>
            <a:ext cx="3926659" cy="15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60231E5E-7818-2749-A745-B3BB8E821F2F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4" name="Köşeli Çift Ayraç 13">
            <a:extLst>
              <a:ext uri="{FF2B5EF4-FFF2-40B4-BE49-F238E27FC236}">
                <a16:creationId xmlns:a16="http://schemas.microsoft.com/office/drawing/2014/main" id="{23FAEF12-6123-9C4D-A38F-7BE76CE24DE8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5" name="Köşeli Çift Ayraç 14">
            <a:extLst>
              <a:ext uri="{FF2B5EF4-FFF2-40B4-BE49-F238E27FC236}">
                <a16:creationId xmlns:a16="http://schemas.microsoft.com/office/drawing/2014/main" id="{571F3A1A-BB34-BA42-B977-CD305792C955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Köşeli Çift Ayraç 15">
            <a:extLst>
              <a:ext uri="{FF2B5EF4-FFF2-40B4-BE49-F238E27FC236}">
                <a16:creationId xmlns:a16="http://schemas.microsoft.com/office/drawing/2014/main" id="{821EF0B4-0FF8-1343-B2D6-E4058246E474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Köşeli Çift Ayraç 16">
            <a:extLst>
              <a:ext uri="{FF2B5EF4-FFF2-40B4-BE49-F238E27FC236}">
                <a16:creationId xmlns:a16="http://schemas.microsoft.com/office/drawing/2014/main" id="{5157A5F2-74F1-A842-9739-CA2430F5BEFC}"/>
              </a:ext>
            </a:extLst>
          </p:cNvPr>
          <p:cNvSpPr/>
          <p:nvPr/>
        </p:nvSpPr>
        <p:spPr>
          <a:xfrm rot="5400000">
            <a:off x="1279369" y="392595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Köşeli Çift Ayraç 17">
            <a:extLst>
              <a:ext uri="{FF2B5EF4-FFF2-40B4-BE49-F238E27FC236}">
                <a16:creationId xmlns:a16="http://schemas.microsoft.com/office/drawing/2014/main" id="{F0D0C050-CBE4-EE44-BFA7-F184F9F67BF8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9" name="Köşeli Çift Ayraç 18">
            <a:extLst>
              <a:ext uri="{FF2B5EF4-FFF2-40B4-BE49-F238E27FC236}">
                <a16:creationId xmlns:a16="http://schemas.microsoft.com/office/drawing/2014/main" id="{852A047E-4C8D-734D-8178-755BBD180A29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0" name="Köşeli Çift Ayraç 19">
            <a:extLst>
              <a:ext uri="{FF2B5EF4-FFF2-40B4-BE49-F238E27FC236}">
                <a16:creationId xmlns:a16="http://schemas.microsoft.com/office/drawing/2014/main" id="{E1144B14-828C-C44C-ACF9-2929E6720F4B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86390572-0985-5243-8045-070C200358D2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22" name="Köşeli Çift Ayraç 21">
            <a:extLst>
              <a:ext uri="{FF2B5EF4-FFF2-40B4-BE49-F238E27FC236}">
                <a16:creationId xmlns:a16="http://schemas.microsoft.com/office/drawing/2014/main" id="{6E96F8F6-6FB6-1847-829B-2C91231865C1}"/>
              </a:ext>
            </a:extLst>
          </p:cNvPr>
          <p:cNvSpPr/>
          <p:nvPr/>
        </p:nvSpPr>
        <p:spPr>
          <a:xfrm>
            <a:off x="304800" y="3054965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BİNARİZE HALE GETİRİLMESİ</a:t>
            </a:r>
          </a:p>
        </p:txBody>
      </p:sp>
      <p:sp>
        <p:nvSpPr>
          <p:cNvPr id="23" name="Çift Küme Ayracı 22">
            <a:extLst>
              <a:ext uri="{FF2B5EF4-FFF2-40B4-BE49-F238E27FC236}">
                <a16:creationId xmlns:a16="http://schemas.microsoft.com/office/drawing/2014/main" id="{50FDC867-39D6-8740-A4F5-32F9DC5E8469}"/>
              </a:ext>
            </a:extLst>
          </p:cNvPr>
          <p:cNvSpPr/>
          <p:nvPr/>
        </p:nvSpPr>
        <p:spPr>
          <a:xfrm>
            <a:off x="7686062" y="975627"/>
            <a:ext cx="3657567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93C46A1-896D-874B-9710-187BB24B4C86}"/>
              </a:ext>
            </a:extLst>
          </p:cNvPr>
          <p:cNvSpPr txBox="1"/>
          <p:nvPr/>
        </p:nvSpPr>
        <p:spPr>
          <a:xfrm>
            <a:off x="7871652" y="991272"/>
            <a:ext cx="32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</a:t>
            </a:r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= </a:t>
            </a:r>
            <a:r>
              <a:rPr lang="tr-TR" dirty="0" err="1">
                <a:solidFill>
                  <a:schemeClr val="accent1"/>
                </a:solidFill>
                <a:latin typeface="Helvetica" pitchFamily="2" charset="0"/>
              </a:rPr>
              <a:t>imbinarize</a:t>
            </a:r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(</a:t>
            </a:r>
            <a:r>
              <a:rPr lang="tr-TR" dirty="0" err="1">
                <a:solidFill>
                  <a:schemeClr val="accent1"/>
                </a:solidFill>
              </a:rPr>
              <a:t>resim</a:t>
            </a:r>
            <a:r>
              <a:rPr lang="tr-TR" dirty="0" err="1">
                <a:solidFill>
                  <a:schemeClr val="accent1"/>
                </a:solidFill>
                <a:latin typeface="Helvetica" pitchFamily="2" charset="0"/>
              </a:rPr>
              <a:t>,level</a:t>
            </a:r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);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5DE331D-1356-2C42-B3CE-61D9D63771CB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26" name="Sağ Ok 25">
            <a:extLst>
              <a:ext uri="{FF2B5EF4-FFF2-40B4-BE49-F238E27FC236}">
                <a16:creationId xmlns:a16="http://schemas.microsoft.com/office/drawing/2014/main" id="{AABF2242-5C08-4748-93F5-8F22B5A7A99C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CA1352B2-5B3D-0D4A-8D22-0BE3477571B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90799C6C-8531-A94E-97F5-BB68D864485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sp>
        <p:nvSpPr>
          <p:cNvPr id="32" name="Sağ Ok 31">
            <a:extLst>
              <a:ext uri="{FF2B5EF4-FFF2-40B4-BE49-F238E27FC236}">
                <a16:creationId xmlns:a16="http://schemas.microsoft.com/office/drawing/2014/main" id="{E1F4E067-50B7-FD41-B156-37BC6F8B45CB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61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F4308DCB-1CC3-2845-A8D8-5B2B33D08132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C58FCBAA-B066-854D-BEE2-1C0B2F47307B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5F8FEF8D-EDB6-AE4E-A141-2ACBA316BFB5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F1D5B677-6E91-244D-A90E-0EB5B1D46722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1AA3A6A7-EC75-1D4C-B7A9-F792472ED761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ECF275BE-3B85-9A4F-B3E7-AE605AA17AD5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28D77E09-9E9F-B84D-988A-ECA75D9708E1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47D30CAE-C544-9747-A294-E4F343CBBFDD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B5478EC-3D25-EF4E-A1D7-F4D97B6B32F2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B4096855-13D1-1D48-94CB-77645943A1D5}"/>
              </a:ext>
            </a:extLst>
          </p:cNvPr>
          <p:cNvSpPr/>
          <p:nvPr/>
        </p:nvSpPr>
        <p:spPr>
          <a:xfrm>
            <a:off x="304800" y="3395469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MORFOLOJİK YÖNTEMLERİN UYGULANMASI</a:t>
            </a:r>
          </a:p>
        </p:txBody>
      </p:sp>
      <p:sp>
        <p:nvSpPr>
          <p:cNvPr id="14" name="Çift Küme Ayracı 13">
            <a:extLst>
              <a:ext uri="{FF2B5EF4-FFF2-40B4-BE49-F238E27FC236}">
                <a16:creationId xmlns:a16="http://schemas.microsoft.com/office/drawing/2014/main" id="{94A38680-6DD5-6C42-98B1-7C99DE7C912B}"/>
              </a:ext>
            </a:extLst>
          </p:cNvPr>
          <p:cNvSpPr/>
          <p:nvPr/>
        </p:nvSpPr>
        <p:spPr>
          <a:xfrm>
            <a:off x="7757829" y="972707"/>
            <a:ext cx="3854260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DBCA5BA-235B-2446-B4EC-B9D001EDECD5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D3CE2CAD-8E27-3744-8666-717F070FB53B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3BCC1FBC-82D3-E643-B116-26B0ACDE6DD7}"/>
              </a:ext>
            </a:extLst>
          </p:cNvPr>
          <p:cNvSpPr txBox="1"/>
          <p:nvPr/>
        </p:nvSpPr>
        <p:spPr>
          <a:xfrm>
            <a:off x="4610100" y="1663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61431E14-86FB-1145-8C17-CEE77E61D8A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2B81409E-31A5-3B42-9C33-3A1130CCA5C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2241F0B4-5F7F-4640-AA20-6027DA4F5219}"/>
              </a:ext>
            </a:extLst>
          </p:cNvPr>
          <p:cNvSpPr txBox="1"/>
          <p:nvPr/>
        </p:nvSpPr>
        <p:spPr>
          <a:xfrm>
            <a:off x="7815264" y="928276"/>
            <a:ext cx="38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yapisaleleman</a:t>
            </a:r>
            <a:r>
              <a:rPr lang="tr-TR" dirty="0">
                <a:solidFill>
                  <a:schemeClr val="accent1"/>
                </a:solidFill>
              </a:rPr>
              <a:t>= </a:t>
            </a:r>
            <a:r>
              <a:rPr lang="tr-TR" dirty="0" err="1">
                <a:solidFill>
                  <a:schemeClr val="accent1"/>
                </a:solidFill>
              </a:rPr>
              <a:t>strel</a:t>
            </a:r>
            <a:r>
              <a:rPr lang="tr-TR" dirty="0">
                <a:solidFill>
                  <a:schemeClr val="accent1"/>
                </a:solidFill>
              </a:rPr>
              <a:t>('square',2);</a:t>
            </a:r>
          </a:p>
          <a:p>
            <a:r>
              <a:rPr lang="tr-TR" dirty="0">
                <a:solidFill>
                  <a:schemeClr val="accent1"/>
                </a:solidFill>
              </a:rPr>
              <a:t>resim = </a:t>
            </a:r>
            <a:r>
              <a:rPr lang="tr-TR" dirty="0" err="1">
                <a:solidFill>
                  <a:schemeClr val="accent1"/>
                </a:solidFill>
              </a:rPr>
              <a:t>imclose</a:t>
            </a:r>
            <a:r>
              <a:rPr lang="tr-TR" dirty="0">
                <a:solidFill>
                  <a:schemeClr val="accent1"/>
                </a:solidFill>
              </a:rPr>
              <a:t>(resim, </a:t>
            </a:r>
            <a:r>
              <a:rPr lang="tr-TR" dirty="0" err="1">
                <a:solidFill>
                  <a:schemeClr val="accent1"/>
                </a:solidFill>
              </a:rPr>
              <a:t>yapisaleleman</a:t>
            </a:r>
            <a:r>
              <a:rPr lang="tr-TR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349A292A-643E-4E43-A5E9-CB1C31717D87}"/>
              </a:ext>
            </a:extLst>
          </p:cNvPr>
          <p:cNvSpPr txBox="1"/>
          <p:nvPr/>
        </p:nvSpPr>
        <p:spPr>
          <a:xfrm>
            <a:off x="7225664" y="2111953"/>
            <a:ext cx="106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KAPAMA</a:t>
            </a:r>
          </a:p>
        </p:txBody>
      </p:sp>
      <p:sp>
        <p:nvSpPr>
          <p:cNvPr id="29" name="Sağ Ok 28">
            <a:extLst>
              <a:ext uri="{FF2B5EF4-FFF2-40B4-BE49-F238E27FC236}">
                <a16:creationId xmlns:a16="http://schemas.microsoft.com/office/drawing/2014/main" id="{4ABF3E58-CD2C-5A41-B6A7-EFC852DB4954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57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F4308DCB-1CC3-2845-A8D8-5B2B33D08132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C58FCBAA-B066-854D-BEE2-1C0B2F47307B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5F8FEF8D-EDB6-AE4E-A141-2ACBA316BFB5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F1D5B677-6E91-244D-A90E-0EB5B1D46722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1AA3A6A7-EC75-1D4C-B7A9-F792472ED761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ECF275BE-3B85-9A4F-B3E7-AE605AA17AD5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28D77E09-9E9F-B84D-988A-ECA75D9708E1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47D30CAE-C544-9747-A294-E4F343CBBFDD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B5478EC-3D25-EF4E-A1D7-F4D97B6B32F2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B4096855-13D1-1D48-94CB-77645943A1D5}"/>
              </a:ext>
            </a:extLst>
          </p:cNvPr>
          <p:cNvSpPr/>
          <p:nvPr/>
        </p:nvSpPr>
        <p:spPr>
          <a:xfrm>
            <a:off x="304800" y="3395469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MORFOLOJİK YÖNTEMLERİN UYGULANMASI</a:t>
            </a:r>
          </a:p>
        </p:txBody>
      </p:sp>
      <p:sp>
        <p:nvSpPr>
          <p:cNvPr id="14" name="Çift Küme Ayracı 13">
            <a:extLst>
              <a:ext uri="{FF2B5EF4-FFF2-40B4-BE49-F238E27FC236}">
                <a16:creationId xmlns:a16="http://schemas.microsoft.com/office/drawing/2014/main" id="{94A38680-6DD5-6C42-98B1-7C99DE7C912B}"/>
              </a:ext>
            </a:extLst>
          </p:cNvPr>
          <p:cNvSpPr/>
          <p:nvPr/>
        </p:nvSpPr>
        <p:spPr>
          <a:xfrm>
            <a:off x="7899344" y="972707"/>
            <a:ext cx="2840952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5ED5C495-82FB-7B41-A349-5B22E1975DE2}"/>
              </a:ext>
            </a:extLst>
          </p:cNvPr>
          <p:cNvSpPr txBox="1"/>
          <p:nvPr/>
        </p:nvSpPr>
        <p:spPr>
          <a:xfrm>
            <a:off x="7952352" y="102889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= </a:t>
            </a:r>
            <a:r>
              <a:rPr lang="tr-TR" dirty="0" err="1">
                <a:solidFill>
                  <a:schemeClr val="accent1"/>
                </a:solidFill>
              </a:rPr>
              <a:t>imfill</a:t>
            </a:r>
            <a:r>
              <a:rPr lang="tr-TR" dirty="0">
                <a:solidFill>
                  <a:schemeClr val="accent1"/>
                </a:solidFill>
              </a:rPr>
              <a:t>(resim,'</a:t>
            </a:r>
            <a:r>
              <a:rPr lang="tr-TR" dirty="0" err="1">
                <a:solidFill>
                  <a:schemeClr val="accent1"/>
                </a:solidFill>
              </a:rPr>
              <a:t>holes</a:t>
            </a:r>
            <a:r>
              <a:rPr lang="tr-TR" dirty="0">
                <a:solidFill>
                  <a:schemeClr val="accent1"/>
                </a:solidFill>
              </a:rPr>
              <a:t>');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DBCA5BA-235B-2446-B4EC-B9D001EDECD5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D3CE2CAD-8E27-3744-8666-717F070FB53B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024C7E53-5DAA-5E40-8919-05FE681342F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7BD19DE-AE00-3141-BCAD-0778FB5F0D9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C349C07D-C339-5242-B131-AEB47415E12F}"/>
              </a:ext>
            </a:extLst>
          </p:cNvPr>
          <p:cNvSpPr txBox="1"/>
          <p:nvPr/>
        </p:nvSpPr>
        <p:spPr>
          <a:xfrm>
            <a:off x="7750629" y="1654629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tr-TR" dirty="0"/>
            </a:br>
            <a:endParaRPr lang="tr-TR" dirty="0"/>
          </a:p>
          <a:p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B397DD5C-042F-4F42-96BE-946D0B9DE51F}"/>
              </a:ext>
            </a:extLst>
          </p:cNvPr>
          <p:cNvSpPr txBox="1"/>
          <p:nvPr/>
        </p:nvSpPr>
        <p:spPr>
          <a:xfrm>
            <a:off x="8614338" y="67344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DOLDURMA</a:t>
            </a:r>
          </a:p>
        </p:txBody>
      </p:sp>
      <p:sp>
        <p:nvSpPr>
          <p:cNvPr id="23" name="Sağ Ok 22">
            <a:extLst>
              <a:ext uri="{FF2B5EF4-FFF2-40B4-BE49-F238E27FC236}">
                <a16:creationId xmlns:a16="http://schemas.microsoft.com/office/drawing/2014/main" id="{C6DA00FE-F32C-4549-95BE-3EE7932096B9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6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F4308DCB-1CC3-2845-A8D8-5B2B33D08132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C58FCBAA-B066-854D-BEE2-1C0B2F47307B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5F8FEF8D-EDB6-AE4E-A141-2ACBA316BFB5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F1D5B677-6E91-244D-A90E-0EB5B1D46722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1AA3A6A7-EC75-1D4C-B7A9-F792472ED761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ECF275BE-3B85-9A4F-B3E7-AE605AA17AD5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28D77E09-9E9F-B84D-988A-ECA75D9708E1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47D30CAE-C544-9747-A294-E4F343CBBFDD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B5478EC-3D25-EF4E-A1D7-F4D97B6B32F2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B4096855-13D1-1D48-94CB-77645943A1D5}"/>
              </a:ext>
            </a:extLst>
          </p:cNvPr>
          <p:cNvSpPr/>
          <p:nvPr/>
        </p:nvSpPr>
        <p:spPr>
          <a:xfrm>
            <a:off x="304800" y="3395469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MORFOLOJİK YÖNTEMLERİN UYGULANMASI</a:t>
            </a:r>
          </a:p>
        </p:txBody>
      </p:sp>
      <p:sp>
        <p:nvSpPr>
          <p:cNvPr id="14" name="Çift Küme Ayracı 13">
            <a:extLst>
              <a:ext uri="{FF2B5EF4-FFF2-40B4-BE49-F238E27FC236}">
                <a16:creationId xmlns:a16="http://schemas.microsoft.com/office/drawing/2014/main" id="{94A38680-6DD5-6C42-98B1-7C99DE7C912B}"/>
              </a:ext>
            </a:extLst>
          </p:cNvPr>
          <p:cNvSpPr/>
          <p:nvPr/>
        </p:nvSpPr>
        <p:spPr>
          <a:xfrm>
            <a:off x="7899343" y="972707"/>
            <a:ext cx="3176191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DBCA5BA-235B-2446-B4EC-B9D001EDECD5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D3CE2CAD-8E27-3744-8666-717F070FB53B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E416DDA9-DD2D-9C48-92BF-DA122A4AB9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104EE0A-5693-D74E-BEAA-BD020CD7A9F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0" y="2879999"/>
            <a:ext cx="3600000" cy="2700000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52FB4B66-CAA4-E444-A30E-8AAF15280A95}"/>
              </a:ext>
            </a:extLst>
          </p:cNvPr>
          <p:cNvSpPr txBox="1"/>
          <p:nvPr/>
        </p:nvSpPr>
        <p:spPr>
          <a:xfrm>
            <a:off x="7899343" y="1017429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= </a:t>
            </a:r>
            <a:r>
              <a:rPr lang="tr-TR" dirty="0" err="1">
                <a:solidFill>
                  <a:schemeClr val="accent1"/>
                </a:solidFill>
              </a:rPr>
              <a:t>bwareaopen</a:t>
            </a:r>
            <a:r>
              <a:rPr lang="tr-TR" dirty="0">
                <a:solidFill>
                  <a:schemeClr val="accent1"/>
                </a:solidFill>
              </a:rPr>
              <a:t>(resim, 50);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185A9D6C-DE63-1049-BB95-D91E50407B58}"/>
              </a:ext>
            </a:extLst>
          </p:cNvPr>
          <p:cNvSpPr txBox="1"/>
          <p:nvPr/>
        </p:nvSpPr>
        <p:spPr>
          <a:xfrm>
            <a:off x="6947440" y="1928208"/>
            <a:ext cx="17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Fazlalıkları Silme</a:t>
            </a:r>
          </a:p>
        </p:txBody>
      </p:sp>
      <p:sp>
        <p:nvSpPr>
          <p:cNvPr id="25" name="Sağ Ok 24">
            <a:extLst>
              <a:ext uri="{FF2B5EF4-FFF2-40B4-BE49-F238E27FC236}">
                <a16:creationId xmlns:a16="http://schemas.microsoft.com/office/drawing/2014/main" id="{C3B66CE1-23D9-1243-84FE-855847C1301B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50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F4308DCB-1CC3-2845-A8D8-5B2B33D08132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C58FCBAA-B066-854D-BEE2-1C0B2F47307B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5F8FEF8D-EDB6-AE4E-A141-2ACBA316BFB5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F1D5B677-6E91-244D-A90E-0EB5B1D46722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1AA3A6A7-EC75-1D4C-B7A9-F792472ED761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ECF275BE-3B85-9A4F-B3E7-AE605AA17AD5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28D77E09-9E9F-B84D-988A-ECA75D9708E1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47D30CAE-C544-9747-A294-E4F343CBBFDD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B5478EC-3D25-EF4E-A1D7-F4D97B6B32F2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B4096855-13D1-1D48-94CB-77645943A1D5}"/>
              </a:ext>
            </a:extLst>
          </p:cNvPr>
          <p:cNvSpPr/>
          <p:nvPr/>
        </p:nvSpPr>
        <p:spPr>
          <a:xfrm>
            <a:off x="304800" y="3395469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MORFOLOJİK YÖNTEMLERİN UYGULANMASI</a:t>
            </a:r>
          </a:p>
        </p:txBody>
      </p:sp>
      <p:sp>
        <p:nvSpPr>
          <p:cNvPr id="14" name="Çift Küme Ayracı 13">
            <a:extLst>
              <a:ext uri="{FF2B5EF4-FFF2-40B4-BE49-F238E27FC236}">
                <a16:creationId xmlns:a16="http://schemas.microsoft.com/office/drawing/2014/main" id="{94A38680-6DD5-6C42-98B1-7C99DE7C912B}"/>
              </a:ext>
            </a:extLst>
          </p:cNvPr>
          <p:cNvSpPr/>
          <p:nvPr/>
        </p:nvSpPr>
        <p:spPr>
          <a:xfrm>
            <a:off x="7899344" y="308052"/>
            <a:ext cx="2565400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DBCA5BA-235B-2446-B4EC-B9D001EDECD5}"/>
              </a:ext>
            </a:extLst>
          </p:cNvPr>
          <p:cNvSpPr txBox="1"/>
          <p:nvPr/>
        </p:nvSpPr>
        <p:spPr>
          <a:xfrm>
            <a:off x="4263926" y="352774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D3CE2CAD-8E27-3744-8666-717F070FB53B}"/>
              </a:ext>
            </a:extLst>
          </p:cNvPr>
          <p:cNvSpPr/>
          <p:nvPr/>
        </p:nvSpPr>
        <p:spPr>
          <a:xfrm>
            <a:off x="6458236" y="3080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B468F0A3-5E01-AF49-BC6C-65C6F626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71" y="2433554"/>
            <a:ext cx="4531046" cy="333186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8662CDC-5C5B-564B-A996-6247EADC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29" y="1424605"/>
            <a:ext cx="2565400" cy="5349758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5C8793D2-794B-5047-B940-D44AB579F7C0}"/>
              </a:ext>
            </a:extLst>
          </p:cNvPr>
          <p:cNvSpPr txBox="1"/>
          <p:nvPr/>
        </p:nvSpPr>
        <p:spPr>
          <a:xfrm>
            <a:off x="4982308" y="1430215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Histogram</a:t>
            </a:r>
            <a:r>
              <a:rPr lang="tr-TR" dirty="0"/>
              <a:t> yöntemi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B9689580-D07D-1546-96E2-2A5E83870235}"/>
              </a:ext>
            </a:extLst>
          </p:cNvPr>
          <p:cNvSpPr txBox="1"/>
          <p:nvPr/>
        </p:nvSpPr>
        <p:spPr>
          <a:xfrm>
            <a:off x="7956778" y="384215"/>
            <a:ext cx="259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Toplam  = </a:t>
            </a:r>
            <a:r>
              <a:rPr lang="tr-TR" dirty="0" err="1">
                <a:solidFill>
                  <a:schemeClr val="accent1"/>
                </a:solidFill>
              </a:rPr>
              <a:t>sum</a:t>
            </a:r>
            <a:r>
              <a:rPr lang="tr-TR" dirty="0">
                <a:solidFill>
                  <a:schemeClr val="accent1"/>
                </a:solidFill>
              </a:rPr>
              <a:t>(resim,2);</a:t>
            </a:r>
          </a:p>
        </p:txBody>
      </p:sp>
    </p:spTree>
    <p:extLst>
      <p:ext uri="{BB962C8B-B14F-4D97-AF65-F5344CB8AC3E}">
        <p14:creationId xmlns:p14="http://schemas.microsoft.com/office/powerpoint/2010/main" val="255430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F4308DCB-1CC3-2845-A8D8-5B2B33D08132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C58FCBAA-B066-854D-BEE2-1C0B2F47307B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5F8FEF8D-EDB6-AE4E-A141-2ACBA316BFB5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F1D5B677-6E91-244D-A90E-0EB5B1D46722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1AA3A6A7-EC75-1D4C-B7A9-F792472ED761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ECF275BE-3B85-9A4F-B3E7-AE605AA17AD5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28D77E09-9E9F-B84D-988A-ECA75D9708E1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47D30CAE-C544-9747-A294-E4F343CBBFDD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B5478EC-3D25-EF4E-A1D7-F4D97B6B32F2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B4096855-13D1-1D48-94CB-77645943A1D5}"/>
              </a:ext>
            </a:extLst>
          </p:cNvPr>
          <p:cNvSpPr/>
          <p:nvPr/>
        </p:nvSpPr>
        <p:spPr>
          <a:xfrm>
            <a:off x="304800" y="3395469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MORFOLOJİK YÖNTEMLERİN UYGULANMASI</a:t>
            </a:r>
          </a:p>
        </p:txBody>
      </p:sp>
      <p:sp>
        <p:nvSpPr>
          <p:cNvPr id="14" name="Çift Küme Ayracı 13">
            <a:extLst>
              <a:ext uri="{FF2B5EF4-FFF2-40B4-BE49-F238E27FC236}">
                <a16:creationId xmlns:a16="http://schemas.microsoft.com/office/drawing/2014/main" id="{94A38680-6DD5-6C42-98B1-7C99DE7C912B}"/>
              </a:ext>
            </a:extLst>
          </p:cNvPr>
          <p:cNvSpPr/>
          <p:nvPr/>
        </p:nvSpPr>
        <p:spPr>
          <a:xfrm>
            <a:off x="6670563" y="253333"/>
            <a:ext cx="5020694" cy="104074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DBCA5BA-235B-2446-B4EC-B9D001EDECD5}"/>
              </a:ext>
            </a:extLst>
          </p:cNvPr>
          <p:cNvSpPr txBox="1"/>
          <p:nvPr/>
        </p:nvSpPr>
        <p:spPr>
          <a:xfrm>
            <a:off x="3705941" y="460578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D3CE2CAD-8E27-3744-8666-717F070FB53B}"/>
              </a:ext>
            </a:extLst>
          </p:cNvPr>
          <p:cNvSpPr/>
          <p:nvPr/>
        </p:nvSpPr>
        <p:spPr>
          <a:xfrm>
            <a:off x="5536136" y="4091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B468F0A3-5E01-AF49-BC6C-65C6F6266D5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8961F5D6-710C-E247-994C-4055906E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99" y="2880000"/>
            <a:ext cx="3600000" cy="2707605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14CA67-6586-564A-8F2D-26EABBE39242}"/>
              </a:ext>
            </a:extLst>
          </p:cNvPr>
          <p:cNvSpPr txBox="1"/>
          <p:nvPr/>
        </p:nvSpPr>
        <p:spPr>
          <a:xfrm>
            <a:off x="6825343" y="398940"/>
            <a:ext cx="579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T1    = 0.25;         </a:t>
            </a:r>
          </a:p>
          <a:p>
            <a:r>
              <a:rPr lang="tr-TR" dirty="0" err="1">
                <a:solidFill>
                  <a:schemeClr val="accent1"/>
                </a:solidFill>
              </a:rPr>
              <a:t>Adaysatırlar</a:t>
            </a:r>
            <a:r>
              <a:rPr lang="tr-TR" dirty="0">
                <a:solidFill>
                  <a:schemeClr val="accent1"/>
                </a:solidFill>
              </a:rPr>
              <a:t>    = </a:t>
            </a:r>
            <a:r>
              <a:rPr lang="tr-TR" dirty="0" err="1">
                <a:solidFill>
                  <a:schemeClr val="accent1"/>
                </a:solidFill>
              </a:rPr>
              <a:t>find</a:t>
            </a:r>
            <a:r>
              <a:rPr lang="tr-TR" dirty="0">
                <a:solidFill>
                  <a:schemeClr val="accent1"/>
                </a:solidFill>
              </a:rPr>
              <a:t>(Toplam &gt; (T1*</a:t>
            </a:r>
            <a:r>
              <a:rPr lang="tr-TR" dirty="0" err="1">
                <a:solidFill>
                  <a:schemeClr val="accent1"/>
                </a:solidFill>
              </a:rPr>
              <a:t>max</a:t>
            </a:r>
            <a:r>
              <a:rPr lang="tr-TR" dirty="0">
                <a:solidFill>
                  <a:schemeClr val="accent1"/>
                </a:solidFill>
              </a:rPr>
              <a:t>(Toplam)));</a:t>
            </a:r>
          </a:p>
        </p:txBody>
      </p:sp>
      <p:sp>
        <p:nvSpPr>
          <p:cNvPr id="22" name="Sağ Ok 21">
            <a:extLst>
              <a:ext uri="{FF2B5EF4-FFF2-40B4-BE49-F238E27FC236}">
                <a16:creationId xmlns:a16="http://schemas.microsoft.com/office/drawing/2014/main" id="{2F0417F8-BBF6-0E4A-A98D-51E2A996D991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42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FAB175DB-DFBE-254B-8C89-03A93F5CCBAB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4ED53ABB-7E68-164A-9A06-EB06C1D122AF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BDEF8E93-2AF3-1E41-B68A-F5EE4DB365B8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AC7E8E20-83BF-6749-8034-3F12CE11ED07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1A74CFFD-B60C-B54F-92BC-C95F424F7F70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627F2D88-E95F-1C46-B1F7-91CF4C7667C1}"/>
              </a:ext>
            </a:extLst>
          </p:cNvPr>
          <p:cNvSpPr/>
          <p:nvPr/>
        </p:nvSpPr>
        <p:spPr>
          <a:xfrm rot="5400000">
            <a:off x="1279363" y="295172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476683BA-BFC7-3042-AE76-02CC8FC813D2}"/>
              </a:ext>
            </a:extLst>
          </p:cNvPr>
          <p:cNvSpPr/>
          <p:nvPr/>
        </p:nvSpPr>
        <p:spPr>
          <a:xfrm rot="5400000">
            <a:off x="1279361" y="32792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8E08D971-D8F9-C34D-80C4-0D608A14B877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363718B-8AEF-924C-8639-E9569E942659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2D36B114-7AD4-9148-A06E-31F21AA454C3}"/>
              </a:ext>
            </a:extLst>
          </p:cNvPr>
          <p:cNvSpPr/>
          <p:nvPr/>
        </p:nvSpPr>
        <p:spPr>
          <a:xfrm>
            <a:off x="304800" y="4014885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ALANLARIN ÇIKARILMASI</a:t>
            </a:r>
          </a:p>
        </p:txBody>
      </p:sp>
      <p:sp>
        <p:nvSpPr>
          <p:cNvPr id="14" name="Çift Küme Ayracı 13">
            <a:extLst>
              <a:ext uri="{FF2B5EF4-FFF2-40B4-BE49-F238E27FC236}">
                <a16:creationId xmlns:a16="http://schemas.microsoft.com/office/drawing/2014/main" id="{81DDA7BB-F17A-924E-AE34-CF7935DC2F5D}"/>
              </a:ext>
            </a:extLst>
          </p:cNvPr>
          <p:cNvSpPr/>
          <p:nvPr/>
        </p:nvSpPr>
        <p:spPr>
          <a:xfrm>
            <a:off x="6680710" y="456223"/>
            <a:ext cx="4248953" cy="104418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C2C1EA1-EA3F-8A4B-A379-5D0ED8C1BCE0}"/>
              </a:ext>
            </a:extLst>
          </p:cNvPr>
          <p:cNvSpPr txBox="1"/>
          <p:nvPr/>
        </p:nvSpPr>
        <p:spPr>
          <a:xfrm>
            <a:off x="3539949" y="513874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F8598D26-D1C7-414B-8A0C-F3F6434303C1}"/>
              </a:ext>
            </a:extLst>
          </p:cNvPr>
          <p:cNvSpPr/>
          <p:nvPr/>
        </p:nvSpPr>
        <p:spPr>
          <a:xfrm>
            <a:off x="5507404" y="4562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26A6D072-9AF4-5143-9AE9-A4DBB3079B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7104AD6F-EAD5-3640-B4F2-51BDCCE520C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84739039-2A85-1C44-83A3-ED46D91EC3E6}"/>
              </a:ext>
            </a:extLst>
          </p:cNvPr>
          <p:cNvSpPr txBox="1"/>
          <p:nvPr/>
        </p:nvSpPr>
        <p:spPr>
          <a:xfrm>
            <a:off x="6855283" y="423190"/>
            <a:ext cx="4701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accent1"/>
                </a:solidFill>
              </a:rPr>
              <a:t>YapisalEleman</a:t>
            </a:r>
            <a:r>
              <a:rPr lang="tr-TR" sz="1600" dirty="0">
                <a:solidFill>
                  <a:schemeClr val="accent1"/>
                </a:solidFill>
              </a:rPr>
              <a:t>    = </a:t>
            </a:r>
            <a:r>
              <a:rPr lang="tr-TR" sz="1600" dirty="0" err="1">
                <a:solidFill>
                  <a:schemeClr val="accent1"/>
                </a:solidFill>
              </a:rPr>
              <a:t>strel</a:t>
            </a:r>
            <a:r>
              <a:rPr lang="tr-TR" sz="1600" dirty="0">
                <a:solidFill>
                  <a:schemeClr val="accent1"/>
                </a:solidFill>
              </a:rPr>
              <a:t>('</a:t>
            </a:r>
            <a:r>
              <a:rPr lang="tr-TR" sz="1600" dirty="0" err="1">
                <a:solidFill>
                  <a:schemeClr val="accent1"/>
                </a:solidFill>
              </a:rPr>
              <a:t>rectangle</a:t>
            </a:r>
            <a:r>
              <a:rPr lang="tr-TR" sz="1600" dirty="0">
                <a:solidFill>
                  <a:schemeClr val="accent1"/>
                </a:solidFill>
              </a:rPr>
              <a:t>',[4,80]);  </a:t>
            </a:r>
          </a:p>
          <a:p>
            <a:r>
              <a:rPr lang="tr-TR" sz="1600" dirty="0">
                <a:solidFill>
                  <a:schemeClr val="accent1"/>
                </a:solidFill>
              </a:rPr>
              <a:t>resim  = </a:t>
            </a:r>
            <a:r>
              <a:rPr lang="tr-TR" sz="1600" dirty="0" err="1">
                <a:solidFill>
                  <a:schemeClr val="accent1"/>
                </a:solidFill>
              </a:rPr>
              <a:t>imdilate</a:t>
            </a:r>
            <a:r>
              <a:rPr lang="tr-TR" sz="1600" dirty="0">
                <a:solidFill>
                  <a:schemeClr val="accent1"/>
                </a:solidFill>
              </a:rPr>
              <a:t>(resim, </a:t>
            </a:r>
            <a:r>
              <a:rPr lang="tr-TR" sz="1600" dirty="0" err="1">
                <a:solidFill>
                  <a:schemeClr val="accent1"/>
                </a:solidFill>
              </a:rPr>
              <a:t>YapisalEleman</a:t>
            </a:r>
            <a:r>
              <a:rPr lang="tr-TR" sz="1600" dirty="0">
                <a:solidFill>
                  <a:schemeClr val="accent1"/>
                </a:solidFill>
              </a:rPr>
              <a:t>);      </a:t>
            </a:r>
          </a:p>
          <a:p>
            <a:r>
              <a:rPr lang="tr-TR" sz="1600" dirty="0">
                <a:solidFill>
                  <a:schemeClr val="accent1"/>
                </a:solidFill>
              </a:rPr>
              <a:t>YapisalEleman2    = </a:t>
            </a:r>
            <a:r>
              <a:rPr lang="tr-TR" sz="1600" dirty="0" err="1">
                <a:solidFill>
                  <a:schemeClr val="accent1"/>
                </a:solidFill>
              </a:rPr>
              <a:t>strel</a:t>
            </a:r>
            <a:r>
              <a:rPr lang="tr-TR" sz="1600" dirty="0">
                <a:solidFill>
                  <a:schemeClr val="accent1"/>
                </a:solidFill>
              </a:rPr>
              <a:t>('</a:t>
            </a:r>
            <a:r>
              <a:rPr lang="tr-TR" sz="1600" dirty="0" err="1">
                <a:solidFill>
                  <a:schemeClr val="accent1"/>
                </a:solidFill>
              </a:rPr>
              <a:t>rectangle</a:t>
            </a:r>
            <a:r>
              <a:rPr lang="tr-TR" sz="1600" dirty="0">
                <a:solidFill>
                  <a:schemeClr val="accent1"/>
                </a:solidFill>
              </a:rPr>
              <a:t>',[80,4]);    </a:t>
            </a:r>
          </a:p>
          <a:p>
            <a:r>
              <a:rPr lang="tr-TR" sz="1600" dirty="0">
                <a:solidFill>
                  <a:schemeClr val="accent1"/>
                </a:solidFill>
              </a:rPr>
              <a:t>resim   = </a:t>
            </a:r>
            <a:r>
              <a:rPr lang="tr-TR" sz="1600" dirty="0" err="1">
                <a:solidFill>
                  <a:schemeClr val="accent1"/>
                </a:solidFill>
              </a:rPr>
              <a:t>imdilate</a:t>
            </a:r>
            <a:r>
              <a:rPr lang="tr-TR" sz="1600" dirty="0">
                <a:solidFill>
                  <a:schemeClr val="accent1"/>
                </a:solidFill>
              </a:rPr>
              <a:t>(resim,YapisalEleman2);               </a:t>
            </a:r>
          </a:p>
        </p:txBody>
      </p:sp>
      <p:sp>
        <p:nvSpPr>
          <p:cNvPr id="22" name="Sağ Ok 21">
            <a:extLst>
              <a:ext uri="{FF2B5EF4-FFF2-40B4-BE49-F238E27FC236}">
                <a16:creationId xmlns:a16="http://schemas.microsoft.com/office/drawing/2014/main" id="{12BF603A-C574-054D-8419-2E1F2BBFA894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28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FAB175DB-DFBE-254B-8C89-03A93F5CCBAB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4ED53ABB-7E68-164A-9A06-EB06C1D122AF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BDEF8E93-2AF3-1E41-B68A-F5EE4DB365B8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AC7E8E20-83BF-6749-8034-3F12CE11ED07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1A74CFFD-B60C-B54F-92BC-C95F424F7F70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627F2D88-E95F-1C46-B1F7-91CF4C7667C1}"/>
              </a:ext>
            </a:extLst>
          </p:cNvPr>
          <p:cNvSpPr/>
          <p:nvPr/>
        </p:nvSpPr>
        <p:spPr>
          <a:xfrm rot="5400000">
            <a:off x="1279363" y="295172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476683BA-BFC7-3042-AE76-02CC8FC813D2}"/>
              </a:ext>
            </a:extLst>
          </p:cNvPr>
          <p:cNvSpPr/>
          <p:nvPr/>
        </p:nvSpPr>
        <p:spPr>
          <a:xfrm rot="5400000">
            <a:off x="1279361" y="32792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8E08D971-D8F9-C34D-80C4-0D608A14B877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363718B-8AEF-924C-8639-E9569E942659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2D36B114-7AD4-9148-A06E-31F21AA454C3}"/>
              </a:ext>
            </a:extLst>
          </p:cNvPr>
          <p:cNvSpPr/>
          <p:nvPr/>
        </p:nvSpPr>
        <p:spPr>
          <a:xfrm>
            <a:off x="304800" y="4014885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ALANLARIN ÇIKARILMASI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05996FB-DA8F-2D49-B866-164EE687DD6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45" y="1030357"/>
            <a:ext cx="3327336" cy="248615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03E6B0F5-B7EB-924A-9295-40B60CC7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618" y="1071879"/>
            <a:ext cx="3321093" cy="2486155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6BFE3DA8-902F-3042-B3A3-A49B30E56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27" y="4109836"/>
            <a:ext cx="3308677" cy="2486155"/>
          </a:xfrm>
          <a:prstGeom prst="rect">
            <a:avLst/>
          </a:prstGeom>
        </p:spPr>
      </p:pic>
      <p:sp>
        <p:nvSpPr>
          <p:cNvPr id="25" name="Artı 24">
            <a:extLst>
              <a:ext uri="{FF2B5EF4-FFF2-40B4-BE49-F238E27FC236}">
                <a16:creationId xmlns:a16="http://schemas.microsoft.com/office/drawing/2014/main" id="{CD5144BF-8A9B-8145-8B6F-F0974FDB684D}"/>
              </a:ext>
            </a:extLst>
          </p:cNvPr>
          <p:cNvSpPr/>
          <p:nvPr/>
        </p:nvSpPr>
        <p:spPr>
          <a:xfrm rot="2752179">
            <a:off x="7548055" y="2123742"/>
            <a:ext cx="428689" cy="46024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ağ Küme Ayracı 25">
            <a:extLst>
              <a:ext uri="{FF2B5EF4-FFF2-40B4-BE49-F238E27FC236}">
                <a16:creationId xmlns:a16="http://schemas.microsoft.com/office/drawing/2014/main" id="{D5DE3139-3DE8-F540-995D-8EB31B5D7786}"/>
              </a:ext>
            </a:extLst>
          </p:cNvPr>
          <p:cNvSpPr/>
          <p:nvPr/>
        </p:nvSpPr>
        <p:spPr>
          <a:xfrm rot="5400000">
            <a:off x="7722800" y="1958551"/>
            <a:ext cx="211820" cy="39008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0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18">
            <a:extLst>
              <a:ext uri="{FF2B5EF4-FFF2-40B4-BE49-F238E27FC236}">
                <a16:creationId xmlns:a16="http://schemas.microsoft.com/office/drawing/2014/main" id="{87EE62F6-34C8-B443-9A2C-703217F2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F7B1584-3748-A845-8C88-5332F1EA3810}"/>
              </a:ext>
            </a:extLst>
          </p:cNvPr>
          <p:cNvSpPr/>
          <p:nvPr/>
        </p:nvSpPr>
        <p:spPr>
          <a:xfrm>
            <a:off x="1226218" y="3221027"/>
            <a:ext cx="9866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GÖRÜNTÜ İŞLEME YÖNTEMLERİ İLE ARAÇ PLAKALARININ TANINMASI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72C33ED4-94C7-F444-A9F6-3C96E2CE25EE}"/>
              </a:ext>
            </a:extLst>
          </p:cNvPr>
          <p:cNvGrpSpPr/>
          <p:nvPr/>
        </p:nvGrpSpPr>
        <p:grpSpPr>
          <a:xfrm>
            <a:off x="7798" y="0"/>
            <a:ext cx="12184202" cy="6878946"/>
            <a:chOff x="0" y="105157"/>
            <a:chExt cx="9144000" cy="6878946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851CCB-4BA1-B249-B84F-6A471F5FC823}"/>
                </a:ext>
              </a:extLst>
            </p:cNvPr>
            <p:cNvSpPr/>
            <p:nvPr/>
          </p:nvSpPr>
          <p:spPr>
            <a:xfrm>
              <a:off x="0" y="105157"/>
              <a:ext cx="9144000" cy="229514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  <a:lumOff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3EBC513B-4527-7B4A-A9E2-E17DC1F851DD}"/>
                </a:ext>
              </a:extLst>
            </p:cNvPr>
            <p:cNvSpPr/>
            <p:nvPr/>
          </p:nvSpPr>
          <p:spPr>
            <a:xfrm>
              <a:off x="0" y="4688959"/>
              <a:ext cx="9144000" cy="229514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F8B684C4-F02C-5441-8501-7F0FE68E9BE2}"/>
                </a:ext>
              </a:extLst>
            </p:cNvPr>
            <p:cNvSpPr/>
            <p:nvPr/>
          </p:nvSpPr>
          <p:spPr>
            <a:xfrm>
              <a:off x="0" y="2391157"/>
              <a:ext cx="967563" cy="233172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8A13A947-23D6-8540-BC1D-59E2EFD1BB7F}"/>
                </a:ext>
              </a:extLst>
            </p:cNvPr>
            <p:cNvSpPr/>
            <p:nvPr/>
          </p:nvSpPr>
          <p:spPr>
            <a:xfrm>
              <a:off x="8176438" y="2391157"/>
              <a:ext cx="967562" cy="233172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51AFB18C-129D-7742-AA61-F77D05DF918E}"/>
                </a:ext>
              </a:extLst>
            </p:cNvPr>
            <p:cNvSpPr/>
            <p:nvPr/>
          </p:nvSpPr>
          <p:spPr>
            <a:xfrm>
              <a:off x="914400" y="2400301"/>
              <a:ext cx="7315200" cy="2286000"/>
            </a:xfrm>
            <a:prstGeom prst="roundRect">
              <a:avLst>
                <a:gd name="adj" fmla="val 11933"/>
              </a:avLst>
            </a:prstGeom>
            <a:noFill/>
            <a:ln w="127000">
              <a:solidFill>
                <a:srgbClr val="FFFFFF"/>
              </a:solidFill>
            </a:ln>
            <a:scene3d>
              <a:camera prst="orthographicFront"/>
              <a:lightRig rig="freezing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9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B67B6EDC-C958-E941-AACE-7328C499B7FE}"/>
              </a:ext>
            </a:extLst>
          </p:cNvPr>
          <p:cNvSpPr/>
          <p:nvPr/>
        </p:nvSpPr>
        <p:spPr>
          <a:xfrm>
            <a:off x="304800" y="4616719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KORELASYON İŞLEMİ</a:t>
            </a:r>
          </a:p>
        </p:txBody>
      </p:sp>
      <p:sp>
        <p:nvSpPr>
          <p:cNvPr id="14" name="Köşeli Çift Ayraç 13">
            <a:extLst>
              <a:ext uri="{FF2B5EF4-FFF2-40B4-BE49-F238E27FC236}">
                <a16:creationId xmlns:a16="http://schemas.microsoft.com/office/drawing/2014/main" id="{D4169243-D108-6B41-B3F3-359A5491E733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5" name="Köşeli Çift Ayraç 14">
            <a:extLst>
              <a:ext uri="{FF2B5EF4-FFF2-40B4-BE49-F238E27FC236}">
                <a16:creationId xmlns:a16="http://schemas.microsoft.com/office/drawing/2014/main" id="{9A33E892-F835-5E40-BCBE-4C4DF723F21E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Köşeli Çift Ayraç 15">
            <a:extLst>
              <a:ext uri="{FF2B5EF4-FFF2-40B4-BE49-F238E27FC236}">
                <a16:creationId xmlns:a16="http://schemas.microsoft.com/office/drawing/2014/main" id="{2DCEF6EC-7099-1249-AD72-5D478CD8BAC2}"/>
              </a:ext>
            </a:extLst>
          </p:cNvPr>
          <p:cNvSpPr/>
          <p:nvPr/>
        </p:nvSpPr>
        <p:spPr>
          <a:xfrm rot="5400000">
            <a:off x="1279366" y="1953374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7" name="Köşeli Çift Ayraç 16">
            <a:extLst>
              <a:ext uri="{FF2B5EF4-FFF2-40B4-BE49-F238E27FC236}">
                <a16:creationId xmlns:a16="http://schemas.microsoft.com/office/drawing/2014/main" id="{6916013D-2669-2249-AB13-0507D33F4811}"/>
              </a:ext>
            </a:extLst>
          </p:cNvPr>
          <p:cNvSpPr/>
          <p:nvPr/>
        </p:nvSpPr>
        <p:spPr>
          <a:xfrm rot="5400000">
            <a:off x="1279367" y="228751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Köşeli Çift Ayraç 17">
            <a:extLst>
              <a:ext uri="{FF2B5EF4-FFF2-40B4-BE49-F238E27FC236}">
                <a16:creationId xmlns:a16="http://schemas.microsoft.com/office/drawing/2014/main" id="{6724D8A4-8A43-7844-B78D-18BB7E26DF36}"/>
              </a:ext>
            </a:extLst>
          </p:cNvPr>
          <p:cNvSpPr/>
          <p:nvPr/>
        </p:nvSpPr>
        <p:spPr>
          <a:xfrm rot="5400000">
            <a:off x="1279365" y="26137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9" name="Köşeli Çift Ayraç 18">
            <a:extLst>
              <a:ext uri="{FF2B5EF4-FFF2-40B4-BE49-F238E27FC236}">
                <a16:creationId xmlns:a16="http://schemas.microsoft.com/office/drawing/2014/main" id="{4A81F72D-CF94-3049-BF6D-54D016583474}"/>
              </a:ext>
            </a:extLst>
          </p:cNvPr>
          <p:cNvSpPr/>
          <p:nvPr/>
        </p:nvSpPr>
        <p:spPr>
          <a:xfrm rot="5400000">
            <a:off x="1279363" y="295172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0" name="Köşeli Çift Ayraç 19">
            <a:extLst>
              <a:ext uri="{FF2B5EF4-FFF2-40B4-BE49-F238E27FC236}">
                <a16:creationId xmlns:a16="http://schemas.microsoft.com/office/drawing/2014/main" id="{6FF08B69-3334-3E42-AB3B-CE8D98F1B529}"/>
              </a:ext>
            </a:extLst>
          </p:cNvPr>
          <p:cNvSpPr/>
          <p:nvPr/>
        </p:nvSpPr>
        <p:spPr>
          <a:xfrm rot="5400000">
            <a:off x="1279361" y="32792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1" name="Köşeli Çift Ayraç 20">
            <a:extLst>
              <a:ext uri="{FF2B5EF4-FFF2-40B4-BE49-F238E27FC236}">
                <a16:creationId xmlns:a16="http://schemas.microsoft.com/office/drawing/2014/main" id="{AF2189AE-0CA8-294C-BDEF-9034FB208BDE}"/>
              </a:ext>
            </a:extLst>
          </p:cNvPr>
          <p:cNvSpPr/>
          <p:nvPr/>
        </p:nvSpPr>
        <p:spPr>
          <a:xfrm rot="5400000">
            <a:off x="1279361" y="360969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637656DD-D787-094F-AAAC-92C4FDA169B4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23" name="Çift Küme Ayracı 22">
            <a:extLst>
              <a:ext uri="{FF2B5EF4-FFF2-40B4-BE49-F238E27FC236}">
                <a16:creationId xmlns:a16="http://schemas.microsoft.com/office/drawing/2014/main" id="{EB12EB31-4710-C14B-B26C-C32951C175B8}"/>
              </a:ext>
            </a:extLst>
          </p:cNvPr>
          <p:cNvSpPr/>
          <p:nvPr/>
        </p:nvSpPr>
        <p:spPr>
          <a:xfrm>
            <a:off x="7899344" y="972707"/>
            <a:ext cx="2749472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2A44595-7E07-B744-8980-6269799B30AB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26" name="Sağ Ok 25">
            <a:extLst>
              <a:ext uri="{FF2B5EF4-FFF2-40B4-BE49-F238E27FC236}">
                <a16:creationId xmlns:a16="http://schemas.microsoft.com/office/drawing/2014/main" id="{86768D35-A472-1B4E-9CFE-F23F3D04C7BE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8621AB32-CE9A-A743-9B2D-294DAF85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262" y="1862298"/>
            <a:ext cx="3125178" cy="594359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6E9245F-2E98-A741-97D2-41830E78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61" y="2773251"/>
            <a:ext cx="3125179" cy="60955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A23CB6D3-5749-144F-8982-B7D9CB61A92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30034" y="3960000"/>
            <a:ext cx="360000" cy="827999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FED8C82A-CA69-4743-9B90-9A555D98128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92" y="3960000"/>
            <a:ext cx="360000" cy="720000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3EFDAD36-4456-3E47-9813-0F772CE4770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832551" y="3960000"/>
            <a:ext cx="360000" cy="720000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123F9D8C-830F-864E-9926-E2D104046B4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374380" y="3960000"/>
            <a:ext cx="360000" cy="720000"/>
          </a:xfrm>
          <a:prstGeom prst="rect">
            <a:avLst/>
          </a:prstGeom>
        </p:spPr>
      </p:pic>
      <p:pic>
        <p:nvPicPr>
          <p:cNvPr id="40" name="Resim 39">
            <a:extLst>
              <a:ext uri="{FF2B5EF4-FFF2-40B4-BE49-F238E27FC236}">
                <a16:creationId xmlns:a16="http://schemas.microsoft.com/office/drawing/2014/main" id="{AC30DC7C-7D82-5849-9E37-EF17FC6AED30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906924" y="3960000"/>
            <a:ext cx="360000" cy="720000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AA497BA4-2632-2E4D-8608-5BFF4B214BC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490447" y="3960000"/>
            <a:ext cx="360000" cy="720000"/>
          </a:xfrm>
          <a:prstGeom prst="rect">
            <a:avLst/>
          </a:prstGeom>
        </p:spPr>
      </p:pic>
      <p:sp>
        <p:nvSpPr>
          <p:cNvPr id="43" name="Sağ Küme Ayracı 42">
            <a:extLst>
              <a:ext uri="{FF2B5EF4-FFF2-40B4-BE49-F238E27FC236}">
                <a16:creationId xmlns:a16="http://schemas.microsoft.com/office/drawing/2014/main" id="{1C52AB97-D4A5-7448-B1FF-7923AA662779}"/>
              </a:ext>
            </a:extLst>
          </p:cNvPr>
          <p:cNvSpPr/>
          <p:nvPr/>
        </p:nvSpPr>
        <p:spPr>
          <a:xfrm rot="5400000">
            <a:off x="5254264" y="1988398"/>
            <a:ext cx="261172" cy="3327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657B9567-E4EB-FD47-8E84-25D8BB8EC60B}"/>
              </a:ext>
            </a:extLst>
          </p:cNvPr>
          <p:cNvSpPr/>
          <p:nvPr/>
        </p:nvSpPr>
        <p:spPr>
          <a:xfrm>
            <a:off x="8815798" y="3429000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ZG239K</a:t>
            </a:r>
          </a:p>
        </p:txBody>
      </p:sp>
      <p:sp>
        <p:nvSpPr>
          <p:cNvPr id="45" name="Sağ Ok 44">
            <a:extLst>
              <a:ext uri="{FF2B5EF4-FFF2-40B4-BE49-F238E27FC236}">
                <a16:creationId xmlns:a16="http://schemas.microsoft.com/office/drawing/2014/main" id="{AD684CEB-EF83-8B4D-8EF0-31BA74E17CFC}"/>
              </a:ext>
            </a:extLst>
          </p:cNvPr>
          <p:cNvSpPr/>
          <p:nvPr/>
        </p:nvSpPr>
        <p:spPr>
          <a:xfrm rot="20040673">
            <a:off x="7357376" y="3959680"/>
            <a:ext cx="1495201" cy="975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D17828B0-F105-9A4B-B215-4E9B88A79274}"/>
              </a:ext>
            </a:extLst>
          </p:cNvPr>
          <p:cNvSpPr/>
          <p:nvPr/>
        </p:nvSpPr>
        <p:spPr>
          <a:xfrm>
            <a:off x="7956778" y="1030357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corr2(</a:t>
            </a:r>
            <a:r>
              <a:rPr lang="tr-TR" dirty="0" err="1">
                <a:solidFill>
                  <a:schemeClr val="accent1"/>
                </a:solidFill>
                <a:latin typeface="Helvetica" pitchFamily="2" charset="0"/>
              </a:rPr>
              <a:t>harfgelen</a:t>
            </a:r>
            <a:r>
              <a:rPr lang="tr-TR" dirty="0">
                <a:solidFill>
                  <a:schemeClr val="accent1"/>
                </a:solidFill>
                <a:latin typeface="Helvetica" pitchFamily="2" charset="0"/>
              </a:rPr>
              <a:t>(i),norm); </a:t>
            </a:r>
            <a:endParaRPr lang="tr-TR" dirty="0">
              <a:solidFill>
                <a:schemeClr val="accent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0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3E2BD4-8BFA-8A45-A00B-087E716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1803614" cy="4601183"/>
          </a:xfrm>
        </p:spPr>
        <p:txBody>
          <a:bodyPr>
            <a:normAutofit/>
          </a:bodyPr>
          <a:lstStyle/>
          <a:p>
            <a:pPr algn="ctr"/>
            <a:r>
              <a:rPr lang="tr-TR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TEŞEKKÜRLER…..</a:t>
            </a:r>
          </a:p>
        </p:txBody>
      </p:sp>
    </p:spTree>
    <p:extLst>
      <p:ext uri="{BB962C8B-B14F-4D97-AF65-F5344CB8AC3E}">
        <p14:creationId xmlns:p14="http://schemas.microsoft.com/office/powerpoint/2010/main" val="47653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44FB8FB-D703-3C49-8432-8A05377AB22B}"/>
              </a:ext>
            </a:extLst>
          </p:cNvPr>
          <p:cNvSpPr/>
          <p:nvPr/>
        </p:nvSpPr>
        <p:spPr>
          <a:xfrm>
            <a:off x="0" y="310759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dirty="0">
                <a:solidFill>
                  <a:schemeClr val="accent6"/>
                </a:solidFill>
              </a:rPr>
              <a:t>PROJENİN MOTİVASYONU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5787138-8D73-2D4D-8FE0-C1A21933DDE8}"/>
              </a:ext>
            </a:extLst>
          </p:cNvPr>
          <p:cNvSpPr txBox="1"/>
          <p:nvPr/>
        </p:nvSpPr>
        <p:spPr>
          <a:xfrm>
            <a:off x="1900237" y="1562099"/>
            <a:ext cx="91297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tr-TR" sz="2400" dirty="0"/>
              <a:t>Günümüzde plaka tanıma sistemleri oldukça geniş bir alanda kullanılmaktadır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tr-TR" sz="2400" dirty="0"/>
              <a:t>Trafik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tr-TR" sz="2400" dirty="0"/>
              <a:t>Bina Kontrolleri (Hastane ve askeri alan)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tr-TR" sz="2400" dirty="0"/>
              <a:t>Çeşitli güvenlik durumları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tr-TR" sz="2400" dirty="0"/>
              <a:t>Otoyol geçişlerinde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tr-TR" sz="2400" dirty="0"/>
              <a:t>Araç sayısının artması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tr-TR" sz="2400" dirty="0"/>
              <a:t>Trafikteki kontrolsüzlüğün önüne geçmek  istenmesi </a:t>
            </a:r>
          </a:p>
          <a:p>
            <a:endParaRPr lang="tr-T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7A1697AD-6AF0-5A4B-A7CE-54E3E5AB2D1D}"/>
              </a:ext>
            </a:extLst>
          </p:cNvPr>
          <p:cNvSpPr/>
          <p:nvPr/>
        </p:nvSpPr>
        <p:spPr>
          <a:xfrm>
            <a:off x="2047404" y="1004168"/>
            <a:ext cx="1920240" cy="453630"/>
          </a:xfrm>
          <a:prstGeom prst="rect">
            <a:avLst/>
          </a:prstGeom>
          <a:pattFill prst="pct10">
            <a:fgClr>
              <a:schemeClr val="lt1"/>
            </a:fgClr>
            <a:bgClr>
              <a:schemeClr val="bg1"/>
            </a:bgClr>
          </a:patt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RESMİN ALINMASI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2A7864E-9E0A-6548-98E8-1AAB74757C5A}"/>
              </a:ext>
            </a:extLst>
          </p:cNvPr>
          <p:cNvSpPr/>
          <p:nvPr/>
        </p:nvSpPr>
        <p:spPr>
          <a:xfrm>
            <a:off x="2047405" y="1962915"/>
            <a:ext cx="1920240" cy="45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GRİ FORMATA DÖNÜŞTÜRLMESİ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BCD80EA-BE7E-D241-9EAA-8715F972F754}"/>
              </a:ext>
            </a:extLst>
          </p:cNvPr>
          <p:cNvSpPr/>
          <p:nvPr/>
        </p:nvSpPr>
        <p:spPr>
          <a:xfrm>
            <a:off x="2041438" y="2902329"/>
            <a:ext cx="1920240" cy="502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BOYUT BELİRLENMESİ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F3EA186-0A95-9049-B4C2-ADE7117D5853}"/>
              </a:ext>
            </a:extLst>
          </p:cNvPr>
          <p:cNvSpPr/>
          <p:nvPr/>
        </p:nvSpPr>
        <p:spPr>
          <a:xfrm>
            <a:off x="2047405" y="3846267"/>
            <a:ext cx="1920240" cy="502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GÜRÜLTÜ İÇİN MEDYAN FİLİTRE UYGULANMASI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A049C163-CCF0-9648-92C2-19ECE957AC77}"/>
              </a:ext>
            </a:extLst>
          </p:cNvPr>
          <p:cNvSpPr/>
          <p:nvPr/>
        </p:nvSpPr>
        <p:spPr>
          <a:xfrm>
            <a:off x="2047405" y="4940969"/>
            <a:ext cx="1920240" cy="502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KONTRAST ARTTIRIMI VE HİSTOGRAM EŞİTLEME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885ED970-F6DC-AD45-8341-3FCDCEEF69D7}"/>
              </a:ext>
            </a:extLst>
          </p:cNvPr>
          <p:cNvSpPr/>
          <p:nvPr/>
        </p:nvSpPr>
        <p:spPr>
          <a:xfrm>
            <a:off x="0" y="301226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5A83C2B-C510-EC48-B1DE-5B8022C0DEE4}"/>
              </a:ext>
            </a:extLst>
          </p:cNvPr>
          <p:cNvSpPr/>
          <p:nvPr/>
        </p:nvSpPr>
        <p:spPr>
          <a:xfrm>
            <a:off x="8620986" y="2607054"/>
            <a:ext cx="2087487" cy="515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BİNARİZE HALE GETİRİLMESİ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3F61669-D08B-E44B-8845-3E8D221F3759}"/>
              </a:ext>
            </a:extLst>
          </p:cNvPr>
          <p:cNvSpPr/>
          <p:nvPr/>
        </p:nvSpPr>
        <p:spPr>
          <a:xfrm>
            <a:off x="8620987" y="1017207"/>
            <a:ext cx="2087487" cy="515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KENAR BELİRLE  YÖNTEMLERİNİN UYGULANMASI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BA1A4980-DD52-6743-A9BB-6C240EC532E6}"/>
              </a:ext>
            </a:extLst>
          </p:cNvPr>
          <p:cNvSpPr/>
          <p:nvPr/>
        </p:nvSpPr>
        <p:spPr>
          <a:xfrm>
            <a:off x="8620987" y="1897182"/>
            <a:ext cx="2087487" cy="515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EŞİK DEĞERLERİNİN ÇIKARILMASI</a:t>
            </a:r>
          </a:p>
        </p:txBody>
      </p:sp>
      <p:sp>
        <p:nvSpPr>
          <p:cNvPr id="24" name="Sol Ayraç 23">
            <a:extLst>
              <a:ext uri="{FF2B5EF4-FFF2-40B4-BE49-F238E27FC236}">
                <a16:creationId xmlns:a16="http://schemas.microsoft.com/office/drawing/2014/main" id="{2F02089B-DE60-5C4A-AA83-5D7B2D55EDFD}"/>
              </a:ext>
            </a:extLst>
          </p:cNvPr>
          <p:cNvSpPr/>
          <p:nvPr/>
        </p:nvSpPr>
        <p:spPr>
          <a:xfrm rot="10800000" flipH="1">
            <a:off x="1483523" y="1187532"/>
            <a:ext cx="295814" cy="41207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1AC6854F-351B-9E4B-866E-1174DC86B660}"/>
              </a:ext>
            </a:extLst>
          </p:cNvPr>
          <p:cNvSpPr txBox="1"/>
          <p:nvPr/>
        </p:nvSpPr>
        <p:spPr>
          <a:xfrm>
            <a:off x="-1253213" y="3047846"/>
            <a:ext cx="412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6"/>
                </a:solidFill>
              </a:rPr>
              <a:t>ÖN İŞLEME</a:t>
            </a: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18DAFD34-5D4D-514E-B423-1830E19656E0}"/>
              </a:ext>
            </a:extLst>
          </p:cNvPr>
          <p:cNvSpPr/>
          <p:nvPr/>
        </p:nvSpPr>
        <p:spPr>
          <a:xfrm>
            <a:off x="8620986" y="3405249"/>
            <a:ext cx="2087487" cy="61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MORFOLOJİK YÖNTEMLERİN UYGULANMASI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31DF5902-E9A4-C34E-B368-12E0B142EF46}"/>
              </a:ext>
            </a:extLst>
          </p:cNvPr>
          <p:cNvSpPr/>
          <p:nvPr/>
        </p:nvSpPr>
        <p:spPr>
          <a:xfrm>
            <a:off x="8620986" y="4301127"/>
            <a:ext cx="2087487" cy="70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ALANLARIN ÇIKARILMASI</a:t>
            </a:r>
          </a:p>
        </p:txBody>
      </p:sp>
      <p:sp>
        <p:nvSpPr>
          <p:cNvPr id="28" name="Sol Ayraç 27">
            <a:extLst>
              <a:ext uri="{FF2B5EF4-FFF2-40B4-BE49-F238E27FC236}">
                <a16:creationId xmlns:a16="http://schemas.microsoft.com/office/drawing/2014/main" id="{5D4A1245-3310-B049-AB8F-575785E40F3E}"/>
              </a:ext>
            </a:extLst>
          </p:cNvPr>
          <p:cNvSpPr/>
          <p:nvPr/>
        </p:nvSpPr>
        <p:spPr>
          <a:xfrm rot="10800000" flipH="1">
            <a:off x="8076450" y="1187532"/>
            <a:ext cx="295814" cy="37534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51D63A7-4F6E-8940-8580-95E1D5884CD9}"/>
              </a:ext>
            </a:extLst>
          </p:cNvPr>
          <p:cNvSpPr txBox="1"/>
          <p:nvPr/>
        </p:nvSpPr>
        <p:spPr>
          <a:xfrm>
            <a:off x="4936085" y="2889599"/>
            <a:ext cx="412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6"/>
                </a:solidFill>
              </a:rPr>
              <a:t>PLAKANIN TESPİTİ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F882DCCD-3C43-2647-B830-21ED99DAAAB4}"/>
              </a:ext>
            </a:extLst>
          </p:cNvPr>
          <p:cNvSpPr/>
          <p:nvPr/>
        </p:nvSpPr>
        <p:spPr>
          <a:xfrm>
            <a:off x="8620985" y="5652654"/>
            <a:ext cx="2087487" cy="70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KORELASYON İŞLEMİ</a:t>
            </a:r>
          </a:p>
        </p:txBody>
      </p:sp>
      <p:sp>
        <p:nvSpPr>
          <p:cNvPr id="31" name="Sol Ayraç 30">
            <a:extLst>
              <a:ext uri="{FF2B5EF4-FFF2-40B4-BE49-F238E27FC236}">
                <a16:creationId xmlns:a16="http://schemas.microsoft.com/office/drawing/2014/main" id="{8498AADB-53B8-1C4B-8420-B043031AE413}"/>
              </a:ext>
            </a:extLst>
          </p:cNvPr>
          <p:cNvSpPr/>
          <p:nvPr/>
        </p:nvSpPr>
        <p:spPr>
          <a:xfrm rot="10800000" flipH="1">
            <a:off x="8076449" y="5533933"/>
            <a:ext cx="295814" cy="838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BC071CF7-F502-2248-8551-F66D037EA9EC}"/>
              </a:ext>
            </a:extLst>
          </p:cNvPr>
          <p:cNvSpPr txBox="1"/>
          <p:nvPr/>
        </p:nvSpPr>
        <p:spPr>
          <a:xfrm>
            <a:off x="4779726" y="5852884"/>
            <a:ext cx="4120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6"/>
                </a:solidFill>
              </a:rPr>
              <a:t>YAZI TANIMA</a:t>
            </a:r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2C29612F-7A34-A847-9A15-37A8D73AC71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007524" y="1457798"/>
            <a:ext cx="1" cy="50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927E40C1-35E5-0B42-BD47-51E79A8E88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001558" y="2416545"/>
            <a:ext cx="5967" cy="48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>
            <a:extLst>
              <a:ext uri="{FF2B5EF4-FFF2-40B4-BE49-F238E27FC236}">
                <a16:creationId xmlns:a16="http://schemas.microsoft.com/office/drawing/2014/main" id="{6B0420ED-68E8-CE49-BC4C-759FF61224E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01558" y="3405249"/>
            <a:ext cx="5967" cy="44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2D062CF6-3942-8B40-A693-72643625247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007525" y="4349187"/>
            <a:ext cx="0" cy="5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2D1B8A2B-2308-6047-A314-7AF58EBF5ACF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9664731" y="1532855"/>
            <a:ext cx="0" cy="36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9B368481-BE9B-7F4C-9588-85AC131DB0EB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flipH="1">
            <a:off x="9664730" y="2412833"/>
            <a:ext cx="1" cy="19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46AB1A20-6F2A-3443-8B6C-66BB01B98F17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9664730" y="3122704"/>
            <a:ext cx="0" cy="28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CA5FF3C2-C030-7F41-B62E-0E44CE5FB4DE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9664730" y="4018582"/>
            <a:ext cx="0" cy="28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8E9DE30B-475E-0A4D-8B22-DA7D23A806DF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9664729" y="5010997"/>
            <a:ext cx="1" cy="64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ikdörtgen 66">
            <a:extLst>
              <a:ext uri="{FF2B5EF4-FFF2-40B4-BE49-F238E27FC236}">
                <a16:creationId xmlns:a16="http://schemas.microsoft.com/office/drawing/2014/main" id="{3100552C-CDD6-FB4A-928B-DA96951FD7CC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74" name="Köşeli Çift Ayraç 73">
            <a:extLst>
              <a:ext uri="{FF2B5EF4-FFF2-40B4-BE49-F238E27FC236}">
                <a16:creationId xmlns:a16="http://schemas.microsoft.com/office/drawing/2014/main" id="{12AEF83C-13A4-B749-BB5D-C5345B41C60A}"/>
              </a:ext>
            </a:extLst>
          </p:cNvPr>
          <p:cNvSpPr/>
          <p:nvPr/>
        </p:nvSpPr>
        <p:spPr>
          <a:xfrm rot="5400000">
            <a:off x="1398636" y="2487031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5" name="Köşeli Çift Ayraç 74">
            <a:extLst>
              <a:ext uri="{FF2B5EF4-FFF2-40B4-BE49-F238E27FC236}">
                <a16:creationId xmlns:a16="http://schemas.microsoft.com/office/drawing/2014/main" id="{B37B439B-8E70-B843-AD1C-FE8057AC06D3}"/>
              </a:ext>
            </a:extLst>
          </p:cNvPr>
          <p:cNvSpPr/>
          <p:nvPr/>
        </p:nvSpPr>
        <p:spPr>
          <a:xfrm rot="5400000">
            <a:off x="1398638" y="2824961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6" name="Köşeli Çift Ayraç 75">
            <a:extLst>
              <a:ext uri="{FF2B5EF4-FFF2-40B4-BE49-F238E27FC236}">
                <a16:creationId xmlns:a16="http://schemas.microsoft.com/office/drawing/2014/main" id="{1E27ED23-0918-1A46-9CD9-A27175A89EAD}"/>
              </a:ext>
            </a:extLst>
          </p:cNvPr>
          <p:cNvSpPr/>
          <p:nvPr/>
        </p:nvSpPr>
        <p:spPr>
          <a:xfrm rot="5400000">
            <a:off x="1398638" y="3169981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7" name="Köşeli Çift Ayraç 76">
            <a:extLst>
              <a:ext uri="{FF2B5EF4-FFF2-40B4-BE49-F238E27FC236}">
                <a16:creationId xmlns:a16="http://schemas.microsoft.com/office/drawing/2014/main" id="{CE1FF496-98D5-7144-9F75-02E2A992334A}"/>
              </a:ext>
            </a:extLst>
          </p:cNvPr>
          <p:cNvSpPr/>
          <p:nvPr/>
        </p:nvSpPr>
        <p:spPr>
          <a:xfrm rot="5400000">
            <a:off x="1398637" y="3515000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8" name="Köşeli Çift Ayraç 77">
            <a:extLst>
              <a:ext uri="{FF2B5EF4-FFF2-40B4-BE49-F238E27FC236}">
                <a16:creationId xmlns:a16="http://schemas.microsoft.com/office/drawing/2014/main" id="{4DA8E54D-157F-FB4A-BCEB-1D5AE45CB211}"/>
              </a:ext>
            </a:extLst>
          </p:cNvPr>
          <p:cNvSpPr/>
          <p:nvPr/>
        </p:nvSpPr>
        <p:spPr>
          <a:xfrm rot="5400000">
            <a:off x="1398639" y="3830203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9" name="Köşeli Çift Ayraç 78">
            <a:extLst>
              <a:ext uri="{FF2B5EF4-FFF2-40B4-BE49-F238E27FC236}">
                <a16:creationId xmlns:a16="http://schemas.microsoft.com/office/drawing/2014/main" id="{37587023-7D23-164E-B823-871704006AC9}"/>
              </a:ext>
            </a:extLst>
          </p:cNvPr>
          <p:cNvSpPr/>
          <p:nvPr/>
        </p:nvSpPr>
        <p:spPr>
          <a:xfrm rot="5400000">
            <a:off x="1398639" y="4168133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0" name="Köşeli Çift Ayraç 79">
            <a:extLst>
              <a:ext uri="{FF2B5EF4-FFF2-40B4-BE49-F238E27FC236}">
                <a16:creationId xmlns:a16="http://schemas.microsoft.com/office/drawing/2014/main" id="{80781DFD-C6F0-D74E-B13B-5B1F63B52504}"/>
              </a:ext>
            </a:extLst>
          </p:cNvPr>
          <p:cNvSpPr/>
          <p:nvPr/>
        </p:nvSpPr>
        <p:spPr>
          <a:xfrm rot="5400000">
            <a:off x="1398638" y="4506063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1" name="Köşeli Çift Ayraç 80">
            <a:extLst>
              <a:ext uri="{FF2B5EF4-FFF2-40B4-BE49-F238E27FC236}">
                <a16:creationId xmlns:a16="http://schemas.microsoft.com/office/drawing/2014/main" id="{7B0FD025-C5D4-EB4A-AE2F-ECF1BEC321B0}"/>
              </a:ext>
            </a:extLst>
          </p:cNvPr>
          <p:cNvSpPr/>
          <p:nvPr/>
        </p:nvSpPr>
        <p:spPr>
          <a:xfrm rot="5400000">
            <a:off x="1398638" y="4851083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2" name="Köşeli Çift Ayraç 81">
            <a:extLst>
              <a:ext uri="{FF2B5EF4-FFF2-40B4-BE49-F238E27FC236}">
                <a16:creationId xmlns:a16="http://schemas.microsoft.com/office/drawing/2014/main" id="{39021572-B368-A442-8B4F-888BA2C1E73B}"/>
              </a:ext>
            </a:extLst>
          </p:cNvPr>
          <p:cNvSpPr/>
          <p:nvPr/>
        </p:nvSpPr>
        <p:spPr>
          <a:xfrm rot="5400000">
            <a:off x="1398637" y="5196102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3" name="Köşeli Çift Ayraç 82">
            <a:extLst>
              <a:ext uri="{FF2B5EF4-FFF2-40B4-BE49-F238E27FC236}">
                <a16:creationId xmlns:a16="http://schemas.microsoft.com/office/drawing/2014/main" id="{B115E20F-0AD6-2B47-9272-6F71D0F9CA22}"/>
              </a:ext>
            </a:extLst>
          </p:cNvPr>
          <p:cNvSpPr/>
          <p:nvPr/>
        </p:nvSpPr>
        <p:spPr>
          <a:xfrm>
            <a:off x="437322" y="1449121"/>
            <a:ext cx="2782956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RESMİN ALINMASI</a:t>
            </a:r>
          </a:p>
        </p:txBody>
      </p:sp>
      <p:sp>
        <p:nvSpPr>
          <p:cNvPr id="85" name="Çift Küme Ayracı 84">
            <a:extLst>
              <a:ext uri="{FF2B5EF4-FFF2-40B4-BE49-F238E27FC236}">
                <a16:creationId xmlns:a16="http://schemas.microsoft.com/office/drawing/2014/main" id="{42CE8FCE-E68B-C645-9A4A-F7CCC6115928}"/>
              </a:ext>
            </a:extLst>
          </p:cNvPr>
          <p:cNvSpPr/>
          <p:nvPr/>
        </p:nvSpPr>
        <p:spPr>
          <a:xfrm>
            <a:off x="7899343" y="972707"/>
            <a:ext cx="2999649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B0EF0AB0-7608-4249-8028-A4A48E87A229}"/>
              </a:ext>
            </a:extLst>
          </p:cNvPr>
          <p:cNvSpPr txBox="1"/>
          <p:nvPr/>
        </p:nvSpPr>
        <p:spPr>
          <a:xfrm>
            <a:off x="7952352" y="1028897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= </a:t>
            </a:r>
            <a:r>
              <a:rPr lang="tr-TR" dirty="0" err="1">
                <a:solidFill>
                  <a:schemeClr val="accent1"/>
                </a:solidFill>
              </a:rPr>
              <a:t>imread</a:t>
            </a:r>
            <a:r>
              <a:rPr lang="tr-TR" dirty="0">
                <a:solidFill>
                  <a:schemeClr val="accent1"/>
                </a:solidFill>
              </a:rPr>
              <a:t> (</a:t>
            </a:r>
            <a:r>
              <a:rPr lang="tr-TR" dirty="0" err="1">
                <a:solidFill>
                  <a:schemeClr val="accent1"/>
                </a:solidFill>
              </a:rPr>
              <a:t>resimgirdisi</a:t>
            </a:r>
            <a:r>
              <a:rPr lang="tr-TR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75D885D4-0566-5C41-8F57-D4DE57D58181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88" name="Sağ Ok 87">
            <a:extLst>
              <a:ext uri="{FF2B5EF4-FFF2-40B4-BE49-F238E27FC236}">
                <a16:creationId xmlns:a16="http://schemas.microsoft.com/office/drawing/2014/main" id="{69DBB429-69F8-3E4E-8184-8E725638AAE6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2" name="Resim 91">
            <a:extLst>
              <a:ext uri="{FF2B5EF4-FFF2-40B4-BE49-F238E27FC236}">
                <a16:creationId xmlns:a16="http://schemas.microsoft.com/office/drawing/2014/main" id="{E0EAD08A-6451-1F4B-982D-A23C6C91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26" y="1804080"/>
            <a:ext cx="4731036" cy="35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Köşeli Çift Ayraç 24">
            <a:extLst>
              <a:ext uri="{FF2B5EF4-FFF2-40B4-BE49-F238E27FC236}">
                <a16:creationId xmlns:a16="http://schemas.microsoft.com/office/drawing/2014/main" id="{8E033B8F-E152-5240-84A3-B5083760DFBA}"/>
              </a:ext>
            </a:extLst>
          </p:cNvPr>
          <p:cNvSpPr/>
          <p:nvPr/>
        </p:nvSpPr>
        <p:spPr>
          <a:xfrm>
            <a:off x="304800" y="2098882"/>
            <a:ext cx="2782956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GRİ FORMATA DÖNÜŞTÜRLMESİ</a:t>
            </a:r>
          </a:p>
        </p:txBody>
      </p:sp>
      <p:sp>
        <p:nvSpPr>
          <p:cNvPr id="26" name="Köşeli Çift Ayraç 25">
            <a:extLst>
              <a:ext uri="{FF2B5EF4-FFF2-40B4-BE49-F238E27FC236}">
                <a16:creationId xmlns:a16="http://schemas.microsoft.com/office/drawing/2014/main" id="{ECF50CE1-6B20-AB44-8642-329FDE0C65CB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7" name="Köşeli Çift Ayraç 26">
            <a:extLst>
              <a:ext uri="{FF2B5EF4-FFF2-40B4-BE49-F238E27FC236}">
                <a16:creationId xmlns:a16="http://schemas.microsoft.com/office/drawing/2014/main" id="{BCDCFC34-F158-564F-930C-A884F0B2D72B}"/>
              </a:ext>
            </a:extLst>
          </p:cNvPr>
          <p:cNvSpPr/>
          <p:nvPr/>
        </p:nvSpPr>
        <p:spPr>
          <a:xfrm rot="5400000">
            <a:off x="1279368" y="292071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8" name="Köşeli Çift Ayraç 27">
            <a:extLst>
              <a:ext uri="{FF2B5EF4-FFF2-40B4-BE49-F238E27FC236}">
                <a16:creationId xmlns:a16="http://schemas.microsoft.com/office/drawing/2014/main" id="{2FCAA984-074C-2F4C-93EE-1C1D732EF02C}"/>
              </a:ext>
            </a:extLst>
          </p:cNvPr>
          <p:cNvSpPr/>
          <p:nvPr/>
        </p:nvSpPr>
        <p:spPr>
          <a:xfrm rot="5400000">
            <a:off x="1279368" y="326573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9" name="Köşeli Çift Ayraç 28">
            <a:extLst>
              <a:ext uri="{FF2B5EF4-FFF2-40B4-BE49-F238E27FC236}">
                <a16:creationId xmlns:a16="http://schemas.microsoft.com/office/drawing/2014/main" id="{EAFCF93B-24A2-D946-A66D-DA075C745D18}"/>
              </a:ext>
            </a:extLst>
          </p:cNvPr>
          <p:cNvSpPr/>
          <p:nvPr/>
        </p:nvSpPr>
        <p:spPr>
          <a:xfrm rot="5400000">
            <a:off x="1279367" y="361075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0" name="Köşeli Çift Ayraç 29">
            <a:extLst>
              <a:ext uri="{FF2B5EF4-FFF2-40B4-BE49-F238E27FC236}">
                <a16:creationId xmlns:a16="http://schemas.microsoft.com/office/drawing/2014/main" id="{0270F4B3-482D-E04A-BE06-1682C855702F}"/>
              </a:ext>
            </a:extLst>
          </p:cNvPr>
          <p:cNvSpPr/>
          <p:nvPr/>
        </p:nvSpPr>
        <p:spPr>
          <a:xfrm rot="5400000">
            <a:off x="1279369" y="392595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1" name="Köşeli Çift Ayraç 30">
            <a:extLst>
              <a:ext uri="{FF2B5EF4-FFF2-40B4-BE49-F238E27FC236}">
                <a16:creationId xmlns:a16="http://schemas.microsoft.com/office/drawing/2014/main" id="{5E60EF25-5A43-364E-9E1D-CC9FD6E399F3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2" name="Köşeli Çift Ayraç 31">
            <a:extLst>
              <a:ext uri="{FF2B5EF4-FFF2-40B4-BE49-F238E27FC236}">
                <a16:creationId xmlns:a16="http://schemas.microsoft.com/office/drawing/2014/main" id="{B10412C4-4782-4A49-B57E-A224B2CC77C7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3" name="Köşeli Çift Ayraç 32">
            <a:extLst>
              <a:ext uri="{FF2B5EF4-FFF2-40B4-BE49-F238E27FC236}">
                <a16:creationId xmlns:a16="http://schemas.microsoft.com/office/drawing/2014/main" id="{E4C77C5B-8E8B-8B4A-A1AA-87F25A4C40D1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4" name="Köşeli Çift Ayraç 33">
            <a:extLst>
              <a:ext uri="{FF2B5EF4-FFF2-40B4-BE49-F238E27FC236}">
                <a16:creationId xmlns:a16="http://schemas.microsoft.com/office/drawing/2014/main" id="{33D2CC77-76B8-BD4A-BCF3-80D322C8BD77}"/>
              </a:ext>
            </a:extLst>
          </p:cNvPr>
          <p:cNvSpPr/>
          <p:nvPr/>
        </p:nvSpPr>
        <p:spPr>
          <a:xfrm rot="5400000">
            <a:off x="1279367" y="529185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4C56784-9ADC-D546-9C7C-8DE958503072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40" name="Çift Küme Ayracı 39">
            <a:extLst>
              <a:ext uri="{FF2B5EF4-FFF2-40B4-BE49-F238E27FC236}">
                <a16:creationId xmlns:a16="http://schemas.microsoft.com/office/drawing/2014/main" id="{4C3F2075-CAD2-8246-A3D4-5CF44AB42507}"/>
              </a:ext>
            </a:extLst>
          </p:cNvPr>
          <p:cNvSpPr/>
          <p:nvPr/>
        </p:nvSpPr>
        <p:spPr>
          <a:xfrm>
            <a:off x="8229771" y="972707"/>
            <a:ext cx="2577166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225BA580-9D09-4744-AAAC-408CAAC612D6}"/>
              </a:ext>
            </a:extLst>
          </p:cNvPr>
          <p:cNvSpPr txBox="1"/>
          <p:nvPr/>
        </p:nvSpPr>
        <p:spPr>
          <a:xfrm>
            <a:off x="8229771" y="1017429"/>
            <a:ext cx="291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= rgb2gray (resim);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765595C8-A340-1745-B9AB-BC320A026812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43" name="Sağ Ok 42">
            <a:extLst>
              <a:ext uri="{FF2B5EF4-FFF2-40B4-BE49-F238E27FC236}">
                <a16:creationId xmlns:a16="http://schemas.microsoft.com/office/drawing/2014/main" id="{796B33A2-C1B2-5247-8518-81B819CBFAF7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5" name="Resim 44">
            <a:extLst>
              <a:ext uri="{FF2B5EF4-FFF2-40B4-BE49-F238E27FC236}">
                <a16:creationId xmlns:a16="http://schemas.microsoft.com/office/drawing/2014/main" id="{29F6F2A0-130E-E14D-8EE2-7C368A3EC5E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pic>
        <p:nvPicPr>
          <p:cNvPr id="46" name="Resim 45">
            <a:extLst>
              <a:ext uri="{FF2B5EF4-FFF2-40B4-BE49-F238E27FC236}">
                <a16:creationId xmlns:a16="http://schemas.microsoft.com/office/drawing/2014/main" id="{6B7F270F-6D06-144C-BD7F-1D19A7066F2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00" y="2880000"/>
            <a:ext cx="3600000" cy="2700000"/>
          </a:xfrm>
          <a:prstGeom prst="rect">
            <a:avLst/>
          </a:prstGeom>
        </p:spPr>
      </p:pic>
      <p:sp>
        <p:nvSpPr>
          <p:cNvPr id="47" name="Sağ Ok 46">
            <a:extLst>
              <a:ext uri="{FF2B5EF4-FFF2-40B4-BE49-F238E27FC236}">
                <a16:creationId xmlns:a16="http://schemas.microsoft.com/office/drawing/2014/main" id="{6CF7BD94-CA17-2F47-B90F-075F71C7DC83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85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2F40D20F-F88C-B34A-B153-5256E149C920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16F4BF04-A9DB-7A42-8149-38F5FECB3322}"/>
              </a:ext>
            </a:extLst>
          </p:cNvPr>
          <p:cNvSpPr/>
          <p:nvPr/>
        </p:nvSpPr>
        <p:spPr>
          <a:xfrm rot="5400000">
            <a:off x="1279366" y="162206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062926E4-BDC2-B849-AF56-89586D836E92}"/>
              </a:ext>
            </a:extLst>
          </p:cNvPr>
          <p:cNvSpPr/>
          <p:nvPr/>
        </p:nvSpPr>
        <p:spPr>
          <a:xfrm rot="5400000">
            <a:off x="1279368" y="326573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6AD07565-1855-3043-9FD2-4A5A82B8654B}"/>
              </a:ext>
            </a:extLst>
          </p:cNvPr>
          <p:cNvSpPr/>
          <p:nvPr/>
        </p:nvSpPr>
        <p:spPr>
          <a:xfrm rot="5400000">
            <a:off x="1279367" y="361075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37974E38-1523-9C49-BDF1-28B5A5AB22EC}"/>
              </a:ext>
            </a:extLst>
          </p:cNvPr>
          <p:cNvSpPr/>
          <p:nvPr/>
        </p:nvSpPr>
        <p:spPr>
          <a:xfrm rot="5400000">
            <a:off x="1279369" y="392595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643C5824-5157-0042-955A-765096596A9E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750DBBB7-5AED-A040-BB0A-A2329BCFB7AE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8A58376A-7378-AA4F-A06D-2F30DE955FEE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904E5AC3-EE3B-6844-8FE8-BADADAA82191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3" name="Köşeli Çift Ayraç 12">
            <a:extLst>
              <a:ext uri="{FF2B5EF4-FFF2-40B4-BE49-F238E27FC236}">
                <a16:creationId xmlns:a16="http://schemas.microsoft.com/office/drawing/2014/main" id="{133BADF4-2794-1645-851C-9D950A0AA7C2}"/>
              </a:ext>
            </a:extLst>
          </p:cNvPr>
          <p:cNvSpPr/>
          <p:nvPr/>
        </p:nvSpPr>
        <p:spPr>
          <a:xfrm>
            <a:off x="304800" y="2443242"/>
            <a:ext cx="2782956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BOYUT BELİRLENMESİ</a:t>
            </a:r>
          </a:p>
        </p:txBody>
      </p:sp>
      <p:sp>
        <p:nvSpPr>
          <p:cNvPr id="14" name="Çift Küme Ayracı 13">
            <a:extLst>
              <a:ext uri="{FF2B5EF4-FFF2-40B4-BE49-F238E27FC236}">
                <a16:creationId xmlns:a16="http://schemas.microsoft.com/office/drawing/2014/main" id="{1FF276D1-F5F5-4C4D-BBA4-70AE47B4EBA3}"/>
              </a:ext>
            </a:extLst>
          </p:cNvPr>
          <p:cNvSpPr/>
          <p:nvPr/>
        </p:nvSpPr>
        <p:spPr>
          <a:xfrm>
            <a:off x="7571209" y="1025643"/>
            <a:ext cx="3566206" cy="48463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FB55441-B986-4044-ABC8-C94C472B0E31}"/>
              </a:ext>
            </a:extLst>
          </p:cNvPr>
          <p:cNvSpPr txBox="1"/>
          <p:nvPr/>
        </p:nvSpPr>
        <p:spPr>
          <a:xfrm>
            <a:off x="7671864" y="1062976"/>
            <a:ext cx="346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= </a:t>
            </a:r>
            <a:r>
              <a:rPr lang="tr-TR" dirty="0" err="1">
                <a:solidFill>
                  <a:schemeClr val="accent1"/>
                </a:solidFill>
              </a:rPr>
              <a:t>imresize</a:t>
            </a:r>
            <a:r>
              <a:rPr lang="tr-TR" dirty="0">
                <a:solidFill>
                  <a:schemeClr val="accent1"/>
                </a:solidFill>
              </a:rPr>
              <a:t>(resim,[800 </a:t>
            </a:r>
            <a:r>
              <a:rPr lang="tr-TR" dirty="0" err="1">
                <a:solidFill>
                  <a:schemeClr val="accent1"/>
                </a:solidFill>
              </a:rPr>
              <a:t>NaN</a:t>
            </a:r>
            <a:r>
              <a:rPr lang="tr-TR" dirty="0">
                <a:solidFill>
                  <a:schemeClr val="accent1"/>
                </a:solidFill>
              </a:rPr>
              <a:t>]);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251E7F3-EB2B-3542-978B-B3ED8A8188A4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7" name="Sağ Ok 16">
            <a:extLst>
              <a:ext uri="{FF2B5EF4-FFF2-40B4-BE49-F238E27FC236}">
                <a16:creationId xmlns:a16="http://schemas.microsoft.com/office/drawing/2014/main" id="{1911F20B-C92E-ED4B-903F-B9E70D0F6F5B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08B868C1-A20D-C945-8918-D55137EBA5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0" y="2880000"/>
            <a:ext cx="3598327" cy="270000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253D275B-F27D-5246-B6C2-8B6AD0D8644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80000"/>
            <a:ext cx="3600000" cy="2700406"/>
          </a:xfrm>
          <a:prstGeom prst="rect">
            <a:avLst/>
          </a:prstGeom>
        </p:spPr>
      </p:pic>
      <p:sp>
        <p:nvSpPr>
          <p:cNvPr id="22" name="Metin kutusu 21">
            <a:extLst>
              <a:ext uri="{FF2B5EF4-FFF2-40B4-BE49-F238E27FC236}">
                <a16:creationId xmlns:a16="http://schemas.microsoft.com/office/drawing/2014/main" id="{AEB8B992-0FD1-AB45-8EAA-0153DCE168B5}"/>
              </a:ext>
            </a:extLst>
          </p:cNvPr>
          <p:cNvSpPr txBox="1"/>
          <p:nvPr/>
        </p:nvSpPr>
        <p:spPr>
          <a:xfrm>
            <a:off x="4704777" y="5606008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(2048 × 1536)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E5BADFB8-831C-514D-9608-856FC1996132}"/>
              </a:ext>
            </a:extLst>
          </p:cNvPr>
          <p:cNvSpPr txBox="1"/>
          <p:nvPr/>
        </p:nvSpPr>
        <p:spPr>
          <a:xfrm>
            <a:off x="9108996" y="5568588"/>
            <a:ext cx="12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(1067x800)</a:t>
            </a:r>
          </a:p>
        </p:txBody>
      </p:sp>
      <p:sp>
        <p:nvSpPr>
          <p:cNvPr id="24" name="Sağ Ok 23">
            <a:extLst>
              <a:ext uri="{FF2B5EF4-FFF2-40B4-BE49-F238E27FC236}">
                <a16:creationId xmlns:a16="http://schemas.microsoft.com/office/drawing/2014/main" id="{B3DFDDCE-3A23-4645-B86B-ABF005B55A6F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9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2979B853-96BA-8249-A217-E89AAA01D737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96975536-86D3-1E49-95E4-F6BBB49AC9A6}"/>
              </a:ext>
            </a:extLst>
          </p:cNvPr>
          <p:cNvSpPr/>
          <p:nvPr/>
        </p:nvSpPr>
        <p:spPr>
          <a:xfrm rot="5400000">
            <a:off x="1279366" y="1610440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77E16A61-E927-A74A-9101-36ABF7526A27}"/>
              </a:ext>
            </a:extLst>
          </p:cNvPr>
          <p:cNvSpPr/>
          <p:nvPr/>
        </p:nvSpPr>
        <p:spPr>
          <a:xfrm rot="5400000">
            <a:off x="1279366" y="195545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58EDF03E-28CF-844C-94F3-C8595D26B13C}"/>
              </a:ext>
            </a:extLst>
          </p:cNvPr>
          <p:cNvSpPr/>
          <p:nvPr/>
        </p:nvSpPr>
        <p:spPr>
          <a:xfrm rot="5400000">
            <a:off x="1279367" y="361075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28408382-CAEF-364B-A138-8F952790A83F}"/>
              </a:ext>
            </a:extLst>
          </p:cNvPr>
          <p:cNvSpPr/>
          <p:nvPr/>
        </p:nvSpPr>
        <p:spPr>
          <a:xfrm rot="5400000">
            <a:off x="1279369" y="392595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6B716B5E-2C18-964E-81DD-7803F77C9510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35CABCE8-E28C-1A4D-AD34-362AD42233A4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A2C04C7C-B0BA-364A-8F8C-C300DFF45040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968C7BD-43CA-5C44-923E-E9074406AEF6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4" name="Köşeli Çift Ayraç 13">
            <a:extLst>
              <a:ext uri="{FF2B5EF4-FFF2-40B4-BE49-F238E27FC236}">
                <a16:creationId xmlns:a16="http://schemas.microsoft.com/office/drawing/2014/main" id="{126925D3-ED5D-C64D-977B-0D799C7A18B2}"/>
              </a:ext>
            </a:extLst>
          </p:cNvPr>
          <p:cNvSpPr/>
          <p:nvPr/>
        </p:nvSpPr>
        <p:spPr>
          <a:xfrm>
            <a:off x="304800" y="2719273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GÜRÜLTÜ İÇİN MEDYAN FİLİTRE UYGULANMASI</a:t>
            </a:r>
          </a:p>
        </p:txBody>
      </p:sp>
      <p:sp>
        <p:nvSpPr>
          <p:cNvPr id="15" name="Çift Küme Ayracı 14">
            <a:extLst>
              <a:ext uri="{FF2B5EF4-FFF2-40B4-BE49-F238E27FC236}">
                <a16:creationId xmlns:a16="http://schemas.microsoft.com/office/drawing/2014/main" id="{EBB590C4-339A-BF45-BD35-0FB891C8243E}"/>
              </a:ext>
            </a:extLst>
          </p:cNvPr>
          <p:cNvSpPr/>
          <p:nvPr/>
        </p:nvSpPr>
        <p:spPr>
          <a:xfrm>
            <a:off x="7899343" y="972707"/>
            <a:ext cx="2999649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727EA61-826D-6742-A98E-61B7E8F2B24E}"/>
              </a:ext>
            </a:extLst>
          </p:cNvPr>
          <p:cNvSpPr txBox="1"/>
          <p:nvPr/>
        </p:nvSpPr>
        <p:spPr>
          <a:xfrm>
            <a:off x="7952352" y="102889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= medfilt2(</a:t>
            </a:r>
            <a:r>
              <a:rPr lang="tr-TR" dirty="0" err="1">
                <a:solidFill>
                  <a:schemeClr val="accent1"/>
                </a:solidFill>
              </a:rPr>
              <a:t>imresized</a:t>
            </a:r>
            <a:r>
              <a:rPr lang="tr-TR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0726C1F-11BE-514E-B462-6C0F890CDCAF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8" name="Sağ Ok 17">
            <a:extLst>
              <a:ext uri="{FF2B5EF4-FFF2-40B4-BE49-F238E27FC236}">
                <a16:creationId xmlns:a16="http://schemas.microsoft.com/office/drawing/2014/main" id="{048B2F80-DE71-F242-948A-837F2489FE8D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6D49F2B-500C-8747-B280-8C6916B2E9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35C981CB-D842-AD43-AC6C-0C69D011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2879999"/>
            <a:ext cx="3700310" cy="2414709"/>
          </a:xfrm>
          <a:prstGeom prst="rect">
            <a:avLst/>
          </a:prstGeom>
        </p:spPr>
      </p:pic>
      <p:sp>
        <p:nvSpPr>
          <p:cNvPr id="23" name="Sağ Ok 22">
            <a:extLst>
              <a:ext uri="{FF2B5EF4-FFF2-40B4-BE49-F238E27FC236}">
                <a16:creationId xmlns:a16="http://schemas.microsoft.com/office/drawing/2014/main" id="{4A65C07F-CE8E-5648-A9FA-88F9EA4BD4C9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93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>
            <a:extLst>
              <a:ext uri="{FF2B5EF4-FFF2-40B4-BE49-F238E27FC236}">
                <a16:creationId xmlns:a16="http://schemas.microsoft.com/office/drawing/2014/main" id="{3A468CD8-2DBD-3C46-BF91-7CD35E85D57C}"/>
              </a:ext>
            </a:extLst>
          </p:cNvPr>
          <p:cNvSpPr/>
          <p:nvPr/>
        </p:nvSpPr>
        <p:spPr>
          <a:xfrm rot="5400000">
            <a:off x="1279366" y="1277047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Köşeli Çift Ayraç 4">
            <a:extLst>
              <a:ext uri="{FF2B5EF4-FFF2-40B4-BE49-F238E27FC236}">
                <a16:creationId xmlns:a16="http://schemas.microsoft.com/office/drawing/2014/main" id="{C3AA4A13-88CC-AE4B-9A45-129B81460730}"/>
              </a:ext>
            </a:extLst>
          </p:cNvPr>
          <p:cNvSpPr/>
          <p:nvPr/>
        </p:nvSpPr>
        <p:spPr>
          <a:xfrm rot="5400000">
            <a:off x="1279366" y="1610440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Köşeli Çift Ayraç 5">
            <a:extLst>
              <a:ext uri="{FF2B5EF4-FFF2-40B4-BE49-F238E27FC236}">
                <a16:creationId xmlns:a16="http://schemas.microsoft.com/office/drawing/2014/main" id="{915B5380-59FC-074D-ACA5-074F035C05C4}"/>
              </a:ext>
            </a:extLst>
          </p:cNvPr>
          <p:cNvSpPr/>
          <p:nvPr/>
        </p:nvSpPr>
        <p:spPr>
          <a:xfrm rot="5400000">
            <a:off x="1279366" y="1959998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Köşeli Çift Ayraç 6">
            <a:extLst>
              <a:ext uri="{FF2B5EF4-FFF2-40B4-BE49-F238E27FC236}">
                <a16:creationId xmlns:a16="http://schemas.microsoft.com/office/drawing/2014/main" id="{D921F975-8AE5-AA4B-828B-A6FCA9D8D29C}"/>
              </a:ext>
            </a:extLst>
          </p:cNvPr>
          <p:cNvSpPr/>
          <p:nvPr/>
        </p:nvSpPr>
        <p:spPr>
          <a:xfrm rot="5400000">
            <a:off x="1279367" y="3610756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Köşeli Çift Ayraç 7">
            <a:extLst>
              <a:ext uri="{FF2B5EF4-FFF2-40B4-BE49-F238E27FC236}">
                <a16:creationId xmlns:a16="http://schemas.microsoft.com/office/drawing/2014/main" id="{C0DE4AA0-71B3-0040-B122-718D46FF93BE}"/>
              </a:ext>
            </a:extLst>
          </p:cNvPr>
          <p:cNvSpPr/>
          <p:nvPr/>
        </p:nvSpPr>
        <p:spPr>
          <a:xfrm rot="5400000">
            <a:off x="1279369" y="392595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" name="Köşeli Çift Ayraç 8">
            <a:extLst>
              <a:ext uri="{FF2B5EF4-FFF2-40B4-BE49-F238E27FC236}">
                <a16:creationId xmlns:a16="http://schemas.microsoft.com/office/drawing/2014/main" id="{3CDB6854-B6D1-AF4E-8F93-AC5197060F80}"/>
              </a:ext>
            </a:extLst>
          </p:cNvPr>
          <p:cNvSpPr/>
          <p:nvPr/>
        </p:nvSpPr>
        <p:spPr>
          <a:xfrm rot="5400000">
            <a:off x="1279369" y="426388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Köşeli Çift Ayraç 9">
            <a:extLst>
              <a:ext uri="{FF2B5EF4-FFF2-40B4-BE49-F238E27FC236}">
                <a16:creationId xmlns:a16="http://schemas.microsoft.com/office/drawing/2014/main" id="{369656B2-DB8E-2043-A967-8B14D76B6873}"/>
              </a:ext>
            </a:extLst>
          </p:cNvPr>
          <p:cNvSpPr/>
          <p:nvPr/>
        </p:nvSpPr>
        <p:spPr>
          <a:xfrm rot="5400000">
            <a:off x="1279368" y="460181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Köşeli Çift Ayraç 10">
            <a:extLst>
              <a:ext uri="{FF2B5EF4-FFF2-40B4-BE49-F238E27FC236}">
                <a16:creationId xmlns:a16="http://schemas.microsoft.com/office/drawing/2014/main" id="{E6114563-C8D6-8B4A-86E9-0E604BFCDD4F}"/>
              </a:ext>
            </a:extLst>
          </p:cNvPr>
          <p:cNvSpPr/>
          <p:nvPr/>
        </p:nvSpPr>
        <p:spPr>
          <a:xfrm rot="5400000">
            <a:off x="1279368" y="4946839"/>
            <a:ext cx="675861" cy="7099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051AF9A-98BA-744B-A52A-A7A7B9050363}"/>
              </a:ext>
            </a:extLst>
          </p:cNvPr>
          <p:cNvSpPr/>
          <p:nvPr/>
        </p:nvSpPr>
        <p:spPr>
          <a:xfrm>
            <a:off x="635090" y="845691"/>
            <a:ext cx="212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 AŞAMALARI</a:t>
            </a:r>
          </a:p>
        </p:txBody>
      </p:sp>
      <p:sp>
        <p:nvSpPr>
          <p:cNvPr id="14" name="Köşeli Çift Ayraç 13">
            <a:extLst>
              <a:ext uri="{FF2B5EF4-FFF2-40B4-BE49-F238E27FC236}">
                <a16:creationId xmlns:a16="http://schemas.microsoft.com/office/drawing/2014/main" id="{88B1FA6B-0AB3-6546-9594-3563D0CEF6E6}"/>
              </a:ext>
            </a:extLst>
          </p:cNvPr>
          <p:cNvSpPr/>
          <p:nvPr/>
        </p:nvSpPr>
        <p:spPr>
          <a:xfrm>
            <a:off x="304800" y="2719273"/>
            <a:ext cx="2782956" cy="83758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KONTRAST ARTTIRIMI VE HİSTOGRAM EŞİTLEME</a:t>
            </a:r>
          </a:p>
        </p:txBody>
      </p:sp>
      <p:sp>
        <p:nvSpPr>
          <p:cNvPr id="15" name="Çift Küme Ayracı 14">
            <a:extLst>
              <a:ext uri="{FF2B5EF4-FFF2-40B4-BE49-F238E27FC236}">
                <a16:creationId xmlns:a16="http://schemas.microsoft.com/office/drawing/2014/main" id="{C2283EA5-6141-9348-9165-D2D78F94CD0C}"/>
              </a:ext>
            </a:extLst>
          </p:cNvPr>
          <p:cNvSpPr/>
          <p:nvPr/>
        </p:nvSpPr>
        <p:spPr>
          <a:xfrm>
            <a:off x="7953058" y="997068"/>
            <a:ext cx="2999649" cy="48171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5880938-D081-6547-B8D8-3C3FB614AA03}"/>
              </a:ext>
            </a:extLst>
          </p:cNvPr>
          <p:cNvSpPr txBox="1"/>
          <p:nvPr/>
        </p:nvSpPr>
        <p:spPr>
          <a:xfrm>
            <a:off x="8213441" y="916960"/>
            <a:ext cx="252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resim = </a:t>
            </a:r>
            <a:r>
              <a:rPr lang="tr-TR" dirty="0" err="1">
                <a:solidFill>
                  <a:schemeClr val="accent1"/>
                </a:solidFill>
              </a:rPr>
              <a:t>imadjust</a:t>
            </a:r>
            <a:r>
              <a:rPr lang="tr-TR" dirty="0">
                <a:solidFill>
                  <a:schemeClr val="accent1"/>
                </a:solidFill>
              </a:rPr>
              <a:t>(resim);</a:t>
            </a:r>
          </a:p>
          <a:p>
            <a:r>
              <a:rPr lang="tr-TR" dirty="0">
                <a:solidFill>
                  <a:schemeClr val="accent1"/>
                </a:solidFill>
              </a:rPr>
              <a:t>resim =</a:t>
            </a:r>
            <a:r>
              <a:rPr lang="tr-TR" dirty="0" err="1">
                <a:solidFill>
                  <a:schemeClr val="accent1"/>
                </a:solidFill>
              </a:rPr>
              <a:t>histeq</a:t>
            </a:r>
            <a:r>
              <a:rPr lang="tr-TR" dirty="0">
                <a:solidFill>
                  <a:schemeClr val="accent1"/>
                </a:solidFill>
              </a:rPr>
              <a:t>(resim); 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2766A77-0B0C-7E42-8CCA-3475EA72B895}"/>
              </a:ext>
            </a:extLst>
          </p:cNvPr>
          <p:cNvSpPr txBox="1"/>
          <p:nvPr/>
        </p:nvSpPr>
        <p:spPr>
          <a:xfrm>
            <a:off x="4263926" y="1017429"/>
            <a:ext cx="16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Matlab</a:t>
            </a:r>
            <a:r>
              <a:rPr lang="tr-TR" dirty="0"/>
              <a:t> Komutu</a:t>
            </a:r>
          </a:p>
        </p:txBody>
      </p:sp>
      <p:sp>
        <p:nvSpPr>
          <p:cNvPr id="18" name="Sağ Ok 17">
            <a:extLst>
              <a:ext uri="{FF2B5EF4-FFF2-40B4-BE49-F238E27FC236}">
                <a16:creationId xmlns:a16="http://schemas.microsoft.com/office/drawing/2014/main" id="{622A634E-AB65-1A49-AA68-91061C01BC2B}"/>
              </a:ext>
            </a:extLst>
          </p:cNvPr>
          <p:cNvSpPr/>
          <p:nvPr/>
        </p:nvSpPr>
        <p:spPr>
          <a:xfrm>
            <a:off x="6458236" y="97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95D6E578-DAC4-7047-8470-9017A1BAD70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2880000"/>
            <a:ext cx="3600000" cy="2700000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21D46806-032F-4C43-B21A-C8AF56FCB5F4}"/>
              </a:ext>
            </a:extLst>
          </p:cNvPr>
          <p:cNvSpPr txBox="1"/>
          <p:nvPr/>
        </p:nvSpPr>
        <p:spPr>
          <a:xfrm>
            <a:off x="4810870" y="55800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(Eski Hali)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DD467DC0-6687-324E-A853-0290FB5DEAE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0" y="2880000"/>
            <a:ext cx="3600000" cy="2700000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03877A37-99D1-6148-AA9D-63B6C672C39D}"/>
              </a:ext>
            </a:extLst>
          </p:cNvPr>
          <p:cNvSpPr/>
          <p:nvPr/>
        </p:nvSpPr>
        <p:spPr>
          <a:xfrm>
            <a:off x="9143752" y="5571708"/>
            <a:ext cx="1152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(Yeni Hali)</a:t>
            </a:r>
          </a:p>
        </p:txBody>
      </p:sp>
      <p:sp>
        <p:nvSpPr>
          <p:cNvPr id="28" name="Sağ Ok 27">
            <a:extLst>
              <a:ext uri="{FF2B5EF4-FFF2-40B4-BE49-F238E27FC236}">
                <a16:creationId xmlns:a16="http://schemas.microsoft.com/office/drawing/2014/main" id="{91277F07-A6E9-B542-B05E-D130424C64FB}"/>
              </a:ext>
            </a:extLst>
          </p:cNvPr>
          <p:cNvSpPr/>
          <p:nvPr/>
        </p:nvSpPr>
        <p:spPr>
          <a:xfrm>
            <a:off x="7264643" y="3965715"/>
            <a:ext cx="559097" cy="371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6289294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Çerçev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Çerçev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Çerçev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356_TF00804820.potx" id="{99729A98-6F68-42F8-AEF7-DC9193E2CF27}" vid="{69123BD6-F40E-48D0-86B3-221DDF9B0F6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tf00804820</Template>
  <TotalTime>347</TotalTime>
  <Words>512</Words>
  <Application>Microsoft Macintosh PowerPoint</Application>
  <PresentationFormat>Geniş ekran</PresentationFormat>
  <Paragraphs>114</Paragraphs>
  <Slides>21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30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Wingdings 2</vt:lpstr>
      <vt:lpstr>Çerçeve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Muhammed Nur Talha Kılıç</dc:creator>
  <cp:lastModifiedBy>Muhammed Nur Talha Kılıç</cp:lastModifiedBy>
  <cp:revision>51</cp:revision>
  <dcterms:created xsi:type="dcterms:W3CDTF">2020-05-28T17:01:54Z</dcterms:created>
  <dcterms:modified xsi:type="dcterms:W3CDTF">2020-05-29T06:13:04Z</dcterms:modified>
</cp:coreProperties>
</file>