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559AD-85E4-4484-9856-0CCD070E67C0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32BBA-A686-403B-89D6-40E8B8ED1F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781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E52D7-3063-4EED-B960-DBFBD323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CD8315-D773-48CD-B874-3AF43F508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6F3DE-50AF-4FB1-84EB-B0A6D330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03BE5-A960-49D9-AF21-46CAFF1C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D8A002-6830-4BCA-9CD6-B8C9F14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21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65DA1-C00E-4180-895B-B3DDDED7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A346D-4A6F-45BD-83D1-5F4D8521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6E09F-CDBD-4DA9-9B5D-388AA427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C3238-073F-4175-858D-59A9AF73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45252-BAA5-4A29-B6D5-3A0E9655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788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2A9592-6D10-4ECA-B5FE-FD9B8AE42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61108-4A87-4013-8636-62468301F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F28F3-F410-4BFE-A564-530B5CC7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D74DB-E0B1-4082-8E69-4C06CBFA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F3C27-33C4-4DF7-9A38-037C6AC9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80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02CFA-BD0B-4B3E-9AC6-9669E978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47A65-91FC-45BD-AE5B-FFF633D3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EE330-0370-4269-8EE3-CC2C8C64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68554-A1FF-4A98-A748-CD27A1FA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7A176-6253-4A2F-B645-1DD3BEB4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059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C2ED9-BC13-4F83-AD07-D36BA2C2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A29E9-AC10-48D1-85D0-09D578F9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76338-CEDD-4EC7-88F1-AAAE0502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AD46FB-5A10-4E4B-941A-3B5166A8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45134-9550-4C45-860A-7203CD4F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40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C6B3-5FD8-439F-B01B-E390AADC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45459-D432-415A-B90F-08FBEE7BA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123826-80D5-4DF0-8769-9E8D90CDD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5B473-E46C-4800-AEA5-F5B03B72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8623C-7A79-4873-B9BF-41BA469B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C6283B-AED4-4307-90DE-C1230775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977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3568-FB95-4F34-BC69-97B2EA4C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F550BF-64C3-4C37-B55B-4D194245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607C2A-8874-4571-A105-F8E22983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52DD05-602D-41DD-B7CF-1B7435EE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61E5B-AE4C-4462-AC54-953922AF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B92544-5269-41EF-85FA-809876E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54968A-5E1C-454C-A3CE-3B639D68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1C242A-EF8A-446E-AC90-49CE7CD1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076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6AAF2-AB97-4D10-964D-5C85EDE6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806C95-EAA8-414F-B3AA-14994A44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84812D-D8D3-4F05-858D-51E8ACBF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E14E86-ABC2-40A6-A83E-503B7C00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27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27EF82-A4E9-429F-BEA7-267EFA90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4E6F33-0729-4AD4-9920-3458179C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54E259-BE83-4A5A-84B3-90587A81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868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0DF85-2635-4956-85D7-0BB8561E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60DE0-F246-425E-9302-898D9E1BB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A553F-6B74-4B34-92A0-AB4A28732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9B076-D02C-4C02-89C3-22A75236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D9DE2-EE19-4EF5-91B3-3658EBA4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21F52-5C15-4C22-BE61-C8D8999E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415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0032A-4FFC-41FC-A262-036C50EF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7376C-E97A-4EFA-AF65-4B70109E7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16CF41-96F1-4DB8-BF27-2406A70F7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5AC0AC-B0DF-4653-BF0F-91624E89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345377-458A-4FFA-8C0D-92E7E0F0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88B16-6EEE-4E3E-8FC2-9B6ADBE4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653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9D3BAB-A1CD-46F3-B376-D2CE892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76EA48-8483-4F86-99A3-D5A2E507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BA8F88-E215-4521-B5BD-82F040D5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FB3D-19BA-43B4-8562-773BF3AA0861}" type="datetimeFigureOut">
              <a:rPr lang="es-AR" smtClean="0"/>
              <a:t>29/10/2019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3904B-67CA-4F4E-B3A3-90C6C8847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CA6FC-395C-4519-8B7F-70D0FB0AE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A5E3-8959-48B9-816F-0C53BAEEF8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5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2729E52-77CA-44C7-BB52-875B25AA9B7F}"/>
              </a:ext>
            </a:extLst>
          </p:cNvPr>
          <p:cNvSpPr txBox="1"/>
          <p:nvPr/>
        </p:nvSpPr>
        <p:spPr>
          <a:xfrm>
            <a:off x="372642" y="1761796"/>
            <a:ext cx="105081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cap="all" dirty="0"/>
              <a:t>DIPLOMATURA EN CIENCIA DE DATOS, APRENDIZAJE AUTOMÁTICO</a:t>
            </a:r>
            <a:br>
              <a:rPr lang="es-ES" sz="2800" b="1" cap="all" dirty="0"/>
            </a:br>
            <a:r>
              <a:rPr lang="es-ES" sz="2800" b="1" cap="all" dirty="0"/>
              <a:t>Y SUS APLICACIONES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55257C-1535-4B17-83E9-A943CDA82C33}"/>
              </a:ext>
            </a:extLst>
          </p:cNvPr>
          <p:cNvSpPr txBox="1"/>
          <p:nvPr/>
        </p:nvSpPr>
        <p:spPr>
          <a:xfrm>
            <a:off x="2865977" y="2992902"/>
            <a:ext cx="59951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i="1" cap="all" dirty="0"/>
              <a:t>“Análisis del</a:t>
            </a:r>
          </a:p>
          <a:p>
            <a:pPr algn="ctr">
              <a:lnSpc>
                <a:spcPct val="150000"/>
              </a:lnSpc>
            </a:pPr>
            <a:r>
              <a:rPr lang="es-ES" sz="3200" i="1" cap="all" dirty="0"/>
              <a:t> mercado inmobiliario de la</a:t>
            </a:r>
          </a:p>
          <a:p>
            <a:pPr algn="ctr">
              <a:lnSpc>
                <a:spcPct val="150000"/>
              </a:lnSpc>
            </a:pPr>
            <a:r>
              <a:rPr lang="es-ES" sz="3200" i="1" cap="all" dirty="0"/>
              <a:t> ciudad de buenos aires 2017”</a:t>
            </a:r>
          </a:p>
          <a:p>
            <a:endParaRPr lang="es-AR" dirty="0"/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CDD0A296-E6BF-4009-AAD1-561832DEA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99280" cy="1666262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5625B35-8912-49A6-965F-BD5CF14B8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0"/>
            <a:ext cx="3028950" cy="15144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252577E-2483-4886-893D-2D79F527BD5E}"/>
              </a:ext>
            </a:extLst>
          </p:cNvPr>
          <p:cNvSpPr txBox="1"/>
          <p:nvPr/>
        </p:nvSpPr>
        <p:spPr>
          <a:xfrm>
            <a:off x="372642" y="5786651"/>
            <a:ext cx="738343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u="sng" dirty="0"/>
              <a:t>MENTOR:</a:t>
            </a:r>
            <a:r>
              <a:rPr lang="pt-BR" dirty="0"/>
              <a:t> JAVIER LEZAMA</a:t>
            </a:r>
          </a:p>
          <a:p>
            <a:pPr>
              <a:lnSpc>
                <a:spcPct val="150000"/>
              </a:lnSpc>
            </a:pPr>
            <a:r>
              <a:rPr lang="pt-BR" b="1" u="sng" dirty="0"/>
              <a:t>INTEGRANTES:</a:t>
            </a:r>
            <a:r>
              <a:rPr lang="pt-BR" b="1" dirty="0"/>
              <a:t> </a:t>
            </a:r>
            <a:r>
              <a:rPr lang="pt-BR" dirty="0"/>
              <a:t>AGUSTINA NAVARRO, MANUEL CALLE y GABRIEL TAGLE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56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Presentación del Dataset</a:t>
            </a:r>
            <a:endParaRPr lang="es-AR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4C179F-3C54-427A-9241-29F75382B681}"/>
              </a:ext>
            </a:extLst>
          </p:cNvPr>
          <p:cNvSpPr txBox="1"/>
          <p:nvPr/>
        </p:nvSpPr>
        <p:spPr>
          <a:xfrm>
            <a:off x="291547" y="1250543"/>
            <a:ext cx="1037645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RESUMEN: </a:t>
            </a:r>
            <a:r>
              <a:rPr lang="pt-BR" sz="2400" dirty="0" err="1"/>
              <a:t>Datos</a:t>
            </a:r>
            <a:r>
              <a:rPr lang="pt-BR" sz="2400" dirty="0"/>
              <a:t> de propriedades de </a:t>
            </a:r>
            <a:r>
              <a:rPr lang="pt-BR" sz="2400" dirty="0" err="1"/>
              <a:t>la</a:t>
            </a:r>
            <a:r>
              <a:rPr lang="pt-BR" sz="2400" dirty="0"/>
              <a:t> </a:t>
            </a:r>
            <a:r>
              <a:rPr lang="pt-BR" sz="2400" dirty="0" err="1"/>
              <a:t>Ciudad</a:t>
            </a:r>
            <a:r>
              <a:rPr lang="pt-BR" sz="2400" dirty="0"/>
              <a:t> de Buenos Aires del a</a:t>
            </a:r>
            <a:r>
              <a:rPr lang="es-ES" sz="2400" dirty="0" err="1"/>
              <a:t>ño</a:t>
            </a:r>
            <a:r>
              <a:rPr lang="es-ES" sz="2400" dirty="0"/>
              <a:t> 2017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b="1" dirty="0"/>
              <a:t>FUENTE</a:t>
            </a:r>
            <a:r>
              <a:rPr lang="pt-BR" sz="2400" b="1" dirty="0"/>
              <a:t>: </a:t>
            </a:r>
            <a:r>
              <a:rPr lang="pt-BR" sz="2400" dirty="0"/>
              <a:t>www.properati.com.ar</a:t>
            </a:r>
            <a:endParaRPr lang="es-AR" sz="2400" dirty="0"/>
          </a:p>
        </p:txBody>
      </p:sp>
      <p:pic>
        <p:nvPicPr>
          <p:cNvPr id="6" name="image25.png">
            <a:extLst>
              <a:ext uri="{FF2B5EF4-FFF2-40B4-BE49-F238E27FC236}">
                <a16:creationId xmlns:a16="http://schemas.microsoft.com/office/drawing/2014/main" id="{8BFAAEC7-49AB-49CF-BDCE-148522374EC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38560" y="2716504"/>
            <a:ext cx="3585210" cy="34664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EAA0C77-2136-4EA2-B4BF-C0316E88703D}"/>
              </a:ext>
            </a:extLst>
          </p:cNvPr>
          <p:cNvGrpSpPr/>
          <p:nvPr/>
        </p:nvGrpSpPr>
        <p:grpSpPr>
          <a:xfrm>
            <a:off x="4552120" y="2393614"/>
            <a:ext cx="7441098" cy="3927357"/>
            <a:chOff x="4552120" y="2393614"/>
            <a:chExt cx="7441098" cy="392735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2E9F346-83C1-466A-AE4B-4BC9EE4262A7}"/>
                </a:ext>
              </a:extLst>
            </p:cNvPr>
            <p:cNvSpPr txBox="1"/>
            <p:nvPr/>
          </p:nvSpPr>
          <p:spPr>
            <a:xfrm>
              <a:off x="4552120" y="2393614"/>
              <a:ext cx="7441098" cy="392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2400" b="1" dirty="0"/>
                <a:t>ESTRUCTURA:</a:t>
              </a:r>
            </a:p>
            <a:p>
              <a:pPr lvl="1">
                <a:lnSpc>
                  <a:spcPct val="150000"/>
                </a:lnSpc>
              </a:pPr>
              <a:r>
                <a:rPr lang="pt-BR" sz="2400" dirty="0"/>
                <a:t>1879 entradas y 17 </a:t>
              </a:r>
              <a:r>
                <a:rPr lang="pt-BR" sz="2400" dirty="0" err="1"/>
                <a:t>columnas</a:t>
              </a:r>
              <a:r>
                <a:rPr lang="pt-BR" sz="2400" dirty="0"/>
                <a:t> </a:t>
              </a:r>
              <a:r>
                <a:rPr lang="pt-BR" sz="2400" dirty="0" err="1"/>
                <a:t>con</a:t>
              </a:r>
              <a:r>
                <a:rPr lang="pt-BR" sz="2400" dirty="0"/>
                <a:t> </a:t>
              </a:r>
              <a:r>
                <a:rPr lang="pt-BR" sz="2400" dirty="0" err="1"/>
                <a:t>features</a:t>
              </a:r>
              <a:endParaRPr lang="pt-BR" sz="2400" dirty="0"/>
            </a:p>
            <a:p>
              <a:pPr lvl="1">
                <a:lnSpc>
                  <a:spcPct val="150000"/>
                </a:lnSpc>
              </a:pPr>
              <a:r>
                <a:rPr lang="pt-BR" sz="2400" dirty="0"/>
                <a:t> de </a:t>
              </a:r>
              <a:r>
                <a:rPr lang="pt-BR" sz="2400" dirty="0" err="1"/>
                <a:t>las</a:t>
              </a:r>
              <a:r>
                <a:rPr lang="pt-BR" sz="2400" dirty="0"/>
                <a:t> propriedades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2400" b="1" dirty="0"/>
                <a:t>PRINCIPALES FEATURES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 err="1"/>
                <a:t>Property_type</a:t>
              </a:r>
              <a:endParaRPr lang="pt-BR" dirty="0"/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 err="1"/>
                <a:t>lat_lon</a:t>
              </a:r>
              <a:endParaRPr lang="pt-BR" dirty="0"/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 err="1"/>
                <a:t>Price_aprox_usd</a:t>
              </a:r>
              <a:endParaRPr lang="pt-BR" dirty="0"/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/>
                <a:t>Surface_total_m2	</a:t>
              </a:r>
              <a:endParaRPr lang="es-AR" sz="2400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86B6DE4-27DF-4CC8-80DC-62BB656C5A67}"/>
                </a:ext>
              </a:extLst>
            </p:cNvPr>
            <p:cNvSpPr txBox="1"/>
            <p:nvPr/>
          </p:nvSpPr>
          <p:spPr>
            <a:xfrm>
              <a:off x="7118741" y="4609605"/>
              <a:ext cx="3239910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/>
                <a:t>Surface_covered_m2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/>
                <a:t>rooms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pt-BR" dirty="0" err="1"/>
                <a:t>barrio</a:t>
              </a:r>
              <a:r>
                <a:rPr lang="pt-BR" dirty="0"/>
                <a:t>	</a:t>
              </a:r>
              <a:endParaRPr lang="es-A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11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/>
              <a:t>Potenciales</a:t>
            </a:r>
            <a:r>
              <a:rPr lang="pt-BR" sz="3200" b="1" dirty="0"/>
              <a:t> </a:t>
            </a:r>
            <a:r>
              <a:rPr lang="pt-BR" sz="3200" b="1" dirty="0" err="1"/>
              <a:t>Aplicaciones</a:t>
            </a:r>
            <a:endParaRPr lang="es-AR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4C179F-3C54-427A-9241-29F75382B681}"/>
              </a:ext>
            </a:extLst>
          </p:cNvPr>
          <p:cNvSpPr txBox="1"/>
          <p:nvPr/>
        </p:nvSpPr>
        <p:spPr>
          <a:xfrm>
            <a:off x="291547" y="1250543"/>
            <a:ext cx="103764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COMPLETAR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23931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/>
              <a:t>Análisis Exploratorio del Set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4C179F-3C54-427A-9241-29F75382B681}"/>
              </a:ext>
            </a:extLst>
          </p:cNvPr>
          <p:cNvSpPr txBox="1"/>
          <p:nvPr/>
        </p:nvSpPr>
        <p:spPr>
          <a:xfrm>
            <a:off x="1815547" y="2238026"/>
            <a:ext cx="1037645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Se plantearon lógicas para limpiar el dataset y resolver situaciones de</a:t>
            </a:r>
            <a:r>
              <a:rPr lang="pt-BR" sz="2400" dirty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Valores Nulos: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Se completaron algunos </a:t>
            </a:r>
            <a:r>
              <a:rPr lang="es-AR" dirty="0" err="1"/>
              <a:t>features</a:t>
            </a:r>
            <a:r>
              <a:rPr lang="es-AR" dirty="0"/>
              <a:t> con cálculos estimados utilizando otros datos existentes.</a:t>
            </a:r>
          </a:p>
          <a:p>
            <a:pPr lvl="2">
              <a:lnSpc>
                <a:spcPct val="150000"/>
              </a:lnSpc>
            </a:pPr>
            <a:r>
              <a:rPr lang="es-AR" i="1" dirty="0"/>
              <a:t>Ejemplo: Superficie Total Faltante = (Precio Total US$ / Precio US$ por m2)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2400" b="1" dirty="0"/>
              <a:t>Datos</a:t>
            </a:r>
            <a:r>
              <a:rPr lang="pt-BR" sz="2400" b="1" dirty="0"/>
              <a:t> Erróneos: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Se recalcularon o reemplazaron algunos </a:t>
            </a:r>
            <a:r>
              <a:rPr lang="es-AR" dirty="0" err="1"/>
              <a:t>features</a:t>
            </a:r>
            <a:r>
              <a:rPr lang="es-AR" dirty="0"/>
              <a:t> errados.</a:t>
            </a:r>
          </a:p>
          <a:p>
            <a:pPr lvl="2">
              <a:lnSpc>
                <a:spcPct val="150000"/>
              </a:lnSpc>
            </a:pPr>
            <a:r>
              <a:rPr lang="es-AR" i="1" dirty="0"/>
              <a:t>Ejemplo: Superficie Total &lt; Superficie Cubierta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Valores Extremos: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Se </a:t>
            </a:r>
            <a:r>
              <a:rPr lang="es-AR" dirty="0"/>
              <a:t>descartaron valores extremos. </a:t>
            </a:r>
            <a:r>
              <a:rPr lang="es-AR" i="1" dirty="0"/>
              <a:t>Ejemplo: Precio Total US$ = 1 US$</a:t>
            </a:r>
          </a:p>
          <a:p>
            <a:pPr>
              <a:lnSpc>
                <a:spcPct val="150000"/>
              </a:lnSpc>
            </a:pPr>
            <a:endParaRPr lang="es-AR" sz="24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B69F3F9-5E29-4D1A-A364-A8E817C4B9D1}"/>
              </a:ext>
            </a:extLst>
          </p:cNvPr>
          <p:cNvSpPr/>
          <p:nvPr/>
        </p:nvSpPr>
        <p:spPr>
          <a:xfrm>
            <a:off x="805218" y="1039304"/>
            <a:ext cx="846161" cy="928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1</a:t>
            </a:r>
            <a:endParaRPr lang="es-AR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D93DF4-2844-478C-989F-8C4F2EC27E14}"/>
              </a:ext>
            </a:extLst>
          </p:cNvPr>
          <p:cNvSpPr txBox="1"/>
          <p:nvPr/>
        </p:nvSpPr>
        <p:spPr>
          <a:xfrm>
            <a:off x="1815547" y="1208791"/>
            <a:ext cx="10376453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Se creó un </a:t>
            </a:r>
            <a:r>
              <a:rPr lang="es-AR" sz="2400" dirty="0" err="1"/>
              <a:t>dataframe</a:t>
            </a:r>
            <a:r>
              <a:rPr lang="es-AR" sz="2400" dirty="0"/>
              <a:t> con los </a:t>
            </a:r>
            <a:r>
              <a:rPr lang="es-AR" sz="2400" dirty="0" err="1"/>
              <a:t>features</a:t>
            </a:r>
            <a:r>
              <a:rPr lang="es-AR" sz="2400" dirty="0"/>
              <a:t> principales y críticos para el análisis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8EDB7D-9567-4145-8FAD-68B5BED97D52}"/>
              </a:ext>
            </a:extLst>
          </p:cNvPr>
          <p:cNvSpPr/>
          <p:nvPr/>
        </p:nvSpPr>
        <p:spPr>
          <a:xfrm>
            <a:off x="805218" y="2093739"/>
            <a:ext cx="846161" cy="928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2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93968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/>
              <a:t>Análisis Exploratorio del Set de Datos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48EDB7D-9567-4145-8FAD-68B5BED97D52}"/>
              </a:ext>
            </a:extLst>
          </p:cNvPr>
          <p:cNvSpPr/>
          <p:nvPr/>
        </p:nvSpPr>
        <p:spPr>
          <a:xfrm>
            <a:off x="182364" y="1272000"/>
            <a:ext cx="7424383" cy="58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Histograma </a:t>
            </a:r>
            <a:r>
              <a:rPr lang="pt-BR" sz="2400" dirty="0" err="1"/>
              <a:t>variable</a:t>
            </a:r>
            <a:r>
              <a:rPr lang="pt-BR" sz="2400" dirty="0"/>
              <a:t> “PRECIO_M2” </a:t>
            </a:r>
            <a:r>
              <a:rPr lang="pt-BR" sz="2400" b="1" dirty="0"/>
              <a:t>CON EXTREMOS</a:t>
            </a:r>
            <a:endParaRPr lang="es-AR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5AB2B1-36FA-477B-AE55-D03C039A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87028"/>
            <a:ext cx="5667375" cy="300990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7FB9045-7317-4CFF-90AC-AE719EC2CEF2}"/>
              </a:ext>
            </a:extLst>
          </p:cNvPr>
          <p:cNvSpPr/>
          <p:nvPr/>
        </p:nvSpPr>
        <p:spPr>
          <a:xfrm>
            <a:off x="4338992" y="2713971"/>
            <a:ext cx="7424383" cy="58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Histograma </a:t>
            </a:r>
            <a:r>
              <a:rPr lang="pt-BR" sz="2400" dirty="0" err="1"/>
              <a:t>variable</a:t>
            </a:r>
            <a:r>
              <a:rPr lang="pt-BR" sz="2400" dirty="0"/>
              <a:t> “PRECIO_M2” </a:t>
            </a:r>
            <a:r>
              <a:rPr lang="pt-BR" sz="2400" b="1" dirty="0"/>
              <a:t>SIN EXTREMOS</a:t>
            </a:r>
            <a:endParaRPr lang="es-AR" sz="24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43609B9-BB47-47C4-89FD-B6BA588AC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3417929"/>
            <a:ext cx="5296314" cy="33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2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/>
              <a:t>Análisis Exploratorio del Set de Datos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B69F3F9-5E29-4D1A-A364-A8E817C4B9D1}"/>
              </a:ext>
            </a:extLst>
          </p:cNvPr>
          <p:cNvSpPr/>
          <p:nvPr/>
        </p:nvSpPr>
        <p:spPr>
          <a:xfrm>
            <a:off x="116105" y="1085684"/>
            <a:ext cx="3922346" cy="3367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Análisis Barrios</a:t>
            </a:r>
          </a:p>
          <a:p>
            <a:pPr algn="ctr"/>
            <a:r>
              <a:rPr lang="pt-BR" sz="4000" b="1" dirty="0"/>
              <a:t> Caros </a:t>
            </a:r>
            <a:r>
              <a:rPr lang="pt-BR" sz="4000" b="1" dirty="0" err="1"/>
              <a:t>vs</a:t>
            </a:r>
            <a:r>
              <a:rPr lang="pt-BR" sz="4000" b="1" dirty="0"/>
              <a:t> Barrios Baratos</a:t>
            </a:r>
            <a:endParaRPr lang="es-AR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8BC7C4-826B-45DB-B407-C974E6AC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73" y="1370606"/>
            <a:ext cx="77724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7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7C58D8-8558-4659-92B1-6DAA52690516}"/>
              </a:ext>
            </a:extLst>
          </p:cNvPr>
          <p:cNvSpPr/>
          <p:nvPr/>
        </p:nvSpPr>
        <p:spPr>
          <a:xfrm>
            <a:off x="0" y="251791"/>
            <a:ext cx="12192000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dirty="0"/>
              <a:t>Análisis Exploratorio del Set de Datos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B69F3F9-5E29-4D1A-A364-A8E817C4B9D1}"/>
              </a:ext>
            </a:extLst>
          </p:cNvPr>
          <p:cNvSpPr/>
          <p:nvPr/>
        </p:nvSpPr>
        <p:spPr>
          <a:xfrm>
            <a:off x="225289" y="1267032"/>
            <a:ext cx="2411509" cy="1542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Análisis </a:t>
            </a:r>
            <a:r>
              <a:rPr lang="pt-BR" sz="2400" b="1" dirty="0" err="1"/>
              <a:t>Correlación</a:t>
            </a:r>
            <a:r>
              <a:rPr lang="pt-BR" sz="2400" b="1" dirty="0"/>
              <a:t> entre </a:t>
            </a:r>
            <a:r>
              <a:rPr lang="pt-BR" sz="2400" b="1" dirty="0" err="1"/>
              <a:t>variables</a:t>
            </a:r>
            <a:endParaRPr lang="es-AR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C683C35-BF26-4E88-8F81-3E8B871D9010}"/>
              </a:ext>
            </a:extLst>
          </p:cNvPr>
          <p:cNvSpPr txBox="1"/>
          <p:nvPr/>
        </p:nvSpPr>
        <p:spPr>
          <a:xfrm>
            <a:off x="2863002" y="1263479"/>
            <a:ext cx="544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PRECIO_M2</a:t>
            </a:r>
            <a:r>
              <a:rPr lang="pt-BR" sz="2800" dirty="0"/>
              <a:t> </a:t>
            </a:r>
            <a:r>
              <a:rPr lang="pt-BR" sz="2800" dirty="0" err="1"/>
              <a:t>vs</a:t>
            </a:r>
            <a:r>
              <a:rPr lang="pt-BR" sz="2800" dirty="0"/>
              <a:t> </a:t>
            </a:r>
            <a:r>
              <a:rPr lang="pt-BR" sz="2800" b="1" dirty="0"/>
              <a:t>SUPERFICIE_TOTAL</a:t>
            </a:r>
            <a:endParaRPr lang="es-AR" sz="2800" b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563A2D2-F241-4E97-AC8F-12F66E9ED8F8}"/>
              </a:ext>
            </a:extLst>
          </p:cNvPr>
          <p:cNvGrpSpPr/>
          <p:nvPr/>
        </p:nvGrpSpPr>
        <p:grpSpPr>
          <a:xfrm>
            <a:off x="2647801" y="1723098"/>
            <a:ext cx="6343650" cy="3648075"/>
            <a:chOff x="4713218" y="1942893"/>
            <a:chExt cx="6343650" cy="364807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E549F86-5759-4AE5-9FF4-6897C2D13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3218" y="1942893"/>
              <a:ext cx="6343650" cy="3648075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E525D99D-327F-4E49-868E-57D298DDD13A}"/>
                </a:ext>
              </a:extLst>
            </p:cNvPr>
            <p:cNvSpPr/>
            <p:nvPr/>
          </p:nvSpPr>
          <p:spPr>
            <a:xfrm>
              <a:off x="8229601" y="4426226"/>
              <a:ext cx="265043" cy="21203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75618B3-E6E0-44E5-9991-1FAF8C459BCC}"/>
                </a:ext>
              </a:extLst>
            </p:cNvPr>
            <p:cNvSpPr/>
            <p:nvPr/>
          </p:nvSpPr>
          <p:spPr>
            <a:xfrm>
              <a:off x="6500193" y="2539654"/>
              <a:ext cx="265043" cy="21203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2BE49A8-943D-4128-8CC5-D2E2A52F9C08}"/>
              </a:ext>
            </a:extLst>
          </p:cNvPr>
          <p:cNvCxnSpPr>
            <a:cxnSpLocks/>
          </p:cNvCxnSpPr>
          <p:nvPr/>
        </p:nvCxnSpPr>
        <p:spPr>
          <a:xfrm flipV="1">
            <a:off x="4699819" y="2116969"/>
            <a:ext cx="4484469" cy="3089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7111895-2E3B-4126-9C0F-E4DB33B0E2E9}"/>
              </a:ext>
            </a:extLst>
          </p:cNvPr>
          <p:cNvCxnSpPr>
            <a:cxnSpLocks/>
          </p:cNvCxnSpPr>
          <p:nvPr/>
        </p:nvCxnSpPr>
        <p:spPr>
          <a:xfrm flipV="1">
            <a:off x="6429227" y="2116969"/>
            <a:ext cx="2755061" cy="2089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800E85C-516D-4A6E-8FEB-F56DD7752A9B}"/>
              </a:ext>
            </a:extLst>
          </p:cNvPr>
          <p:cNvSpPr/>
          <p:nvPr/>
        </p:nvSpPr>
        <p:spPr>
          <a:xfrm>
            <a:off x="9178833" y="1612524"/>
            <a:ext cx="2365662" cy="905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Depto</a:t>
            </a:r>
            <a:r>
              <a:rPr lang="pt-BR" b="1" dirty="0">
                <a:solidFill>
                  <a:schemeClr val="tx1"/>
                </a:solidFill>
              </a:rPr>
              <a:t>. 75m2 más caro que uno de 135 m2</a:t>
            </a:r>
            <a:endParaRPr lang="es-AR" b="1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92B9BF-C13F-4850-914E-76484406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85" y="2939084"/>
            <a:ext cx="6429375" cy="3667125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D01481E1-3159-4F37-BE4D-EAA2D421C589}"/>
              </a:ext>
            </a:extLst>
          </p:cNvPr>
          <p:cNvSpPr/>
          <p:nvPr/>
        </p:nvSpPr>
        <p:spPr>
          <a:xfrm>
            <a:off x="6597498" y="3547135"/>
            <a:ext cx="265043" cy="21203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FA55E59-EA98-4E67-B571-7BB310BD344D}"/>
              </a:ext>
            </a:extLst>
          </p:cNvPr>
          <p:cNvSpPr/>
          <p:nvPr/>
        </p:nvSpPr>
        <p:spPr>
          <a:xfrm>
            <a:off x="7965091" y="5686312"/>
            <a:ext cx="265043" cy="21203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6C0985C-91AF-48DD-BE69-FAAFAF00598B}"/>
              </a:ext>
            </a:extLst>
          </p:cNvPr>
          <p:cNvCxnSpPr>
            <a:cxnSpLocks/>
          </p:cNvCxnSpPr>
          <p:nvPr/>
        </p:nvCxnSpPr>
        <p:spPr>
          <a:xfrm flipV="1">
            <a:off x="6862541" y="3335100"/>
            <a:ext cx="3896103" cy="29066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0434C69-847C-4625-829F-868DF8FBB48D}"/>
              </a:ext>
            </a:extLst>
          </p:cNvPr>
          <p:cNvSpPr/>
          <p:nvPr/>
        </p:nvSpPr>
        <p:spPr>
          <a:xfrm>
            <a:off x="10745392" y="2963410"/>
            <a:ext cx="1338619" cy="5669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PALERMO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CB7677C-91E8-4E38-9E8D-2743492CDD16}"/>
              </a:ext>
            </a:extLst>
          </p:cNvPr>
          <p:cNvCxnSpPr>
            <a:cxnSpLocks/>
          </p:cNvCxnSpPr>
          <p:nvPr/>
        </p:nvCxnSpPr>
        <p:spPr>
          <a:xfrm flipV="1">
            <a:off x="8187908" y="4772646"/>
            <a:ext cx="2557484" cy="101968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53DDB2C-40EA-4E5F-B9A8-2E812C26BAB8}"/>
              </a:ext>
            </a:extLst>
          </p:cNvPr>
          <p:cNvSpPr/>
          <p:nvPr/>
        </p:nvSpPr>
        <p:spPr>
          <a:xfrm>
            <a:off x="10758644" y="4418466"/>
            <a:ext cx="1338619" cy="56693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OTRO BARRIO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108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274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Tagle H</dc:creator>
  <cp:lastModifiedBy>Gabriel Tagle H</cp:lastModifiedBy>
  <cp:revision>8</cp:revision>
  <dcterms:created xsi:type="dcterms:W3CDTF">2019-10-29T23:22:27Z</dcterms:created>
  <dcterms:modified xsi:type="dcterms:W3CDTF">2019-10-30T02:02:54Z</dcterms:modified>
</cp:coreProperties>
</file>