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58"/>
  </p:notesMasterIdLst>
  <p:sldIdLst>
    <p:sldId id="256" r:id="rId2"/>
    <p:sldId id="258" r:id="rId3"/>
    <p:sldId id="260" r:id="rId4"/>
    <p:sldId id="257" r:id="rId5"/>
    <p:sldId id="312" r:id="rId6"/>
    <p:sldId id="261" r:id="rId7"/>
    <p:sldId id="262" r:id="rId8"/>
    <p:sldId id="320" r:id="rId9"/>
    <p:sldId id="313" r:id="rId10"/>
    <p:sldId id="263" r:id="rId11"/>
    <p:sldId id="321" r:id="rId12"/>
    <p:sldId id="314" r:id="rId13"/>
    <p:sldId id="264" r:id="rId14"/>
    <p:sldId id="322" r:id="rId15"/>
    <p:sldId id="315" r:id="rId16"/>
    <p:sldId id="329" r:id="rId17"/>
    <p:sldId id="265" r:id="rId18"/>
    <p:sldId id="266" r:id="rId19"/>
    <p:sldId id="348" r:id="rId20"/>
    <p:sldId id="323" r:id="rId21"/>
    <p:sldId id="319" r:id="rId22"/>
    <p:sldId id="317" r:id="rId23"/>
    <p:sldId id="347" r:id="rId24"/>
    <p:sldId id="316" r:id="rId25"/>
    <p:sldId id="268" r:id="rId26"/>
    <p:sldId id="269" r:id="rId27"/>
    <p:sldId id="325" r:id="rId28"/>
    <p:sldId id="326" r:id="rId29"/>
    <p:sldId id="327" r:id="rId30"/>
    <p:sldId id="328" r:id="rId31"/>
    <p:sldId id="330" r:id="rId32"/>
    <p:sldId id="331" r:id="rId33"/>
    <p:sldId id="270" r:id="rId34"/>
    <p:sldId id="271" r:id="rId35"/>
    <p:sldId id="332" r:id="rId36"/>
    <p:sldId id="333" r:id="rId37"/>
    <p:sldId id="334" r:id="rId38"/>
    <p:sldId id="335" r:id="rId39"/>
    <p:sldId id="278" r:id="rId40"/>
    <p:sldId id="274" r:id="rId41"/>
    <p:sldId id="336" r:id="rId42"/>
    <p:sldId id="276" r:id="rId43"/>
    <p:sldId id="337" r:id="rId44"/>
    <p:sldId id="277" r:id="rId45"/>
    <p:sldId id="279" r:id="rId46"/>
    <p:sldId id="280" r:id="rId47"/>
    <p:sldId id="338" r:id="rId48"/>
    <p:sldId id="339" r:id="rId49"/>
    <p:sldId id="340" r:id="rId50"/>
    <p:sldId id="342" r:id="rId51"/>
    <p:sldId id="281" r:id="rId52"/>
    <p:sldId id="343" r:id="rId53"/>
    <p:sldId id="344" r:id="rId54"/>
    <p:sldId id="345" r:id="rId55"/>
    <p:sldId id="346" r:id="rId56"/>
    <p:sldId id="286"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93B42D-8A3B-402D-90AA-811EC3F02012}">
  <a:tblStyle styleId="{0C93B42D-8A3B-402D-90AA-811EC3F020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5039" autoAdjust="0"/>
  </p:normalViewPr>
  <p:slideViewPr>
    <p:cSldViewPr snapToGrid="0">
      <p:cViewPr varScale="1">
        <p:scale>
          <a:sx n="109" d="100"/>
          <a:sy n="109" d="100"/>
        </p:scale>
        <p:origin x="715"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1ce9dc6fa_1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11ce9dc6fa_1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158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010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1ce9dc6fa_1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1ce9dc6fa_1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205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515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458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1ce9dc6fa_1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1ce9dc6fa_1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f8cf4f0f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f8cf4f0f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41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f8cf4f0f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f8cf4f0f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133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f8cf4f0f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f8cf4f0f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817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f8cf4f0f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f8cf4f0f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094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f8cf4f0f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f8cf4f0f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105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f8cf4f0f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f8cf4f0f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9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11ce9dc6fa_1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11ce9dc6fa_1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11ce9dc6fa_1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11ce9dc6fa_1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827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866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11ce9dc6fa_1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11ce9dc6fa_1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974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789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949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1ce9dc6fa_1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1ce9dc6fa_1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6764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254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2960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53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2725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8740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1916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11ce9dc6fa_1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11ce9dc6fa_1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f8cf4f0f6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8cf4f0f6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f8cf4f0f6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8cf4f0f6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41875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5658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78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19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8053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771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1221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0989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d6fc454c64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d6fc454c6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1ce9dc6fa_1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1ce9dc6fa_1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00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1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94" y="1086488"/>
            <a:ext cx="3858600" cy="1778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4572094" y="3529712"/>
            <a:ext cx="38586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13"/>
          <p:cNvSpPr txBox="1">
            <a:spLocks noGrp="1"/>
          </p:cNvSpPr>
          <p:nvPr>
            <p:ph type="title" idx="2"/>
          </p:nvPr>
        </p:nvSpPr>
        <p:spPr>
          <a:xfrm>
            <a:off x="18262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13"/>
          <p:cNvSpPr txBox="1">
            <a:spLocks noGrp="1"/>
          </p:cNvSpPr>
          <p:nvPr>
            <p:ph type="subTitle" idx="1"/>
          </p:nvPr>
        </p:nvSpPr>
        <p:spPr>
          <a:xfrm>
            <a:off x="18262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 name="Google Shape;44;p13"/>
          <p:cNvSpPr txBox="1">
            <a:spLocks noGrp="1"/>
          </p:cNvSpPr>
          <p:nvPr>
            <p:ph type="title" idx="3"/>
          </p:nvPr>
        </p:nvSpPr>
        <p:spPr>
          <a:xfrm>
            <a:off x="59401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4"/>
          </p:nvPr>
        </p:nvSpPr>
        <p:spPr>
          <a:xfrm>
            <a:off x="59401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 name="Google Shape;46;p13"/>
          <p:cNvSpPr txBox="1">
            <a:spLocks noGrp="1"/>
          </p:cNvSpPr>
          <p:nvPr>
            <p:ph type="title" idx="5"/>
          </p:nvPr>
        </p:nvSpPr>
        <p:spPr>
          <a:xfrm>
            <a:off x="1826275" y="3336104"/>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 name="Google Shape;47;p13"/>
          <p:cNvSpPr txBox="1">
            <a:spLocks noGrp="1"/>
          </p:cNvSpPr>
          <p:nvPr>
            <p:ph type="subTitle" idx="6"/>
          </p:nvPr>
        </p:nvSpPr>
        <p:spPr>
          <a:xfrm>
            <a:off x="18262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13"/>
          <p:cNvSpPr txBox="1">
            <a:spLocks noGrp="1"/>
          </p:cNvSpPr>
          <p:nvPr>
            <p:ph type="title" idx="7"/>
          </p:nvPr>
        </p:nvSpPr>
        <p:spPr>
          <a:xfrm>
            <a:off x="5940175" y="3336103"/>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 name="Google Shape;49;p13"/>
          <p:cNvSpPr txBox="1">
            <a:spLocks noGrp="1"/>
          </p:cNvSpPr>
          <p:nvPr>
            <p:ph type="subTitle" idx="8"/>
          </p:nvPr>
        </p:nvSpPr>
        <p:spPr>
          <a:xfrm>
            <a:off x="59401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13"/>
          <p:cNvSpPr txBox="1">
            <a:spLocks noGrp="1"/>
          </p:cNvSpPr>
          <p:nvPr>
            <p:ph type="title" idx="9" hasCustomPrompt="1"/>
          </p:nvPr>
        </p:nvSpPr>
        <p:spPr>
          <a:xfrm>
            <a:off x="81937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1" name="Google Shape;51;p13"/>
          <p:cNvSpPr txBox="1">
            <a:spLocks noGrp="1"/>
          </p:cNvSpPr>
          <p:nvPr>
            <p:ph type="title" idx="13" hasCustomPrompt="1"/>
          </p:nvPr>
        </p:nvSpPr>
        <p:spPr>
          <a:xfrm>
            <a:off x="819375" y="3568802"/>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2" name="Google Shape;52;p13"/>
          <p:cNvSpPr txBox="1">
            <a:spLocks noGrp="1"/>
          </p:cNvSpPr>
          <p:nvPr>
            <p:ph type="title" idx="14" hasCustomPrompt="1"/>
          </p:nvPr>
        </p:nvSpPr>
        <p:spPr>
          <a:xfrm>
            <a:off x="497022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3" name="Google Shape;53;p13"/>
          <p:cNvSpPr txBox="1">
            <a:spLocks noGrp="1"/>
          </p:cNvSpPr>
          <p:nvPr>
            <p:ph type="title" idx="15" hasCustomPrompt="1"/>
          </p:nvPr>
        </p:nvSpPr>
        <p:spPr>
          <a:xfrm>
            <a:off x="4970225" y="3569825"/>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2415867" y="3554200"/>
            <a:ext cx="4312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56" name="Google Shape;56;p14"/>
          <p:cNvSpPr txBox="1">
            <a:spLocks noGrp="1"/>
          </p:cNvSpPr>
          <p:nvPr>
            <p:ph type="subTitle" idx="1"/>
          </p:nvPr>
        </p:nvSpPr>
        <p:spPr>
          <a:xfrm>
            <a:off x="2372375" y="2272550"/>
            <a:ext cx="4399200" cy="1168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
  <p:cSld name="CUSTOM">
    <p:spTree>
      <p:nvGrpSpPr>
        <p:cNvPr id="1" name="Shape 57"/>
        <p:cNvGrpSpPr/>
        <p:nvPr/>
      </p:nvGrpSpPr>
      <p:grpSpPr>
        <a:xfrm>
          <a:off x="0" y="0"/>
          <a:ext cx="0" cy="0"/>
          <a:chOff x="0" y="0"/>
          <a:chExt cx="0" cy="0"/>
        </a:xfrm>
      </p:grpSpPr>
      <p:sp>
        <p:nvSpPr>
          <p:cNvPr id="58" name="Google Shape;58;p15"/>
          <p:cNvSpPr txBox="1">
            <a:spLocks noGrp="1"/>
          </p:cNvSpPr>
          <p:nvPr>
            <p:ph type="body" idx="1"/>
          </p:nvPr>
        </p:nvSpPr>
        <p:spPr>
          <a:xfrm>
            <a:off x="1481400" y="2779500"/>
            <a:ext cx="3243000" cy="1800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59" name="Google Shape;59;p15"/>
          <p:cNvSpPr txBox="1">
            <a:spLocks noGrp="1"/>
          </p:cNvSpPr>
          <p:nvPr>
            <p:ph type="title"/>
          </p:nvPr>
        </p:nvSpPr>
        <p:spPr>
          <a:xfrm>
            <a:off x="1481425" y="758175"/>
            <a:ext cx="3243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60" name="Google Shape;60;p15"/>
          <p:cNvSpPr txBox="1">
            <a:spLocks noGrp="1"/>
          </p:cNvSpPr>
          <p:nvPr>
            <p:ph type="title" idx="2"/>
          </p:nvPr>
        </p:nvSpPr>
        <p:spPr>
          <a:xfrm>
            <a:off x="1481425" y="1539400"/>
            <a:ext cx="3243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5121925" y="1874550"/>
            <a:ext cx="296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63" name="Google Shape;63;p16"/>
          <p:cNvSpPr txBox="1">
            <a:spLocks noGrp="1"/>
          </p:cNvSpPr>
          <p:nvPr>
            <p:ph type="subTitle" idx="1"/>
          </p:nvPr>
        </p:nvSpPr>
        <p:spPr>
          <a:xfrm>
            <a:off x="4986188" y="2447250"/>
            <a:ext cx="3235800" cy="8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18"/>
          <p:cNvSpPr txBox="1">
            <a:spLocks noGrp="1"/>
          </p:cNvSpPr>
          <p:nvPr>
            <p:ph type="title" idx="2"/>
          </p:nvPr>
        </p:nvSpPr>
        <p:spPr>
          <a:xfrm>
            <a:off x="1080875"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0" name="Google Shape;70;p18"/>
          <p:cNvSpPr txBox="1">
            <a:spLocks noGrp="1"/>
          </p:cNvSpPr>
          <p:nvPr>
            <p:ph type="subTitle" idx="1"/>
          </p:nvPr>
        </p:nvSpPr>
        <p:spPr>
          <a:xfrm>
            <a:off x="937700"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8"/>
          <p:cNvSpPr txBox="1">
            <a:spLocks noGrp="1"/>
          </p:cNvSpPr>
          <p:nvPr>
            <p:ph type="title" idx="3"/>
          </p:nvPr>
        </p:nvSpPr>
        <p:spPr>
          <a:xfrm>
            <a:off x="3627562"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 name="Google Shape;72;p18"/>
          <p:cNvSpPr txBox="1">
            <a:spLocks noGrp="1"/>
          </p:cNvSpPr>
          <p:nvPr>
            <p:ph type="subTitle" idx="4"/>
          </p:nvPr>
        </p:nvSpPr>
        <p:spPr>
          <a:xfrm>
            <a:off x="3484421"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8"/>
          <p:cNvSpPr txBox="1">
            <a:spLocks noGrp="1"/>
          </p:cNvSpPr>
          <p:nvPr>
            <p:ph type="title" idx="5"/>
          </p:nvPr>
        </p:nvSpPr>
        <p:spPr>
          <a:xfrm>
            <a:off x="6174375"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 name="Google Shape;74;p18"/>
          <p:cNvSpPr txBox="1">
            <a:spLocks noGrp="1"/>
          </p:cNvSpPr>
          <p:nvPr>
            <p:ph type="subTitle" idx="6"/>
          </p:nvPr>
        </p:nvSpPr>
        <p:spPr>
          <a:xfrm>
            <a:off x="6031149"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6_1">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9"/>
          <p:cNvSpPr txBox="1">
            <a:spLocks noGrp="1"/>
          </p:cNvSpPr>
          <p:nvPr>
            <p:ph type="title" idx="2"/>
          </p:nvPr>
        </p:nvSpPr>
        <p:spPr>
          <a:xfrm>
            <a:off x="937713" y="33648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 name="Google Shape;78;p19"/>
          <p:cNvSpPr txBox="1">
            <a:spLocks noGrp="1"/>
          </p:cNvSpPr>
          <p:nvPr>
            <p:ph type="subTitle" idx="1"/>
          </p:nvPr>
        </p:nvSpPr>
        <p:spPr>
          <a:xfrm>
            <a:off x="937713" y="3892500"/>
            <a:ext cx="2175300" cy="6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19"/>
          <p:cNvSpPr txBox="1">
            <a:spLocks noGrp="1"/>
          </p:cNvSpPr>
          <p:nvPr>
            <p:ph type="title" idx="3"/>
          </p:nvPr>
        </p:nvSpPr>
        <p:spPr>
          <a:xfrm>
            <a:off x="3484438" y="33648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0" name="Google Shape;80;p19"/>
          <p:cNvSpPr txBox="1">
            <a:spLocks noGrp="1"/>
          </p:cNvSpPr>
          <p:nvPr>
            <p:ph type="subTitle" idx="4"/>
          </p:nvPr>
        </p:nvSpPr>
        <p:spPr>
          <a:xfrm>
            <a:off x="3484438" y="3892500"/>
            <a:ext cx="2175300" cy="6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 name="Google Shape;81;p19"/>
          <p:cNvSpPr txBox="1">
            <a:spLocks noGrp="1"/>
          </p:cNvSpPr>
          <p:nvPr>
            <p:ph type="title" idx="5"/>
          </p:nvPr>
        </p:nvSpPr>
        <p:spPr>
          <a:xfrm>
            <a:off x="6031138" y="33648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 name="Google Shape;82;p19"/>
          <p:cNvSpPr txBox="1">
            <a:spLocks noGrp="1"/>
          </p:cNvSpPr>
          <p:nvPr>
            <p:ph type="subTitle" idx="6"/>
          </p:nvPr>
        </p:nvSpPr>
        <p:spPr>
          <a:xfrm>
            <a:off x="6031138" y="3892500"/>
            <a:ext cx="2175300" cy="6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 name="Google Shape;83;p19"/>
          <p:cNvSpPr txBox="1">
            <a:spLocks noGrp="1"/>
          </p:cNvSpPr>
          <p:nvPr>
            <p:ph type="title" idx="7" hasCustomPrompt="1"/>
          </p:nvPr>
        </p:nvSpPr>
        <p:spPr>
          <a:xfrm>
            <a:off x="1502013" y="2099988"/>
            <a:ext cx="1046700" cy="4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4" name="Google Shape;84;p19"/>
          <p:cNvSpPr txBox="1">
            <a:spLocks noGrp="1"/>
          </p:cNvSpPr>
          <p:nvPr>
            <p:ph type="title" idx="8" hasCustomPrompt="1"/>
          </p:nvPr>
        </p:nvSpPr>
        <p:spPr>
          <a:xfrm>
            <a:off x="4048738" y="2100063"/>
            <a:ext cx="1046700" cy="4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5" name="Google Shape;85;p19"/>
          <p:cNvSpPr txBox="1">
            <a:spLocks noGrp="1"/>
          </p:cNvSpPr>
          <p:nvPr>
            <p:ph type="title" idx="9" hasCustomPrompt="1"/>
          </p:nvPr>
        </p:nvSpPr>
        <p:spPr>
          <a:xfrm>
            <a:off x="6595438" y="2100063"/>
            <a:ext cx="1046700" cy="4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8" name="Google Shape;88;p20"/>
          <p:cNvSpPr txBox="1">
            <a:spLocks noGrp="1"/>
          </p:cNvSpPr>
          <p:nvPr>
            <p:ph type="title" idx="2"/>
          </p:nvPr>
        </p:nvSpPr>
        <p:spPr>
          <a:xfrm>
            <a:off x="1498588" y="1649000"/>
            <a:ext cx="2487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89" name="Google Shape;89;p20"/>
          <p:cNvSpPr txBox="1">
            <a:spLocks noGrp="1"/>
          </p:cNvSpPr>
          <p:nvPr>
            <p:ph type="subTitle" idx="1"/>
          </p:nvPr>
        </p:nvSpPr>
        <p:spPr>
          <a:xfrm>
            <a:off x="1498600" y="2115200"/>
            <a:ext cx="24876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3"/>
          </p:nvPr>
        </p:nvSpPr>
        <p:spPr>
          <a:xfrm>
            <a:off x="5157807" y="1649000"/>
            <a:ext cx="2487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91" name="Google Shape;91;p20"/>
          <p:cNvSpPr txBox="1">
            <a:spLocks noGrp="1"/>
          </p:cNvSpPr>
          <p:nvPr>
            <p:ph type="subTitle" idx="4"/>
          </p:nvPr>
        </p:nvSpPr>
        <p:spPr>
          <a:xfrm>
            <a:off x="5157807" y="2115200"/>
            <a:ext cx="24876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5"/>
          </p:nvPr>
        </p:nvSpPr>
        <p:spPr>
          <a:xfrm>
            <a:off x="1498588" y="3311000"/>
            <a:ext cx="2487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93" name="Google Shape;93;p20"/>
          <p:cNvSpPr txBox="1">
            <a:spLocks noGrp="1"/>
          </p:cNvSpPr>
          <p:nvPr>
            <p:ph type="subTitle" idx="6"/>
          </p:nvPr>
        </p:nvSpPr>
        <p:spPr>
          <a:xfrm>
            <a:off x="1498600" y="3777200"/>
            <a:ext cx="24876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 name="Google Shape;94;p20"/>
          <p:cNvSpPr txBox="1">
            <a:spLocks noGrp="1"/>
          </p:cNvSpPr>
          <p:nvPr>
            <p:ph type="title" idx="7"/>
          </p:nvPr>
        </p:nvSpPr>
        <p:spPr>
          <a:xfrm>
            <a:off x="5157807" y="3311000"/>
            <a:ext cx="2487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95" name="Google Shape;95;p20"/>
          <p:cNvSpPr txBox="1">
            <a:spLocks noGrp="1"/>
          </p:cNvSpPr>
          <p:nvPr>
            <p:ph type="subTitle" idx="8"/>
          </p:nvPr>
        </p:nvSpPr>
        <p:spPr>
          <a:xfrm>
            <a:off x="5157807" y="3777200"/>
            <a:ext cx="24876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21"/>
          <p:cNvSpPr txBox="1">
            <a:spLocks noGrp="1"/>
          </p:cNvSpPr>
          <p:nvPr>
            <p:ph type="title" idx="2"/>
          </p:nvPr>
        </p:nvSpPr>
        <p:spPr>
          <a:xfrm>
            <a:off x="1069450" y="1801400"/>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 name="Google Shape;99;p21"/>
          <p:cNvSpPr txBox="1">
            <a:spLocks noGrp="1"/>
          </p:cNvSpPr>
          <p:nvPr>
            <p:ph type="subTitle" idx="1"/>
          </p:nvPr>
        </p:nvSpPr>
        <p:spPr>
          <a:xfrm>
            <a:off x="949000" y="2267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21"/>
          <p:cNvSpPr txBox="1">
            <a:spLocks noGrp="1"/>
          </p:cNvSpPr>
          <p:nvPr>
            <p:ph type="title" idx="3"/>
          </p:nvPr>
        </p:nvSpPr>
        <p:spPr>
          <a:xfrm>
            <a:off x="3699402" y="1801400"/>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1" name="Google Shape;101;p21"/>
          <p:cNvSpPr txBox="1">
            <a:spLocks noGrp="1"/>
          </p:cNvSpPr>
          <p:nvPr>
            <p:ph type="subTitle" idx="4"/>
          </p:nvPr>
        </p:nvSpPr>
        <p:spPr>
          <a:xfrm>
            <a:off x="3578950" y="2267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21"/>
          <p:cNvSpPr txBox="1">
            <a:spLocks noGrp="1"/>
          </p:cNvSpPr>
          <p:nvPr>
            <p:ph type="title" idx="5"/>
          </p:nvPr>
        </p:nvSpPr>
        <p:spPr>
          <a:xfrm>
            <a:off x="1069450" y="3584652"/>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 name="Google Shape;103;p21"/>
          <p:cNvSpPr txBox="1">
            <a:spLocks noGrp="1"/>
          </p:cNvSpPr>
          <p:nvPr>
            <p:ph type="subTitle" idx="6"/>
          </p:nvPr>
        </p:nvSpPr>
        <p:spPr>
          <a:xfrm>
            <a:off x="949000" y="4050862"/>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 name="Google Shape;104;p21"/>
          <p:cNvSpPr txBox="1">
            <a:spLocks noGrp="1"/>
          </p:cNvSpPr>
          <p:nvPr>
            <p:ph type="title" idx="7"/>
          </p:nvPr>
        </p:nvSpPr>
        <p:spPr>
          <a:xfrm>
            <a:off x="3699400" y="3584652"/>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 name="Google Shape;105;p21"/>
          <p:cNvSpPr txBox="1">
            <a:spLocks noGrp="1"/>
          </p:cNvSpPr>
          <p:nvPr>
            <p:ph type="subTitle" idx="8"/>
          </p:nvPr>
        </p:nvSpPr>
        <p:spPr>
          <a:xfrm>
            <a:off x="3578997" y="4050862"/>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 name="Google Shape;106;p21"/>
          <p:cNvSpPr txBox="1">
            <a:spLocks noGrp="1"/>
          </p:cNvSpPr>
          <p:nvPr>
            <p:ph type="title" idx="9"/>
          </p:nvPr>
        </p:nvSpPr>
        <p:spPr>
          <a:xfrm>
            <a:off x="6329350" y="1801400"/>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7" name="Google Shape;107;p21"/>
          <p:cNvSpPr txBox="1">
            <a:spLocks noGrp="1"/>
          </p:cNvSpPr>
          <p:nvPr>
            <p:ph type="subTitle" idx="13"/>
          </p:nvPr>
        </p:nvSpPr>
        <p:spPr>
          <a:xfrm>
            <a:off x="6208900" y="2267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21"/>
          <p:cNvSpPr txBox="1">
            <a:spLocks noGrp="1"/>
          </p:cNvSpPr>
          <p:nvPr>
            <p:ph type="title" idx="14"/>
          </p:nvPr>
        </p:nvSpPr>
        <p:spPr>
          <a:xfrm>
            <a:off x="6329350" y="3584652"/>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21"/>
          <p:cNvSpPr txBox="1">
            <a:spLocks noGrp="1"/>
          </p:cNvSpPr>
          <p:nvPr>
            <p:ph type="subTitle" idx="15"/>
          </p:nvPr>
        </p:nvSpPr>
        <p:spPr>
          <a:xfrm>
            <a:off x="6208900" y="4050862"/>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13">
    <p:spTree>
      <p:nvGrpSpPr>
        <p:cNvPr id="1" name="Shape 110"/>
        <p:cNvGrpSpPr/>
        <p:nvPr/>
      </p:nvGrpSpPr>
      <p:grpSpPr>
        <a:xfrm>
          <a:off x="0" y="0"/>
          <a:ext cx="0" cy="0"/>
          <a:chOff x="0" y="0"/>
          <a:chExt cx="0" cy="0"/>
        </a:xfrm>
      </p:grpSpPr>
      <p:sp>
        <p:nvSpPr>
          <p:cNvPr id="111" name="Google Shape;111;p22"/>
          <p:cNvSpPr txBox="1">
            <a:spLocks noGrp="1"/>
          </p:cNvSpPr>
          <p:nvPr>
            <p:ph type="body" idx="1"/>
          </p:nvPr>
        </p:nvSpPr>
        <p:spPr>
          <a:xfrm>
            <a:off x="4541425" y="2779500"/>
            <a:ext cx="3243000" cy="1800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12" name="Google Shape;112;p22"/>
          <p:cNvSpPr txBox="1">
            <a:spLocks noGrp="1"/>
          </p:cNvSpPr>
          <p:nvPr>
            <p:ph type="title"/>
          </p:nvPr>
        </p:nvSpPr>
        <p:spPr>
          <a:xfrm>
            <a:off x="4541450" y="758175"/>
            <a:ext cx="3243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113" name="Google Shape;113;p22"/>
          <p:cNvSpPr txBox="1">
            <a:spLocks noGrp="1"/>
          </p:cNvSpPr>
          <p:nvPr>
            <p:ph type="title" idx="2"/>
          </p:nvPr>
        </p:nvSpPr>
        <p:spPr>
          <a:xfrm>
            <a:off x="4541450" y="1539400"/>
            <a:ext cx="3243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89625" y="2655575"/>
            <a:ext cx="360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1856625" y="1534875"/>
            <a:ext cx="12735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5"/>
          <p:cNvSpPr txBox="1">
            <a:spLocks noGrp="1"/>
          </p:cNvSpPr>
          <p:nvPr>
            <p:ph type="title" idx="2"/>
          </p:nvPr>
        </p:nvSpPr>
        <p:spPr>
          <a:xfrm>
            <a:off x="1620725" y="2800350"/>
            <a:ext cx="2180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b="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5"/>
          <p:cNvSpPr txBox="1">
            <a:spLocks noGrp="1"/>
          </p:cNvSpPr>
          <p:nvPr>
            <p:ph type="title" idx="3"/>
          </p:nvPr>
        </p:nvSpPr>
        <p:spPr>
          <a:xfrm>
            <a:off x="5343250" y="2800350"/>
            <a:ext cx="2180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b="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5"/>
          <p:cNvSpPr txBox="1">
            <a:spLocks noGrp="1"/>
          </p:cNvSpPr>
          <p:nvPr>
            <p:ph type="subTitle" idx="1"/>
          </p:nvPr>
        </p:nvSpPr>
        <p:spPr>
          <a:xfrm>
            <a:off x="5180497" y="326657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 name="Google Shape;23;p5"/>
          <p:cNvSpPr txBox="1">
            <a:spLocks noGrp="1"/>
          </p:cNvSpPr>
          <p:nvPr>
            <p:ph type="subTitle" idx="4"/>
          </p:nvPr>
        </p:nvSpPr>
        <p:spPr>
          <a:xfrm>
            <a:off x="1457900" y="326657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905525" y="1540775"/>
            <a:ext cx="3243000" cy="27573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28" name="Google Shape;28;p7"/>
          <p:cNvSpPr txBox="1">
            <a:spLocks noGrp="1"/>
          </p:cNvSpPr>
          <p:nvPr>
            <p:ph type="title"/>
          </p:nvPr>
        </p:nvSpPr>
        <p:spPr>
          <a:xfrm>
            <a:off x="905550" y="959188"/>
            <a:ext cx="3243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041400" y="2607575"/>
            <a:ext cx="5061000" cy="1996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2516200" y="1664012"/>
            <a:ext cx="41118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2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2516200" y="3015775"/>
            <a:ext cx="4111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theme" Target="../theme/theme1.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marL="914400" lvl="1"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marL="1371600" lvl="2"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marL="1828800" lvl="3"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marL="2286000" lvl="4"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marL="2743200" lvl="5"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marL="3200400" lvl="6"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marL="3657600" lvl="7"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marL="4114800" lvl="8" indent="-3175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 id="2147483659" r:id="rId10"/>
    <p:sldLayoutId id="2147483660" r:id="rId11"/>
    <p:sldLayoutId id="2147483661" r:id="rId12"/>
    <p:sldLayoutId id="2147483662" r:id="rId13"/>
    <p:sldLayoutId id="2147483664" r:id="rId14"/>
    <p:sldLayoutId id="2147483665" r:id="rId15"/>
    <p:sldLayoutId id="2147483666" r:id="rId16"/>
    <p:sldLayoutId id="2147483667" r:id="rId17"/>
    <p:sldLayoutId id="2147483668" r:id="rId18"/>
    <p:sldLayoutId id="2147483670" r:id="rId19"/>
    <p:sldLayoutId id="2147483671" r:id="rId20"/>
    <p:sldLayoutId id="2147483672" r:id="rId21"/>
    <p:sldLayoutId id="2147483673"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3.xml" /><Relationship Id="rId1" Type="http://schemas.openxmlformats.org/officeDocument/2006/relationships/slideLayout" Target="../slideLayouts/slideLayout18.xml" /><Relationship Id="rId4" Type="http://schemas.openxmlformats.org/officeDocument/2006/relationships/image" Target="../media/image7.png"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0.xml" /></Relationships>
</file>

<file path=ppt/slides/_rels/slide1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5.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1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4.xml" /></Relationships>
</file>

<file path=ppt/slides/_rels/slide1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9.xml" /><Relationship Id="rId1" Type="http://schemas.openxmlformats.org/officeDocument/2006/relationships/slideLayout" Target="../slideLayouts/slideLayout1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0.xml" /></Relationships>
</file>

<file path=ppt/slides/_rels/slide2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0.xml" /><Relationship Id="rId1" Type="http://schemas.openxmlformats.org/officeDocument/2006/relationships/slideLayout" Target="../slideLayouts/slideLayout15.xml" /></Relationships>
</file>

<file path=ppt/slides/_rels/slide2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1.xml" /><Relationship Id="rId1" Type="http://schemas.openxmlformats.org/officeDocument/2006/relationships/slideLayout" Target="../slideLayouts/slideLayout15.xml" /></Relationships>
</file>

<file path=ppt/slides/_rels/slide2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2.xml" /><Relationship Id="rId1" Type="http://schemas.openxmlformats.org/officeDocument/2006/relationships/slideLayout" Target="../slideLayouts/slideLayout15.xml" /></Relationships>
</file>

<file path=ppt/slides/_rels/slide2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3.xml" /><Relationship Id="rId1" Type="http://schemas.openxmlformats.org/officeDocument/2006/relationships/slideLayout" Target="../slideLayouts/slideLayout15.xml" /></Relationships>
</file>

<file path=ppt/slides/_rels/slide2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4.xml" /><Relationship Id="rId1" Type="http://schemas.openxmlformats.org/officeDocument/2006/relationships/slideLayout" Target="../slideLayouts/slideLayout15.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5.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5.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5.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5.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5.xml" /></Relationships>
</file>

<file path=ppt/slides/_rels/slide3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1.xml"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5.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17.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4.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9.xml" /><Relationship Id="rId1" Type="http://schemas.openxmlformats.org/officeDocument/2006/relationships/slideLayout" Target="../slideLayouts/slideLayout8.xml" /><Relationship Id="rId4" Type="http://schemas.openxmlformats.org/officeDocument/2006/relationships/image" Target="../media/image11.png"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40.xml" /><Relationship Id="rId1" Type="http://schemas.openxmlformats.org/officeDocument/2006/relationships/slideLayout" Target="../slideLayouts/slideLayout6.xml" /></Relationships>
</file>

<file path=ppt/slides/_rels/slide4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41.xml" /><Relationship Id="rId1" Type="http://schemas.openxmlformats.org/officeDocument/2006/relationships/slideLayout" Target="../slideLayouts/slideLayout6.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16.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16.xml" /></Relationships>
</file>

<file path=ppt/slides/_rels/slide4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44.xml" /><Relationship Id="rId1" Type="http://schemas.openxmlformats.org/officeDocument/2006/relationships/slideLayout" Target="../slideLayouts/slideLayout11.xml" /></Relationships>
</file>

<file path=ppt/slides/_rels/slide4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45.xml" /><Relationship Id="rId1" Type="http://schemas.openxmlformats.org/officeDocument/2006/relationships/slideLayout" Target="../slideLayouts/slideLayout5.xml" /><Relationship Id="rId4" Type="http://schemas.microsoft.com/office/2007/relationships/hdphoto" Target="../media/hdphoto1.wdp" /></Relationships>
</file>

<file path=ppt/slides/_rels/slide46.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notesSlide" Target="../notesSlides/notesSlide46.xml" /><Relationship Id="rId1" Type="http://schemas.openxmlformats.org/officeDocument/2006/relationships/slideLayout" Target="../slideLayouts/slideLayout5.xml" /></Relationships>
</file>

<file path=ppt/slides/_rels/slide47.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notesSlide" Target="../notesSlides/notesSlide47.xml" /><Relationship Id="rId1" Type="http://schemas.openxmlformats.org/officeDocument/2006/relationships/slideLayout" Target="../slideLayouts/slideLayout5.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16.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16.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16.xml" /></Relationships>
</file>

<file path=ppt/slides/_rels/slide5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notesSlide" Target="../notesSlides/notesSlide51.xml" /><Relationship Id="rId1" Type="http://schemas.openxmlformats.org/officeDocument/2006/relationships/slideLayout" Target="../slideLayouts/slideLayout13.xml" /></Relationships>
</file>

<file path=ppt/slides/_rels/slide5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2.xml" /><Relationship Id="rId1" Type="http://schemas.openxmlformats.org/officeDocument/2006/relationships/slideLayout" Target="../slideLayouts/slideLayout6.xml" /></Relationships>
</file>

<file path=ppt/slides/_rels/slide5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53.xml" /><Relationship Id="rId1" Type="http://schemas.openxmlformats.org/officeDocument/2006/relationships/slideLayout" Target="../slideLayouts/slideLayout6.xml" /></Relationships>
</file>

<file path=ppt/slides/_rels/slide5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4.xml" /><Relationship Id="rId1" Type="http://schemas.openxmlformats.org/officeDocument/2006/relationships/slideLayout" Target="../slideLayouts/slideLayout6.xml" /></Relationships>
</file>

<file path=ppt/slides/_rels/slide5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6.xml" /></Relationships>
</file>

<file path=ppt/slides/_rels/slide56.xml.rels><?xml version="1.0" encoding="UTF-8" standalone="yes"?>
<Relationships xmlns="http://schemas.openxmlformats.org/package/2006/relationships"><Relationship Id="rId8" Type="http://schemas.openxmlformats.org/officeDocument/2006/relationships/hyperlink" Target="https://towardsdatascience.com/the-role-of-cloud-computing-in-artificial-intelligence-507ffd68ca46" TargetMode="External" /><Relationship Id="rId3" Type="http://schemas.openxmlformats.org/officeDocument/2006/relationships/hyperlink" Target="https://www.ibm.com/topics/cloud-computing" TargetMode="External" /><Relationship Id="rId7" Type="http://schemas.openxmlformats.org/officeDocument/2006/relationships/hyperlink" Target="https://www.aiforanyone.org/glossary/autonomic-computing#:~:text=Autonomic%20computing%20is%20a%20term%20coined%20by%20IBM,it%20can%20also%20be%20applied%20to%20AI%20applications." TargetMode="External" /><Relationship Id="rId2" Type="http://schemas.openxmlformats.org/officeDocument/2006/relationships/notesSlide" Target="../notesSlides/notesSlide55.xml" /><Relationship Id="rId1" Type="http://schemas.openxmlformats.org/officeDocument/2006/relationships/slideLayout" Target="../slideLayouts/slideLayout3.xml" /><Relationship Id="rId6" Type="http://schemas.openxmlformats.org/officeDocument/2006/relationships/hyperlink" Target="https://www.nutanix.com/theforecastbynutanix/technology/ai-in-the-cloud#:~:text=The%20Role%20of%20AI%20in%20Cloud%20Computing%201,Cloud%20%E2%80%93%20The%20New%20Home%20of%20AI%20" TargetMode="External" /><Relationship Id="rId11" Type="http://schemas.openxmlformats.org/officeDocument/2006/relationships/hyperlink" Target="https://opengovasia.com/government-cloud-service-launched-in-philippines-for-accelerating-online-deployment-of-agencies-services-and-data/" TargetMode="External" /><Relationship Id="rId5" Type="http://schemas.openxmlformats.org/officeDocument/2006/relationships/hyperlink" Target="https://cloud.google.com/learn/what-is-cloud-computing" TargetMode="External" /><Relationship Id="rId10" Type="http://schemas.openxmlformats.org/officeDocument/2006/relationships/hyperlink" Target="https://opengovasia.com/dict-announces-cloud-first-approach-for-the-philippine-government/" TargetMode="External" /><Relationship Id="rId4" Type="http://schemas.openxmlformats.org/officeDocument/2006/relationships/hyperlink" Target="https://www.geeksforgeeks.org/cloud-computing/" TargetMode="External" /><Relationship Id="rId9" Type="http://schemas.openxmlformats.org/officeDocument/2006/relationships/hyperlink" Target="https://www.microsoft.com/en-us/research/blog/building-toward-more-autonomous-and-proactive-cloud-technologies-with-ai/" TargetMode="Externa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p:nvPr/>
        </p:nvSpPr>
        <p:spPr>
          <a:xfrm>
            <a:off x="4830087" y="1234667"/>
            <a:ext cx="3693693" cy="2812898"/>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31"/>
          <p:cNvSpPr/>
          <p:nvPr/>
        </p:nvSpPr>
        <p:spPr>
          <a:xfrm>
            <a:off x="637600" y="195974"/>
            <a:ext cx="4228200" cy="4092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1"/>
          <p:cNvSpPr/>
          <p:nvPr/>
        </p:nvSpPr>
        <p:spPr>
          <a:xfrm>
            <a:off x="4865800" y="4066100"/>
            <a:ext cx="3657979" cy="408256"/>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31"/>
          <p:cNvGrpSpPr/>
          <p:nvPr/>
        </p:nvGrpSpPr>
        <p:grpSpPr>
          <a:xfrm>
            <a:off x="4830087" y="1365457"/>
            <a:ext cx="3693693" cy="923626"/>
            <a:chOff x="5100994" y="1589500"/>
            <a:chExt cx="2800800" cy="584700"/>
          </a:xfrm>
        </p:grpSpPr>
        <p:cxnSp>
          <p:nvCxnSpPr>
            <p:cNvPr id="148" name="Google Shape;148;p31"/>
            <p:cNvCxnSpPr/>
            <p:nvPr/>
          </p:nvCxnSpPr>
          <p:spPr>
            <a:xfrm rot="-5400000">
              <a:off x="49898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cxnSp>
          <p:nvCxnSpPr>
            <p:cNvPr id="149" name="Google Shape;149;p31"/>
            <p:cNvCxnSpPr/>
            <p:nvPr/>
          </p:nvCxnSpPr>
          <p:spPr>
            <a:xfrm rot="5400000" flipH="1">
              <a:off x="74282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grpSp>
      <p:pic>
        <p:nvPicPr>
          <p:cNvPr id="150" name="Google Shape;150;p31"/>
          <p:cNvPicPr preferRelativeResize="0"/>
          <p:nvPr/>
        </p:nvPicPr>
        <p:blipFill>
          <a:blip r:embed="rId3">
            <a:alphaModFix/>
          </a:blip>
          <a:stretch>
            <a:fillRect/>
          </a:stretch>
        </p:blipFill>
        <p:spPr>
          <a:xfrm>
            <a:off x="802919" y="834116"/>
            <a:ext cx="3003401" cy="3613999"/>
          </a:xfrm>
          <a:prstGeom prst="rect">
            <a:avLst/>
          </a:prstGeom>
          <a:noFill/>
          <a:ln>
            <a:noFill/>
          </a:ln>
        </p:spPr>
      </p:pic>
      <p:grpSp>
        <p:nvGrpSpPr>
          <p:cNvPr id="151" name="Google Shape;151;p31"/>
          <p:cNvGrpSpPr/>
          <p:nvPr/>
        </p:nvGrpSpPr>
        <p:grpSpPr>
          <a:xfrm>
            <a:off x="5245387" y="3292202"/>
            <a:ext cx="2879831" cy="978026"/>
            <a:chOff x="5559938" y="2594775"/>
            <a:chExt cx="1882925" cy="628350"/>
          </a:xfrm>
        </p:grpSpPr>
        <p:grpSp>
          <p:nvGrpSpPr>
            <p:cNvPr id="152" name="Google Shape;152;p31"/>
            <p:cNvGrpSpPr/>
            <p:nvPr/>
          </p:nvGrpSpPr>
          <p:grpSpPr>
            <a:xfrm>
              <a:off x="5559938" y="2594775"/>
              <a:ext cx="340200" cy="628350"/>
              <a:chOff x="5546500" y="2594775"/>
              <a:chExt cx="340200" cy="628350"/>
            </a:xfrm>
          </p:grpSpPr>
          <p:sp>
            <p:nvSpPr>
              <p:cNvPr id="153" name="Google Shape;153;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 name="Google Shape;154;p31"/>
              <p:cNvCxnSpPr>
                <a:stCxn id="153"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nvGrpSpPr>
            <p:cNvPr id="155" name="Google Shape;155;p31"/>
            <p:cNvGrpSpPr/>
            <p:nvPr/>
          </p:nvGrpSpPr>
          <p:grpSpPr>
            <a:xfrm flipH="1">
              <a:off x="7102663" y="2594775"/>
              <a:ext cx="340200" cy="628350"/>
              <a:chOff x="5546500" y="2594775"/>
              <a:chExt cx="340200" cy="628350"/>
            </a:xfrm>
          </p:grpSpPr>
          <p:sp>
            <p:nvSpPr>
              <p:cNvPr id="156" name="Google Shape;156;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31"/>
              <p:cNvCxnSpPr>
                <a:stCxn id="156"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sp>
        <p:nvSpPr>
          <p:cNvPr id="158" name="Google Shape;158;p31"/>
          <p:cNvSpPr txBox="1">
            <a:spLocks noGrp="1"/>
          </p:cNvSpPr>
          <p:nvPr>
            <p:ph type="ctrTitle"/>
          </p:nvPr>
        </p:nvSpPr>
        <p:spPr>
          <a:xfrm>
            <a:off x="5106065" y="1546408"/>
            <a:ext cx="3085276" cy="2050684"/>
          </a:xfrm>
          <a:prstGeom prst="rect">
            <a:avLst/>
          </a:prstGeom>
        </p:spPr>
        <p:txBody>
          <a:bodyPr spcFirstLastPara="1" wrap="square" lIns="91425" tIns="91425" rIns="91425" bIns="91425" anchor="t" anchorCtr="0">
            <a:noAutofit/>
          </a:bodyPr>
          <a:lstStyle/>
          <a:p>
            <a:pPr rtl="0">
              <a:spcBef>
                <a:spcPts val="0"/>
              </a:spcBef>
              <a:spcAft>
                <a:spcPts val="0"/>
              </a:spcAft>
            </a:pPr>
            <a:r>
              <a:rPr lang="en-US" sz="2400" b="1" i="0" u="none" strike="noStrike" dirty="0">
                <a:solidFill>
                  <a:schemeClr val="tx1"/>
                </a:solidFill>
                <a:effectLst/>
                <a:latin typeface="Century Gothic" panose="020B0502020202020204" pitchFamily="34" charset="0"/>
              </a:rPr>
              <a:t>Cloud Computing and Autonomous AI: Pioneering the Era of Intelligent and Automated Systems</a:t>
            </a:r>
            <a:endParaRPr sz="2400" dirty="0">
              <a:solidFill>
                <a:schemeClr val="tx1"/>
              </a:solidFill>
            </a:endParaRPr>
          </a:p>
        </p:txBody>
      </p:sp>
      <p:sp>
        <p:nvSpPr>
          <p:cNvPr id="9" name="Google Shape;158;p31">
            <a:extLst>
              <a:ext uri="{FF2B5EF4-FFF2-40B4-BE49-F238E27FC236}">
                <a16:creationId xmlns:a16="http://schemas.microsoft.com/office/drawing/2014/main" id="{73193AF8-D357-7334-4D9C-71049B57A0D9}"/>
              </a:ext>
            </a:extLst>
          </p:cNvPr>
          <p:cNvSpPr txBox="1">
            <a:spLocks/>
          </p:cNvSpPr>
          <p:nvPr/>
        </p:nvSpPr>
        <p:spPr>
          <a:xfrm>
            <a:off x="5152151" y="1546408"/>
            <a:ext cx="3085276" cy="2050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Fugaz One"/>
              <a:buNone/>
              <a:defRPr sz="53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2pPr>
            <a:lvl3pPr marR="0" lvl="2"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3pPr>
            <a:lvl4pPr marR="0" lvl="3"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4pPr>
            <a:lvl5pPr marR="0" lvl="4"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5pPr>
            <a:lvl6pPr marR="0" lvl="5"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6pPr>
            <a:lvl7pPr marR="0" lvl="6"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7pPr>
            <a:lvl8pPr marR="0" lvl="7"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8pPr>
            <a:lvl9pPr marR="0" lvl="8"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9pPr>
          </a:lstStyle>
          <a:p>
            <a:r>
              <a:rPr lang="en-US" sz="2400" b="1" dirty="0">
                <a:solidFill>
                  <a:schemeClr val="bg1"/>
                </a:solidFill>
                <a:latin typeface="Century Gothic" panose="020B0502020202020204" pitchFamily="34" charset="0"/>
              </a:rPr>
              <a:t>Cloud Computing and Autonomous AI: Pioneering the Era of Intelligent and Automated Systems</a:t>
            </a:r>
            <a:endParaRPr lang="en-US" sz="24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8"/>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8"/>
          <p:cNvGrpSpPr/>
          <p:nvPr/>
        </p:nvGrpSpPr>
        <p:grpSpPr>
          <a:xfrm>
            <a:off x="405288" y="860200"/>
            <a:ext cx="171000" cy="1668450"/>
            <a:chOff x="5816800" y="2392300"/>
            <a:chExt cx="171000" cy="1668450"/>
          </a:xfrm>
        </p:grpSpPr>
        <p:sp>
          <p:nvSpPr>
            <p:cNvPr id="319" name="Google Shape;319;p38"/>
            <p:cNvSpPr/>
            <p:nvPr/>
          </p:nvSpPr>
          <p:spPr>
            <a:xfrm>
              <a:off x="5816800" y="39908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 name="Google Shape;320;p38"/>
            <p:cNvCxnSpPr>
              <a:stCxn id="319" idx="2"/>
              <a:endCxn id="302" idx="1"/>
            </p:cNvCxnSpPr>
            <p:nvPr/>
          </p:nvCxnSpPr>
          <p:spPr>
            <a:xfrm rot="10800000" flipH="1">
              <a:off x="5816800" y="2392300"/>
              <a:ext cx="171000" cy="16335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334" name="Google Shape;334;p3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b="1" dirty="0">
                <a:solidFill>
                  <a:schemeClr val="dk1"/>
                </a:solidFill>
              </a:rPr>
              <a:t>OBJECTIVE</a:t>
            </a:r>
            <a:endParaRPr b="1" dirty="0">
              <a:solidFill>
                <a:schemeClr val="dk1"/>
              </a:solidFill>
            </a:endParaRPr>
          </a:p>
        </p:txBody>
      </p:sp>
      <p:sp>
        <p:nvSpPr>
          <p:cNvPr id="3" name="TextBox 2">
            <a:extLst>
              <a:ext uri="{FF2B5EF4-FFF2-40B4-BE49-F238E27FC236}">
                <a16:creationId xmlns:a16="http://schemas.microsoft.com/office/drawing/2014/main" id="{E608A644-CA10-5F3A-F439-8272CB19328C}"/>
              </a:ext>
            </a:extLst>
          </p:cNvPr>
          <p:cNvSpPr txBox="1"/>
          <p:nvPr/>
        </p:nvSpPr>
        <p:spPr>
          <a:xfrm>
            <a:off x="475188" y="1345000"/>
            <a:ext cx="8181223" cy="3616375"/>
          </a:xfrm>
          <a:prstGeom prst="rect">
            <a:avLst/>
          </a:prstGeom>
          <a:noFill/>
        </p:spPr>
        <p:txBody>
          <a:bodyPr wrap="square">
            <a:spAutoFit/>
          </a:bodyPr>
          <a:lstStyle/>
          <a:p>
            <a:pPr marL="457200" indent="457200" algn="just" rtl="0">
              <a:spcBef>
                <a:spcPts val="0"/>
              </a:spcBef>
              <a:spcAft>
                <a:spcPts val="0"/>
              </a:spcAft>
            </a:pPr>
            <a:endParaRPr lang="en-US" sz="1700" b="1" dirty="0">
              <a:solidFill>
                <a:schemeClr val="bg1"/>
              </a:solidFill>
              <a:effectLst/>
              <a:latin typeface="Fugaz One"/>
            </a:endParaRPr>
          </a:p>
          <a:p>
            <a:pPr marL="457200" algn="just" rtl="0" fontAlgn="base">
              <a:spcBef>
                <a:spcPts val="0"/>
              </a:spcBef>
              <a:spcAft>
                <a:spcPts val="0"/>
              </a:spcAft>
            </a:pPr>
            <a:r>
              <a:rPr lang="en-US" sz="1800" b="1" i="0" u="none" strike="noStrike" dirty="0">
                <a:solidFill>
                  <a:schemeClr val="bg1"/>
                </a:solidFill>
                <a:effectLst/>
                <a:latin typeface="Fugaz One"/>
              </a:rPr>
              <a:t>1. Highlight the transformative potential of cloud computing and autonomous AI in revolutionizing industries and sectors.</a:t>
            </a:r>
          </a:p>
          <a:p>
            <a:pPr marL="457200" algn="just" rtl="0" fontAlgn="base">
              <a:spcBef>
                <a:spcPts val="0"/>
              </a:spcBef>
              <a:spcAft>
                <a:spcPts val="0"/>
              </a:spcAft>
            </a:pPr>
            <a:endParaRPr lang="en-US" sz="1800" b="1" i="0" u="none" strike="noStrike" dirty="0">
              <a:solidFill>
                <a:schemeClr val="bg1"/>
              </a:solidFill>
              <a:effectLst/>
              <a:latin typeface="Fugaz One"/>
            </a:endParaRPr>
          </a:p>
          <a:p>
            <a:pPr marL="457200" algn="just" rtl="0" fontAlgn="base">
              <a:spcBef>
                <a:spcPts val="0"/>
              </a:spcBef>
              <a:spcAft>
                <a:spcPts val="0"/>
              </a:spcAft>
            </a:pPr>
            <a:r>
              <a:rPr lang="en-US" sz="1800" b="1" i="0" u="none" strike="noStrike" dirty="0">
                <a:solidFill>
                  <a:schemeClr val="bg1"/>
                </a:solidFill>
                <a:effectLst/>
                <a:latin typeface="Fugaz One"/>
              </a:rPr>
              <a:t>2. Showcase the numerous advantages and opportunities offered by the integration of cloud computing and autonomous AI technologies.</a:t>
            </a:r>
          </a:p>
          <a:p>
            <a:pPr marL="457200" algn="just" rtl="0" fontAlgn="base">
              <a:spcBef>
                <a:spcPts val="0"/>
              </a:spcBef>
              <a:spcAft>
                <a:spcPts val="0"/>
              </a:spcAft>
            </a:pPr>
            <a:endParaRPr lang="en-US" sz="1800" b="1" i="0" u="none" strike="noStrike" dirty="0">
              <a:solidFill>
                <a:schemeClr val="bg1"/>
              </a:solidFill>
              <a:effectLst/>
              <a:latin typeface="Fugaz One"/>
            </a:endParaRPr>
          </a:p>
          <a:p>
            <a:pPr marL="457200" algn="just" rtl="0" fontAlgn="base">
              <a:spcBef>
                <a:spcPts val="0"/>
              </a:spcBef>
              <a:spcAft>
                <a:spcPts val="0"/>
              </a:spcAft>
            </a:pPr>
            <a:r>
              <a:rPr lang="en-US" sz="1800" b="1" i="0" u="none" strike="noStrike" dirty="0">
                <a:solidFill>
                  <a:schemeClr val="bg1"/>
                </a:solidFill>
                <a:effectLst/>
                <a:latin typeface="Fugaz One"/>
              </a:rPr>
              <a:t>3. Present real-world case studies and success stories that demonstrate the tangible benefits of adopting cloud computing and autonomous AI.</a:t>
            </a:r>
          </a:p>
          <a:p>
            <a:pPr marL="457200" algn="just" rtl="0" fontAlgn="base">
              <a:spcBef>
                <a:spcPts val="0"/>
              </a:spcBef>
              <a:spcAft>
                <a:spcPts val="0"/>
              </a:spcAft>
            </a:pPr>
            <a:endParaRPr lang="en-US" sz="1800" b="1" i="0" u="none" strike="noStrike" dirty="0">
              <a:solidFill>
                <a:schemeClr val="bg1"/>
              </a:solidFill>
              <a:effectLst/>
              <a:latin typeface="Fugaz One"/>
            </a:endParaRPr>
          </a:p>
          <a:p>
            <a:pPr marL="457200" algn="just" rtl="0" fontAlgn="base">
              <a:spcBef>
                <a:spcPts val="0"/>
              </a:spcBef>
              <a:spcAft>
                <a:spcPts val="0"/>
              </a:spcAft>
            </a:pPr>
            <a:r>
              <a:rPr lang="en-US" sz="1800" b="1" i="0" u="none" strike="noStrike" dirty="0">
                <a:solidFill>
                  <a:schemeClr val="bg1"/>
                </a:solidFill>
                <a:effectLst/>
                <a:latin typeface="Fugaz One"/>
              </a:rPr>
              <a:t>4. Investigate the scalability, cost-efficiency, and accessibility advantages of leveraging cloud infrastructure for AI applications.</a:t>
            </a:r>
          </a:p>
          <a:p>
            <a:endParaRPr lang="en-PH"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p:nvPr/>
        </p:nvSpPr>
        <p:spPr>
          <a:xfrm>
            <a:off x="4561475"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3"/>
          <p:cNvSpPr/>
          <p:nvPr/>
        </p:nvSpPr>
        <p:spPr>
          <a:xfrm>
            <a:off x="4561475" y="13980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3"/>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3"/>
          <p:cNvSpPr/>
          <p:nvPr/>
        </p:nvSpPr>
        <p:spPr>
          <a:xfrm>
            <a:off x="410725" y="1398025"/>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3"/>
          <p:cNvSpPr/>
          <p:nvPr/>
        </p:nvSpPr>
        <p:spPr>
          <a:xfrm>
            <a:off x="489117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3"/>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3"/>
          <p:cNvSpPr/>
          <p:nvPr/>
        </p:nvSpPr>
        <p:spPr>
          <a:xfrm>
            <a:off x="74032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txBox="1">
            <a:spLocks noGrp="1"/>
          </p:cNvSpPr>
          <p:nvPr>
            <p:ph type="title" idx="2"/>
          </p:nvPr>
        </p:nvSpPr>
        <p:spPr>
          <a:xfrm>
            <a:off x="1826275" y="1899194"/>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1600" b="1" dirty="0"/>
              <a:t>Introduction and Background of the topic</a:t>
            </a:r>
            <a:endParaRPr sz="1600" b="1" dirty="0"/>
          </a:p>
        </p:txBody>
      </p:sp>
      <p:sp>
        <p:nvSpPr>
          <p:cNvPr id="193" name="Google Shape;193;p33"/>
          <p:cNvSpPr txBox="1">
            <a:spLocks noGrp="1"/>
          </p:cNvSpPr>
          <p:nvPr>
            <p:ph type="title" idx="9"/>
          </p:nvPr>
        </p:nvSpPr>
        <p:spPr>
          <a:xfrm>
            <a:off x="81937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01</a:t>
            </a:r>
            <a:endParaRPr b="1" dirty="0">
              <a:solidFill>
                <a:schemeClr val="dk1"/>
              </a:solidFill>
            </a:endParaRPr>
          </a:p>
        </p:txBody>
      </p:sp>
      <p:sp>
        <p:nvSpPr>
          <p:cNvPr id="194" name="Google Shape;194;p33"/>
          <p:cNvSpPr txBox="1">
            <a:spLocks noGrp="1"/>
          </p:cNvSpPr>
          <p:nvPr>
            <p:ph type="title" idx="13"/>
          </p:nvPr>
        </p:nvSpPr>
        <p:spPr>
          <a:xfrm>
            <a:off x="819375" y="3568802"/>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02</a:t>
            </a:r>
            <a:endParaRPr b="1" dirty="0">
              <a:solidFill>
                <a:schemeClr val="dk1"/>
              </a:solidFill>
            </a:endParaRPr>
          </a:p>
        </p:txBody>
      </p:sp>
      <p:sp>
        <p:nvSpPr>
          <p:cNvPr id="195" name="Google Shape;195;p33"/>
          <p:cNvSpPr txBox="1">
            <a:spLocks noGrp="1"/>
          </p:cNvSpPr>
          <p:nvPr>
            <p:ph type="title" idx="14"/>
          </p:nvPr>
        </p:nvSpPr>
        <p:spPr>
          <a:xfrm>
            <a:off x="497022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03</a:t>
            </a:r>
            <a:endParaRPr b="1" dirty="0">
              <a:solidFill>
                <a:schemeClr val="dk1"/>
              </a:solidFill>
            </a:endParaRPr>
          </a:p>
        </p:txBody>
      </p:sp>
      <p:sp>
        <p:nvSpPr>
          <p:cNvPr id="196" name="Google Shape;196;p33"/>
          <p:cNvSpPr txBox="1">
            <a:spLocks noGrp="1"/>
          </p:cNvSpPr>
          <p:nvPr>
            <p:ph type="title" idx="15"/>
          </p:nvPr>
        </p:nvSpPr>
        <p:spPr>
          <a:xfrm>
            <a:off x="4970225" y="3569825"/>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04</a:t>
            </a:r>
            <a:endParaRPr b="1" dirty="0">
              <a:solidFill>
                <a:schemeClr val="dk1"/>
              </a:solidFill>
            </a:endParaRPr>
          </a:p>
        </p:txBody>
      </p:sp>
      <p:grpSp>
        <p:nvGrpSpPr>
          <p:cNvPr id="197" name="Google Shape;197;p33"/>
          <p:cNvGrpSpPr/>
          <p:nvPr/>
        </p:nvGrpSpPr>
        <p:grpSpPr>
          <a:xfrm>
            <a:off x="405288" y="860175"/>
            <a:ext cx="171000" cy="3574050"/>
            <a:chOff x="5816800" y="2392275"/>
            <a:chExt cx="171000" cy="3574050"/>
          </a:xfrm>
        </p:grpSpPr>
        <p:sp>
          <p:nvSpPr>
            <p:cNvPr id="198" name="Google Shape;198;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33"/>
            <p:cNvCxnSpPr>
              <a:stCxn id="198" idx="2"/>
              <a:endCxn id="18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0" name="Google Shape;200;p33"/>
          <p:cNvGrpSpPr/>
          <p:nvPr/>
        </p:nvGrpSpPr>
        <p:grpSpPr>
          <a:xfrm flipH="1">
            <a:off x="8567798" y="860175"/>
            <a:ext cx="171000" cy="3574050"/>
            <a:chOff x="5816800" y="2392275"/>
            <a:chExt cx="171000" cy="3574050"/>
          </a:xfrm>
        </p:grpSpPr>
        <p:sp>
          <p:nvSpPr>
            <p:cNvPr id="201" name="Google Shape;201;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33"/>
            <p:cNvCxnSpPr>
              <a:stCxn id="201" idx="2"/>
              <a:endCxn id="18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3" name="Google Shape;203;p33"/>
          <p:cNvGrpSpPr/>
          <p:nvPr/>
        </p:nvGrpSpPr>
        <p:grpSpPr>
          <a:xfrm>
            <a:off x="1222156" y="1621125"/>
            <a:ext cx="1294800" cy="163050"/>
            <a:chOff x="4588669" y="3153225"/>
            <a:chExt cx="1294800" cy="163050"/>
          </a:xfrm>
        </p:grpSpPr>
        <p:sp>
          <p:nvSpPr>
            <p:cNvPr id="204" name="Google Shape;204;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205;p33"/>
            <p:cNvCxnSpPr>
              <a:stCxn id="204" idx="2"/>
              <a:endCxn id="183"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06" name="Google Shape;206;p33"/>
          <p:cNvGrpSpPr/>
          <p:nvPr/>
        </p:nvGrpSpPr>
        <p:grpSpPr>
          <a:xfrm>
            <a:off x="5372863" y="1621125"/>
            <a:ext cx="1305900" cy="163050"/>
            <a:chOff x="4580800" y="3153225"/>
            <a:chExt cx="1305900" cy="163050"/>
          </a:xfrm>
        </p:grpSpPr>
        <p:sp>
          <p:nvSpPr>
            <p:cNvPr id="207" name="Google Shape;207;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33"/>
            <p:cNvCxnSpPr>
              <a:stCxn id="207" idx="2"/>
              <a:endCxn id="181"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grpSp>
        <p:nvGrpSpPr>
          <p:cNvPr id="209" name="Google Shape;209;p33"/>
          <p:cNvGrpSpPr/>
          <p:nvPr/>
        </p:nvGrpSpPr>
        <p:grpSpPr>
          <a:xfrm>
            <a:off x="1222156" y="3286950"/>
            <a:ext cx="1294800" cy="163050"/>
            <a:chOff x="4588669" y="3153225"/>
            <a:chExt cx="1294800" cy="163050"/>
          </a:xfrm>
        </p:grpSpPr>
        <p:sp>
          <p:nvSpPr>
            <p:cNvPr id="210" name="Google Shape;210;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33"/>
            <p:cNvCxnSpPr>
              <a:stCxn id="210" idx="2"/>
              <a:endCxn id="182"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12" name="Google Shape;212;p33"/>
          <p:cNvGrpSpPr/>
          <p:nvPr/>
        </p:nvGrpSpPr>
        <p:grpSpPr>
          <a:xfrm>
            <a:off x="5372863" y="3286950"/>
            <a:ext cx="1305900" cy="163050"/>
            <a:chOff x="4580800" y="3153225"/>
            <a:chExt cx="1305900" cy="163050"/>
          </a:xfrm>
        </p:grpSpPr>
        <p:sp>
          <p:nvSpPr>
            <p:cNvPr id="213" name="Google Shape;213;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33"/>
            <p:cNvCxnSpPr>
              <a:stCxn id="213" idx="2"/>
              <a:endCxn id="180"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215" name="Google Shape;215;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rPr>
              <a:t>TABLE OF CONTENTS</a:t>
            </a:r>
            <a:endParaRPr b="1" dirty="0">
              <a:solidFill>
                <a:schemeClr val="dk1"/>
              </a:solidFill>
            </a:endParaRPr>
          </a:p>
        </p:txBody>
      </p:sp>
      <p:sp>
        <p:nvSpPr>
          <p:cNvPr id="19" name="Google Shape;185;p33">
            <a:extLst>
              <a:ext uri="{FF2B5EF4-FFF2-40B4-BE49-F238E27FC236}">
                <a16:creationId xmlns:a16="http://schemas.microsoft.com/office/drawing/2014/main" id="{93352630-2EE5-AECC-125E-A7549FC3F778}"/>
              </a:ext>
            </a:extLst>
          </p:cNvPr>
          <p:cNvSpPr txBox="1">
            <a:spLocks/>
          </p:cNvSpPr>
          <p:nvPr/>
        </p:nvSpPr>
        <p:spPr>
          <a:xfrm>
            <a:off x="1847723" y="3560831"/>
            <a:ext cx="2463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1600" b="1" dirty="0"/>
              <a:t>Objectives of the Topic</a:t>
            </a:r>
          </a:p>
        </p:txBody>
      </p:sp>
      <p:sp>
        <p:nvSpPr>
          <p:cNvPr id="20" name="Google Shape;185;p33">
            <a:extLst>
              <a:ext uri="{FF2B5EF4-FFF2-40B4-BE49-F238E27FC236}">
                <a16:creationId xmlns:a16="http://schemas.microsoft.com/office/drawing/2014/main" id="{3203E332-D141-9CC7-D4A9-99372734E10A}"/>
              </a:ext>
            </a:extLst>
          </p:cNvPr>
          <p:cNvSpPr txBox="1">
            <a:spLocks/>
          </p:cNvSpPr>
          <p:nvPr/>
        </p:nvSpPr>
        <p:spPr>
          <a:xfrm>
            <a:off x="6144337" y="1878712"/>
            <a:ext cx="2463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1600" b="1" dirty="0"/>
              <a:t>Scope of the Topic </a:t>
            </a:r>
          </a:p>
        </p:txBody>
      </p:sp>
      <p:sp>
        <p:nvSpPr>
          <p:cNvPr id="21" name="Google Shape;185;p33">
            <a:extLst>
              <a:ext uri="{FF2B5EF4-FFF2-40B4-BE49-F238E27FC236}">
                <a16:creationId xmlns:a16="http://schemas.microsoft.com/office/drawing/2014/main" id="{11C8F18B-39F6-47AB-5975-6B0AD40BEA77}"/>
              </a:ext>
            </a:extLst>
          </p:cNvPr>
          <p:cNvSpPr txBox="1">
            <a:spLocks/>
          </p:cNvSpPr>
          <p:nvPr/>
        </p:nvSpPr>
        <p:spPr>
          <a:xfrm>
            <a:off x="6064477" y="3560831"/>
            <a:ext cx="2463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1600" b="1" dirty="0"/>
              <a:t>Presentation of the chosen Technology</a:t>
            </a:r>
          </a:p>
        </p:txBody>
      </p:sp>
    </p:spTree>
    <p:extLst>
      <p:ext uri="{BB962C8B-B14F-4D97-AF65-F5344CB8AC3E}">
        <p14:creationId xmlns:p14="http://schemas.microsoft.com/office/powerpoint/2010/main" val="127860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4438721" y="151574"/>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53" y="3015335"/>
            <a:ext cx="360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2700" b="1" dirty="0"/>
              <a:t>SCOPE OF THE TOPIC</a:t>
            </a:r>
            <a:endParaRPr sz="2700" b="1" dirty="0"/>
          </a:p>
        </p:txBody>
      </p:sp>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stCxn id="237" idx="1"/>
            <a:endCxn id="234" idx="1"/>
          </p:cNvCxnSpPr>
          <p:nvPr/>
        </p:nvCxnSpPr>
        <p:spPr>
          <a:xfrm rot="10800000" flipV="1">
            <a:off x="689653" y="1955773"/>
            <a:ext cx="1009022" cy="1480461"/>
          </a:xfrm>
          <a:prstGeom prst="bentConnector3">
            <a:avLst>
              <a:gd name="adj1" fmla="val 122656"/>
            </a:avLst>
          </a:prstGeom>
          <a:noFill/>
          <a:ln w="9525" cap="flat" cmpd="sng">
            <a:solidFill>
              <a:schemeClr val="lt1"/>
            </a:solidFill>
            <a:prstDash val="solid"/>
            <a:round/>
            <a:headEnd type="none" w="med" len="med"/>
            <a:tailEnd type="none" w="med" len="med"/>
          </a:ln>
        </p:spPr>
      </p:cxnSp>
      <p:cxnSp>
        <p:nvCxnSpPr>
          <p:cNvPr id="239" name="Google Shape;239;p35"/>
          <p:cNvCxnSpPr>
            <a:stCxn id="234" idx="3"/>
            <a:endCxn id="237" idx="3"/>
          </p:cNvCxnSpPr>
          <p:nvPr/>
        </p:nvCxnSpPr>
        <p:spPr>
          <a:xfrm flipH="1" flipV="1">
            <a:off x="3288075" y="1955774"/>
            <a:ext cx="1009078" cy="1480461"/>
          </a:xfrm>
          <a:prstGeom prst="bentConnector3">
            <a:avLst>
              <a:gd name="adj1" fmla="val -22654"/>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03</a:t>
            </a:r>
            <a:endParaRPr b="1" dirty="0">
              <a:solidFill>
                <a:schemeClr val="dk1"/>
              </a:solidFill>
            </a:endParaRPr>
          </a:p>
        </p:txBody>
      </p:sp>
      <p:pic>
        <p:nvPicPr>
          <p:cNvPr id="4" name="Google Shape;1398;p60">
            <a:extLst>
              <a:ext uri="{FF2B5EF4-FFF2-40B4-BE49-F238E27FC236}">
                <a16:creationId xmlns:a16="http://schemas.microsoft.com/office/drawing/2014/main" id="{2BD3D9F7-ACF3-7306-5710-44637B3C2332}"/>
              </a:ext>
            </a:extLst>
          </p:cNvPr>
          <p:cNvPicPr preferRelativeResize="0"/>
          <p:nvPr/>
        </p:nvPicPr>
        <p:blipFill>
          <a:blip r:embed="rId3">
            <a:alphaModFix/>
          </a:blip>
          <a:stretch>
            <a:fillRect/>
          </a:stretch>
        </p:blipFill>
        <p:spPr>
          <a:xfrm>
            <a:off x="4968797" y="1371037"/>
            <a:ext cx="3331882" cy="2824138"/>
          </a:xfrm>
          <a:prstGeom prst="rect">
            <a:avLst/>
          </a:prstGeom>
          <a:noFill/>
          <a:ln>
            <a:noFill/>
          </a:ln>
        </p:spPr>
      </p:pic>
    </p:spTree>
    <p:extLst>
      <p:ext uri="{BB962C8B-B14F-4D97-AF65-F5344CB8AC3E}">
        <p14:creationId xmlns:p14="http://schemas.microsoft.com/office/powerpoint/2010/main" val="471648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9"/>
          <p:cNvSpPr/>
          <p:nvPr/>
        </p:nvSpPr>
        <p:spPr>
          <a:xfrm>
            <a:off x="-133102" y="781580"/>
            <a:ext cx="4324800" cy="3884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4345298" y="451513"/>
            <a:ext cx="3635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txBox="1">
            <a:spLocks noGrp="1"/>
          </p:cNvSpPr>
          <p:nvPr>
            <p:ph type="title" idx="2"/>
          </p:nvPr>
        </p:nvSpPr>
        <p:spPr>
          <a:xfrm>
            <a:off x="2973947" y="1163329"/>
            <a:ext cx="5640248" cy="2416466"/>
          </a:xfrm>
          <a:prstGeom prst="rect">
            <a:avLst/>
          </a:prstGeom>
        </p:spPr>
        <p:txBody>
          <a:bodyPr spcFirstLastPara="1" wrap="square" lIns="91425" tIns="91425" rIns="91425" bIns="91425" anchor="t" anchorCtr="0">
            <a:noAutofit/>
          </a:bodyPr>
          <a:lstStyle/>
          <a:p>
            <a:pPr marL="457200" rtl="0">
              <a:spcBef>
                <a:spcPts val="0"/>
              </a:spcBef>
              <a:spcAft>
                <a:spcPts val="0"/>
              </a:spcAft>
            </a:pPr>
            <a:r>
              <a:rPr lang="en-US" sz="1700" b="1" i="0" u="none" strike="noStrike" dirty="0">
                <a:solidFill>
                  <a:schemeClr val="bg1"/>
                </a:solidFill>
                <a:effectLst/>
              </a:rPr>
              <a:t>The scope of our topic includes the interaction of cloud computing and autonomous AI, with a focus on their combined impact in driving positive transformations. We will look at the advantages, opportunities, and challenges of integrating these technologies. Examining real-world case studies and success stories that demonstrate the practical applications and tangible outcomes of cloud computing and autonomous AI across various industries and sectors is also part of the scope. We will also address concerns, misconceptions, and ethical concerns in order to provide a comprehensive understanding of the scope and implications of these technologies.</a:t>
            </a:r>
            <a:br>
              <a:rPr lang="en-US" sz="1700" b="1" dirty="0">
                <a:solidFill>
                  <a:schemeClr val="bg1"/>
                </a:solidFill>
                <a:effectLst/>
              </a:rPr>
            </a:br>
            <a:br>
              <a:rPr lang="en-US" sz="1700" b="1" dirty="0">
                <a:solidFill>
                  <a:schemeClr val="bg1"/>
                </a:solidFill>
              </a:rPr>
            </a:br>
            <a:endParaRPr sz="1700" b="1" dirty="0">
              <a:solidFill>
                <a:schemeClr val="bg1"/>
              </a:solidFill>
            </a:endParaRPr>
          </a:p>
        </p:txBody>
      </p:sp>
      <p:pic>
        <p:nvPicPr>
          <p:cNvPr id="344" name="Google Shape;344;p39"/>
          <p:cNvPicPr preferRelativeResize="0"/>
          <p:nvPr/>
        </p:nvPicPr>
        <p:blipFill>
          <a:blip r:embed="rId3">
            <a:alphaModFix/>
          </a:blip>
          <a:stretch>
            <a:fillRect/>
          </a:stretch>
        </p:blipFill>
        <p:spPr>
          <a:xfrm>
            <a:off x="850370" y="2242454"/>
            <a:ext cx="2645625" cy="1925649"/>
          </a:xfrm>
          <a:prstGeom prst="rect">
            <a:avLst/>
          </a:prstGeom>
          <a:noFill/>
          <a:ln>
            <a:noFill/>
          </a:ln>
        </p:spPr>
      </p:pic>
      <p:pic>
        <p:nvPicPr>
          <p:cNvPr id="345" name="Google Shape;345;p39"/>
          <p:cNvPicPr preferRelativeResize="0"/>
          <p:nvPr/>
        </p:nvPicPr>
        <p:blipFill>
          <a:blip r:embed="rId4">
            <a:alphaModFix/>
          </a:blip>
          <a:stretch>
            <a:fillRect/>
          </a:stretch>
        </p:blipFill>
        <p:spPr>
          <a:xfrm>
            <a:off x="529805" y="1086752"/>
            <a:ext cx="2101734" cy="1925651"/>
          </a:xfrm>
          <a:prstGeom prst="rect">
            <a:avLst/>
          </a:prstGeom>
          <a:noFill/>
          <a:ln>
            <a:noFill/>
          </a:ln>
        </p:spPr>
      </p:pic>
      <p:grpSp>
        <p:nvGrpSpPr>
          <p:cNvPr id="346" name="Google Shape;346;p39"/>
          <p:cNvGrpSpPr/>
          <p:nvPr/>
        </p:nvGrpSpPr>
        <p:grpSpPr>
          <a:xfrm flipH="1">
            <a:off x="7980698" y="693913"/>
            <a:ext cx="377100" cy="3740312"/>
            <a:chOff x="5816800" y="2226013"/>
            <a:chExt cx="377100" cy="3740312"/>
          </a:xfrm>
        </p:grpSpPr>
        <p:sp>
          <p:nvSpPr>
            <p:cNvPr id="347" name="Google Shape;347;p39"/>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8" name="Google Shape;348;p39"/>
            <p:cNvCxnSpPr>
              <a:cxnSpLocks/>
              <a:stCxn id="347" idx="2"/>
              <a:endCxn id="341" idx="3"/>
            </p:cNvCxnSpPr>
            <p:nvPr/>
          </p:nvCxnSpPr>
          <p:spPr>
            <a:xfrm flipV="1">
              <a:off x="5816800" y="2226013"/>
              <a:ext cx="377100" cy="3705362"/>
            </a:xfrm>
            <a:prstGeom prst="bentConnector3">
              <a:avLst>
                <a:gd name="adj1" fmla="val -60621"/>
              </a:avLst>
            </a:prstGeom>
            <a:noFill/>
            <a:ln w="9525" cap="flat" cmpd="sng">
              <a:solidFill>
                <a:schemeClr val="lt1"/>
              </a:solidFill>
              <a:prstDash val="solid"/>
              <a:round/>
              <a:headEnd type="none" w="med" len="med"/>
              <a:tailEnd type="none" w="med" len="med"/>
            </a:ln>
          </p:spPr>
        </p:cxnSp>
      </p:grpSp>
      <p:sp>
        <p:nvSpPr>
          <p:cNvPr id="351" name="Google Shape;351;p39"/>
          <p:cNvSpPr txBox="1">
            <a:spLocks noGrp="1"/>
          </p:cNvSpPr>
          <p:nvPr>
            <p:ph type="title"/>
          </p:nvPr>
        </p:nvSpPr>
        <p:spPr>
          <a:xfrm>
            <a:off x="4621132" y="359093"/>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b="1" dirty="0">
                <a:solidFill>
                  <a:schemeClr val="dk1"/>
                </a:solidFill>
              </a:rPr>
              <a:t>SCOPE</a:t>
            </a:r>
            <a:endParaRPr b="1" dirty="0">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p:nvPr/>
        </p:nvSpPr>
        <p:spPr>
          <a:xfrm>
            <a:off x="4561475"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3"/>
          <p:cNvSpPr/>
          <p:nvPr/>
        </p:nvSpPr>
        <p:spPr>
          <a:xfrm>
            <a:off x="4561475" y="13980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3"/>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3"/>
          <p:cNvSpPr/>
          <p:nvPr/>
        </p:nvSpPr>
        <p:spPr>
          <a:xfrm>
            <a:off x="410725" y="1398025"/>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3"/>
          <p:cNvSpPr/>
          <p:nvPr/>
        </p:nvSpPr>
        <p:spPr>
          <a:xfrm>
            <a:off x="489117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3"/>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3"/>
          <p:cNvSpPr/>
          <p:nvPr/>
        </p:nvSpPr>
        <p:spPr>
          <a:xfrm>
            <a:off x="74032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txBox="1">
            <a:spLocks noGrp="1"/>
          </p:cNvSpPr>
          <p:nvPr>
            <p:ph type="title" idx="2"/>
          </p:nvPr>
        </p:nvSpPr>
        <p:spPr>
          <a:xfrm>
            <a:off x="1826275" y="1899194"/>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1600" b="1" dirty="0"/>
              <a:t>Introduction and Background of the topic</a:t>
            </a:r>
            <a:endParaRPr sz="1600" b="1" dirty="0"/>
          </a:p>
        </p:txBody>
      </p:sp>
      <p:sp>
        <p:nvSpPr>
          <p:cNvPr id="193" name="Google Shape;193;p33"/>
          <p:cNvSpPr txBox="1">
            <a:spLocks noGrp="1"/>
          </p:cNvSpPr>
          <p:nvPr>
            <p:ph type="title" idx="9"/>
          </p:nvPr>
        </p:nvSpPr>
        <p:spPr>
          <a:xfrm>
            <a:off x="81937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01</a:t>
            </a:r>
            <a:endParaRPr b="1" dirty="0">
              <a:solidFill>
                <a:schemeClr val="dk1"/>
              </a:solidFill>
            </a:endParaRPr>
          </a:p>
        </p:txBody>
      </p:sp>
      <p:sp>
        <p:nvSpPr>
          <p:cNvPr id="194" name="Google Shape;194;p33"/>
          <p:cNvSpPr txBox="1">
            <a:spLocks noGrp="1"/>
          </p:cNvSpPr>
          <p:nvPr>
            <p:ph type="title" idx="13"/>
          </p:nvPr>
        </p:nvSpPr>
        <p:spPr>
          <a:xfrm>
            <a:off x="819375" y="3568802"/>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02</a:t>
            </a:r>
            <a:endParaRPr b="1" dirty="0">
              <a:solidFill>
                <a:schemeClr val="dk1"/>
              </a:solidFill>
            </a:endParaRPr>
          </a:p>
        </p:txBody>
      </p:sp>
      <p:sp>
        <p:nvSpPr>
          <p:cNvPr id="195" name="Google Shape;195;p33"/>
          <p:cNvSpPr txBox="1">
            <a:spLocks noGrp="1"/>
          </p:cNvSpPr>
          <p:nvPr>
            <p:ph type="title" idx="14"/>
          </p:nvPr>
        </p:nvSpPr>
        <p:spPr>
          <a:xfrm>
            <a:off x="497022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03</a:t>
            </a:r>
            <a:endParaRPr b="1" dirty="0">
              <a:solidFill>
                <a:schemeClr val="dk1"/>
              </a:solidFill>
            </a:endParaRPr>
          </a:p>
        </p:txBody>
      </p:sp>
      <p:sp>
        <p:nvSpPr>
          <p:cNvPr id="196" name="Google Shape;196;p33"/>
          <p:cNvSpPr txBox="1">
            <a:spLocks noGrp="1"/>
          </p:cNvSpPr>
          <p:nvPr>
            <p:ph type="title" idx="15"/>
          </p:nvPr>
        </p:nvSpPr>
        <p:spPr>
          <a:xfrm>
            <a:off x="4970225" y="3569825"/>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04</a:t>
            </a:r>
            <a:endParaRPr b="1" dirty="0">
              <a:solidFill>
                <a:schemeClr val="dk1"/>
              </a:solidFill>
            </a:endParaRPr>
          </a:p>
        </p:txBody>
      </p:sp>
      <p:grpSp>
        <p:nvGrpSpPr>
          <p:cNvPr id="197" name="Google Shape;197;p33"/>
          <p:cNvGrpSpPr/>
          <p:nvPr/>
        </p:nvGrpSpPr>
        <p:grpSpPr>
          <a:xfrm>
            <a:off x="405288" y="860175"/>
            <a:ext cx="171000" cy="3574050"/>
            <a:chOff x="5816800" y="2392275"/>
            <a:chExt cx="171000" cy="3574050"/>
          </a:xfrm>
        </p:grpSpPr>
        <p:sp>
          <p:nvSpPr>
            <p:cNvPr id="198" name="Google Shape;198;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33"/>
            <p:cNvCxnSpPr>
              <a:stCxn id="198" idx="2"/>
              <a:endCxn id="18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0" name="Google Shape;200;p33"/>
          <p:cNvGrpSpPr/>
          <p:nvPr/>
        </p:nvGrpSpPr>
        <p:grpSpPr>
          <a:xfrm flipH="1">
            <a:off x="8567798" y="860175"/>
            <a:ext cx="171000" cy="3574050"/>
            <a:chOff x="5816800" y="2392275"/>
            <a:chExt cx="171000" cy="3574050"/>
          </a:xfrm>
        </p:grpSpPr>
        <p:sp>
          <p:nvSpPr>
            <p:cNvPr id="201" name="Google Shape;201;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33"/>
            <p:cNvCxnSpPr>
              <a:stCxn id="201" idx="2"/>
              <a:endCxn id="18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3" name="Google Shape;203;p33"/>
          <p:cNvGrpSpPr/>
          <p:nvPr/>
        </p:nvGrpSpPr>
        <p:grpSpPr>
          <a:xfrm>
            <a:off x="1222156" y="1621125"/>
            <a:ext cx="1294800" cy="163050"/>
            <a:chOff x="4588669" y="3153225"/>
            <a:chExt cx="1294800" cy="163050"/>
          </a:xfrm>
        </p:grpSpPr>
        <p:sp>
          <p:nvSpPr>
            <p:cNvPr id="204" name="Google Shape;204;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205;p33"/>
            <p:cNvCxnSpPr>
              <a:stCxn id="204" idx="2"/>
              <a:endCxn id="183"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06" name="Google Shape;206;p33"/>
          <p:cNvGrpSpPr/>
          <p:nvPr/>
        </p:nvGrpSpPr>
        <p:grpSpPr>
          <a:xfrm>
            <a:off x="5372863" y="1621125"/>
            <a:ext cx="1305900" cy="163050"/>
            <a:chOff x="4580800" y="3153225"/>
            <a:chExt cx="1305900" cy="163050"/>
          </a:xfrm>
        </p:grpSpPr>
        <p:sp>
          <p:nvSpPr>
            <p:cNvPr id="207" name="Google Shape;207;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33"/>
            <p:cNvCxnSpPr>
              <a:stCxn id="207" idx="2"/>
              <a:endCxn id="181"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grpSp>
        <p:nvGrpSpPr>
          <p:cNvPr id="209" name="Google Shape;209;p33"/>
          <p:cNvGrpSpPr/>
          <p:nvPr/>
        </p:nvGrpSpPr>
        <p:grpSpPr>
          <a:xfrm>
            <a:off x="1222156" y="3286950"/>
            <a:ext cx="1294800" cy="163050"/>
            <a:chOff x="4588669" y="3153225"/>
            <a:chExt cx="1294800" cy="163050"/>
          </a:xfrm>
        </p:grpSpPr>
        <p:sp>
          <p:nvSpPr>
            <p:cNvPr id="210" name="Google Shape;210;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33"/>
            <p:cNvCxnSpPr>
              <a:stCxn id="210" idx="2"/>
              <a:endCxn id="182"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12" name="Google Shape;212;p33"/>
          <p:cNvGrpSpPr/>
          <p:nvPr/>
        </p:nvGrpSpPr>
        <p:grpSpPr>
          <a:xfrm>
            <a:off x="5372863" y="3286950"/>
            <a:ext cx="1305900" cy="163050"/>
            <a:chOff x="4580800" y="3153225"/>
            <a:chExt cx="1305900" cy="163050"/>
          </a:xfrm>
        </p:grpSpPr>
        <p:sp>
          <p:nvSpPr>
            <p:cNvPr id="213" name="Google Shape;213;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33"/>
            <p:cNvCxnSpPr>
              <a:stCxn id="213" idx="2"/>
              <a:endCxn id="180"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215" name="Google Shape;215;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rPr>
              <a:t>TABLE OF CONTENTS</a:t>
            </a:r>
            <a:endParaRPr b="1" dirty="0">
              <a:solidFill>
                <a:schemeClr val="dk1"/>
              </a:solidFill>
            </a:endParaRPr>
          </a:p>
        </p:txBody>
      </p:sp>
      <p:sp>
        <p:nvSpPr>
          <p:cNvPr id="19" name="Google Shape;185;p33">
            <a:extLst>
              <a:ext uri="{FF2B5EF4-FFF2-40B4-BE49-F238E27FC236}">
                <a16:creationId xmlns:a16="http://schemas.microsoft.com/office/drawing/2014/main" id="{93352630-2EE5-AECC-125E-A7549FC3F778}"/>
              </a:ext>
            </a:extLst>
          </p:cNvPr>
          <p:cNvSpPr txBox="1">
            <a:spLocks/>
          </p:cNvSpPr>
          <p:nvPr/>
        </p:nvSpPr>
        <p:spPr>
          <a:xfrm>
            <a:off x="1847723" y="3560831"/>
            <a:ext cx="2463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1600" b="1" dirty="0"/>
              <a:t>Objectives of the Topic</a:t>
            </a:r>
          </a:p>
        </p:txBody>
      </p:sp>
      <p:sp>
        <p:nvSpPr>
          <p:cNvPr id="20" name="Google Shape;185;p33">
            <a:extLst>
              <a:ext uri="{FF2B5EF4-FFF2-40B4-BE49-F238E27FC236}">
                <a16:creationId xmlns:a16="http://schemas.microsoft.com/office/drawing/2014/main" id="{3203E332-D141-9CC7-D4A9-99372734E10A}"/>
              </a:ext>
            </a:extLst>
          </p:cNvPr>
          <p:cNvSpPr txBox="1">
            <a:spLocks/>
          </p:cNvSpPr>
          <p:nvPr/>
        </p:nvSpPr>
        <p:spPr>
          <a:xfrm>
            <a:off x="6144337" y="1878712"/>
            <a:ext cx="2463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1600" b="1" dirty="0"/>
              <a:t>Scope of the Topic </a:t>
            </a:r>
          </a:p>
        </p:txBody>
      </p:sp>
      <p:sp>
        <p:nvSpPr>
          <p:cNvPr id="21" name="Google Shape;185;p33">
            <a:extLst>
              <a:ext uri="{FF2B5EF4-FFF2-40B4-BE49-F238E27FC236}">
                <a16:creationId xmlns:a16="http://schemas.microsoft.com/office/drawing/2014/main" id="{11C8F18B-39F6-47AB-5975-6B0AD40BEA77}"/>
              </a:ext>
            </a:extLst>
          </p:cNvPr>
          <p:cNvSpPr txBox="1">
            <a:spLocks/>
          </p:cNvSpPr>
          <p:nvPr/>
        </p:nvSpPr>
        <p:spPr>
          <a:xfrm>
            <a:off x="6064477" y="3560831"/>
            <a:ext cx="2463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1600" b="1" dirty="0"/>
              <a:t>Presentation of the chosen Technology</a:t>
            </a:r>
          </a:p>
        </p:txBody>
      </p:sp>
    </p:spTree>
    <p:extLst>
      <p:ext uri="{BB962C8B-B14F-4D97-AF65-F5344CB8AC3E}">
        <p14:creationId xmlns:p14="http://schemas.microsoft.com/office/powerpoint/2010/main" val="2874300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4438721" y="151574"/>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53" y="3015335"/>
            <a:ext cx="360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2700" b="1" dirty="0"/>
              <a:t>PRESENTATION OF THE CHOSEN TECHNOLOGY</a:t>
            </a:r>
            <a:endParaRPr sz="2700" b="1" dirty="0"/>
          </a:p>
        </p:txBody>
      </p:sp>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stCxn id="237" idx="1"/>
            <a:endCxn id="234" idx="1"/>
          </p:cNvCxnSpPr>
          <p:nvPr/>
        </p:nvCxnSpPr>
        <p:spPr>
          <a:xfrm rot="10800000" flipV="1">
            <a:off x="689653" y="1955773"/>
            <a:ext cx="1009022" cy="1480461"/>
          </a:xfrm>
          <a:prstGeom prst="bentConnector3">
            <a:avLst>
              <a:gd name="adj1" fmla="val 122656"/>
            </a:avLst>
          </a:prstGeom>
          <a:noFill/>
          <a:ln w="9525" cap="flat" cmpd="sng">
            <a:solidFill>
              <a:schemeClr val="lt1"/>
            </a:solidFill>
            <a:prstDash val="solid"/>
            <a:round/>
            <a:headEnd type="none" w="med" len="med"/>
            <a:tailEnd type="none" w="med" len="med"/>
          </a:ln>
        </p:spPr>
      </p:cxnSp>
      <p:cxnSp>
        <p:nvCxnSpPr>
          <p:cNvPr id="239" name="Google Shape;239;p35"/>
          <p:cNvCxnSpPr>
            <a:stCxn id="234" idx="3"/>
            <a:endCxn id="237" idx="3"/>
          </p:cNvCxnSpPr>
          <p:nvPr/>
        </p:nvCxnSpPr>
        <p:spPr>
          <a:xfrm flipH="1" flipV="1">
            <a:off x="3288075" y="1955774"/>
            <a:ext cx="1009078" cy="1480461"/>
          </a:xfrm>
          <a:prstGeom prst="bentConnector3">
            <a:avLst>
              <a:gd name="adj1" fmla="val -22654"/>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04</a:t>
            </a:r>
            <a:endParaRPr b="1" dirty="0">
              <a:solidFill>
                <a:schemeClr val="dk1"/>
              </a:solidFill>
            </a:endParaRPr>
          </a:p>
        </p:txBody>
      </p:sp>
      <p:pic>
        <p:nvPicPr>
          <p:cNvPr id="2" name="Google Shape;1396;p60">
            <a:extLst>
              <a:ext uri="{FF2B5EF4-FFF2-40B4-BE49-F238E27FC236}">
                <a16:creationId xmlns:a16="http://schemas.microsoft.com/office/drawing/2014/main" id="{CC71F0D2-32DB-3CDA-3FF1-1B3F60757CB2}"/>
              </a:ext>
            </a:extLst>
          </p:cNvPr>
          <p:cNvPicPr preferRelativeResize="0"/>
          <p:nvPr/>
        </p:nvPicPr>
        <p:blipFill>
          <a:blip r:embed="rId3">
            <a:alphaModFix/>
          </a:blip>
          <a:stretch>
            <a:fillRect/>
          </a:stretch>
        </p:blipFill>
        <p:spPr>
          <a:xfrm>
            <a:off x="6147665" y="2064135"/>
            <a:ext cx="1726408" cy="2312534"/>
          </a:xfrm>
          <a:prstGeom prst="rect">
            <a:avLst/>
          </a:prstGeom>
          <a:noFill/>
          <a:ln>
            <a:noFill/>
          </a:ln>
        </p:spPr>
      </p:pic>
      <p:pic>
        <p:nvPicPr>
          <p:cNvPr id="3" name="Google Shape;1401;p60">
            <a:extLst>
              <a:ext uri="{FF2B5EF4-FFF2-40B4-BE49-F238E27FC236}">
                <a16:creationId xmlns:a16="http://schemas.microsoft.com/office/drawing/2014/main" id="{8C5CBFF4-568F-A518-518E-62213C896789}"/>
              </a:ext>
            </a:extLst>
          </p:cNvPr>
          <p:cNvPicPr preferRelativeResize="0"/>
          <p:nvPr/>
        </p:nvPicPr>
        <p:blipFill>
          <a:blip r:embed="rId4">
            <a:alphaModFix/>
          </a:blip>
          <a:stretch>
            <a:fillRect/>
          </a:stretch>
        </p:blipFill>
        <p:spPr>
          <a:xfrm>
            <a:off x="6243260" y="1534875"/>
            <a:ext cx="1535218" cy="1161128"/>
          </a:xfrm>
          <a:prstGeom prst="rect">
            <a:avLst/>
          </a:prstGeom>
          <a:noFill/>
          <a:ln>
            <a:noFill/>
          </a:ln>
        </p:spPr>
      </p:pic>
    </p:spTree>
    <p:extLst>
      <p:ext uri="{BB962C8B-B14F-4D97-AF65-F5344CB8AC3E}">
        <p14:creationId xmlns:p14="http://schemas.microsoft.com/office/powerpoint/2010/main" val="1123130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0"/>
          <p:cNvSpPr/>
          <p:nvPr/>
        </p:nvSpPr>
        <p:spPr>
          <a:xfrm>
            <a:off x="1915275" y="315500"/>
            <a:ext cx="5313600" cy="451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48" name="Google Shape;748;p50"/>
          <p:cNvPicPr preferRelativeResize="0"/>
          <p:nvPr/>
        </p:nvPicPr>
        <p:blipFill>
          <a:blip r:embed="rId3">
            <a:alphaModFix/>
          </a:blip>
          <a:stretch>
            <a:fillRect/>
          </a:stretch>
        </p:blipFill>
        <p:spPr>
          <a:xfrm>
            <a:off x="3494506" y="315400"/>
            <a:ext cx="2154985" cy="2089151"/>
          </a:xfrm>
          <a:prstGeom prst="rect">
            <a:avLst/>
          </a:prstGeom>
          <a:noFill/>
          <a:ln>
            <a:noFill/>
          </a:ln>
        </p:spPr>
      </p:pic>
      <p:grpSp>
        <p:nvGrpSpPr>
          <p:cNvPr id="749" name="Google Shape;749;p50"/>
          <p:cNvGrpSpPr/>
          <p:nvPr/>
        </p:nvGrpSpPr>
        <p:grpSpPr>
          <a:xfrm flipH="1">
            <a:off x="2041400" y="1717225"/>
            <a:ext cx="898346" cy="1888600"/>
            <a:chOff x="6908048" y="1202225"/>
            <a:chExt cx="898346" cy="1888600"/>
          </a:xfrm>
        </p:grpSpPr>
        <p:cxnSp>
          <p:nvCxnSpPr>
            <p:cNvPr id="750" name="Google Shape;750;p50"/>
            <p:cNvCxnSpPr>
              <a:cxnSpLocks/>
              <a:endCxn id="752" idx="2"/>
            </p:cNvCxnSpPr>
            <p:nvPr/>
          </p:nvCxnSpPr>
          <p:spPr>
            <a:xfrm rot="10800000">
              <a:off x="6978093" y="1237125"/>
              <a:ext cx="828300" cy="1853700"/>
            </a:xfrm>
            <a:prstGeom prst="bentConnector3">
              <a:avLst>
                <a:gd name="adj1" fmla="val -28749"/>
              </a:avLst>
            </a:prstGeom>
            <a:noFill/>
            <a:ln w="9525" cap="flat" cmpd="sng">
              <a:solidFill>
                <a:schemeClr val="lt1"/>
              </a:solidFill>
              <a:prstDash val="solid"/>
              <a:round/>
              <a:headEnd type="none" w="med" len="med"/>
              <a:tailEnd type="none" w="med" len="med"/>
            </a:ln>
          </p:spPr>
        </p:cxnSp>
        <p:sp>
          <p:nvSpPr>
            <p:cNvPr id="752" name="Google Shape;752;p50"/>
            <p:cNvSpPr/>
            <p:nvPr/>
          </p:nvSpPr>
          <p:spPr>
            <a:xfrm flipH="1">
              <a:off x="6908048" y="1202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50"/>
          <p:cNvGrpSpPr/>
          <p:nvPr/>
        </p:nvGrpSpPr>
        <p:grpSpPr>
          <a:xfrm>
            <a:off x="6204241" y="1717225"/>
            <a:ext cx="898159" cy="1888600"/>
            <a:chOff x="6908048" y="1202225"/>
            <a:chExt cx="898159" cy="1888600"/>
          </a:xfrm>
        </p:grpSpPr>
        <p:cxnSp>
          <p:nvCxnSpPr>
            <p:cNvPr id="754" name="Google Shape;754;p50"/>
            <p:cNvCxnSpPr>
              <a:cxnSpLocks/>
              <a:endCxn id="755" idx="2"/>
            </p:cNvCxnSpPr>
            <p:nvPr/>
          </p:nvCxnSpPr>
          <p:spPr>
            <a:xfrm rot="10800000">
              <a:off x="6977907" y="1237125"/>
              <a:ext cx="828300" cy="1853700"/>
            </a:xfrm>
            <a:prstGeom prst="bentConnector3">
              <a:avLst>
                <a:gd name="adj1" fmla="val -28749"/>
              </a:avLst>
            </a:prstGeom>
            <a:noFill/>
            <a:ln w="9525" cap="flat" cmpd="sng">
              <a:solidFill>
                <a:schemeClr val="lt1"/>
              </a:solidFill>
              <a:prstDash val="solid"/>
              <a:round/>
              <a:headEnd type="none" w="med" len="med"/>
              <a:tailEnd type="none" w="med" len="med"/>
            </a:ln>
          </p:spPr>
        </p:cxnSp>
        <p:sp>
          <p:nvSpPr>
            <p:cNvPr id="755" name="Google Shape;755;p50"/>
            <p:cNvSpPr/>
            <p:nvPr/>
          </p:nvSpPr>
          <p:spPr>
            <a:xfrm flipH="1">
              <a:off x="6908048" y="1202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93C37ADA-B0E6-D25A-AC34-8844A5E758A8}"/>
              </a:ext>
            </a:extLst>
          </p:cNvPr>
          <p:cNvSpPr>
            <a:spLocks noGrp="1"/>
          </p:cNvSpPr>
          <p:nvPr>
            <p:ph type="title"/>
          </p:nvPr>
        </p:nvSpPr>
        <p:spPr>
          <a:xfrm>
            <a:off x="2041498" y="2358126"/>
            <a:ext cx="5061000" cy="1996500"/>
          </a:xfrm>
        </p:spPr>
        <p:txBody>
          <a:bodyPr/>
          <a:lstStyle/>
          <a:p>
            <a:r>
              <a:rPr lang="en-US" sz="4400" b="1" dirty="0">
                <a:solidFill>
                  <a:schemeClr val="tx1"/>
                </a:solidFill>
              </a:rPr>
              <a:t>CLOUD </a:t>
            </a:r>
            <a:br>
              <a:rPr lang="en-US" sz="4400" b="1" dirty="0">
                <a:solidFill>
                  <a:schemeClr val="tx1"/>
                </a:solidFill>
              </a:rPr>
            </a:br>
            <a:r>
              <a:rPr lang="en-US" sz="4400" b="1" dirty="0">
                <a:solidFill>
                  <a:schemeClr val="tx1"/>
                </a:solidFill>
              </a:rPr>
              <a:t>COMPUTING</a:t>
            </a:r>
            <a:endParaRPr lang="en-PH" sz="4400" b="1" dirty="0">
              <a:solidFill>
                <a:schemeClr val="tx1"/>
              </a:solidFill>
            </a:endParaRPr>
          </a:p>
        </p:txBody>
      </p:sp>
      <p:sp>
        <p:nvSpPr>
          <p:cNvPr id="4" name="Title 2">
            <a:extLst>
              <a:ext uri="{FF2B5EF4-FFF2-40B4-BE49-F238E27FC236}">
                <a16:creationId xmlns:a16="http://schemas.microsoft.com/office/drawing/2014/main" id="{5BA7A740-E7EC-D573-E394-850FE0E340A8}"/>
              </a:ext>
            </a:extLst>
          </p:cNvPr>
          <p:cNvSpPr txBox="1">
            <a:spLocks/>
          </p:cNvSpPr>
          <p:nvPr/>
        </p:nvSpPr>
        <p:spPr>
          <a:xfrm>
            <a:off x="2041400" y="2301855"/>
            <a:ext cx="5061000" cy="199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2"/>
              </a:buClr>
              <a:buSzPts val="4800"/>
              <a:buFont typeface="Fugaz One"/>
              <a:buNone/>
              <a:defRPr sz="7000" b="0" i="0" u="none" strike="noStrike" cap="none">
                <a:solidFill>
                  <a:schemeClr val="lt1"/>
                </a:solidFill>
                <a:latin typeface="Fugaz One"/>
                <a:ea typeface="Fugaz One"/>
                <a:cs typeface="Fugaz One"/>
                <a:sym typeface="Fugaz One"/>
              </a:defRPr>
            </a:lvl1pPr>
            <a:lvl2pPr marR="0" lvl="1"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2pPr>
            <a:lvl3pPr marR="0" lvl="2"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3pPr>
            <a:lvl4pPr marR="0" lvl="3"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4pPr>
            <a:lvl5pPr marR="0" lvl="4"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5pPr>
            <a:lvl6pPr marR="0" lvl="5"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6pPr>
            <a:lvl7pPr marR="0" lvl="6"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7pPr>
            <a:lvl8pPr marR="0" lvl="7"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8pPr>
            <a:lvl9pPr marR="0" lvl="8"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9pPr>
          </a:lstStyle>
          <a:p>
            <a:r>
              <a:rPr lang="en-US" sz="4400" b="1"/>
              <a:t>CLOUD </a:t>
            </a:r>
            <a:br>
              <a:rPr lang="en-US" sz="4400" b="1"/>
            </a:br>
            <a:r>
              <a:rPr lang="en-US" sz="4400" b="1"/>
              <a:t>COMPUTING</a:t>
            </a:r>
            <a:endParaRPr lang="en-PH" sz="4400" b="1" dirty="0"/>
          </a:p>
        </p:txBody>
      </p:sp>
    </p:spTree>
    <p:extLst>
      <p:ext uri="{BB962C8B-B14F-4D97-AF65-F5344CB8AC3E}">
        <p14:creationId xmlns:p14="http://schemas.microsoft.com/office/powerpoint/2010/main" val="2502114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60" name="Google Shape;360;p40"/>
          <p:cNvSpPr/>
          <p:nvPr/>
        </p:nvSpPr>
        <p:spPr>
          <a:xfrm>
            <a:off x="576300" y="424124"/>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2" name="Google Shape;392;p40"/>
          <p:cNvGrpSpPr/>
          <p:nvPr/>
        </p:nvGrpSpPr>
        <p:grpSpPr>
          <a:xfrm>
            <a:off x="405288" y="666525"/>
            <a:ext cx="171012" cy="3767700"/>
            <a:chOff x="5816800" y="2198625"/>
            <a:chExt cx="171012" cy="3767700"/>
          </a:xfrm>
        </p:grpSpPr>
        <p:sp>
          <p:nvSpPr>
            <p:cNvPr id="393" name="Google Shape;393;p40"/>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40"/>
            <p:cNvCxnSpPr>
              <a:stCxn id="393" idx="2"/>
              <a:endCxn id="360" idx="1"/>
            </p:cNvCxnSpPr>
            <p:nvPr/>
          </p:nvCxnSpPr>
          <p:spPr>
            <a:xfrm rot="10800000" flipH="1">
              <a:off x="5816800" y="2198625"/>
              <a:ext cx="171012" cy="3732751"/>
            </a:xfrm>
            <a:prstGeom prst="bentConnector3">
              <a:avLst>
                <a:gd name="adj1" fmla="val -133675"/>
              </a:avLst>
            </a:prstGeom>
            <a:noFill/>
            <a:ln w="9525" cap="flat" cmpd="sng">
              <a:solidFill>
                <a:schemeClr val="lt1"/>
              </a:solidFill>
              <a:prstDash val="solid"/>
              <a:round/>
              <a:headEnd type="none" w="med" len="med"/>
              <a:tailEnd type="none" w="med" len="med"/>
            </a:ln>
          </p:spPr>
        </p:cxnSp>
      </p:grpSp>
      <p:grpSp>
        <p:nvGrpSpPr>
          <p:cNvPr id="395" name="Google Shape;395;p40"/>
          <p:cNvGrpSpPr/>
          <p:nvPr/>
        </p:nvGrpSpPr>
        <p:grpSpPr>
          <a:xfrm flipH="1">
            <a:off x="8567700" y="666524"/>
            <a:ext cx="171098" cy="1604726"/>
            <a:chOff x="5816800" y="2198624"/>
            <a:chExt cx="171098" cy="1604726"/>
          </a:xfrm>
        </p:grpSpPr>
        <p:sp>
          <p:nvSpPr>
            <p:cNvPr id="396" name="Google Shape;396;p40"/>
            <p:cNvSpPr/>
            <p:nvPr/>
          </p:nvSpPr>
          <p:spPr>
            <a:xfrm>
              <a:off x="5816800" y="37334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7" name="Google Shape;397;p40"/>
            <p:cNvCxnSpPr>
              <a:cxnSpLocks/>
              <a:stCxn id="396" idx="2"/>
              <a:endCxn id="360" idx="3"/>
            </p:cNvCxnSpPr>
            <p:nvPr/>
          </p:nvCxnSpPr>
          <p:spPr>
            <a:xfrm flipV="1">
              <a:off x="5816800" y="2198624"/>
              <a:ext cx="171098" cy="1569776"/>
            </a:xfrm>
            <a:prstGeom prst="bentConnector3">
              <a:avLst>
                <a:gd name="adj1" fmla="val -133608"/>
              </a:avLst>
            </a:prstGeom>
            <a:noFill/>
            <a:ln w="9525" cap="flat" cmpd="sng">
              <a:solidFill>
                <a:schemeClr val="lt1"/>
              </a:solidFill>
              <a:prstDash val="solid"/>
              <a:round/>
              <a:headEnd type="none" w="med" len="med"/>
              <a:tailEnd type="none" w="med" len="med"/>
            </a:ln>
          </p:spPr>
        </p:cxnSp>
      </p:grpSp>
      <p:sp>
        <p:nvSpPr>
          <p:cNvPr id="399" name="Google Shape;399;p40"/>
          <p:cNvSpPr txBox="1">
            <a:spLocks noGrp="1"/>
          </p:cNvSpPr>
          <p:nvPr>
            <p:ph type="title"/>
          </p:nvPr>
        </p:nvSpPr>
        <p:spPr>
          <a:xfrm>
            <a:off x="720000" y="336224"/>
            <a:ext cx="7704000" cy="572700"/>
          </a:xfrm>
          <a:prstGeom prst="rect">
            <a:avLst/>
          </a:prstGeom>
        </p:spPr>
        <p:txBody>
          <a:bodyPr spcFirstLastPara="1" wrap="square" lIns="91425" tIns="91425" rIns="91425" bIns="91425" anchor="t" anchorCtr="0">
            <a:noAutofit/>
          </a:bodyPr>
          <a:lstStyle/>
          <a:p>
            <a:r>
              <a:rPr lang="en-US" b="1" dirty="0">
                <a:solidFill>
                  <a:schemeClr val="tx1"/>
                </a:solidFill>
              </a:rPr>
              <a:t>CLOUD COMPUTING USES AND ITS FUNCTIONS</a:t>
            </a:r>
          </a:p>
        </p:txBody>
      </p:sp>
      <p:sp>
        <p:nvSpPr>
          <p:cNvPr id="3" name="TextBox 2">
            <a:extLst>
              <a:ext uri="{FF2B5EF4-FFF2-40B4-BE49-F238E27FC236}">
                <a16:creationId xmlns:a16="http://schemas.microsoft.com/office/drawing/2014/main" id="{C36F29EC-FA38-E2E2-DDAD-33381C304125}"/>
              </a:ext>
            </a:extLst>
          </p:cNvPr>
          <p:cNvSpPr txBox="1"/>
          <p:nvPr/>
        </p:nvSpPr>
        <p:spPr>
          <a:xfrm>
            <a:off x="-138374" y="1497636"/>
            <a:ext cx="8399779" cy="1477328"/>
          </a:xfrm>
          <a:prstGeom prst="rect">
            <a:avLst/>
          </a:prstGeom>
          <a:noFill/>
        </p:spPr>
        <p:txBody>
          <a:bodyPr wrap="square">
            <a:spAutoFit/>
          </a:bodyPr>
          <a:lstStyle/>
          <a:p>
            <a:pPr marL="1371600" indent="457200" rtl="0">
              <a:spcBef>
                <a:spcPts val="0"/>
              </a:spcBef>
              <a:spcAft>
                <a:spcPts val="0"/>
              </a:spcAft>
            </a:pPr>
            <a:r>
              <a:rPr lang="en-US" sz="1800" b="1" i="0" u="none" strike="noStrike" dirty="0">
                <a:solidFill>
                  <a:schemeClr val="bg1"/>
                </a:solidFill>
                <a:effectLst/>
                <a:latin typeface="Fugaz One"/>
              </a:rPr>
              <a:t>The integration of machine learning algorithms in cloud environments enables users to have more seamless and connected experiences, as demonstrated by popular voice assistants like Alexa and Siri. </a:t>
            </a:r>
            <a:br>
              <a:rPr lang="en-US" sz="1800" dirty="0"/>
            </a:br>
            <a:endParaRPr lang="en-PH" sz="1800" dirty="0"/>
          </a:p>
        </p:txBody>
      </p:sp>
      <p:sp>
        <p:nvSpPr>
          <p:cNvPr id="5" name="TextBox 4">
            <a:extLst>
              <a:ext uri="{FF2B5EF4-FFF2-40B4-BE49-F238E27FC236}">
                <a16:creationId xmlns:a16="http://schemas.microsoft.com/office/drawing/2014/main" id="{26DB618D-9791-1E53-9F19-5212F0AF0980}"/>
              </a:ext>
            </a:extLst>
          </p:cNvPr>
          <p:cNvSpPr txBox="1"/>
          <p:nvPr/>
        </p:nvSpPr>
        <p:spPr>
          <a:xfrm>
            <a:off x="-90330" y="3010461"/>
            <a:ext cx="8140171" cy="1631216"/>
          </a:xfrm>
          <a:prstGeom prst="rect">
            <a:avLst/>
          </a:prstGeom>
          <a:noFill/>
        </p:spPr>
        <p:txBody>
          <a:bodyPr wrap="square">
            <a:spAutoFit/>
          </a:bodyPr>
          <a:lstStyle/>
          <a:p>
            <a:pPr marL="1371600" indent="457200" algn="just" rtl="0">
              <a:spcBef>
                <a:spcPts val="0"/>
              </a:spcBef>
              <a:spcAft>
                <a:spcPts val="0"/>
              </a:spcAft>
            </a:pPr>
            <a:r>
              <a:rPr lang="en-US" sz="1800" b="1" i="0" u="none" strike="noStrike" dirty="0">
                <a:solidFill>
                  <a:schemeClr val="bg1"/>
                </a:solidFill>
                <a:effectLst/>
                <a:latin typeface="Fugaz One"/>
              </a:rPr>
              <a:t>Large datasets, whether structured, unstructured, or raw, are used to train machine learning models. The processing power required to handle such large amounts of data necessitates the use of powerful CPUs and GPUs. </a:t>
            </a:r>
            <a:endParaRPr lang="en-US" sz="1800" b="1" dirty="0">
              <a:solidFill>
                <a:schemeClr val="bg1"/>
              </a:solidFill>
              <a:effectLst/>
              <a:latin typeface="Fugaz One"/>
            </a:endParaRPr>
          </a:p>
          <a:p>
            <a:br>
              <a:rPr lang="en-US" dirty="0"/>
            </a:br>
            <a:endParaRPr lang="en-PH"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1"/>
          <p:cNvSpPr/>
          <p:nvPr/>
        </p:nvSpPr>
        <p:spPr>
          <a:xfrm>
            <a:off x="6174225" y="1272103"/>
            <a:ext cx="1889100" cy="1758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3627525" y="1272103"/>
            <a:ext cx="1889100" cy="1758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1080813" y="1272092"/>
            <a:ext cx="1889100" cy="1758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txBox="1">
            <a:spLocks noGrp="1"/>
          </p:cNvSpPr>
          <p:nvPr>
            <p:ph type="title" idx="2"/>
          </p:nvPr>
        </p:nvSpPr>
        <p:spPr>
          <a:xfrm>
            <a:off x="1080875" y="2752825"/>
            <a:ext cx="1889100" cy="7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800" b="1" i="0" u="none" strike="noStrike" dirty="0">
                <a:solidFill>
                  <a:schemeClr val="bg1"/>
                </a:solidFill>
                <a:effectLst/>
              </a:rPr>
              <a:t>Natural Language Processing (NLP)</a:t>
            </a:r>
            <a:endParaRPr b="1" dirty="0">
              <a:solidFill>
                <a:schemeClr val="bg1"/>
              </a:solidFill>
            </a:endParaRPr>
          </a:p>
        </p:txBody>
      </p:sp>
      <p:sp>
        <p:nvSpPr>
          <p:cNvPr id="408" name="Google Shape;408;p41"/>
          <p:cNvSpPr txBox="1">
            <a:spLocks noGrp="1"/>
          </p:cNvSpPr>
          <p:nvPr>
            <p:ph type="title" idx="3"/>
          </p:nvPr>
        </p:nvSpPr>
        <p:spPr>
          <a:xfrm>
            <a:off x="3627562" y="2752825"/>
            <a:ext cx="1889100" cy="7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800" b="1" i="0" u="none" strike="noStrike" dirty="0">
                <a:solidFill>
                  <a:schemeClr val="bg1"/>
                </a:solidFill>
                <a:effectLst/>
              </a:rPr>
              <a:t>Computer Vision </a:t>
            </a:r>
            <a:endParaRPr b="1" dirty="0">
              <a:solidFill>
                <a:schemeClr val="bg1"/>
              </a:solidFill>
            </a:endParaRPr>
          </a:p>
        </p:txBody>
      </p:sp>
      <p:sp>
        <p:nvSpPr>
          <p:cNvPr id="409" name="Google Shape;409;p41"/>
          <p:cNvSpPr txBox="1">
            <a:spLocks noGrp="1"/>
          </p:cNvSpPr>
          <p:nvPr>
            <p:ph type="title" idx="5"/>
          </p:nvPr>
        </p:nvSpPr>
        <p:spPr>
          <a:xfrm>
            <a:off x="6174375" y="2752825"/>
            <a:ext cx="1889100" cy="7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1800" b="1" i="0" u="none" strike="noStrike" dirty="0">
                <a:solidFill>
                  <a:schemeClr val="bg1"/>
                </a:solidFill>
                <a:effectLst/>
              </a:rPr>
              <a:t>Voice </a:t>
            </a:r>
            <a:r>
              <a:rPr lang="en-PH" sz="1800" b="1" u="none" strike="noStrike" dirty="0">
                <a:solidFill>
                  <a:schemeClr val="bg1"/>
                </a:solidFill>
                <a:effectLst/>
              </a:rPr>
              <a:t>Recognition</a:t>
            </a:r>
            <a:r>
              <a:rPr lang="en-PH" sz="1800" b="1" i="0" u="none" strike="noStrike" dirty="0">
                <a:solidFill>
                  <a:schemeClr val="bg1"/>
                </a:solidFill>
                <a:effectLst/>
              </a:rPr>
              <a:t> and Speech-to-Text</a:t>
            </a:r>
            <a:endParaRPr b="1" dirty="0">
              <a:solidFill>
                <a:schemeClr val="bg1"/>
              </a:solidFill>
            </a:endParaRPr>
          </a:p>
        </p:txBody>
      </p:sp>
      <p:sp>
        <p:nvSpPr>
          <p:cNvPr id="410" name="Google Shape;410;p41"/>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1"/>
          <p:cNvSpPr txBox="1">
            <a:spLocks noGrp="1"/>
          </p:cNvSpPr>
          <p:nvPr>
            <p:ph type="subTitle" idx="1"/>
          </p:nvPr>
        </p:nvSpPr>
        <p:spPr>
          <a:xfrm>
            <a:off x="617239" y="3582866"/>
            <a:ext cx="2816221" cy="869400"/>
          </a:xfrm>
          <a:prstGeom prst="rect">
            <a:avLst/>
          </a:prstGeom>
        </p:spPr>
        <p:txBody>
          <a:bodyPr spcFirstLastPara="1" wrap="square" lIns="91425" tIns="91425" rIns="91425" bIns="91425" anchor="t" anchorCtr="0">
            <a:noAutofit/>
          </a:bodyPr>
          <a:lstStyle/>
          <a:p>
            <a:pPr marL="0" indent="0"/>
            <a:r>
              <a:rPr lang="en-US" b="1" i="0" u="none" strike="noStrike" dirty="0">
                <a:solidFill>
                  <a:schemeClr val="bg1"/>
                </a:solidFill>
                <a:effectLst/>
                <a:latin typeface="Fugaz One"/>
              </a:rPr>
              <a:t>cloud-based AI services to understand and process human language.</a:t>
            </a:r>
          </a:p>
          <a:p>
            <a:pPr marL="0" lvl="0" indent="0" algn="ctr" rtl="0">
              <a:spcBef>
                <a:spcPts val="0"/>
              </a:spcBef>
              <a:spcAft>
                <a:spcPts val="0"/>
              </a:spcAft>
              <a:buNone/>
            </a:pPr>
            <a:endParaRPr dirty="0"/>
          </a:p>
        </p:txBody>
      </p:sp>
      <p:sp>
        <p:nvSpPr>
          <p:cNvPr id="412" name="Google Shape;412;p41"/>
          <p:cNvSpPr txBox="1">
            <a:spLocks noGrp="1"/>
          </p:cNvSpPr>
          <p:nvPr>
            <p:ph type="subTitle" idx="4"/>
          </p:nvPr>
        </p:nvSpPr>
        <p:spPr>
          <a:xfrm>
            <a:off x="3223585" y="3272247"/>
            <a:ext cx="2696829" cy="869400"/>
          </a:xfrm>
          <a:prstGeom prst="rect">
            <a:avLst/>
          </a:prstGeom>
        </p:spPr>
        <p:txBody>
          <a:bodyPr spcFirstLastPara="1" wrap="square" lIns="91425" tIns="91425" rIns="91425" bIns="91425" anchor="t" anchorCtr="0">
            <a:noAutofit/>
          </a:bodyPr>
          <a:lstStyle/>
          <a:p>
            <a:pPr marL="0" indent="0"/>
            <a:r>
              <a:rPr lang="en-US" b="1" i="0" u="none" strike="noStrike" dirty="0">
                <a:solidFill>
                  <a:schemeClr val="bg1"/>
                </a:solidFill>
                <a:effectLst/>
                <a:latin typeface="Fugaz One"/>
              </a:rPr>
              <a:t>analyze and interpret visual data using AI algorithms. Image recognition, object detection, facial recognition, and video analysis are examples of applications such as security surveillance and autonomous vehicles.</a:t>
            </a:r>
          </a:p>
          <a:p>
            <a:pPr marL="0" lvl="0" indent="0" algn="ctr" rtl="0">
              <a:spcBef>
                <a:spcPts val="0"/>
              </a:spcBef>
              <a:spcAft>
                <a:spcPts val="0"/>
              </a:spcAft>
              <a:buNone/>
            </a:pPr>
            <a:endParaRPr dirty="0"/>
          </a:p>
        </p:txBody>
      </p:sp>
      <p:sp>
        <p:nvSpPr>
          <p:cNvPr id="413" name="Google Shape;413;p41"/>
          <p:cNvSpPr txBox="1">
            <a:spLocks noGrp="1"/>
          </p:cNvSpPr>
          <p:nvPr>
            <p:ph type="subTitle" idx="6"/>
          </p:nvPr>
        </p:nvSpPr>
        <p:spPr>
          <a:xfrm>
            <a:off x="5817344" y="3465028"/>
            <a:ext cx="2602862"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i="0" u="none" strike="noStrike" dirty="0">
                <a:solidFill>
                  <a:schemeClr val="bg1"/>
                </a:solidFill>
                <a:effectLst/>
                <a:latin typeface="Fugaz One"/>
              </a:rPr>
              <a:t>enable voice recognition and speech-to-text capabilities, enabling applications such as voice assistants, transcription services, and voice-controlled systems.</a:t>
            </a:r>
            <a:br>
              <a:rPr lang="en-US" b="1" i="0" u="none" strike="noStrike" dirty="0">
                <a:solidFill>
                  <a:schemeClr val="bg1"/>
                </a:solidFill>
                <a:effectLst/>
                <a:latin typeface="Fugaz One"/>
              </a:rPr>
            </a:br>
            <a:endParaRPr b="1" dirty="0">
              <a:solidFill>
                <a:schemeClr val="bg1"/>
              </a:solidFill>
              <a:latin typeface="Fugaz One"/>
            </a:endParaRPr>
          </a:p>
        </p:txBody>
      </p:sp>
      <p:sp>
        <p:nvSpPr>
          <p:cNvPr id="414" name="Google Shape;414;p41"/>
          <p:cNvSpPr/>
          <p:nvPr/>
        </p:nvSpPr>
        <p:spPr>
          <a:xfrm>
            <a:off x="1688750" y="1966925"/>
            <a:ext cx="673200" cy="6732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41"/>
          <p:cNvSpPr/>
          <p:nvPr/>
        </p:nvSpPr>
        <p:spPr>
          <a:xfrm>
            <a:off x="4235475" y="1966925"/>
            <a:ext cx="673200" cy="6732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6782200" y="1966925"/>
            <a:ext cx="673200" cy="6732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41"/>
          <p:cNvGrpSpPr/>
          <p:nvPr/>
        </p:nvGrpSpPr>
        <p:grpSpPr>
          <a:xfrm>
            <a:off x="405288" y="860250"/>
            <a:ext cx="171000" cy="2360550"/>
            <a:chOff x="5816800" y="2392350"/>
            <a:chExt cx="171000" cy="2360550"/>
          </a:xfrm>
        </p:grpSpPr>
        <p:sp>
          <p:nvSpPr>
            <p:cNvPr id="430" name="Google Shape;430;p41"/>
            <p:cNvSpPr/>
            <p:nvPr/>
          </p:nvSpPr>
          <p:spPr>
            <a:xfrm>
              <a:off x="5816800" y="468300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1" name="Google Shape;431;p41"/>
            <p:cNvCxnSpPr>
              <a:stCxn id="430" idx="2"/>
              <a:endCxn id="410" idx="1"/>
            </p:cNvCxnSpPr>
            <p:nvPr/>
          </p:nvCxnSpPr>
          <p:spPr>
            <a:xfrm rot="10800000" flipH="1">
              <a:off x="5816800" y="2392350"/>
              <a:ext cx="171000" cy="23256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432" name="Google Shape;432;p41"/>
          <p:cNvGrpSpPr/>
          <p:nvPr/>
        </p:nvGrpSpPr>
        <p:grpSpPr>
          <a:xfrm flipH="1">
            <a:off x="8567798" y="860250"/>
            <a:ext cx="171000" cy="2360550"/>
            <a:chOff x="5816800" y="2392350"/>
            <a:chExt cx="171000" cy="2360550"/>
          </a:xfrm>
        </p:grpSpPr>
        <p:sp>
          <p:nvSpPr>
            <p:cNvPr id="433" name="Google Shape;433;p41"/>
            <p:cNvSpPr/>
            <p:nvPr/>
          </p:nvSpPr>
          <p:spPr>
            <a:xfrm>
              <a:off x="5816800" y="468300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4" name="Google Shape;434;p41"/>
            <p:cNvCxnSpPr>
              <a:stCxn id="433" idx="2"/>
              <a:endCxn id="410" idx="3"/>
            </p:cNvCxnSpPr>
            <p:nvPr/>
          </p:nvCxnSpPr>
          <p:spPr>
            <a:xfrm rot="10800000" flipH="1">
              <a:off x="5816800" y="2392350"/>
              <a:ext cx="171000" cy="2325600"/>
            </a:xfrm>
            <a:prstGeom prst="bentConnector3">
              <a:avLst>
                <a:gd name="adj1" fmla="val -139254"/>
              </a:avLst>
            </a:prstGeom>
            <a:noFill/>
            <a:ln w="9525" cap="flat" cmpd="sng">
              <a:solidFill>
                <a:schemeClr val="lt1"/>
              </a:solidFill>
              <a:prstDash val="solid"/>
              <a:round/>
              <a:headEnd type="none" w="med" len="med"/>
              <a:tailEnd type="none" w="med" len="med"/>
            </a:ln>
          </p:spPr>
        </p:cxnSp>
      </p:grpSp>
      <p:cxnSp>
        <p:nvCxnSpPr>
          <p:cNvPr id="435" name="Google Shape;435;p41"/>
          <p:cNvCxnSpPr>
            <a:stCxn id="414" idx="3"/>
            <a:endCxn id="407" idx="3"/>
          </p:cNvCxnSpPr>
          <p:nvPr/>
        </p:nvCxnSpPr>
        <p:spPr>
          <a:xfrm>
            <a:off x="2361950" y="2303525"/>
            <a:ext cx="608100" cy="806700"/>
          </a:xfrm>
          <a:prstGeom prst="bentConnector3">
            <a:avLst>
              <a:gd name="adj1" fmla="val 139147"/>
            </a:avLst>
          </a:prstGeom>
          <a:noFill/>
          <a:ln w="9525" cap="flat" cmpd="sng">
            <a:solidFill>
              <a:schemeClr val="lt1"/>
            </a:solidFill>
            <a:prstDash val="solid"/>
            <a:round/>
            <a:headEnd type="none" w="med" len="med"/>
            <a:tailEnd type="none" w="med" len="med"/>
          </a:ln>
        </p:spPr>
      </p:cxnSp>
      <p:cxnSp>
        <p:nvCxnSpPr>
          <p:cNvPr id="436" name="Google Shape;436;p41"/>
          <p:cNvCxnSpPr>
            <a:stCxn id="414" idx="1"/>
            <a:endCxn id="407" idx="1"/>
          </p:cNvCxnSpPr>
          <p:nvPr/>
        </p:nvCxnSpPr>
        <p:spPr>
          <a:xfrm flipH="1">
            <a:off x="1080950" y="2303525"/>
            <a:ext cx="607800" cy="806700"/>
          </a:xfrm>
          <a:prstGeom prst="bentConnector3">
            <a:avLst>
              <a:gd name="adj1" fmla="val 139191"/>
            </a:avLst>
          </a:prstGeom>
          <a:noFill/>
          <a:ln w="9525" cap="flat" cmpd="sng">
            <a:solidFill>
              <a:schemeClr val="lt1"/>
            </a:solidFill>
            <a:prstDash val="solid"/>
            <a:round/>
            <a:headEnd type="none" w="med" len="med"/>
            <a:tailEnd type="none" w="med" len="med"/>
          </a:ln>
        </p:spPr>
      </p:cxnSp>
      <p:cxnSp>
        <p:nvCxnSpPr>
          <p:cNvPr id="437" name="Google Shape;437;p41"/>
          <p:cNvCxnSpPr>
            <a:stCxn id="415" idx="1"/>
            <a:endCxn id="408" idx="1"/>
          </p:cNvCxnSpPr>
          <p:nvPr/>
        </p:nvCxnSpPr>
        <p:spPr>
          <a:xfrm flipH="1">
            <a:off x="3627675" y="2303525"/>
            <a:ext cx="607800" cy="806700"/>
          </a:xfrm>
          <a:prstGeom prst="bentConnector3">
            <a:avLst>
              <a:gd name="adj1" fmla="val 139197"/>
            </a:avLst>
          </a:prstGeom>
          <a:noFill/>
          <a:ln w="9525" cap="flat" cmpd="sng">
            <a:solidFill>
              <a:schemeClr val="lt1"/>
            </a:solidFill>
            <a:prstDash val="solid"/>
            <a:round/>
            <a:headEnd type="none" w="med" len="med"/>
            <a:tailEnd type="none" w="med" len="med"/>
          </a:ln>
        </p:spPr>
      </p:cxnSp>
      <p:cxnSp>
        <p:nvCxnSpPr>
          <p:cNvPr id="438" name="Google Shape;438;p41"/>
          <p:cNvCxnSpPr>
            <a:stCxn id="415" idx="3"/>
            <a:endCxn id="408" idx="3"/>
          </p:cNvCxnSpPr>
          <p:nvPr/>
        </p:nvCxnSpPr>
        <p:spPr>
          <a:xfrm>
            <a:off x="4908675" y="2303525"/>
            <a:ext cx="608100" cy="806700"/>
          </a:xfrm>
          <a:prstGeom prst="bentConnector3">
            <a:avLst>
              <a:gd name="adj1" fmla="val 139140"/>
            </a:avLst>
          </a:prstGeom>
          <a:noFill/>
          <a:ln w="9525" cap="flat" cmpd="sng">
            <a:solidFill>
              <a:schemeClr val="lt1"/>
            </a:solidFill>
            <a:prstDash val="solid"/>
            <a:round/>
            <a:headEnd type="none" w="med" len="med"/>
            <a:tailEnd type="none" w="med" len="med"/>
          </a:ln>
        </p:spPr>
      </p:cxnSp>
      <p:cxnSp>
        <p:nvCxnSpPr>
          <p:cNvPr id="439" name="Google Shape;439;p41"/>
          <p:cNvCxnSpPr>
            <a:stCxn id="416" idx="1"/>
            <a:endCxn id="409" idx="1"/>
          </p:cNvCxnSpPr>
          <p:nvPr/>
        </p:nvCxnSpPr>
        <p:spPr>
          <a:xfrm flipH="1">
            <a:off x="6174400" y="2303525"/>
            <a:ext cx="607800" cy="806700"/>
          </a:xfrm>
          <a:prstGeom prst="bentConnector3">
            <a:avLst>
              <a:gd name="adj1" fmla="val 139182"/>
            </a:avLst>
          </a:prstGeom>
          <a:noFill/>
          <a:ln w="9525" cap="flat" cmpd="sng">
            <a:solidFill>
              <a:schemeClr val="lt1"/>
            </a:solidFill>
            <a:prstDash val="solid"/>
            <a:round/>
            <a:headEnd type="none" w="med" len="med"/>
            <a:tailEnd type="none" w="med" len="med"/>
          </a:ln>
        </p:spPr>
      </p:cxnSp>
      <p:cxnSp>
        <p:nvCxnSpPr>
          <p:cNvPr id="440" name="Google Shape;440;p41"/>
          <p:cNvCxnSpPr>
            <a:stCxn id="416" idx="3"/>
            <a:endCxn id="409" idx="3"/>
          </p:cNvCxnSpPr>
          <p:nvPr/>
        </p:nvCxnSpPr>
        <p:spPr>
          <a:xfrm>
            <a:off x="7455400" y="2303525"/>
            <a:ext cx="608100" cy="806700"/>
          </a:xfrm>
          <a:prstGeom prst="bentConnector3">
            <a:avLst>
              <a:gd name="adj1" fmla="val 139155"/>
            </a:avLst>
          </a:prstGeom>
          <a:noFill/>
          <a:ln w="9525" cap="flat" cmpd="sng">
            <a:solidFill>
              <a:schemeClr val="lt1"/>
            </a:solidFill>
            <a:prstDash val="solid"/>
            <a:round/>
            <a:headEnd type="none" w="med" len="med"/>
            <a:tailEnd type="none" w="med" len="med"/>
          </a:ln>
        </p:spPr>
      </p:cxnSp>
      <p:sp>
        <p:nvSpPr>
          <p:cNvPr id="441" name="Google Shape;441;p41"/>
          <p:cNvSpPr txBox="1">
            <a:spLocks noGrp="1"/>
          </p:cNvSpPr>
          <p:nvPr>
            <p:ph type="title"/>
          </p:nvPr>
        </p:nvSpPr>
        <p:spPr>
          <a:xfrm>
            <a:off x="150580" y="554064"/>
            <a:ext cx="7704000" cy="572700"/>
          </a:xfrm>
          <a:prstGeom prst="rect">
            <a:avLst/>
          </a:prstGeom>
        </p:spPr>
        <p:txBody>
          <a:bodyPr spcFirstLastPara="1" wrap="square" lIns="91425" tIns="91425" rIns="91425" bIns="91425" anchor="t" anchorCtr="0">
            <a:noAutofit/>
          </a:bodyPr>
          <a:lstStyle/>
          <a:p>
            <a:pPr marL="1371600" rtl="0">
              <a:spcBef>
                <a:spcPts val="0"/>
              </a:spcBef>
              <a:spcAft>
                <a:spcPts val="0"/>
              </a:spcAft>
            </a:pPr>
            <a:r>
              <a:rPr lang="en-US" sz="2400" b="1" i="0" u="none" strike="noStrike" dirty="0">
                <a:solidFill>
                  <a:schemeClr val="tx1"/>
                </a:solidFill>
                <a:effectLst/>
              </a:rPr>
              <a:t>Some of the AI applications in cloud:</a:t>
            </a:r>
            <a:br>
              <a:rPr lang="en-US" sz="2400" b="1" dirty="0">
                <a:solidFill>
                  <a:schemeClr val="tx1"/>
                </a:solidFill>
                <a:effectLst/>
              </a:rPr>
            </a:br>
            <a:br>
              <a:rPr lang="en-US" sz="2400" b="1" dirty="0">
                <a:solidFill>
                  <a:schemeClr val="tx1"/>
                </a:solidFill>
              </a:rPr>
            </a:br>
            <a:endParaRPr sz="2400" b="1" dirty="0">
              <a:solidFill>
                <a:schemeClr val="tx1"/>
              </a:solidFill>
            </a:endParaRPr>
          </a:p>
        </p:txBody>
      </p:sp>
      <p:sp>
        <p:nvSpPr>
          <p:cNvPr id="2" name="Google Shape;243;p35">
            <a:extLst>
              <a:ext uri="{FF2B5EF4-FFF2-40B4-BE49-F238E27FC236}">
                <a16:creationId xmlns:a16="http://schemas.microsoft.com/office/drawing/2014/main" id="{12618BD8-5E8D-BD13-EC62-E89E347EB607}"/>
              </a:ext>
            </a:extLst>
          </p:cNvPr>
          <p:cNvSpPr txBox="1">
            <a:spLocks/>
          </p:cNvSpPr>
          <p:nvPr/>
        </p:nvSpPr>
        <p:spPr>
          <a:xfrm>
            <a:off x="1413288" y="1868900"/>
            <a:ext cx="12735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 b="1" dirty="0">
                <a:solidFill>
                  <a:schemeClr val="dk1"/>
                </a:solidFill>
              </a:rPr>
              <a:t>01</a:t>
            </a:r>
          </a:p>
        </p:txBody>
      </p:sp>
      <p:sp>
        <p:nvSpPr>
          <p:cNvPr id="3" name="Google Shape;243;p35">
            <a:extLst>
              <a:ext uri="{FF2B5EF4-FFF2-40B4-BE49-F238E27FC236}">
                <a16:creationId xmlns:a16="http://schemas.microsoft.com/office/drawing/2014/main" id="{2E7DB63D-0487-30AB-F796-2C7CD8B3E198}"/>
              </a:ext>
            </a:extLst>
          </p:cNvPr>
          <p:cNvSpPr txBox="1">
            <a:spLocks/>
          </p:cNvSpPr>
          <p:nvPr/>
        </p:nvSpPr>
        <p:spPr>
          <a:xfrm>
            <a:off x="3941960" y="1878011"/>
            <a:ext cx="12735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 b="1" dirty="0">
                <a:solidFill>
                  <a:schemeClr val="dk1"/>
                </a:solidFill>
              </a:rPr>
              <a:t>02</a:t>
            </a:r>
          </a:p>
        </p:txBody>
      </p:sp>
      <p:sp>
        <p:nvSpPr>
          <p:cNvPr id="4" name="Google Shape;243;p35">
            <a:extLst>
              <a:ext uri="{FF2B5EF4-FFF2-40B4-BE49-F238E27FC236}">
                <a16:creationId xmlns:a16="http://schemas.microsoft.com/office/drawing/2014/main" id="{F957551E-1F1A-C7A6-C2CA-AD18562818D9}"/>
              </a:ext>
            </a:extLst>
          </p:cNvPr>
          <p:cNvSpPr txBox="1">
            <a:spLocks/>
          </p:cNvSpPr>
          <p:nvPr/>
        </p:nvSpPr>
        <p:spPr>
          <a:xfrm>
            <a:off x="6485950" y="1868900"/>
            <a:ext cx="12735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 b="1" dirty="0">
                <a:solidFill>
                  <a:schemeClr val="dk1"/>
                </a:solidFill>
              </a:rPr>
              <a:t>03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2"/>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txBox="1">
            <a:spLocks noGrp="1"/>
          </p:cNvSpPr>
          <p:nvPr>
            <p:ph type="title" idx="5"/>
          </p:nvPr>
        </p:nvSpPr>
        <p:spPr>
          <a:xfrm>
            <a:off x="870009" y="3423038"/>
            <a:ext cx="2310757"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t>PRIVATE CLOUD</a:t>
            </a:r>
            <a:endParaRPr b="1" dirty="0"/>
          </a:p>
        </p:txBody>
      </p:sp>
      <p:sp>
        <p:nvSpPr>
          <p:cNvPr id="456" name="Google Shape;456;p42"/>
          <p:cNvSpPr txBox="1">
            <a:spLocks noGrp="1"/>
          </p:cNvSpPr>
          <p:nvPr>
            <p:ph type="title" idx="2"/>
          </p:nvPr>
        </p:nvSpPr>
        <p:spPr>
          <a:xfrm>
            <a:off x="6113982" y="3387250"/>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t>PUBLIC CLOUD</a:t>
            </a:r>
            <a:endParaRPr b="1" dirty="0"/>
          </a:p>
        </p:txBody>
      </p:sp>
      <p:sp>
        <p:nvSpPr>
          <p:cNvPr id="458" name="Google Shape;458;p42"/>
          <p:cNvSpPr txBox="1">
            <a:spLocks noGrp="1"/>
          </p:cNvSpPr>
          <p:nvPr>
            <p:ph type="title" idx="3"/>
          </p:nvPr>
        </p:nvSpPr>
        <p:spPr>
          <a:xfrm>
            <a:off x="3439906" y="3413102"/>
            <a:ext cx="2264495"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t>HYBRID CLOUD</a:t>
            </a:r>
            <a:endParaRPr b="1" dirty="0"/>
          </a:p>
        </p:txBody>
      </p:sp>
      <p:grpSp>
        <p:nvGrpSpPr>
          <p:cNvPr id="465" name="Google Shape;465;p42"/>
          <p:cNvGrpSpPr/>
          <p:nvPr/>
        </p:nvGrpSpPr>
        <p:grpSpPr>
          <a:xfrm>
            <a:off x="405288" y="860100"/>
            <a:ext cx="171000" cy="1495650"/>
            <a:chOff x="5816800" y="2392200"/>
            <a:chExt cx="171000" cy="1495650"/>
          </a:xfrm>
        </p:grpSpPr>
        <p:sp>
          <p:nvSpPr>
            <p:cNvPr id="466" name="Google Shape;466;p42"/>
            <p:cNvSpPr/>
            <p:nvPr/>
          </p:nvSpPr>
          <p:spPr>
            <a:xfrm>
              <a:off x="5816800" y="3817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7" name="Google Shape;467;p42"/>
            <p:cNvCxnSpPr>
              <a:stCxn id="466" idx="2"/>
              <a:endCxn id="453" idx="1"/>
            </p:cNvCxnSpPr>
            <p:nvPr/>
          </p:nvCxnSpPr>
          <p:spPr>
            <a:xfrm rot="10800000" flipH="1">
              <a:off x="5816800" y="2392200"/>
              <a:ext cx="171000" cy="14607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468" name="Google Shape;468;p42"/>
          <p:cNvGrpSpPr/>
          <p:nvPr/>
        </p:nvGrpSpPr>
        <p:grpSpPr>
          <a:xfrm flipH="1">
            <a:off x="8567798" y="860100"/>
            <a:ext cx="171000" cy="1495650"/>
            <a:chOff x="5816800" y="2392200"/>
            <a:chExt cx="171000" cy="1495650"/>
          </a:xfrm>
        </p:grpSpPr>
        <p:sp>
          <p:nvSpPr>
            <p:cNvPr id="469" name="Google Shape;469;p42"/>
            <p:cNvSpPr/>
            <p:nvPr/>
          </p:nvSpPr>
          <p:spPr>
            <a:xfrm>
              <a:off x="5816800" y="3817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0" name="Google Shape;470;p42"/>
            <p:cNvCxnSpPr>
              <a:stCxn id="469" idx="2"/>
              <a:endCxn id="453" idx="3"/>
            </p:cNvCxnSpPr>
            <p:nvPr/>
          </p:nvCxnSpPr>
          <p:spPr>
            <a:xfrm rot="10800000" flipH="1">
              <a:off x="5816800" y="2392200"/>
              <a:ext cx="171000" cy="1460700"/>
            </a:xfrm>
            <a:prstGeom prst="bentConnector3">
              <a:avLst>
                <a:gd name="adj1" fmla="val -139254"/>
              </a:avLst>
            </a:prstGeom>
            <a:noFill/>
            <a:ln w="9525" cap="flat" cmpd="sng">
              <a:solidFill>
                <a:schemeClr val="lt1"/>
              </a:solidFill>
              <a:prstDash val="solid"/>
              <a:round/>
              <a:headEnd type="none" w="med" len="med"/>
              <a:tailEnd type="none" w="med" len="med"/>
            </a:ln>
          </p:spPr>
        </p:cxnSp>
      </p:grpSp>
      <p:pic>
        <p:nvPicPr>
          <p:cNvPr id="8" name="Google Shape;1401;p60">
            <a:extLst>
              <a:ext uri="{FF2B5EF4-FFF2-40B4-BE49-F238E27FC236}">
                <a16:creationId xmlns:a16="http://schemas.microsoft.com/office/drawing/2014/main" id="{1EB20AEA-F090-AC98-CA44-30482A8E0D9F}"/>
              </a:ext>
            </a:extLst>
          </p:cNvPr>
          <p:cNvPicPr preferRelativeResize="0"/>
          <p:nvPr/>
        </p:nvPicPr>
        <p:blipFill>
          <a:blip r:embed="rId3">
            <a:alphaModFix/>
          </a:blip>
          <a:stretch>
            <a:fillRect/>
          </a:stretch>
        </p:blipFill>
        <p:spPr>
          <a:xfrm>
            <a:off x="6198128" y="1652126"/>
            <a:ext cx="1978460" cy="1619699"/>
          </a:xfrm>
          <a:prstGeom prst="rect">
            <a:avLst/>
          </a:prstGeom>
          <a:noFill/>
          <a:ln>
            <a:noFill/>
          </a:ln>
        </p:spPr>
      </p:pic>
      <p:pic>
        <p:nvPicPr>
          <p:cNvPr id="9" name="Google Shape;1401;p60">
            <a:extLst>
              <a:ext uri="{FF2B5EF4-FFF2-40B4-BE49-F238E27FC236}">
                <a16:creationId xmlns:a16="http://schemas.microsoft.com/office/drawing/2014/main" id="{C3774245-C683-6BD6-7374-A03D3996315A}"/>
              </a:ext>
            </a:extLst>
          </p:cNvPr>
          <p:cNvPicPr preferRelativeResize="0"/>
          <p:nvPr/>
        </p:nvPicPr>
        <p:blipFill>
          <a:blip r:embed="rId3">
            <a:alphaModFix/>
            <a:duotone>
              <a:prstClr val="black"/>
              <a:schemeClr val="accent1">
                <a:tint val="45000"/>
                <a:satMod val="400000"/>
              </a:schemeClr>
            </a:duotone>
          </a:blip>
          <a:stretch>
            <a:fillRect/>
          </a:stretch>
        </p:blipFill>
        <p:spPr>
          <a:xfrm>
            <a:off x="3826330" y="1670051"/>
            <a:ext cx="1978460" cy="1619699"/>
          </a:xfrm>
          <a:prstGeom prst="rect">
            <a:avLst/>
          </a:prstGeom>
          <a:noFill/>
          <a:ln>
            <a:noFill/>
          </a:ln>
        </p:spPr>
      </p:pic>
      <p:pic>
        <p:nvPicPr>
          <p:cNvPr id="10" name="Google Shape;1401;p60">
            <a:extLst>
              <a:ext uri="{FF2B5EF4-FFF2-40B4-BE49-F238E27FC236}">
                <a16:creationId xmlns:a16="http://schemas.microsoft.com/office/drawing/2014/main" id="{EF57D4F4-E248-29BB-A46B-37FE7321F463}"/>
              </a:ext>
            </a:extLst>
          </p:cNvPr>
          <p:cNvPicPr preferRelativeResize="0"/>
          <p:nvPr/>
        </p:nvPicPr>
        <p:blipFill>
          <a:blip r:embed="rId3">
            <a:alphaModFix/>
            <a:duotone>
              <a:prstClr val="black"/>
              <a:schemeClr val="accent1">
                <a:tint val="45000"/>
                <a:satMod val="400000"/>
              </a:schemeClr>
            </a:duotone>
          </a:blip>
          <a:stretch>
            <a:fillRect/>
          </a:stretch>
        </p:blipFill>
        <p:spPr>
          <a:xfrm>
            <a:off x="932661" y="1614165"/>
            <a:ext cx="1978460" cy="1619699"/>
          </a:xfrm>
          <a:prstGeom prst="rect">
            <a:avLst/>
          </a:prstGeom>
          <a:noFill/>
          <a:ln>
            <a:noFill/>
          </a:ln>
        </p:spPr>
      </p:pic>
      <p:pic>
        <p:nvPicPr>
          <p:cNvPr id="11" name="Google Shape;1401;p60">
            <a:extLst>
              <a:ext uri="{FF2B5EF4-FFF2-40B4-BE49-F238E27FC236}">
                <a16:creationId xmlns:a16="http://schemas.microsoft.com/office/drawing/2014/main" id="{ACC647A3-293E-F10A-FBC2-DC1AFDABC012}"/>
              </a:ext>
            </a:extLst>
          </p:cNvPr>
          <p:cNvPicPr preferRelativeResize="0"/>
          <p:nvPr/>
        </p:nvPicPr>
        <p:blipFill>
          <a:blip r:embed="rId3">
            <a:alphaModFix/>
            <a:duotone>
              <a:schemeClr val="accent6">
                <a:shade val="45000"/>
                <a:satMod val="135000"/>
              </a:schemeClr>
              <a:prstClr val="white"/>
            </a:duotone>
          </a:blip>
          <a:stretch>
            <a:fillRect/>
          </a:stretch>
        </p:blipFill>
        <p:spPr>
          <a:xfrm>
            <a:off x="3395230" y="1707576"/>
            <a:ext cx="1978460" cy="1619699"/>
          </a:xfrm>
          <a:prstGeom prst="rect">
            <a:avLst/>
          </a:prstGeom>
          <a:noFill/>
          <a:ln>
            <a:noFill/>
          </a:ln>
        </p:spPr>
      </p:pic>
      <p:sp>
        <p:nvSpPr>
          <p:cNvPr id="4" name="Google Shape;474;p42">
            <a:extLst>
              <a:ext uri="{FF2B5EF4-FFF2-40B4-BE49-F238E27FC236}">
                <a16:creationId xmlns:a16="http://schemas.microsoft.com/office/drawing/2014/main" id="{42CB84D0-94D2-D546-166C-CBF138CBEDAA}"/>
              </a:ext>
            </a:extLst>
          </p:cNvPr>
          <p:cNvSpPr txBox="1">
            <a:spLocks/>
          </p:cNvSpPr>
          <p:nvPr/>
        </p:nvSpPr>
        <p:spPr>
          <a:xfrm>
            <a:off x="903512" y="62292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1pPr>
            <a:lvl2pPr marR="0" lvl="1"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2pPr>
            <a:lvl3pPr marR="0" lvl="2"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3pPr>
            <a:lvl4pPr marR="0" lvl="3"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4pPr>
            <a:lvl5pPr marR="0" lvl="4"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5pPr>
            <a:lvl6pPr marR="0" lvl="5"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6pPr>
            <a:lvl7pPr marR="0" lvl="6"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7pPr>
            <a:lvl8pPr marR="0" lvl="7"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8pPr>
            <a:lvl9pPr marR="0" lvl="8"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9pPr>
          </a:lstStyle>
          <a:p>
            <a:r>
              <a:rPr lang="en-US" sz="2000" b="1" dirty="0">
                <a:solidFill>
                  <a:schemeClr val="dk1"/>
                </a:solidFill>
              </a:rPr>
              <a:t>THREE DIFFERENT CLOUD COMPUTING DEVELOPMENT MODELS</a:t>
            </a:r>
          </a:p>
        </p:txBody>
      </p:sp>
    </p:spTree>
    <p:extLst>
      <p:ext uri="{BB962C8B-B14F-4D97-AF65-F5344CB8AC3E}">
        <p14:creationId xmlns:p14="http://schemas.microsoft.com/office/powerpoint/2010/main" val="2238601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p:nvPr/>
        </p:nvSpPr>
        <p:spPr>
          <a:xfrm>
            <a:off x="4561475"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3"/>
          <p:cNvSpPr/>
          <p:nvPr/>
        </p:nvSpPr>
        <p:spPr>
          <a:xfrm>
            <a:off x="4561475" y="13980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3"/>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3"/>
          <p:cNvSpPr/>
          <p:nvPr/>
        </p:nvSpPr>
        <p:spPr>
          <a:xfrm>
            <a:off x="410725" y="1398025"/>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3"/>
          <p:cNvSpPr/>
          <p:nvPr/>
        </p:nvSpPr>
        <p:spPr>
          <a:xfrm>
            <a:off x="489117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3"/>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3"/>
          <p:cNvSpPr/>
          <p:nvPr/>
        </p:nvSpPr>
        <p:spPr>
          <a:xfrm>
            <a:off x="74032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txBox="1">
            <a:spLocks noGrp="1"/>
          </p:cNvSpPr>
          <p:nvPr>
            <p:ph type="title" idx="2"/>
          </p:nvPr>
        </p:nvSpPr>
        <p:spPr>
          <a:xfrm>
            <a:off x="1826275" y="1899194"/>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1600" b="1" dirty="0"/>
              <a:t>Introduction and Background of the topic</a:t>
            </a:r>
            <a:endParaRPr sz="1600" b="1" dirty="0"/>
          </a:p>
        </p:txBody>
      </p:sp>
      <p:sp>
        <p:nvSpPr>
          <p:cNvPr id="193" name="Google Shape;193;p33"/>
          <p:cNvSpPr txBox="1">
            <a:spLocks noGrp="1"/>
          </p:cNvSpPr>
          <p:nvPr>
            <p:ph type="title" idx="9"/>
          </p:nvPr>
        </p:nvSpPr>
        <p:spPr>
          <a:xfrm>
            <a:off x="81937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01</a:t>
            </a:r>
            <a:endParaRPr b="1" dirty="0">
              <a:solidFill>
                <a:schemeClr val="dk1"/>
              </a:solidFill>
            </a:endParaRPr>
          </a:p>
        </p:txBody>
      </p:sp>
      <p:sp>
        <p:nvSpPr>
          <p:cNvPr id="194" name="Google Shape;194;p33"/>
          <p:cNvSpPr txBox="1">
            <a:spLocks noGrp="1"/>
          </p:cNvSpPr>
          <p:nvPr>
            <p:ph type="title" idx="13"/>
          </p:nvPr>
        </p:nvSpPr>
        <p:spPr>
          <a:xfrm>
            <a:off x="819375" y="3568802"/>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02</a:t>
            </a:r>
            <a:endParaRPr b="1" dirty="0">
              <a:solidFill>
                <a:schemeClr val="dk1"/>
              </a:solidFill>
            </a:endParaRPr>
          </a:p>
        </p:txBody>
      </p:sp>
      <p:sp>
        <p:nvSpPr>
          <p:cNvPr id="195" name="Google Shape;195;p33"/>
          <p:cNvSpPr txBox="1">
            <a:spLocks noGrp="1"/>
          </p:cNvSpPr>
          <p:nvPr>
            <p:ph type="title" idx="14"/>
          </p:nvPr>
        </p:nvSpPr>
        <p:spPr>
          <a:xfrm>
            <a:off x="497022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03</a:t>
            </a:r>
            <a:endParaRPr b="1" dirty="0">
              <a:solidFill>
                <a:schemeClr val="dk1"/>
              </a:solidFill>
            </a:endParaRPr>
          </a:p>
        </p:txBody>
      </p:sp>
      <p:sp>
        <p:nvSpPr>
          <p:cNvPr id="196" name="Google Shape;196;p33"/>
          <p:cNvSpPr txBox="1">
            <a:spLocks noGrp="1"/>
          </p:cNvSpPr>
          <p:nvPr>
            <p:ph type="title" idx="15"/>
          </p:nvPr>
        </p:nvSpPr>
        <p:spPr>
          <a:xfrm>
            <a:off x="4970225" y="3569825"/>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04</a:t>
            </a:r>
            <a:endParaRPr b="1" dirty="0">
              <a:solidFill>
                <a:schemeClr val="dk1"/>
              </a:solidFill>
            </a:endParaRPr>
          </a:p>
        </p:txBody>
      </p:sp>
      <p:grpSp>
        <p:nvGrpSpPr>
          <p:cNvPr id="197" name="Google Shape;197;p33"/>
          <p:cNvGrpSpPr/>
          <p:nvPr/>
        </p:nvGrpSpPr>
        <p:grpSpPr>
          <a:xfrm>
            <a:off x="405288" y="860175"/>
            <a:ext cx="171000" cy="3574050"/>
            <a:chOff x="5816800" y="2392275"/>
            <a:chExt cx="171000" cy="3574050"/>
          </a:xfrm>
        </p:grpSpPr>
        <p:sp>
          <p:nvSpPr>
            <p:cNvPr id="198" name="Google Shape;198;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33"/>
            <p:cNvCxnSpPr>
              <a:stCxn id="198" idx="2"/>
              <a:endCxn id="18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0" name="Google Shape;200;p33"/>
          <p:cNvGrpSpPr/>
          <p:nvPr/>
        </p:nvGrpSpPr>
        <p:grpSpPr>
          <a:xfrm flipH="1">
            <a:off x="8567798" y="860175"/>
            <a:ext cx="171000" cy="3574050"/>
            <a:chOff x="5816800" y="2392275"/>
            <a:chExt cx="171000" cy="3574050"/>
          </a:xfrm>
        </p:grpSpPr>
        <p:sp>
          <p:nvSpPr>
            <p:cNvPr id="201" name="Google Shape;201;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33"/>
            <p:cNvCxnSpPr>
              <a:stCxn id="201" idx="2"/>
              <a:endCxn id="18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3" name="Google Shape;203;p33"/>
          <p:cNvGrpSpPr/>
          <p:nvPr/>
        </p:nvGrpSpPr>
        <p:grpSpPr>
          <a:xfrm>
            <a:off x="1222156" y="1621125"/>
            <a:ext cx="1294800" cy="163050"/>
            <a:chOff x="4588669" y="3153225"/>
            <a:chExt cx="1294800" cy="163050"/>
          </a:xfrm>
        </p:grpSpPr>
        <p:sp>
          <p:nvSpPr>
            <p:cNvPr id="204" name="Google Shape;204;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205;p33"/>
            <p:cNvCxnSpPr>
              <a:stCxn id="204" idx="2"/>
              <a:endCxn id="183"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06" name="Google Shape;206;p33"/>
          <p:cNvGrpSpPr/>
          <p:nvPr/>
        </p:nvGrpSpPr>
        <p:grpSpPr>
          <a:xfrm>
            <a:off x="5372863" y="1621125"/>
            <a:ext cx="1305900" cy="163050"/>
            <a:chOff x="4580800" y="3153225"/>
            <a:chExt cx="1305900" cy="163050"/>
          </a:xfrm>
        </p:grpSpPr>
        <p:sp>
          <p:nvSpPr>
            <p:cNvPr id="207" name="Google Shape;207;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33"/>
            <p:cNvCxnSpPr>
              <a:stCxn id="207" idx="2"/>
              <a:endCxn id="181"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grpSp>
        <p:nvGrpSpPr>
          <p:cNvPr id="209" name="Google Shape;209;p33"/>
          <p:cNvGrpSpPr/>
          <p:nvPr/>
        </p:nvGrpSpPr>
        <p:grpSpPr>
          <a:xfrm>
            <a:off x="1222156" y="3286950"/>
            <a:ext cx="1294800" cy="163050"/>
            <a:chOff x="4588669" y="3153225"/>
            <a:chExt cx="1294800" cy="163050"/>
          </a:xfrm>
        </p:grpSpPr>
        <p:sp>
          <p:nvSpPr>
            <p:cNvPr id="210" name="Google Shape;210;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33"/>
            <p:cNvCxnSpPr>
              <a:stCxn id="210" idx="2"/>
              <a:endCxn id="182"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12" name="Google Shape;212;p33"/>
          <p:cNvGrpSpPr/>
          <p:nvPr/>
        </p:nvGrpSpPr>
        <p:grpSpPr>
          <a:xfrm>
            <a:off x="5372863" y="3286950"/>
            <a:ext cx="1305900" cy="163050"/>
            <a:chOff x="4580800" y="3153225"/>
            <a:chExt cx="1305900" cy="163050"/>
          </a:xfrm>
        </p:grpSpPr>
        <p:sp>
          <p:nvSpPr>
            <p:cNvPr id="213" name="Google Shape;213;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33"/>
            <p:cNvCxnSpPr>
              <a:stCxn id="213" idx="2"/>
              <a:endCxn id="180"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215" name="Google Shape;215;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rPr>
              <a:t>TABLE OF CONTENTS</a:t>
            </a:r>
            <a:endParaRPr b="1" dirty="0">
              <a:solidFill>
                <a:schemeClr val="dk1"/>
              </a:solidFill>
            </a:endParaRPr>
          </a:p>
        </p:txBody>
      </p:sp>
      <p:sp>
        <p:nvSpPr>
          <p:cNvPr id="19" name="Google Shape;185;p33">
            <a:extLst>
              <a:ext uri="{FF2B5EF4-FFF2-40B4-BE49-F238E27FC236}">
                <a16:creationId xmlns:a16="http://schemas.microsoft.com/office/drawing/2014/main" id="{93352630-2EE5-AECC-125E-A7549FC3F778}"/>
              </a:ext>
            </a:extLst>
          </p:cNvPr>
          <p:cNvSpPr txBox="1">
            <a:spLocks/>
          </p:cNvSpPr>
          <p:nvPr/>
        </p:nvSpPr>
        <p:spPr>
          <a:xfrm>
            <a:off x="1847723" y="3560831"/>
            <a:ext cx="2463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1600" b="1" dirty="0"/>
              <a:t>Objectives of the Topic</a:t>
            </a:r>
          </a:p>
        </p:txBody>
      </p:sp>
      <p:sp>
        <p:nvSpPr>
          <p:cNvPr id="20" name="Google Shape;185;p33">
            <a:extLst>
              <a:ext uri="{FF2B5EF4-FFF2-40B4-BE49-F238E27FC236}">
                <a16:creationId xmlns:a16="http://schemas.microsoft.com/office/drawing/2014/main" id="{3203E332-D141-9CC7-D4A9-99372734E10A}"/>
              </a:ext>
            </a:extLst>
          </p:cNvPr>
          <p:cNvSpPr txBox="1">
            <a:spLocks/>
          </p:cNvSpPr>
          <p:nvPr/>
        </p:nvSpPr>
        <p:spPr>
          <a:xfrm>
            <a:off x="6144337" y="1878712"/>
            <a:ext cx="2463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1600" b="1" dirty="0"/>
              <a:t>Scope of the Topic </a:t>
            </a:r>
          </a:p>
        </p:txBody>
      </p:sp>
      <p:sp>
        <p:nvSpPr>
          <p:cNvPr id="21" name="Google Shape;185;p33">
            <a:extLst>
              <a:ext uri="{FF2B5EF4-FFF2-40B4-BE49-F238E27FC236}">
                <a16:creationId xmlns:a16="http://schemas.microsoft.com/office/drawing/2014/main" id="{11C8F18B-39F6-47AB-5975-6B0AD40BEA77}"/>
              </a:ext>
            </a:extLst>
          </p:cNvPr>
          <p:cNvSpPr txBox="1">
            <a:spLocks/>
          </p:cNvSpPr>
          <p:nvPr/>
        </p:nvSpPr>
        <p:spPr>
          <a:xfrm>
            <a:off x="6064477" y="3560831"/>
            <a:ext cx="2463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1600" b="1" dirty="0"/>
              <a:t>Presentation of the chosen Technology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8" name="Google Shape;448;p42"/>
          <p:cNvSpPr/>
          <p:nvPr/>
        </p:nvSpPr>
        <p:spPr>
          <a:xfrm>
            <a:off x="3108327" y="782808"/>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txBox="1">
            <a:spLocks noGrp="1"/>
          </p:cNvSpPr>
          <p:nvPr>
            <p:ph type="title" idx="2"/>
          </p:nvPr>
        </p:nvSpPr>
        <p:spPr>
          <a:xfrm>
            <a:off x="504981" y="2022000"/>
            <a:ext cx="2725022"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t>PRIVATE CLOUD</a:t>
            </a:r>
            <a:endParaRPr b="1" dirty="0"/>
          </a:p>
        </p:txBody>
      </p:sp>
      <p:grpSp>
        <p:nvGrpSpPr>
          <p:cNvPr id="465" name="Google Shape;465;p42"/>
          <p:cNvGrpSpPr/>
          <p:nvPr/>
        </p:nvGrpSpPr>
        <p:grpSpPr>
          <a:xfrm>
            <a:off x="405288" y="860100"/>
            <a:ext cx="171000" cy="1495650"/>
            <a:chOff x="5816800" y="2392200"/>
            <a:chExt cx="171000" cy="1495650"/>
          </a:xfrm>
        </p:grpSpPr>
        <p:sp>
          <p:nvSpPr>
            <p:cNvPr id="466" name="Google Shape;466;p42"/>
            <p:cNvSpPr/>
            <p:nvPr/>
          </p:nvSpPr>
          <p:spPr>
            <a:xfrm>
              <a:off x="5816800" y="3817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7" name="Google Shape;467;p42"/>
            <p:cNvCxnSpPr>
              <a:stCxn id="466" idx="2"/>
              <a:endCxn id="453" idx="1"/>
            </p:cNvCxnSpPr>
            <p:nvPr/>
          </p:nvCxnSpPr>
          <p:spPr>
            <a:xfrm rot="10800000" flipH="1">
              <a:off x="5816800" y="2392200"/>
              <a:ext cx="171000" cy="14607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468" name="Google Shape;468;p42"/>
          <p:cNvGrpSpPr/>
          <p:nvPr/>
        </p:nvGrpSpPr>
        <p:grpSpPr>
          <a:xfrm flipH="1">
            <a:off x="8567798" y="860100"/>
            <a:ext cx="171000" cy="1495650"/>
            <a:chOff x="5816800" y="2392200"/>
            <a:chExt cx="171000" cy="1495650"/>
          </a:xfrm>
        </p:grpSpPr>
        <p:sp>
          <p:nvSpPr>
            <p:cNvPr id="469" name="Google Shape;469;p42"/>
            <p:cNvSpPr/>
            <p:nvPr/>
          </p:nvSpPr>
          <p:spPr>
            <a:xfrm>
              <a:off x="5816800" y="3817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0" name="Google Shape;470;p42"/>
            <p:cNvCxnSpPr>
              <a:stCxn id="469" idx="2"/>
              <a:endCxn id="453" idx="3"/>
            </p:cNvCxnSpPr>
            <p:nvPr/>
          </p:nvCxnSpPr>
          <p:spPr>
            <a:xfrm rot="10800000" flipH="1">
              <a:off x="5816800" y="2392200"/>
              <a:ext cx="171000" cy="14607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474" name="Google Shape;474;p42"/>
          <p:cNvSpPr txBox="1">
            <a:spLocks noGrp="1"/>
          </p:cNvSpPr>
          <p:nvPr>
            <p:ph type="title"/>
          </p:nvPr>
        </p:nvSpPr>
        <p:spPr>
          <a:xfrm>
            <a:off x="863650" y="588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2000" b="1" dirty="0">
                <a:solidFill>
                  <a:schemeClr val="dk1"/>
                </a:solidFill>
              </a:rPr>
              <a:t>THREE DIFFERENT CLOUD COMPUTING DEVELOPMENT MODELS</a:t>
            </a:r>
            <a:endParaRPr sz="2000" b="1" dirty="0">
              <a:solidFill>
                <a:schemeClr val="dk1"/>
              </a:solidFill>
            </a:endParaRPr>
          </a:p>
        </p:txBody>
      </p:sp>
      <p:pic>
        <p:nvPicPr>
          <p:cNvPr id="4" name="Google Shape;1401;p60">
            <a:extLst>
              <a:ext uri="{FF2B5EF4-FFF2-40B4-BE49-F238E27FC236}">
                <a16:creationId xmlns:a16="http://schemas.microsoft.com/office/drawing/2014/main" id="{35A7ACBD-2735-D25F-17EA-150E7E131DB3}"/>
              </a:ext>
            </a:extLst>
          </p:cNvPr>
          <p:cNvPicPr preferRelativeResize="0"/>
          <p:nvPr/>
        </p:nvPicPr>
        <p:blipFill>
          <a:blip r:embed="rId3">
            <a:alphaModFix/>
            <a:duotone>
              <a:prstClr val="black"/>
              <a:schemeClr val="accent1">
                <a:tint val="45000"/>
                <a:satMod val="400000"/>
              </a:schemeClr>
            </a:duotone>
          </a:blip>
          <a:stretch>
            <a:fillRect/>
          </a:stretch>
        </p:blipFill>
        <p:spPr>
          <a:xfrm>
            <a:off x="3607997" y="1385593"/>
            <a:ext cx="1978460" cy="1619699"/>
          </a:xfrm>
          <a:prstGeom prst="rect">
            <a:avLst/>
          </a:prstGeom>
          <a:noFill/>
          <a:ln>
            <a:noFill/>
          </a:ln>
        </p:spPr>
      </p:pic>
      <p:sp>
        <p:nvSpPr>
          <p:cNvPr id="7" name="TextBox 6">
            <a:extLst>
              <a:ext uri="{FF2B5EF4-FFF2-40B4-BE49-F238E27FC236}">
                <a16:creationId xmlns:a16="http://schemas.microsoft.com/office/drawing/2014/main" id="{C426F978-B235-EB62-2929-CED295F75DD5}"/>
              </a:ext>
            </a:extLst>
          </p:cNvPr>
          <p:cNvSpPr txBox="1"/>
          <p:nvPr/>
        </p:nvSpPr>
        <p:spPr>
          <a:xfrm>
            <a:off x="-440152" y="3533650"/>
            <a:ext cx="9144000" cy="400110"/>
          </a:xfrm>
          <a:prstGeom prst="rect">
            <a:avLst/>
          </a:prstGeom>
          <a:noFill/>
        </p:spPr>
        <p:txBody>
          <a:bodyPr wrap="square">
            <a:spAutoFit/>
          </a:bodyPr>
          <a:lstStyle/>
          <a:p>
            <a:pPr marL="1371600" algn="ctr" rtl="0" fontAlgn="base">
              <a:spcBef>
                <a:spcPts val="0"/>
              </a:spcBef>
              <a:spcAft>
                <a:spcPts val="0"/>
              </a:spcAft>
            </a:pPr>
            <a:r>
              <a:rPr lang="en-US" sz="2000" b="1" i="0" u="none" strike="noStrike" dirty="0">
                <a:solidFill>
                  <a:schemeClr val="bg1"/>
                </a:solidFill>
                <a:effectLst/>
                <a:latin typeface="Fugaz One"/>
              </a:rPr>
              <a:t>is a dedicated computing environment used solely by one organization. </a:t>
            </a:r>
          </a:p>
        </p:txBody>
      </p:sp>
      <p:sp>
        <p:nvSpPr>
          <p:cNvPr id="10" name="TextBox 9">
            <a:extLst>
              <a:ext uri="{FF2B5EF4-FFF2-40B4-BE49-F238E27FC236}">
                <a16:creationId xmlns:a16="http://schemas.microsoft.com/office/drawing/2014/main" id="{8F71043A-0C6C-7E03-E7C4-B2C35730F449}"/>
              </a:ext>
            </a:extLst>
          </p:cNvPr>
          <p:cNvSpPr txBox="1"/>
          <p:nvPr/>
        </p:nvSpPr>
        <p:spPr>
          <a:xfrm>
            <a:off x="-1215895" y="4131332"/>
            <a:ext cx="9954693" cy="1169551"/>
          </a:xfrm>
          <a:prstGeom prst="rect">
            <a:avLst/>
          </a:prstGeom>
          <a:noFill/>
        </p:spPr>
        <p:txBody>
          <a:bodyPr wrap="square">
            <a:spAutoFit/>
          </a:bodyPr>
          <a:lstStyle/>
          <a:p>
            <a:pPr marL="1828800" algn="ctr" rtl="0">
              <a:spcBef>
                <a:spcPts val="0"/>
              </a:spcBef>
              <a:spcAft>
                <a:spcPts val="0"/>
              </a:spcAft>
            </a:pPr>
            <a:r>
              <a:rPr lang="en-PH" sz="1400" b="1" i="0" u="none" strike="noStrike" dirty="0">
                <a:solidFill>
                  <a:schemeClr val="bg1"/>
                </a:solidFill>
                <a:effectLst/>
                <a:latin typeface="Fugaz One"/>
              </a:rPr>
              <a:t>Example: IBM Watson provides a variety of artificial intelligence (AI) services, including Watson Assistant for creating conversational agents, Watson Studio for data exploration and model development, and Watson Visual Recognition for image analysis.</a:t>
            </a:r>
            <a:endParaRPr lang="en-PH" b="1" dirty="0">
              <a:solidFill>
                <a:schemeClr val="bg1"/>
              </a:solidFill>
              <a:effectLst/>
              <a:latin typeface="Fugaz One"/>
            </a:endParaRPr>
          </a:p>
          <a:p>
            <a:br>
              <a:rPr lang="en-PH" dirty="0"/>
            </a:br>
            <a:endParaRPr lang="en-PH" dirty="0"/>
          </a:p>
        </p:txBody>
      </p:sp>
    </p:spTree>
    <p:extLst>
      <p:ext uri="{BB962C8B-B14F-4D97-AF65-F5344CB8AC3E}">
        <p14:creationId xmlns:p14="http://schemas.microsoft.com/office/powerpoint/2010/main" val="2506445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2"/>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txBox="1">
            <a:spLocks noGrp="1"/>
          </p:cNvSpPr>
          <p:nvPr>
            <p:ph type="title" idx="5"/>
          </p:nvPr>
        </p:nvSpPr>
        <p:spPr>
          <a:xfrm>
            <a:off x="870009" y="3423038"/>
            <a:ext cx="2310757"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t>PRIVATE CLOUD</a:t>
            </a:r>
            <a:endParaRPr b="1" dirty="0"/>
          </a:p>
        </p:txBody>
      </p:sp>
      <p:sp>
        <p:nvSpPr>
          <p:cNvPr id="456" name="Google Shape;456;p42"/>
          <p:cNvSpPr txBox="1">
            <a:spLocks noGrp="1"/>
          </p:cNvSpPr>
          <p:nvPr>
            <p:ph type="title" idx="2"/>
          </p:nvPr>
        </p:nvSpPr>
        <p:spPr>
          <a:xfrm>
            <a:off x="6113982" y="3387250"/>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t>PUBLIC CLOUD</a:t>
            </a:r>
            <a:endParaRPr b="1" dirty="0"/>
          </a:p>
        </p:txBody>
      </p:sp>
      <p:sp>
        <p:nvSpPr>
          <p:cNvPr id="458" name="Google Shape;458;p42"/>
          <p:cNvSpPr txBox="1">
            <a:spLocks noGrp="1"/>
          </p:cNvSpPr>
          <p:nvPr>
            <p:ph type="title" idx="3"/>
          </p:nvPr>
        </p:nvSpPr>
        <p:spPr>
          <a:xfrm>
            <a:off x="3439906" y="3413102"/>
            <a:ext cx="2264495"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t>HYBRID CLOUD</a:t>
            </a:r>
            <a:endParaRPr b="1" dirty="0"/>
          </a:p>
        </p:txBody>
      </p:sp>
      <p:grpSp>
        <p:nvGrpSpPr>
          <p:cNvPr id="465" name="Google Shape;465;p42"/>
          <p:cNvGrpSpPr/>
          <p:nvPr/>
        </p:nvGrpSpPr>
        <p:grpSpPr>
          <a:xfrm>
            <a:off x="405288" y="860100"/>
            <a:ext cx="171000" cy="1495650"/>
            <a:chOff x="5816800" y="2392200"/>
            <a:chExt cx="171000" cy="1495650"/>
          </a:xfrm>
        </p:grpSpPr>
        <p:sp>
          <p:nvSpPr>
            <p:cNvPr id="466" name="Google Shape;466;p42"/>
            <p:cNvSpPr/>
            <p:nvPr/>
          </p:nvSpPr>
          <p:spPr>
            <a:xfrm>
              <a:off x="5816800" y="3817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7" name="Google Shape;467;p42"/>
            <p:cNvCxnSpPr>
              <a:stCxn id="466" idx="2"/>
              <a:endCxn id="453" idx="1"/>
            </p:cNvCxnSpPr>
            <p:nvPr/>
          </p:nvCxnSpPr>
          <p:spPr>
            <a:xfrm rot="10800000" flipH="1">
              <a:off x="5816800" y="2392200"/>
              <a:ext cx="171000" cy="14607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468" name="Google Shape;468;p42"/>
          <p:cNvGrpSpPr/>
          <p:nvPr/>
        </p:nvGrpSpPr>
        <p:grpSpPr>
          <a:xfrm flipH="1">
            <a:off x="8567798" y="860100"/>
            <a:ext cx="171000" cy="1495650"/>
            <a:chOff x="5816800" y="2392200"/>
            <a:chExt cx="171000" cy="1495650"/>
          </a:xfrm>
        </p:grpSpPr>
        <p:sp>
          <p:nvSpPr>
            <p:cNvPr id="469" name="Google Shape;469;p42"/>
            <p:cNvSpPr/>
            <p:nvPr/>
          </p:nvSpPr>
          <p:spPr>
            <a:xfrm>
              <a:off x="5816800" y="3817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0" name="Google Shape;470;p42"/>
            <p:cNvCxnSpPr>
              <a:stCxn id="469" idx="2"/>
              <a:endCxn id="453" idx="3"/>
            </p:cNvCxnSpPr>
            <p:nvPr/>
          </p:nvCxnSpPr>
          <p:spPr>
            <a:xfrm rot="10800000" flipH="1">
              <a:off x="5816800" y="2392200"/>
              <a:ext cx="171000" cy="1460700"/>
            </a:xfrm>
            <a:prstGeom prst="bentConnector3">
              <a:avLst>
                <a:gd name="adj1" fmla="val -139254"/>
              </a:avLst>
            </a:prstGeom>
            <a:noFill/>
            <a:ln w="9525" cap="flat" cmpd="sng">
              <a:solidFill>
                <a:schemeClr val="lt1"/>
              </a:solidFill>
              <a:prstDash val="solid"/>
              <a:round/>
              <a:headEnd type="none" w="med" len="med"/>
              <a:tailEnd type="none" w="med" len="med"/>
            </a:ln>
          </p:spPr>
        </p:cxnSp>
      </p:grpSp>
      <p:pic>
        <p:nvPicPr>
          <p:cNvPr id="8" name="Google Shape;1401;p60">
            <a:extLst>
              <a:ext uri="{FF2B5EF4-FFF2-40B4-BE49-F238E27FC236}">
                <a16:creationId xmlns:a16="http://schemas.microsoft.com/office/drawing/2014/main" id="{1EB20AEA-F090-AC98-CA44-30482A8E0D9F}"/>
              </a:ext>
            </a:extLst>
          </p:cNvPr>
          <p:cNvPicPr preferRelativeResize="0"/>
          <p:nvPr/>
        </p:nvPicPr>
        <p:blipFill>
          <a:blip r:embed="rId3">
            <a:alphaModFix/>
          </a:blip>
          <a:stretch>
            <a:fillRect/>
          </a:stretch>
        </p:blipFill>
        <p:spPr>
          <a:xfrm>
            <a:off x="6198128" y="1652126"/>
            <a:ext cx="1978460" cy="1619699"/>
          </a:xfrm>
          <a:prstGeom prst="rect">
            <a:avLst/>
          </a:prstGeom>
          <a:noFill/>
          <a:ln>
            <a:noFill/>
          </a:ln>
        </p:spPr>
      </p:pic>
      <p:pic>
        <p:nvPicPr>
          <p:cNvPr id="9" name="Google Shape;1401;p60">
            <a:extLst>
              <a:ext uri="{FF2B5EF4-FFF2-40B4-BE49-F238E27FC236}">
                <a16:creationId xmlns:a16="http://schemas.microsoft.com/office/drawing/2014/main" id="{C3774245-C683-6BD6-7374-A03D3996315A}"/>
              </a:ext>
            </a:extLst>
          </p:cNvPr>
          <p:cNvPicPr preferRelativeResize="0"/>
          <p:nvPr/>
        </p:nvPicPr>
        <p:blipFill>
          <a:blip r:embed="rId3">
            <a:alphaModFix/>
            <a:duotone>
              <a:prstClr val="black"/>
              <a:schemeClr val="accent1">
                <a:tint val="45000"/>
                <a:satMod val="400000"/>
              </a:schemeClr>
            </a:duotone>
          </a:blip>
          <a:stretch>
            <a:fillRect/>
          </a:stretch>
        </p:blipFill>
        <p:spPr>
          <a:xfrm>
            <a:off x="3826330" y="1670051"/>
            <a:ext cx="1978460" cy="1619699"/>
          </a:xfrm>
          <a:prstGeom prst="rect">
            <a:avLst/>
          </a:prstGeom>
          <a:noFill/>
          <a:ln>
            <a:noFill/>
          </a:ln>
        </p:spPr>
      </p:pic>
      <p:pic>
        <p:nvPicPr>
          <p:cNvPr id="10" name="Google Shape;1401;p60">
            <a:extLst>
              <a:ext uri="{FF2B5EF4-FFF2-40B4-BE49-F238E27FC236}">
                <a16:creationId xmlns:a16="http://schemas.microsoft.com/office/drawing/2014/main" id="{EF57D4F4-E248-29BB-A46B-37FE7321F463}"/>
              </a:ext>
            </a:extLst>
          </p:cNvPr>
          <p:cNvPicPr preferRelativeResize="0"/>
          <p:nvPr/>
        </p:nvPicPr>
        <p:blipFill>
          <a:blip r:embed="rId3">
            <a:alphaModFix/>
            <a:duotone>
              <a:prstClr val="black"/>
              <a:schemeClr val="accent1">
                <a:tint val="45000"/>
                <a:satMod val="400000"/>
              </a:schemeClr>
            </a:duotone>
          </a:blip>
          <a:stretch>
            <a:fillRect/>
          </a:stretch>
        </p:blipFill>
        <p:spPr>
          <a:xfrm>
            <a:off x="932661" y="1614165"/>
            <a:ext cx="1978460" cy="1619699"/>
          </a:xfrm>
          <a:prstGeom prst="rect">
            <a:avLst/>
          </a:prstGeom>
          <a:noFill/>
          <a:ln>
            <a:noFill/>
          </a:ln>
        </p:spPr>
      </p:pic>
      <p:pic>
        <p:nvPicPr>
          <p:cNvPr id="11" name="Google Shape;1401;p60">
            <a:extLst>
              <a:ext uri="{FF2B5EF4-FFF2-40B4-BE49-F238E27FC236}">
                <a16:creationId xmlns:a16="http://schemas.microsoft.com/office/drawing/2014/main" id="{ACC647A3-293E-F10A-FBC2-DC1AFDABC012}"/>
              </a:ext>
            </a:extLst>
          </p:cNvPr>
          <p:cNvPicPr preferRelativeResize="0"/>
          <p:nvPr/>
        </p:nvPicPr>
        <p:blipFill>
          <a:blip r:embed="rId3">
            <a:alphaModFix/>
            <a:duotone>
              <a:schemeClr val="accent6">
                <a:shade val="45000"/>
                <a:satMod val="135000"/>
              </a:schemeClr>
              <a:prstClr val="white"/>
            </a:duotone>
          </a:blip>
          <a:stretch>
            <a:fillRect/>
          </a:stretch>
        </p:blipFill>
        <p:spPr>
          <a:xfrm>
            <a:off x="3395230" y="1707576"/>
            <a:ext cx="1978460" cy="1619699"/>
          </a:xfrm>
          <a:prstGeom prst="rect">
            <a:avLst/>
          </a:prstGeom>
          <a:noFill/>
          <a:ln>
            <a:noFill/>
          </a:ln>
        </p:spPr>
      </p:pic>
      <p:sp>
        <p:nvSpPr>
          <p:cNvPr id="4" name="Google Shape;474;p42">
            <a:extLst>
              <a:ext uri="{FF2B5EF4-FFF2-40B4-BE49-F238E27FC236}">
                <a16:creationId xmlns:a16="http://schemas.microsoft.com/office/drawing/2014/main" id="{42CB84D0-94D2-D546-166C-CBF138CBEDAA}"/>
              </a:ext>
            </a:extLst>
          </p:cNvPr>
          <p:cNvSpPr txBox="1">
            <a:spLocks/>
          </p:cNvSpPr>
          <p:nvPr/>
        </p:nvSpPr>
        <p:spPr>
          <a:xfrm>
            <a:off x="903512" y="62292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1pPr>
            <a:lvl2pPr marR="0" lvl="1"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2pPr>
            <a:lvl3pPr marR="0" lvl="2"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3pPr>
            <a:lvl4pPr marR="0" lvl="3"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4pPr>
            <a:lvl5pPr marR="0" lvl="4"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5pPr>
            <a:lvl6pPr marR="0" lvl="5"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6pPr>
            <a:lvl7pPr marR="0" lvl="6"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7pPr>
            <a:lvl8pPr marR="0" lvl="7"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8pPr>
            <a:lvl9pPr marR="0" lvl="8"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9pPr>
          </a:lstStyle>
          <a:p>
            <a:r>
              <a:rPr lang="en-US" sz="2000" b="1" dirty="0">
                <a:solidFill>
                  <a:schemeClr val="dk1"/>
                </a:solidFill>
              </a:rPr>
              <a:t>THREE DIFFERENT CLOUD COMPUTING DEVELOPMENT MODELS</a:t>
            </a:r>
          </a:p>
        </p:txBody>
      </p:sp>
    </p:spTree>
    <p:extLst>
      <p:ext uri="{BB962C8B-B14F-4D97-AF65-F5344CB8AC3E}">
        <p14:creationId xmlns:p14="http://schemas.microsoft.com/office/powerpoint/2010/main" val="915784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8" name="Google Shape;448;p42"/>
          <p:cNvSpPr/>
          <p:nvPr/>
        </p:nvSpPr>
        <p:spPr>
          <a:xfrm>
            <a:off x="5951440" y="1769785"/>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txBox="1">
            <a:spLocks noGrp="1"/>
          </p:cNvSpPr>
          <p:nvPr>
            <p:ph type="title" idx="2"/>
          </p:nvPr>
        </p:nvSpPr>
        <p:spPr>
          <a:xfrm>
            <a:off x="620134" y="1505935"/>
            <a:ext cx="228171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t>HYBRID CLOUD</a:t>
            </a:r>
            <a:endParaRPr b="1" dirty="0"/>
          </a:p>
        </p:txBody>
      </p:sp>
      <p:grpSp>
        <p:nvGrpSpPr>
          <p:cNvPr id="465" name="Google Shape;465;p42"/>
          <p:cNvGrpSpPr/>
          <p:nvPr/>
        </p:nvGrpSpPr>
        <p:grpSpPr>
          <a:xfrm>
            <a:off x="405288" y="860100"/>
            <a:ext cx="171000" cy="1495650"/>
            <a:chOff x="5816800" y="2392200"/>
            <a:chExt cx="171000" cy="1495650"/>
          </a:xfrm>
        </p:grpSpPr>
        <p:sp>
          <p:nvSpPr>
            <p:cNvPr id="466" name="Google Shape;466;p42"/>
            <p:cNvSpPr/>
            <p:nvPr/>
          </p:nvSpPr>
          <p:spPr>
            <a:xfrm>
              <a:off x="5816800" y="3817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7" name="Google Shape;467;p42"/>
            <p:cNvCxnSpPr>
              <a:stCxn id="466" idx="2"/>
              <a:endCxn id="453" idx="1"/>
            </p:cNvCxnSpPr>
            <p:nvPr/>
          </p:nvCxnSpPr>
          <p:spPr>
            <a:xfrm rot="10800000" flipH="1">
              <a:off x="5816800" y="2392200"/>
              <a:ext cx="171000" cy="14607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468" name="Google Shape;468;p42"/>
          <p:cNvGrpSpPr/>
          <p:nvPr/>
        </p:nvGrpSpPr>
        <p:grpSpPr>
          <a:xfrm flipH="1">
            <a:off x="8567798" y="860100"/>
            <a:ext cx="171000" cy="1495650"/>
            <a:chOff x="5816800" y="2392200"/>
            <a:chExt cx="171000" cy="1495650"/>
          </a:xfrm>
        </p:grpSpPr>
        <p:sp>
          <p:nvSpPr>
            <p:cNvPr id="469" name="Google Shape;469;p42"/>
            <p:cNvSpPr/>
            <p:nvPr/>
          </p:nvSpPr>
          <p:spPr>
            <a:xfrm>
              <a:off x="5816800" y="3817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0" name="Google Shape;470;p42"/>
            <p:cNvCxnSpPr>
              <a:stCxn id="469" idx="2"/>
              <a:endCxn id="453" idx="3"/>
            </p:cNvCxnSpPr>
            <p:nvPr/>
          </p:nvCxnSpPr>
          <p:spPr>
            <a:xfrm rot="10800000" flipH="1">
              <a:off x="5816800" y="2392200"/>
              <a:ext cx="171000" cy="14607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6" name="Google Shape;411;p41">
            <a:extLst>
              <a:ext uri="{FF2B5EF4-FFF2-40B4-BE49-F238E27FC236}">
                <a16:creationId xmlns:a16="http://schemas.microsoft.com/office/drawing/2014/main" id="{05BF0B34-380F-C608-ECEF-5276EE82782E}"/>
              </a:ext>
            </a:extLst>
          </p:cNvPr>
          <p:cNvSpPr txBox="1">
            <a:spLocks noGrp="1"/>
          </p:cNvSpPr>
          <p:nvPr>
            <p:ph type="subTitle" idx="1"/>
          </p:nvPr>
        </p:nvSpPr>
        <p:spPr>
          <a:xfrm>
            <a:off x="-281223" y="1926091"/>
            <a:ext cx="6680119" cy="869400"/>
          </a:xfrm>
          <a:prstGeom prst="rect">
            <a:avLst/>
          </a:prstGeom>
        </p:spPr>
        <p:txBody>
          <a:bodyPr spcFirstLastPara="1" wrap="square" lIns="91425" tIns="91425" rIns="91425" bIns="91425" anchor="t" anchorCtr="0">
            <a:noAutofit/>
          </a:bodyPr>
          <a:lstStyle/>
          <a:p>
            <a:pPr marL="1054100" indent="0" algn="just" rtl="0" fontAlgn="base">
              <a:spcBef>
                <a:spcPts val="0"/>
              </a:spcBef>
              <a:spcAft>
                <a:spcPts val="0"/>
              </a:spcAft>
            </a:pPr>
            <a:endParaRPr lang="en-US" sz="1200" b="1" i="0" u="none" strike="noStrike" dirty="0">
              <a:solidFill>
                <a:schemeClr val="bg1"/>
              </a:solidFill>
              <a:effectLst/>
              <a:latin typeface="Century Gothic" panose="020B0502020202020204" pitchFamily="34" charset="0"/>
            </a:endParaRPr>
          </a:p>
          <a:p>
            <a:pPr marL="1054100" indent="0" algn="l" rtl="0" fontAlgn="base">
              <a:spcBef>
                <a:spcPts val="0"/>
              </a:spcBef>
              <a:spcAft>
                <a:spcPts val="0"/>
              </a:spcAft>
            </a:pPr>
            <a:r>
              <a:rPr lang="en-US" sz="1800" b="1" i="0" u="none" strike="noStrike" dirty="0">
                <a:solidFill>
                  <a:schemeClr val="bg1"/>
                </a:solidFill>
                <a:effectLst/>
                <a:latin typeface="Century Gothic" panose="020B0502020202020204" pitchFamily="34" charset="0"/>
              </a:rPr>
              <a:t>combines public and private cloud infrastructure, allowing businesses to reap the benefits of both. </a:t>
            </a:r>
          </a:p>
          <a:p>
            <a:pPr marL="1054100" indent="0" algn="l" rtl="0" fontAlgn="base">
              <a:spcBef>
                <a:spcPts val="0"/>
              </a:spcBef>
              <a:spcAft>
                <a:spcPts val="0"/>
              </a:spcAft>
            </a:pPr>
            <a:endParaRPr lang="en-US" sz="1600" b="1" dirty="0">
              <a:solidFill>
                <a:schemeClr val="bg1"/>
              </a:solidFill>
              <a:latin typeface="Century Gothic" panose="020B0502020202020204" pitchFamily="34" charset="0"/>
            </a:endParaRPr>
          </a:p>
          <a:p>
            <a:pPr marL="1054100" indent="0" algn="l" rtl="0" fontAlgn="base">
              <a:spcBef>
                <a:spcPts val="0"/>
              </a:spcBef>
              <a:spcAft>
                <a:spcPts val="0"/>
              </a:spcAft>
            </a:pPr>
            <a:endParaRPr lang="en-US" sz="1600" b="1" i="0" u="none" strike="noStrike" dirty="0">
              <a:solidFill>
                <a:schemeClr val="bg1"/>
              </a:solidFill>
              <a:effectLst/>
              <a:latin typeface="Century Gothic" panose="020B0502020202020204" pitchFamily="34" charset="0"/>
            </a:endParaRPr>
          </a:p>
          <a:p>
            <a:pPr marL="1828800" algn="l" rtl="0">
              <a:spcBef>
                <a:spcPts val="0"/>
              </a:spcBef>
              <a:spcAft>
                <a:spcPts val="0"/>
              </a:spcAft>
            </a:pPr>
            <a:r>
              <a:rPr lang="en-US" b="1" i="0" u="none" strike="noStrike" dirty="0">
                <a:solidFill>
                  <a:schemeClr val="bg1"/>
                </a:solidFill>
                <a:effectLst/>
                <a:latin typeface="Century Gothic" panose="020B0502020202020204" pitchFamily="34" charset="0"/>
              </a:rPr>
              <a:t>Example : NVIDIA's DGX Systems combine AI-optimized hardware with hybrid cloud capabilities, enabling organizations to train and deploy AI models on-premises while leveraging cloud resources for increased compute power and scalability.</a:t>
            </a:r>
            <a:endParaRPr lang="en-US" b="1" dirty="0">
              <a:solidFill>
                <a:schemeClr val="bg1"/>
              </a:solidFill>
              <a:effectLst/>
            </a:endParaRPr>
          </a:p>
          <a:p>
            <a:br>
              <a:rPr lang="en-US" dirty="0"/>
            </a:br>
            <a:br>
              <a:rPr lang="en-US" dirty="0"/>
            </a:br>
            <a:endParaRPr dirty="0"/>
          </a:p>
        </p:txBody>
      </p:sp>
      <p:pic>
        <p:nvPicPr>
          <p:cNvPr id="3" name="Google Shape;1401;p60">
            <a:extLst>
              <a:ext uri="{FF2B5EF4-FFF2-40B4-BE49-F238E27FC236}">
                <a16:creationId xmlns:a16="http://schemas.microsoft.com/office/drawing/2014/main" id="{0566B054-2884-CEFB-556C-2E83B825FC29}"/>
              </a:ext>
            </a:extLst>
          </p:cNvPr>
          <p:cNvPicPr preferRelativeResize="0"/>
          <p:nvPr/>
        </p:nvPicPr>
        <p:blipFill>
          <a:blip r:embed="rId3">
            <a:alphaModFix/>
            <a:duotone>
              <a:prstClr val="black"/>
              <a:schemeClr val="accent1">
                <a:tint val="45000"/>
                <a:satMod val="400000"/>
              </a:schemeClr>
            </a:duotone>
          </a:blip>
          <a:stretch>
            <a:fillRect/>
          </a:stretch>
        </p:blipFill>
        <p:spPr>
          <a:xfrm>
            <a:off x="6674838" y="2420635"/>
            <a:ext cx="1978460" cy="1619699"/>
          </a:xfrm>
          <a:prstGeom prst="rect">
            <a:avLst/>
          </a:prstGeom>
          <a:noFill/>
          <a:ln>
            <a:noFill/>
          </a:ln>
        </p:spPr>
      </p:pic>
      <p:pic>
        <p:nvPicPr>
          <p:cNvPr id="4" name="Google Shape;1401;p60">
            <a:extLst>
              <a:ext uri="{FF2B5EF4-FFF2-40B4-BE49-F238E27FC236}">
                <a16:creationId xmlns:a16="http://schemas.microsoft.com/office/drawing/2014/main" id="{B22AF8B0-3045-6847-30F9-57E4CBE6431C}"/>
              </a:ext>
            </a:extLst>
          </p:cNvPr>
          <p:cNvPicPr preferRelativeResize="0"/>
          <p:nvPr/>
        </p:nvPicPr>
        <p:blipFill>
          <a:blip r:embed="rId3">
            <a:alphaModFix/>
            <a:duotone>
              <a:schemeClr val="accent6">
                <a:shade val="45000"/>
                <a:satMod val="135000"/>
              </a:schemeClr>
              <a:prstClr val="white"/>
            </a:duotone>
          </a:blip>
          <a:stretch>
            <a:fillRect/>
          </a:stretch>
        </p:blipFill>
        <p:spPr>
          <a:xfrm>
            <a:off x="6211242" y="2480948"/>
            <a:ext cx="1978460" cy="1619699"/>
          </a:xfrm>
          <a:prstGeom prst="rect">
            <a:avLst/>
          </a:prstGeom>
          <a:noFill/>
          <a:ln>
            <a:noFill/>
          </a:ln>
        </p:spPr>
      </p:pic>
      <p:sp>
        <p:nvSpPr>
          <p:cNvPr id="9" name="Google Shape;474;p42">
            <a:extLst>
              <a:ext uri="{FF2B5EF4-FFF2-40B4-BE49-F238E27FC236}">
                <a16:creationId xmlns:a16="http://schemas.microsoft.com/office/drawing/2014/main" id="{6EA9FB74-82FE-DA7B-4070-751FBD2C46A5}"/>
              </a:ext>
            </a:extLst>
          </p:cNvPr>
          <p:cNvSpPr txBox="1">
            <a:spLocks noGrp="1"/>
          </p:cNvSpPr>
          <p:nvPr>
            <p:ph type="title"/>
          </p:nvPr>
        </p:nvSpPr>
        <p:spPr>
          <a:xfrm>
            <a:off x="719974" y="609094"/>
            <a:ext cx="7704138" cy="573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2000" b="1" dirty="0">
                <a:solidFill>
                  <a:schemeClr val="dk1"/>
                </a:solidFill>
              </a:rPr>
              <a:t>THREE DIFFERENT CLOUD COMPUTING DEVELOPMENT MODELS</a:t>
            </a:r>
            <a:endParaRPr sz="2000" b="1" dirty="0">
              <a:solidFill>
                <a:schemeClr val="dk1"/>
              </a:solidFill>
            </a:endParaRPr>
          </a:p>
        </p:txBody>
      </p:sp>
    </p:spTree>
    <p:extLst>
      <p:ext uri="{BB962C8B-B14F-4D97-AF65-F5344CB8AC3E}">
        <p14:creationId xmlns:p14="http://schemas.microsoft.com/office/powerpoint/2010/main" val="1565826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2"/>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txBox="1">
            <a:spLocks noGrp="1"/>
          </p:cNvSpPr>
          <p:nvPr>
            <p:ph type="title" idx="5"/>
          </p:nvPr>
        </p:nvSpPr>
        <p:spPr>
          <a:xfrm>
            <a:off x="870009" y="3423038"/>
            <a:ext cx="2310757"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t>PRIVATE CLOUD</a:t>
            </a:r>
            <a:endParaRPr b="1" dirty="0"/>
          </a:p>
        </p:txBody>
      </p:sp>
      <p:sp>
        <p:nvSpPr>
          <p:cNvPr id="456" name="Google Shape;456;p42"/>
          <p:cNvSpPr txBox="1">
            <a:spLocks noGrp="1"/>
          </p:cNvSpPr>
          <p:nvPr>
            <p:ph type="title" idx="2"/>
          </p:nvPr>
        </p:nvSpPr>
        <p:spPr>
          <a:xfrm>
            <a:off x="6099708" y="3442700"/>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t>PUBLIC CLOUD</a:t>
            </a:r>
            <a:endParaRPr b="1" dirty="0"/>
          </a:p>
        </p:txBody>
      </p:sp>
      <p:sp>
        <p:nvSpPr>
          <p:cNvPr id="458" name="Google Shape;458;p42"/>
          <p:cNvSpPr txBox="1">
            <a:spLocks noGrp="1"/>
          </p:cNvSpPr>
          <p:nvPr>
            <p:ph type="title" idx="3"/>
          </p:nvPr>
        </p:nvSpPr>
        <p:spPr>
          <a:xfrm>
            <a:off x="3439906" y="3413102"/>
            <a:ext cx="2264495"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t>HYBRID CLOUD</a:t>
            </a:r>
            <a:endParaRPr b="1" dirty="0"/>
          </a:p>
        </p:txBody>
      </p:sp>
      <p:grpSp>
        <p:nvGrpSpPr>
          <p:cNvPr id="465" name="Google Shape;465;p42"/>
          <p:cNvGrpSpPr/>
          <p:nvPr/>
        </p:nvGrpSpPr>
        <p:grpSpPr>
          <a:xfrm>
            <a:off x="405288" y="860100"/>
            <a:ext cx="171000" cy="1495650"/>
            <a:chOff x="5816800" y="2392200"/>
            <a:chExt cx="171000" cy="1495650"/>
          </a:xfrm>
        </p:grpSpPr>
        <p:sp>
          <p:nvSpPr>
            <p:cNvPr id="466" name="Google Shape;466;p42"/>
            <p:cNvSpPr/>
            <p:nvPr/>
          </p:nvSpPr>
          <p:spPr>
            <a:xfrm>
              <a:off x="5816800" y="3817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7" name="Google Shape;467;p42"/>
            <p:cNvCxnSpPr>
              <a:stCxn id="466" idx="2"/>
              <a:endCxn id="453" idx="1"/>
            </p:cNvCxnSpPr>
            <p:nvPr/>
          </p:nvCxnSpPr>
          <p:spPr>
            <a:xfrm rot="10800000" flipH="1">
              <a:off x="5816800" y="2392200"/>
              <a:ext cx="171000" cy="14607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468" name="Google Shape;468;p42"/>
          <p:cNvGrpSpPr/>
          <p:nvPr/>
        </p:nvGrpSpPr>
        <p:grpSpPr>
          <a:xfrm flipH="1">
            <a:off x="8567798" y="860100"/>
            <a:ext cx="171000" cy="1495650"/>
            <a:chOff x="5816800" y="2392200"/>
            <a:chExt cx="171000" cy="1495650"/>
          </a:xfrm>
        </p:grpSpPr>
        <p:sp>
          <p:nvSpPr>
            <p:cNvPr id="469" name="Google Shape;469;p42"/>
            <p:cNvSpPr/>
            <p:nvPr/>
          </p:nvSpPr>
          <p:spPr>
            <a:xfrm>
              <a:off x="5816800" y="3817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0" name="Google Shape;470;p42"/>
            <p:cNvCxnSpPr>
              <a:stCxn id="469" idx="2"/>
              <a:endCxn id="453" idx="3"/>
            </p:cNvCxnSpPr>
            <p:nvPr/>
          </p:nvCxnSpPr>
          <p:spPr>
            <a:xfrm rot="10800000" flipH="1">
              <a:off x="5816800" y="2392200"/>
              <a:ext cx="171000" cy="1460700"/>
            </a:xfrm>
            <a:prstGeom prst="bentConnector3">
              <a:avLst>
                <a:gd name="adj1" fmla="val -139254"/>
              </a:avLst>
            </a:prstGeom>
            <a:noFill/>
            <a:ln w="9525" cap="flat" cmpd="sng">
              <a:solidFill>
                <a:schemeClr val="lt1"/>
              </a:solidFill>
              <a:prstDash val="solid"/>
              <a:round/>
              <a:headEnd type="none" w="med" len="med"/>
              <a:tailEnd type="none" w="med" len="med"/>
            </a:ln>
          </p:spPr>
        </p:cxnSp>
      </p:grpSp>
      <p:pic>
        <p:nvPicPr>
          <p:cNvPr id="8" name="Google Shape;1401;p60">
            <a:extLst>
              <a:ext uri="{FF2B5EF4-FFF2-40B4-BE49-F238E27FC236}">
                <a16:creationId xmlns:a16="http://schemas.microsoft.com/office/drawing/2014/main" id="{1EB20AEA-F090-AC98-CA44-30482A8E0D9F}"/>
              </a:ext>
            </a:extLst>
          </p:cNvPr>
          <p:cNvPicPr preferRelativeResize="0"/>
          <p:nvPr/>
        </p:nvPicPr>
        <p:blipFill>
          <a:blip r:embed="rId3">
            <a:alphaModFix/>
          </a:blip>
          <a:stretch>
            <a:fillRect/>
          </a:stretch>
        </p:blipFill>
        <p:spPr>
          <a:xfrm>
            <a:off x="6198128" y="1652126"/>
            <a:ext cx="1978460" cy="1619699"/>
          </a:xfrm>
          <a:prstGeom prst="rect">
            <a:avLst/>
          </a:prstGeom>
          <a:noFill/>
          <a:ln>
            <a:noFill/>
          </a:ln>
        </p:spPr>
      </p:pic>
      <p:pic>
        <p:nvPicPr>
          <p:cNvPr id="9" name="Google Shape;1401;p60">
            <a:extLst>
              <a:ext uri="{FF2B5EF4-FFF2-40B4-BE49-F238E27FC236}">
                <a16:creationId xmlns:a16="http://schemas.microsoft.com/office/drawing/2014/main" id="{C3774245-C683-6BD6-7374-A03D3996315A}"/>
              </a:ext>
            </a:extLst>
          </p:cNvPr>
          <p:cNvPicPr preferRelativeResize="0"/>
          <p:nvPr/>
        </p:nvPicPr>
        <p:blipFill>
          <a:blip r:embed="rId3">
            <a:alphaModFix/>
            <a:duotone>
              <a:prstClr val="black"/>
              <a:schemeClr val="accent1">
                <a:tint val="45000"/>
                <a:satMod val="400000"/>
              </a:schemeClr>
            </a:duotone>
          </a:blip>
          <a:stretch>
            <a:fillRect/>
          </a:stretch>
        </p:blipFill>
        <p:spPr>
          <a:xfrm>
            <a:off x="3826330" y="1670051"/>
            <a:ext cx="1978460" cy="1619699"/>
          </a:xfrm>
          <a:prstGeom prst="rect">
            <a:avLst/>
          </a:prstGeom>
          <a:noFill/>
          <a:ln>
            <a:noFill/>
          </a:ln>
        </p:spPr>
      </p:pic>
      <p:pic>
        <p:nvPicPr>
          <p:cNvPr id="10" name="Google Shape;1401;p60">
            <a:extLst>
              <a:ext uri="{FF2B5EF4-FFF2-40B4-BE49-F238E27FC236}">
                <a16:creationId xmlns:a16="http://schemas.microsoft.com/office/drawing/2014/main" id="{EF57D4F4-E248-29BB-A46B-37FE7321F463}"/>
              </a:ext>
            </a:extLst>
          </p:cNvPr>
          <p:cNvPicPr preferRelativeResize="0"/>
          <p:nvPr/>
        </p:nvPicPr>
        <p:blipFill>
          <a:blip r:embed="rId3">
            <a:alphaModFix/>
            <a:duotone>
              <a:prstClr val="black"/>
              <a:schemeClr val="accent1">
                <a:tint val="45000"/>
                <a:satMod val="400000"/>
              </a:schemeClr>
            </a:duotone>
          </a:blip>
          <a:stretch>
            <a:fillRect/>
          </a:stretch>
        </p:blipFill>
        <p:spPr>
          <a:xfrm>
            <a:off x="932661" y="1614165"/>
            <a:ext cx="1978460" cy="1619699"/>
          </a:xfrm>
          <a:prstGeom prst="rect">
            <a:avLst/>
          </a:prstGeom>
          <a:noFill/>
          <a:ln>
            <a:noFill/>
          </a:ln>
        </p:spPr>
      </p:pic>
      <p:pic>
        <p:nvPicPr>
          <p:cNvPr id="11" name="Google Shape;1401;p60">
            <a:extLst>
              <a:ext uri="{FF2B5EF4-FFF2-40B4-BE49-F238E27FC236}">
                <a16:creationId xmlns:a16="http://schemas.microsoft.com/office/drawing/2014/main" id="{ACC647A3-293E-F10A-FBC2-DC1AFDABC012}"/>
              </a:ext>
            </a:extLst>
          </p:cNvPr>
          <p:cNvPicPr preferRelativeResize="0"/>
          <p:nvPr/>
        </p:nvPicPr>
        <p:blipFill>
          <a:blip r:embed="rId3">
            <a:alphaModFix/>
            <a:duotone>
              <a:schemeClr val="accent6">
                <a:shade val="45000"/>
                <a:satMod val="135000"/>
              </a:schemeClr>
              <a:prstClr val="white"/>
            </a:duotone>
          </a:blip>
          <a:stretch>
            <a:fillRect/>
          </a:stretch>
        </p:blipFill>
        <p:spPr>
          <a:xfrm>
            <a:off x="3395230" y="1707576"/>
            <a:ext cx="1978460" cy="1619699"/>
          </a:xfrm>
          <a:prstGeom prst="rect">
            <a:avLst/>
          </a:prstGeom>
          <a:noFill/>
          <a:ln>
            <a:noFill/>
          </a:ln>
        </p:spPr>
      </p:pic>
      <p:sp>
        <p:nvSpPr>
          <p:cNvPr id="4" name="Google Shape;474;p42">
            <a:extLst>
              <a:ext uri="{FF2B5EF4-FFF2-40B4-BE49-F238E27FC236}">
                <a16:creationId xmlns:a16="http://schemas.microsoft.com/office/drawing/2014/main" id="{42CB84D0-94D2-D546-166C-CBF138CBEDAA}"/>
              </a:ext>
            </a:extLst>
          </p:cNvPr>
          <p:cNvSpPr txBox="1">
            <a:spLocks/>
          </p:cNvSpPr>
          <p:nvPr/>
        </p:nvSpPr>
        <p:spPr>
          <a:xfrm>
            <a:off x="903512" y="62292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1pPr>
            <a:lvl2pPr marR="0" lvl="1"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2pPr>
            <a:lvl3pPr marR="0" lvl="2"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3pPr>
            <a:lvl4pPr marR="0" lvl="3"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4pPr>
            <a:lvl5pPr marR="0" lvl="4"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5pPr>
            <a:lvl6pPr marR="0" lvl="5"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6pPr>
            <a:lvl7pPr marR="0" lvl="6"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7pPr>
            <a:lvl8pPr marR="0" lvl="7"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8pPr>
            <a:lvl9pPr marR="0" lvl="8"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9pPr>
          </a:lstStyle>
          <a:p>
            <a:r>
              <a:rPr lang="en-US" sz="2000" b="1" dirty="0">
                <a:solidFill>
                  <a:schemeClr val="dk1"/>
                </a:solidFill>
              </a:rPr>
              <a:t>THREE DIFFERENT CLOUD COMPUTING DEVELOPMENT MODELS</a:t>
            </a:r>
          </a:p>
        </p:txBody>
      </p:sp>
    </p:spTree>
    <p:extLst>
      <p:ext uri="{BB962C8B-B14F-4D97-AF65-F5344CB8AC3E}">
        <p14:creationId xmlns:p14="http://schemas.microsoft.com/office/powerpoint/2010/main" val="3797671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8" name="Google Shape;448;p42"/>
          <p:cNvSpPr/>
          <p:nvPr/>
        </p:nvSpPr>
        <p:spPr>
          <a:xfrm>
            <a:off x="288330" y="1711723"/>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txBox="1">
            <a:spLocks noGrp="1"/>
          </p:cNvSpPr>
          <p:nvPr>
            <p:ph type="title" idx="2"/>
          </p:nvPr>
        </p:nvSpPr>
        <p:spPr>
          <a:xfrm>
            <a:off x="3052290" y="1274550"/>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b="1" dirty="0"/>
              <a:t>PUBLIC CLOUD</a:t>
            </a:r>
            <a:endParaRPr b="1" dirty="0"/>
          </a:p>
        </p:txBody>
      </p:sp>
      <p:grpSp>
        <p:nvGrpSpPr>
          <p:cNvPr id="465" name="Google Shape;465;p42"/>
          <p:cNvGrpSpPr/>
          <p:nvPr/>
        </p:nvGrpSpPr>
        <p:grpSpPr>
          <a:xfrm>
            <a:off x="405288" y="860100"/>
            <a:ext cx="171000" cy="1495650"/>
            <a:chOff x="5816800" y="2392200"/>
            <a:chExt cx="171000" cy="1495650"/>
          </a:xfrm>
        </p:grpSpPr>
        <p:sp>
          <p:nvSpPr>
            <p:cNvPr id="466" name="Google Shape;466;p42"/>
            <p:cNvSpPr/>
            <p:nvPr/>
          </p:nvSpPr>
          <p:spPr>
            <a:xfrm>
              <a:off x="5816800" y="3817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7" name="Google Shape;467;p42"/>
            <p:cNvCxnSpPr>
              <a:stCxn id="466" idx="2"/>
              <a:endCxn id="453" idx="1"/>
            </p:cNvCxnSpPr>
            <p:nvPr/>
          </p:nvCxnSpPr>
          <p:spPr>
            <a:xfrm rot="10800000" flipH="1">
              <a:off x="5816800" y="2392200"/>
              <a:ext cx="171000" cy="14607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468" name="Google Shape;468;p42"/>
          <p:cNvGrpSpPr/>
          <p:nvPr/>
        </p:nvGrpSpPr>
        <p:grpSpPr>
          <a:xfrm flipH="1">
            <a:off x="8567798" y="860100"/>
            <a:ext cx="171000" cy="1495650"/>
            <a:chOff x="5816800" y="2392200"/>
            <a:chExt cx="171000" cy="1495650"/>
          </a:xfrm>
        </p:grpSpPr>
        <p:sp>
          <p:nvSpPr>
            <p:cNvPr id="469" name="Google Shape;469;p42"/>
            <p:cNvSpPr/>
            <p:nvPr/>
          </p:nvSpPr>
          <p:spPr>
            <a:xfrm>
              <a:off x="5816800" y="3817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0" name="Google Shape;470;p42"/>
            <p:cNvCxnSpPr>
              <a:stCxn id="469" idx="2"/>
              <a:endCxn id="453" idx="3"/>
            </p:cNvCxnSpPr>
            <p:nvPr/>
          </p:nvCxnSpPr>
          <p:spPr>
            <a:xfrm rot="10800000" flipH="1">
              <a:off x="5816800" y="2392200"/>
              <a:ext cx="171000" cy="1460700"/>
            </a:xfrm>
            <a:prstGeom prst="bentConnector3">
              <a:avLst>
                <a:gd name="adj1" fmla="val -139254"/>
              </a:avLst>
            </a:prstGeom>
            <a:noFill/>
            <a:ln w="9525" cap="flat" cmpd="sng">
              <a:solidFill>
                <a:schemeClr val="lt1"/>
              </a:solidFill>
              <a:prstDash val="solid"/>
              <a:round/>
              <a:headEnd type="none" w="med" len="med"/>
              <a:tailEnd type="none" w="med" len="med"/>
            </a:ln>
          </p:spPr>
        </p:cxnSp>
      </p:grpSp>
      <p:pic>
        <p:nvPicPr>
          <p:cNvPr id="8" name="Google Shape;1401;p60">
            <a:extLst>
              <a:ext uri="{FF2B5EF4-FFF2-40B4-BE49-F238E27FC236}">
                <a16:creationId xmlns:a16="http://schemas.microsoft.com/office/drawing/2014/main" id="{1EB20AEA-F090-AC98-CA44-30482A8E0D9F}"/>
              </a:ext>
            </a:extLst>
          </p:cNvPr>
          <p:cNvPicPr preferRelativeResize="0"/>
          <p:nvPr/>
        </p:nvPicPr>
        <p:blipFill>
          <a:blip r:embed="rId3">
            <a:alphaModFix/>
          </a:blip>
          <a:stretch>
            <a:fillRect/>
          </a:stretch>
        </p:blipFill>
        <p:spPr>
          <a:xfrm>
            <a:off x="825059" y="2320800"/>
            <a:ext cx="1978460" cy="1619699"/>
          </a:xfrm>
          <a:prstGeom prst="rect">
            <a:avLst/>
          </a:prstGeom>
          <a:noFill/>
          <a:ln>
            <a:noFill/>
          </a:ln>
        </p:spPr>
      </p:pic>
      <p:sp>
        <p:nvSpPr>
          <p:cNvPr id="6" name="Google Shape;411;p41">
            <a:extLst>
              <a:ext uri="{FF2B5EF4-FFF2-40B4-BE49-F238E27FC236}">
                <a16:creationId xmlns:a16="http://schemas.microsoft.com/office/drawing/2014/main" id="{05BF0B34-380F-C608-ECEF-5276EE82782E}"/>
              </a:ext>
            </a:extLst>
          </p:cNvPr>
          <p:cNvSpPr txBox="1">
            <a:spLocks noGrp="1"/>
          </p:cNvSpPr>
          <p:nvPr>
            <p:ph type="subTitle" idx="1"/>
          </p:nvPr>
        </p:nvSpPr>
        <p:spPr>
          <a:xfrm>
            <a:off x="2648930" y="1886100"/>
            <a:ext cx="5456257" cy="869400"/>
          </a:xfrm>
          <a:prstGeom prst="rect">
            <a:avLst/>
          </a:prstGeom>
        </p:spPr>
        <p:txBody>
          <a:bodyPr spcFirstLastPara="1" wrap="square" lIns="91425" tIns="91425" rIns="91425" bIns="91425" anchor="t" anchorCtr="0">
            <a:noAutofit/>
          </a:bodyPr>
          <a:lstStyle/>
          <a:p>
            <a:pPr marL="1054100" indent="0" algn="just" rtl="0" fontAlgn="base">
              <a:spcBef>
                <a:spcPts val="0"/>
              </a:spcBef>
              <a:spcAft>
                <a:spcPts val="0"/>
              </a:spcAft>
            </a:pPr>
            <a:r>
              <a:rPr lang="en-US" sz="1800" b="1" i="0" u="none" strike="noStrike" dirty="0">
                <a:solidFill>
                  <a:schemeClr val="bg1"/>
                </a:solidFill>
                <a:effectLst/>
                <a:latin typeface="Century Gothic" panose="020B0502020202020204" pitchFamily="34" charset="0"/>
              </a:rPr>
              <a:t>makes available shared computing resources and services from third-party cloud service providers. </a:t>
            </a:r>
          </a:p>
          <a:p>
            <a:pPr marL="1054100" indent="0" algn="just" rtl="0" fontAlgn="base">
              <a:spcBef>
                <a:spcPts val="0"/>
              </a:spcBef>
              <a:spcAft>
                <a:spcPts val="0"/>
              </a:spcAft>
            </a:pPr>
            <a:endParaRPr lang="en-US" sz="1200" b="1" dirty="0">
              <a:solidFill>
                <a:schemeClr val="bg1"/>
              </a:solidFill>
              <a:latin typeface="Century Gothic" panose="020B0502020202020204" pitchFamily="34" charset="0"/>
            </a:endParaRPr>
          </a:p>
          <a:p>
            <a:pPr marL="1054100" indent="0" algn="just" rtl="0" fontAlgn="base">
              <a:spcBef>
                <a:spcPts val="0"/>
              </a:spcBef>
              <a:spcAft>
                <a:spcPts val="0"/>
              </a:spcAft>
            </a:pPr>
            <a:endParaRPr lang="en-US" sz="1200" b="1" dirty="0">
              <a:solidFill>
                <a:schemeClr val="bg1"/>
              </a:solidFill>
              <a:latin typeface="Century Gothic" panose="020B0502020202020204" pitchFamily="34" charset="0"/>
            </a:endParaRPr>
          </a:p>
          <a:p>
            <a:pPr marL="1054100" indent="0" algn="just" rtl="0" fontAlgn="base">
              <a:spcBef>
                <a:spcPts val="0"/>
              </a:spcBef>
              <a:spcAft>
                <a:spcPts val="0"/>
              </a:spcAft>
            </a:pPr>
            <a:endParaRPr lang="en-US" sz="1200" b="0" i="0" u="none" strike="noStrike" dirty="0">
              <a:solidFill>
                <a:schemeClr val="bg1"/>
              </a:solidFill>
              <a:effectLst/>
              <a:latin typeface="Century Gothic" panose="020B0502020202020204" pitchFamily="34" charset="0"/>
            </a:endParaRPr>
          </a:p>
          <a:p>
            <a:pPr marL="1828800" algn="just" rtl="0">
              <a:spcBef>
                <a:spcPts val="0"/>
              </a:spcBef>
              <a:spcAft>
                <a:spcPts val="0"/>
              </a:spcAft>
            </a:pPr>
            <a:r>
              <a:rPr lang="en-US" sz="1100" b="1" i="0" u="none" strike="noStrike" dirty="0">
                <a:solidFill>
                  <a:schemeClr val="bg1"/>
                </a:solidFill>
                <a:effectLst/>
                <a:latin typeface="Century Gothic" panose="020B0502020202020204" pitchFamily="34" charset="0"/>
              </a:rPr>
              <a:t>Example: AWS offers a variety of AI services, such as Amazon </a:t>
            </a:r>
            <a:r>
              <a:rPr lang="en-US" sz="1100" b="1" i="0" u="none" strike="noStrike" dirty="0" err="1">
                <a:solidFill>
                  <a:schemeClr val="bg1"/>
                </a:solidFill>
                <a:effectLst/>
                <a:latin typeface="Century Gothic" panose="020B0502020202020204" pitchFamily="34" charset="0"/>
              </a:rPr>
              <a:t>SageMaker</a:t>
            </a:r>
            <a:r>
              <a:rPr lang="en-US" sz="1100" b="1" i="0" u="none" strike="noStrike" dirty="0">
                <a:solidFill>
                  <a:schemeClr val="bg1"/>
                </a:solidFill>
                <a:effectLst/>
                <a:latin typeface="Century Gothic" panose="020B0502020202020204" pitchFamily="34" charset="0"/>
              </a:rPr>
              <a:t> for building, training, and deploying machine learning models, Amazon </a:t>
            </a:r>
            <a:r>
              <a:rPr lang="en-US" sz="1100" b="1" i="0" u="none" strike="noStrike" dirty="0" err="1">
                <a:solidFill>
                  <a:schemeClr val="bg1"/>
                </a:solidFill>
                <a:effectLst/>
                <a:latin typeface="Century Gothic" panose="020B0502020202020204" pitchFamily="34" charset="0"/>
              </a:rPr>
              <a:t>Rekognition</a:t>
            </a:r>
            <a:r>
              <a:rPr lang="en-US" sz="1100" b="1" i="0" u="none" strike="noStrike" dirty="0">
                <a:solidFill>
                  <a:schemeClr val="bg1"/>
                </a:solidFill>
                <a:effectLst/>
                <a:latin typeface="Century Gothic" panose="020B0502020202020204" pitchFamily="34" charset="0"/>
              </a:rPr>
              <a:t> for image and video analysis, and Amazon Comprehend for natural language processing tasks.</a:t>
            </a:r>
            <a:endParaRPr lang="en-US" sz="1100" b="1" dirty="0">
              <a:solidFill>
                <a:schemeClr val="bg1"/>
              </a:solidFill>
              <a:effectLst/>
            </a:endParaRPr>
          </a:p>
          <a:p>
            <a:br>
              <a:rPr lang="en-US" dirty="0"/>
            </a:br>
            <a:endParaRPr dirty="0"/>
          </a:p>
        </p:txBody>
      </p:sp>
      <p:sp>
        <p:nvSpPr>
          <p:cNvPr id="7" name="Google Shape;474;p42">
            <a:extLst>
              <a:ext uri="{FF2B5EF4-FFF2-40B4-BE49-F238E27FC236}">
                <a16:creationId xmlns:a16="http://schemas.microsoft.com/office/drawing/2014/main" id="{F6DF9BF4-4E74-CEBA-36B4-83E6917D74FD}"/>
              </a:ext>
            </a:extLst>
          </p:cNvPr>
          <p:cNvSpPr txBox="1">
            <a:spLocks noGrp="1"/>
          </p:cNvSpPr>
          <p:nvPr>
            <p:ph type="title"/>
          </p:nvPr>
        </p:nvSpPr>
        <p:spPr>
          <a:xfrm>
            <a:off x="720043" y="59677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2000" b="1" dirty="0">
                <a:solidFill>
                  <a:schemeClr val="dk1"/>
                </a:solidFill>
              </a:rPr>
              <a:t>THREE DIFFERENT CLOUD COMPUTING DEVELOPMENT MODELS</a:t>
            </a:r>
            <a:endParaRPr sz="2000" b="1" dirty="0">
              <a:solidFill>
                <a:schemeClr val="dk1"/>
              </a:solidFill>
            </a:endParaRPr>
          </a:p>
        </p:txBody>
      </p:sp>
    </p:spTree>
    <p:extLst>
      <p:ext uri="{BB962C8B-B14F-4D97-AF65-F5344CB8AC3E}">
        <p14:creationId xmlns:p14="http://schemas.microsoft.com/office/powerpoint/2010/main" val="314743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3"/>
          <p:cNvSpPr/>
          <p:nvPr/>
        </p:nvSpPr>
        <p:spPr>
          <a:xfrm>
            <a:off x="2383875" y="921775"/>
            <a:ext cx="4376100" cy="4103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3379583" y="3654954"/>
            <a:ext cx="2092200" cy="6036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43"/>
          <p:cNvSpPr/>
          <p:nvPr/>
        </p:nvSpPr>
        <p:spPr>
          <a:xfrm>
            <a:off x="3758663" y="2667097"/>
            <a:ext cx="1600800" cy="6036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43"/>
          <p:cNvSpPr/>
          <p:nvPr/>
        </p:nvSpPr>
        <p:spPr>
          <a:xfrm>
            <a:off x="4013183" y="1853644"/>
            <a:ext cx="1098900" cy="6036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43"/>
          <p:cNvSpPr txBox="1"/>
          <p:nvPr/>
        </p:nvSpPr>
        <p:spPr>
          <a:xfrm>
            <a:off x="513150" y="1658425"/>
            <a:ext cx="185265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PH" sz="1800" b="1" i="0" u="none" strike="noStrike" dirty="0">
                <a:solidFill>
                  <a:schemeClr val="bg1"/>
                </a:solidFill>
                <a:effectLst/>
                <a:latin typeface="Fugaz One"/>
              </a:rPr>
              <a:t>Infrastructure as a Service (IaaS)</a:t>
            </a:r>
            <a:endParaRPr sz="2500" b="1" dirty="0">
              <a:solidFill>
                <a:schemeClr val="bg1"/>
              </a:solidFill>
              <a:latin typeface="Fugaz One"/>
              <a:ea typeface="Fugaz One"/>
              <a:cs typeface="Fugaz One"/>
              <a:sym typeface="Fugaz One"/>
            </a:endParaRPr>
          </a:p>
        </p:txBody>
      </p:sp>
      <p:sp>
        <p:nvSpPr>
          <p:cNvPr id="488" name="Google Shape;488;p43"/>
          <p:cNvSpPr txBox="1"/>
          <p:nvPr/>
        </p:nvSpPr>
        <p:spPr>
          <a:xfrm>
            <a:off x="6728369" y="2571750"/>
            <a:ext cx="1645800" cy="46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i="0" u="none" strike="noStrike" dirty="0">
                <a:solidFill>
                  <a:schemeClr val="bg1"/>
                </a:solidFill>
                <a:effectLst/>
                <a:latin typeface="Fugaz One"/>
              </a:rPr>
              <a:t>Software as a Service (SaaS)</a:t>
            </a:r>
            <a:endParaRPr sz="2500" b="1" dirty="0">
              <a:solidFill>
                <a:schemeClr val="bg1"/>
              </a:solidFill>
              <a:latin typeface="Fugaz One"/>
              <a:ea typeface="Fugaz One"/>
              <a:cs typeface="Fugaz One"/>
              <a:sym typeface="Fugaz One"/>
            </a:endParaRPr>
          </a:p>
        </p:txBody>
      </p:sp>
      <p:sp>
        <p:nvSpPr>
          <p:cNvPr id="490" name="Google Shape;490;p43"/>
          <p:cNvSpPr txBox="1"/>
          <p:nvPr/>
        </p:nvSpPr>
        <p:spPr>
          <a:xfrm>
            <a:off x="720000" y="3320425"/>
            <a:ext cx="164580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PH" sz="1800" b="1" i="0" u="none" strike="noStrike" dirty="0">
                <a:solidFill>
                  <a:schemeClr val="bg1"/>
                </a:solidFill>
                <a:effectLst/>
                <a:latin typeface="Fugaz One"/>
              </a:rPr>
              <a:t>PaaS (Platform as a Service)</a:t>
            </a:r>
            <a:endParaRPr sz="2500" b="1" dirty="0">
              <a:solidFill>
                <a:schemeClr val="bg1"/>
              </a:solidFill>
              <a:latin typeface="Fugaz One"/>
              <a:ea typeface="Fugaz One"/>
              <a:cs typeface="Fugaz One"/>
              <a:sym typeface="Fugaz One"/>
            </a:endParaRPr>
          </a:p>
        </p:txBody>
      </p:sp>
      <p:cxnSp>
        <p:nvCxnSpPr>
          <p:cNvPr id="493" name="Google Shape;493;p43"/>
          <p:cNvCxnSpPr>
            <a:cxnSpLocks/>
            <a:stCxn id="486" idx="3"/>
            <a:endCxn id="484" idx="1"/>
          </p:cNvCxnSpPr>
          <p:nvPr/>
        </p:nvCxnSpPr>
        <p:spPr>
          <a:xfrm>
            <a:off x="2365800" y="1891525"/>
            <a:ext cx="1647383" cy="263919"/>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494" name="Google Shape;494;p43"/>
          <p:cNvCxnSpPr>
            <a:cxnSpLocks/>
            <a:stCxn id="488" idx="1"/>
            <a:endCxn id="483" idx="3"/>
          </p:cNvCxnSpPr>
          <p:nvPr/>
        </p:nvCxnSpPr>
        <p:spPr>
          <a:xfrm rot="10800000" flipV="1">
            <a:off x="5359463" y="2804849"/>
            <a:ext cx="1368906" cy="164047"/>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495" name="Google Shape;495;p43"/>
          <p:cNvCxnSpPr>
            <a:cxnSpLocks/>
            <a:stCxn id="490" idx="3"/>
            <a:endCxn id="482" idx="1"/>
          </p:cNvCxnSpPr>
          <p:nvPr/>
        </p:nvCxnSpPr>
        <p:spPr>
          <a:xfrm>
            <a:off x="2365800" y="3553525"/>
            <a:ext cx="1013783" cy="403229"/>
          </a:xfrm>
          <a:prstGeom prst="bentConnector3">
            <a:avLst>
              <a:gd name="adj1" fmla="val 50000"/>
            </a:avLst>
          </a:prstGeom>
          <a:noFill/>
          <a:ln w="9525" cap="flat" cmpd="sng">
            <a:solidFill>
              <a:schemeClr val="lt1"/>
            </a:solidFill>
            <a:prstDash val="solid"/>
            <a:round/>
            <a:headEnd type="none" w="med" len="med"/>
            <a:tailEnd type="none" w="med" len="med"/>
          </a:ln>
        </p:spPr>
      </p:cxnSp>
      <p:grpSp>
        <p:nvGrpSpPr>
          <p:cNvPr id="524" name="Google Shape;524;p43"/>
          <p:cNvGrpSpPr/>
          <p:nvPr/>
        </p:nvGrpSpPr>
        <p:grpSpPr>
          <a:xfrm>
            <a:off x="405288" y="860175"/>
            <a:ext cx="171000" cy="3574050"/>
            <a:chOff x="5816800" y="2392275"/>
            <a:chExt cx="171000" cy="3574050"/>
          </a:xfrm>
        </p:grpSpPr>
        <p:sp>
          <p:nvSpPr>
            <p:cNvPr id="525" name="Google Shape;525;p4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6" name="Google Shape;526;p43"/>
            <p:cNvCxnSpPr>
              <a:stCxn id="525" idx="2"/>
              <a:endCxn id="480"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527" name="Google Shape;527;p43"/>
          <p:cNvGrpSpPr/>
          <p:nvPr/>
        </p:nvGrpSpPr>
        <p:grpSpPr>
          <a:xfrm flipH="1">
            <a:off x="8567798" y="860175"/>
            <a:ext cx="171000" cy="3574050"/>
            <a:chOff x="5816800" y="2392275"/>
            <a:chExt cx="171000" cy="3574050"/>
          </a:xfrm>
        </p:grpSpPr>
        <p:sp>
          <p:nvSpPr>
            <p:cNvPr id="528" name="Google Shape;528;p4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43"/>
            <p:cNvCxnSpPr>
              <a:stCxn id="528" idx="2"/>
              <a:endCxn id="480"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530" name="Google Shape;530;p4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b="1" dirty="0">
                <a:solidFill>
                  <a:schemeClr val="dk1"/>
                </a:solidFill>
              </a:rPr>
              <a:t>THREE TYPES OF CLOUD COMPUTING</a:t>
            </a:r>
            <a:endParaRPr b="1" dirty="0">
              <a:solidFill>
                <a:schemeClr val="dk1"/>
              </a:solidFill>
            </a:endParaRPr>
          </a:p>
        </p:txBody>
      </p:sp>
      <p:grpSp>
        <p:nvGrpSpPr>
          <p:cNvPr id="2" name="Google Shape;1233;p59">
            <a:extLst>
              <a:ext uri="{FF2B5EF4-FFF2-40B4-BE49-F238E27FC236}">
                <a16:creationId xmlns:a16="http://schemas.microsoft.com/office/drawing/2014/main" id="{C230A1DB-20CC-0799-3844-6B023610AC20}"/>
              </a:ext>
            </a:extLst>
          </p:cNvPr>
          <p:cNvGrpSpPr/>
          <p:nvPr/>
        </p:nvGrpSpPr>
        <p:grpSpPr>
          <a:xfrm>
            <a:off x="4344141" y="1934210"/>
            <a:ext cx="436983" cy="437308"/>
            <a:chOff x="1716988" y="3589010"/>
            <a:chExt cx="445947" cy="446278"/>
          </a:xfrm>
          <a:solidFill>
            <a:schemeClr val="tx1"/>
          </a:solidFill>
        </p:grpSpPr>
        <p:sp>
          <p:nvSpPr>
            <p:cNvPr id="3" name="Google Shape;1234;p59">
              <a:extLst>
                <a:ext uri="{FF2B5EF4-FFF2-40B4-BE49-F238E27FC236}">
                  <a16:creationId xmlns:a16="http://schemas.microsoft.com/office/drawing/2014/main" id="{6A5C8D48-D079-D3C3-99C6-86F02E050D93}"/>
                </a:ext>
              </a:extLst>
            </p:cNvPr>
            <p:cNvSpPr/>
            <p:nvPr/>
          </p:nvSpPr>
          <p:spPr>
            <a:xfrm>
              <a:off x="1760133" y="3995797"/>
              <a:ext cx="60726" cy="39485"/>
            </a:xfrm>
            <a:custGeom>
              <a:avLst/>
              <a:gdLst/>
              <a:ahLst/>
              <a:cxnLst/>
              <a:rect l="l" t="t" r="r" b="b"/>
              <a:pathLst>
                <a:path w="1758" h="1143" extrusionOk="0">
                  <a:moveTo>
                    <a:pt x="0" y="0"/>
                  </a:moveTo>
                  <a:lnTo>
                    <a:pt x="0" y="1142"/>
                  </a:lnTo>
                  <a:lnTo>
                    <a:pt x="1758" y="1142"/>
                  </a:lnTo>
                  <a:cubicBezTo>
                    <a:pt x="1490" y="821"/>
                    <a:pt x="1330" y="428"/>
                    <a:pt x="12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35;p59">
              <a:extLst>
                <a:ext uri="{FF2B5EF4-FFF2-40B4-BE49-F238E27FC236}">
                  <a16:creationId xmlns:a16="http://schemas.microsoft.com/office/drawing/2014/main" id="{FB4436F6-F7D0-0A48-F96E-F95C227636DC}"/>
                </a:ext>
              </a:extLst>
            </p:cNvPr>
            <p:cNvSpPr/>
            <p:nvPr/>
          </p:nvSpPr>
          <p:spPr>
            <a:xfrm>
              <a:off x="1760133" y="3929542"/>
              <a:ext cx="80139" cy="39174"/>
            </a:xfrm>
            <a:custGeom>
              <a:avLst/>
              <a:gdLst/>
              <a:ahLst/>
              <a:cxnLst/>
              <a:rect l="l" t="t" r="r" b="b"/>
              <a:pathLst>
                <a:path w="2320" h="1134" extrusionOk="0">
                  <a:moveTo>
                    <a:pt x="0" y="0"/>
                  </a:moveTo>
                  <a:lnTo>
                    <a:pt x="0" y="1133"/>
                  </a:lnTo>
                  <a:lnTo>
                    <a:pt x="1392" y="1133"/>
                  </a:lnTo>
                  <a:cubicBezTo>
                    <a:pt x="1544" y="651"/>
                    <a:pt x="1883" y="250"/>
                    <a:pt x="23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36;p59">
              <a:extLst>
                <a:ext uri="{FF2B5EF4-FFF2-40B4-BE49-F238E27FC236}">
                  <a16:creationId xmlns:a16="http://schemas.microsoft.com/office/drawing/2014/main" id="{6965B8AD-B673-8B41-BC5E-0ABDA55F0BB5}"/>
                </a:ext>
              </a:extLst>
            </p:cNvPr>
            <p:cNvSpPr/>
            <p:nvPr/>
          </p:nvSpPr>
          <p:spPr>
            <a:xfrm>
              <a:off x="1716988" y="3589010"/>
              <a:ext cx="234854" cy="249035"/>
            </a:xfrm>
            <a:custGeom>
              <a:avLst/>
              <a:gdLst/>
              <a:ahLst/>
              <a:cxnLst/>
              <a:rect l="l" t="t" r="r" b="b"/>
              <a:pathLst>
                <a:path w="6799" h="7209" extrusionOk="0">
                  <a:moveTo>
                    <a:pt x="3399" y="0"/>
                  </a:moveTo>
                  <a:lnTo>
                    <a:pt x="0" y="4630"/>
                  </a:lnTo>
                  <a:lnTo>
                    <a:pt x="1249" y="4630"/>
                  </a:lnTo>
                  <a:lnTo>
                    <a:pt x="1249" y="7209"/>
                  </a:lnTo>
                  <a:lnTo>
                    <a:pt x="5549" y="7209"/>
                  </a:lnTo>
                  <a:lnTo>
                    <a:pt x="5549" y="4630"/>
                  </a:lnTo>
                  <a:lnTo>
                    <a:pt x="6798" y="4630"/>
                  </a:lnTo>
                  <a:lnTo>
                    <a:pt x="33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37;p59">
              <a:extLst>
                <a:ext uri="{FF2B5EF4-FFF2-40B4-BE49-F238E27FC236}">
                  <a16:creationId xmlns:a16="http://schemas.microsoft.com/office/drawing/2014/main" id="{874038E6-9462-D360-68B7-E5D88A485BCE}"/>
                </a:ext>
              </a:extLst>
            </p:cNvPr>
            <p:cNvSpPr/>
            <p:nvPr/>
          </p:nvSpPr>
          <p:spPr>
            <a:xfrm>
              <a:off x="1760133" y="3864185"/>
              <a:ext cx="145769" cy="39174"/>
            </a:xfrm>
            <a:custGeom>
              <a:avLst/>
              <a:gdLst/>
              <a:ahLst/>
              <a:cxnLst/>
              <a:rect l="l" t="t" r="r" b="b"/>
              <a:pathLst>
                <a:path w="4220" h="1134" extrusionOk="0">
                  <a:moveTo>
                    <a:pt x="0" y="1"/>
                  </a:moveTo>
                  <a:lnTo>
                    <a:pt x="0" y="1134"/>
                  </a:lnTo>
                  <a:lnTo>
                    <a:pt x="3087" y="1134"/>
                  </a:lnTo>
                  <a:cubicBezTo>
                    <a:pt x="3176" y="884"/>
                    <a:pt x="3328" y="643"/>
                    <a:pt x="3524" y="447"/>
                  </a:cubicBezTo>
                  <a:cubicBezTo>
                    <a:pt x="3729" y="242"/>
                    <a:pt x="3961" y="90"/>
                    <a:pt x="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8;p59">
              <a:extLst>
                <a:ext uri="{FF2B5EF4-FFF2-40B4-BE49-F238E27FC236}">
                  <a16:creationId xmlns:a16="http://schemas.microsoft.com/office/drawing/2014/main" id="{8BDD25F9-45DB-DB73-4701-3AA59FE85159}"/>
                </a:ext>
              </a:extLst>
            </p:cNvPr>
            <p:cNvSpPr/>
            <p:nvPr/>
          </p:nvSpPr>
          <p:spPr>
            <a:xfrm>
              <a:off x="1812501" y="3830229"/>
              <a:ext cx="350434" cy="205059"/>
            </a:xfrm>
            <a:custGeom>
              <a:avLst/>
              <a:gdLst/>
              <a:ahLst/>
              <a:cxnLst/>
              <a:rect l="l" t="t" r="r" b="b"/>
              <a:pathLst>
                <a:path w="10145" h="5936" extrusionOk="0">
                  <a:moveTo>
                    <a:pt x="5978" y="1"/>
                  </a:moveTo>
                  <a:cubicBezTo>
                    <a:pt x="4967" y="1"/>
                    <a:pt x="4144" y="809"/>
                    <a:pt x="4114" y="1814"/>
                  </a:cubicBezTo>
                  <a:cubicBezTo>
                    <a:pt x="3905" y="1664"/>
                    <a:pt x="3659" y="1589"/>
                    <a:pt x="3413" y="1589"/>
                  </a:cubicBezTo>
                  <a:cubicBezTo>
                    <a:pt x="3103" y="1589"/>
                    <a:pt x="2791" y="1708"/>
                    <a:pt x="2552" y="1947"/>
                  </a:cubicBezTo>
                  <a:cubicBezTo>
                    <a:pt x="2169" y="2322"/>
                    <a:pt x="2097" y="2902"/>
                    <a:pt x="2329" y="3357"/>
                  </a:cubicBezTo>
                  <a:lnTo>
                    <a:pt x="1482" y="3357"/>
                  </a:lnTo>
                  <a:cubicBezTo>
                    <a:pt x="1268" y="3357"/>
                    <a:pt x="1071" y="3446"/>
                    <a:pt x="929" y="3607"/>
                  </a:cubicBezTo>
                  <a:cubicBezTo>
                    <a:pt x="1" y="4695"/>
                    <a:pt x="750" y="5935"/>
                    <a:pt x="1794" y="5935"/>
                  </a:cubicBezTo>
                  <a:lnTo>
                    <a:pt x="8289" y="5935"/>
                  </a:lnTo>
                  <a:cubicBezTo>
                    <a:pt x="9314" y="5935"/>
                    <a:pt x="10144" y="5096"/>
                    <a:pt x="10144" y="4079"/>
                  </a:cubicBezTo>
                  <a:cubicBezTo>
                    <a:pt x="10144" y="3054"/>
                    <a:pt x="9314" y="2215"/>
                    <a:pt x="8289" y="2215"/>
                  </a:cubicBezTo>
                  <a:lnTo>
                    <a:pt x="7834" y="2215"/>
                  </a:lnTo>
                  <a:lnTo>
                    <a:pt x="7834" y="1394"/>
                  </a:lnTo>
                  <a:cubicBezTo>
                    <a:pt x="7834" y="1136"/>
                    <a:pt x="7673" y="779"/>
                    <a:pt x="7477" y="609"/>
                  </a:cubicBezTo>
                  <a:cubicBezTo>
                    <a:pt x="6978" y="182"/>
                    <a:pt x="6457" y="1"/>
                    <a:pt x="59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311;p59">
            <a:extLst>
              <a:ext uri="{FF2B5EF4-FFF2-40B4-BE49-F238E27FC236}">
                <a16:creationId xmlns:a16="http://schemas.microsoft.com/office/drawing/2014/main" id="{A3C41DC4-7825-8920-1FAC-7A575F66E5ED}"/>
              </a:ext>
            </a:extLst>
          </p:cNvPr>
          <p:cNvGrpSpPr/>
          <p:nvPr/>
        </p:nvGrpSpPr>
        <p:grpSpPr>
          <a:xfrm>
            <a:off x="4304039" y="2772462"/>
            <a:ext cx="446974" cy="437306"/>
            <a:chOff x="2296630" y="4135078"/>
            <a:chExt cx="456143" cy="446277"/>
          </a:xfrm>
          <a:solidFill>
            <a:schemeClr val="tx1"/>
          </a:solidFill>
        </p:grpSpPr>
        <p:sp>
          <p:nvSpPr>
            <p:cNvPr id="9" name="Google Shape;1312;p59">
              <a:extLst>
                <a:ext uri="{FF2B5EF4-FFF2-40B4-BE49-F238E27FC236}">
                  <a16:creationId xmlns:a16="http://schemas.microsoft.com/office/drawing/2014/main" id="{59C362D9-9A02-E07F-AE72-5DDE54D82224}"/>
                </a:ext>
              </a:extLst>
            </p:cNvPr>
            <p:cNvSpPr/>
            <p:nvPr/>
          </p:nvSpPr>
          <p:spPr>
            <a:xfrm>
              <a:off x="2578299" y="4135078"/>
              <a:ext cx="174474" cy="159356"/>
            </a:xfrm>
            <a:custGeom>
              <a:avLst/>
              <a:gdLst/>
              <a:ahLst/>
              <a:cxnLst/>
              <a:rect l="l" t="t" r="r" b="b"/>
              <a:pathLst>
                <a:path w="5051" h="4613" extrusionOk="0">
                  <a:moveTo>
                    <a:pt x="3114" y="0"/>
                  </a:moveTo>
                  <a:cubicBezTo>
                    <a:pt x="2641" y="0"/>
                    <a:pt x="2186" y="179"/>
                    <a:pt x="1838" y="527"/>
                  </a:cubicBezTo>
                  <a:cubicBezTo>
                    <a:pt x="1383" y="991"/>
                    <a:pt x="1205" y="1651"/>
                    <a:pt x="1375" y="2275"/>
                  </a:cubicBezTo>
                  <a:lnTo>
                    <a:pt x="1" y="3649"/>
                  </a:lnTo>
                  <a:cubicBezTo>
                    <a:pt x="10" y="3667"/>
                    <a:pt x="10" y="3676"/>
                    <a:pt x="19" y="3694"/>
                  </a:cubicBezTo>
                  <a:lnTo>
                    <a:pt x="63" y="3694"/>
                  </a:lnTo>
                  <a:cubicBezTo>
                    <a:pt x="509" y="3694"/>
                    <a:pt x="937" y="3872"/>
                    <a:pt x="1259" y="4193"/>
                  </a:cubicBezTo>
                  <a:cubicBezTo>
                    <a:pt x="1383" y="4318"/>
                    <a:pt x="1491" y="4461"/>
                    <a:pt x="1571" y="4613"/>
                  </a:cubicBezTo>
                  <a:lnTo>
                    <a:pt x="2641" y="3533"/>
                  </a:lnTo>
                  <a:cubicBezTo>
                    <a:pt x="2798" y="3576"/>
                    <a:pt x="2958" y="3597"/>
                    <a:pt x="3117" y="3597"/>
                  </a:cubicBezTo>
                  <a:cubicBezTo>
                    <a:pt x="3584" y="3597"/>
                    <a:pt x="4044" y="3415"/>
                    <a:pt x="4390" y="3069"/>
                  </a:cubicBezTo>
                  <a:cubicBezTo>
                    <a:pt x="4898" y="2561"/>
                    <a:pt x="5050" y="1802"/>
                    <a:pt x="4782" y="1133"/>
                  </a:cubicBezTo>
                  <a:lnTo>
                    <a:pt x="4747" y="1044"/>
                  </a:lnTo>
                  <a:lnTo>
                    <a:pt x="4087" y="1704"/>
                  </a:lnTo>
                  <a:cubicBezTo>
                    <a:pt x="3962" y="1829"/>
                    <a:pt x="3799" y="1892"/>
                    <a:pt x="3637" y="1892"/>
                  </a:cubicBezTo>
                  <a:cubicBezTo>
                    <a:pt x="3475" y="1892"/>
                    <a:pt x="3315" y="1829"/>
                    <a:pt x="3194" y="1704"/>
                  </a:cubicBezTo>
                  <a:cubicBezTo>
                    <a:pt x="2945" y="1455"/>
                    <a:pt x="2945" y="1053"/>
                    <a:pt x="3194" y="803"/>
                  </a:cubicBezTo>
                  <a:lnTo>
                    <a:pt x="3846" y="152"/>
                  </a:lnTo>
                  <a:lnTo>
                    <a:pt x="3783" y="125"/>
                  </a:lnTo>
                  <a:cubicBezTo>
                    <a:pt x="3569" y="45"/>
                    <a:pt x="3337" y="0"/>
                    <a:pt x="31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13;p59">
              <a:extLst>
                <a:ext uri="{FF2B5EF4-FFF2-40B4-BE49-F238E27FC236}">
                  <a16:creationId xmlns:a16="http://schemas.microsoft.com/office/drawing/2014/main" id="{023C17E4-65DB-9C78-916D-96CCADD9AAFD}"/>
                </a:ext>
              </a:extLst>
            </p:cNvPr>
            <p:cNvSpPr/>
            <p:nvPr/>
          </p:nvSpPr>
          <p:spPr>
            <a:xfrm>
              <a:off x="2296630" y="4424451"/>
              <a:ext cx="197894" cy="156903"/>
            </a:xfrm>
            <a:custGeom>
              <a:avLst/>
              <a:gdLst/>
              <a:ahLst/>
              <a:cxnLst/>
              <a:rect l="l" t="t" r="r" b="b"/>
              <a:pathLst>
                <a:path w="5729" h="4542" extrusionOk="0">
                  <a:moveTo>
                    <a:pt x="3418" y="0"/>
                  </a:moveTo>
                  <a:lnTo>
                    <a:pt x="2410" y="1008"/>
                  </a:lnTo>
                  <a:cubicBezTo>
                    <a:pt x="2253" y="965"/>
                    <a:pt x="2093" y="944"/>
                    <a:pt x="1934" y="944"/>
                  </a:cubicBezTo>
                  <a:cubicBezTo>
                    <a:pt x="1467" y="944"/>
                    <a:pt x="1007" y="1126"/>
                    <a:pt x="661" y="1472"/>
                  </a:cubicBezTo>
                  <a:cubicBezTo>
                    <a:pt x="153" y="1981"/>
                    <a:pt x="1" y="2739"/>
                    <a:pt x="269" y="3408"/>
                  </a:cubicBezTo>
                  <a:lnTo>
                    <a:pt x="304" y="3497"/>
                  </a:lnTo>
                  <a:lnTo>
                    <a:pt x="964" y="2837"/>
                  </a:lnTo>
                  <a:cubicBezTo>
                    <a:pt x="1089" y="2712"/>
                    <a:pt x="1252" y="2650"/>
                    <a:pt x="1415" y="2650"/>
                  </a:cubicBezTo>
                  <a:cubicBezTo>
                    <a:pt x="1578" y="2650"/>
                    <a:pt x="1740" y="2712"/>
                    <a:pt x="1865" y="2837"/>
                  </a:cubicBezTo>
                  <a:cubicBezTo>
                    <a:pt x="2106" y="3087"/>
                    <a:pt x="2106" y="3488"/>
                    <a:pt x="1865" y="3738"/>
                  </a:cubicBezTo>
                  <a:lnTo>
                    <a:pt x="1205" y="4389"/>
                  </a:lnTo>
                  <a:lnTo>
                    <a:pt x="1268" y="4416"/>
                  </a:lnTo>
                  <a:cubicBezTo>
                    <a:pt x="1491" y="4505"/>
                    <a:pt x="1714" y="4541"/>
                    <a:pt x="1937" y="4541"/>
                  </a:cubicBezTo>
                  <a:cubicBezTo>
                    <a:pt x="2410" y="4541"/>
                    <a:pt x="2865" y="4363"/>
                    <a:pt x="3212" y="4015"/>
                  </a:cubicBezTo>
                  <a:cubicBezTo>
                    <a:pt x="3676" y="3551"/>
                    <a:pt x="3846" y="2891"/>
                    <a:pt x="3676" y="2266"/>
                  </a:cubicBezTo>
                  <a:lnTo>
                    <a:pt x="5728" y="214"/>
                  </a:lnTo>
                  <a:lnTo>
                    <a:pt x="4354" y="214"/>
                  </a:lnTo>
                  <a:cubicBezTo>
                    <a:pt x="4015" y="214"/>
                    <a:pt x="3703" y="134"/>
                    <a:pt x="3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4;p59">
              <a:extLst>
                <a:ext uri="{FF2B5EF4-FFF2-40B4-BE49-F238E27FC236}">
                  <a16:creationId xmlns:a16="http://schemas.microsoft.com/office/drawing/2014/main" id="{57422606-9CCC-2722-A16C-92C5199D1223}"/>
                </a:ext>
              </a:extLst>
            </p:cNvPr>
            <p:cNvSpPr/>
            <p:nvPr/>
          </p:nvSpPr>
          <p:spPr>
            <a:xfrm>
              <a:off x="2395563" y="4243787"/>
              <a:ext cx="266599" cy="162811"/>
            </a:xfrm>
            <a:custGeom>
              <a:avLst/>
              <a:gdLst/>
              <a:ahLst/>
              <a:cxnLst/>
              <a:rect l="l" t="t" r="r" b="b"/>
              <a:pathLst>
                <a:path w="7718" h="4713" extrusionOk="0">
                  <a:moveTo>
                    <a:pt x="3324" y="0"/>
                  </a:moveTo>
                  <a:cubicBezTo>
                    <a:pt x="3264" y="0"/>
                    <a:pt x="3203" y="4"/>
                    <a:pt x="3141" y="11"/>
                  </a:cubicBezTo>
                  <a:cubicBezTo>
                    <a:pt x="2427" y="92"/>
                    <a:pt x="1847" y="770"/>
                    <a:pt x="1847" y="1492"/>
                  </a:cubicBezTo>
                  <a:lnTo>
                    <a:pt x="1847" y="1778"/>
                  </a:lnTo>
                  <a:lnTo>
                    <a:pt x="1508" y="1778"/>
                  </a:lnTo>
                  <a:cubicBezTo>
                    <a:pt x="679" y="1778"/>
                    <a:pt x="1" y="2447"/>
                    <a:pt x="18" y="3277"/>
                  </a:cubicBezTo>
                  <a:cubicBezTo>
                    <a:pt x="36" y="4071"/>
                    <a:pt x="687" y="4713"/>
                    <a:pt x="1481" y="4713"/>
                  </a:cubicBezTo>
                  <a:lnTo>
                    <a:pt x="6620" y="4713"/>
                  </a:lnTo>
                  <a:cubicBezTo>
                    <a:pt x="7128" y="4713"/>
                    <a:pt x="7601" y="4302"/>
                    <a:pt x="7655" y="3794"/>
                  </a:cubicBezTo>
                  <a:cubicBezTo>
                    <a:pt x="7717" y="3178"/>
                    <a:pt x="7236" y="2661"/>
                    <a:pt x="6638" y="2661"/>
                  </a:cubicBezTo>
                  <a:lnTo>
                    <a:pt x="6219" y="2661"/>
                  </a:lnTo>
                  <a:cubicBezTo>
                    <a:pt x="6397" y="2304"/>
                    <a:pt x="6343" y="1849"/>
                    <a:pt x="6040" y="1546"/>
                  </a:cubicBezTo>
                  <a:cubicBezTo>
                    <a:pt x="5851" y="1356"/>
                    <a:pt x="5603" y="1262"/>
                    <a:pt x="5354" y="1262"/>
                  </a:cubicBezTo>
                  <a:cubicBezTo>
                    <a:pt x="5157" y="1262"/>
                    <a:pt x="4960" y="1321"/>
                    <a:pt x="4791" y="1439"/>
                  </a:cubicBezTo>
                  <a:cubicBezTo>
                    <a:pt x="4775" y="642"/>
                    <a:pt x="4125" y="0"/>
                    <a:pt x="33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16;p59">
            <a:extLst>
              <a:ext uri="{FF2B5EF4-FFF2-40B4-BE49-F238E27FC236}">
                <a16:creationId xmlns:a16="http://schemas.microsoft.com/office/drawing/2014/main" id="{FB0F9542-0885-17A7-4874-42E4CA53BBEA}"/>
              </a:ext>
            </a:extLst>
          </p:cNvPr>
          <p:cNvGrpSpPr/>
          <p:nvPr/>
        </p:nvGrpSpPr>
        <p:grpSpPr>
          <a:xfrm>
            <a:off x="4218951" y="3722971"/>
            <a:ext cx="437565" cy="437675"/>
            <a:chOff x="3470767" y="2496494"/>
            <a:chExt cx="446541" cy="446652"/>
          </a:xfrm>
          <a:solidFill>
            <a:schemeClr val="tx1"/>
          </a:solidFill>
        </p:grpSpPr>
        <p:sp>
          <p:nvSpPr>
            <p:cNvPr id="13" name="Google Shape;1117;p59">
              <a:extLst>
                <a:ext uri="{FF2B5EF4-FFF2-40B4-BE49-F238E27FC236}">
                  <a16:creationId xmlns:a16="http://schemas.microsoft.com/office/drawing/2014/main" id="{75D09094-AEAF-42F2-B044-06BFE9EE2FF0}"/>
                </a:ext>
              </a:extLst>
            </p:cNvPr>
            <p:cNvSpPr/>
            <p:nvPr/>
          </p:nvSpPr>
          <p:spPr>
            <a:xfrm>
              <a:off x="3522203" y="2898411"/>
              <a:ext cx="143939" cy="44736"/>
            </a:xfrm>
            <a:custGeom>
              <a:avLst/>
              <a:gdLst/>
              <a:ahLst/>
              <a:cxnLst/>
              <a:rect l="l" t="t" r="r" b="b"/>
              <a:pathLst>
                <a:path w="4167" h="1295" extrusionOk="0">
                  <a:moveTo>
                    <a:pt x="911" y="0"/>
                  </a:moveTo>
                  <a:lnTo>
                    <a:pt x="902" y="63"/>
                  </a:lnTo>
                  <a:cubicBezTo>
                    <a:pt x="831" y="339"/>
                    <a:pt x="581" y="536"/>
                    <a:pt x="295" y="536"/>
                  </a:cubicBezTo>
                  <a:lnTo>
                    <a:pt x="1" y="536"/>
                  </a:lnTo>
                  <a:lnTo>
                    <a:pt x="1" y="1294"/>
                  </a:lnTo>
                  <a:lnTo>
                    <a:pt x="4167" y="1294"/>
                  </a:lnTo>
                  <a:lnTo>
                    <a:pt x="4167" y="536"/>
                  </a:lnTo>
                  <a:lnTo>
                    <a:pt x="3819" y="536"/>
                  </a:lnTo>
                  <a:cubicBezTo>
                    <a:pt x="3534" y="536"/>
                    <a:pt x="3284" y="339"/>
                    <a:pt x="3212" y="63"/>
                  </a:cubicBezTo>
                  <a:lnTo>
                    <a:pt x="319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8;p59">
              <a:extLst>
                <a:ext uri="{FF2B5EF4-FFF2-40B4-BE49-F238E27FC236}">
                  <a16:creationId xmlns:a16="http://schemas.microsoft.com/office/drawing/2014/main" id="{C4C06850-0888-C5DA-FC3C-9657C2E16E1B}"/>
                </a:ext>
              </a:extLst>
            </p:cNvPr>
            <p:cNvSpPr/>
            <p:nvPr/>
          </p:nvSpPr>
          <p:spPr>
            <a:xfrm>
              <a:off x="3471665" y="2843555"/>
              <a:ext cx="245943" cy="28707"/>
            </a:xfrm>
            <a:custGeom>
              <a:avLst/>
              <a:gdLst/>
              <a:ahLst/>
              <a:cxnLst/>
              <a:rect l="l" t="t" r="r" b="b"/>
              <a:pathLst>
                <a:path w="7120" h="831" extrusionOk="0">
                  <a:moveTo>
                    <a:pt x="1" y="1"/>
                  </a:moveTo>
                  <a:lnTo>
                    <a:pt x="1" y="830"/>
                  </a:lnTo>
                  <a:lnTo>
                    <a:pt x="7120" y="830"/>
                  </a:lnTo>
                  <a:lnTo>
                    <a:pt x="71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9;p59">
              <a:extLst>
                <a:ext uri="{FF2B5EF4-FFF2-40B4-BE49-F238E27FC236}">
                  <a16:creationId xmlns:a16="http://schemas.microsoft.com/office/drawing/2014/main" id="{634CCE78-D229-1C5D-752E-E0803970FF0F}"/>
                </a:ext>
              </a:extLst>
            </p:cNvPr>
            <p:cNvSpPr/>
            <p:nvPr/>
          </p:nvSpPr>
          <p:spPr>
            <a:xfrm>
              <a:off x="3470767" y="2496494"/>
              <a:ext cx="446531" cy="387180"/>
            </a:xfrm>
            <a:custGeom>
              <a:avLst/>
              <a:gdLst/>
              <a:ahLst/>
              <a:cxnLst/>
              <a:rect l="l" t="t" r="r" b="b"/>
              <a:pathLst>
                <a:path w="12927" h="11208" extrusionOk="0">
                  <a:moveTo>
                    <a:pt x="6067" y="1"/>
                  </a:moveTo>
                  <a:cubicBezTo>
                    <a:pt x="5445" y="1"/>
                    <a:pt x="4951" y="523"/>
                    <a:pt x="4951" y="1153"/>
                  </a:cubicBezTo>
                  <a:lnTo>
                    <a:pt x="4951" y="1332"/>
                  </a:lnTo>
                  <a:lnTo>
                    <a:pt x="4684" y="1332"/>
                  </a:lnTo>
                  <a:cubicBezTo>
                    <a:pt x="4122" y="1332"/>
                    <a:pt x="3631" y="1733"/>
                    <a:pt x="3551" y="2286"/>
                  </a:cubicBezTo>
                  <a:cubicBezTo>
                    <a:pt x="3435" y="2991"/>
                    <a:pt x="3979" y="3607"/>
                    <a:pt x="4666" y="3607"/>
                  </a:cubicBezTo>
                  <a:lnTo>
                    <a:pt x="6111" y="3607"/>
                  </a:lnTo>
                  <a:lnTo>
                    <a:pt x="6111" y="4615"/>
                  </a:lnTo>
                  <a:lnTo>
                    <a:pt x="3203" y="4615"/>
                  </a:lnTo>
                  <a:lnTo>
                    <a:pt x="3203" y="6131"/>
                  </a:lnTo>
                  <a:lnTo>
                    <a:pt x="0" y="6122"/>
                  </a:lnTo>
                  <a:lnTo>
                    <a:pt x="0" y="9289"/>
                  </a:lnTo>
                  <a:lnTo>
                    <a:pt x="7119" y="9289"/>
                  </a:lnTo>
                  <a:lnTo>
                    <a:pt x="7119" y="6131"/>
                  </a:lnTo>
                  <a:lnTo>
                    <a:pt x="3961" y="6122"/>
                  </a:lnTo>
                  <a:lnTo>
                    <a:pt x="3961" y="5373"/>
                  </a:lnTo>
                  <a:lnTo>
                    <a:pt x="10554" y="5373"/>
                  </a:lnTo>
                  <a:lnTo>
                    <a:pt x="10554" y="7576"/>
                  </a:lnTo>
                  <a:lnTo>
                    <a:pt x="8966" y="7576"/>
                  </a:lnTo>
                  <a:lnTo>
                    <a:pt x="8966" y="11207"/>
                  </a:lnTo>
                  <a:lnTo>
                    <a:pt x="12927" y="11207"/>
                  </a:lnTo>
                  <a:lnTo>
                    <a:pt x="12927" y="7576"/>
                  </a:lnTo>
                  <a:lnTo>
                    <a:pt x="11312" y="7576"/>
                  </a:lnTo>
                  <a:lnTo>
                    <a:pt x="11312" y="4615"/>
                  </a:lnTo>
                  <a:lnTo>
                    <a:pt x="6869" y="4615"/>
                  </a:lnTo>
                  <a:lnTo>
                    <a:pt x="6869" y="3607"/>
                  </a:lnTo>
                  <a:lnTo>
                    <a:pt x="8582" y="3607"/>
                  </a:lnTo>
                  <a:cubicBezTo>
                    <a:pt x="9010" y="3607"/>
                    <a:pt x="9367" y="3277"/>
                    <a:pt x="9376" y="2848"/>
                  </a:cubicBezTo>
                  <a:cubicBezTo>
                    <a:pt x="9394" y="2402"/>
                    <a:pt x="9037" y="2045"/>
                    <a:pt x="8600" y="2045"/>
                  </a:cubicBezTo>
                  <a:lnTo>
                    <a:pt x="8279" y="2045"/>
                  </a:lnTo>
                  <a:cubicBezTo>
                    <a:pt x="8422" y="1760"/>
                    <a:pt x="8377" y="1412"/>
                    <a:pt x="8145" y="1180"/>
                  </a:cubicBezTo>
                  <a:cubicBezTo>
                    <a:pt x="8001" y="1036"/>
                    <a:pt x="7812" y="964"/>
                    <a:pt x="7624" y="964"/>
                  </a:cubicBezTo>
                  <a:cubicBezTo>
                    <a:pt x="7475" y="964"/>
                    <a:pt x="7326" y="1009"/>
                    <a:pt x="7199" y="1100"/>
                  </a:cubicBezTo>
                  <a:cubicBezTo>
                    <a:pt x="7182" y="511"/>
                    <a:pt x="6718" y="38"/>
                    <a:pt x="6129" y="2"/>
                  </a:cubicBezTo>
                  <a:cubicBezTo>
                    <a:pt x="6108" y="1"/>
                    <a:pt x="6088" y="1"/>
                    <a:pt x="6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0;p59">
              <a:extLst>
                <a:ext uri="{FF2B5EF4-FFF2-40B4-BE49-F238E27FC236}">
                  <a16:creationId xmlns:a16="http://schemas.microsoft.com/office/drawing/2014/main" id="{72663784-FB88-39AB-6E23-D7605C3726B7}"/>
                </a:ext>
              </a:extLst>
            </p:cNvPr>
            <p:cNvSpPr/>
            <p:nvPr/>
          </p:nvSpPr>
          <p:spPr>
            <a:xfrm>
              <a:off x="3780451" y="2909810"/>
              <a:ext cx="136857" cy="33336"/>
            </a:xfrm>
            <a:custGeom>
              <a:avLst/>
              <a:gdLst/>
              <a:ahLst/>
              <a:cxnLst/>
              <a:rect l="l" t="t" r="r" b="b"/>
              <a:pathLst>
                <a:path w="3962" h="965" extrusionOk="0">
                  <a:moveTo>
                    <a:pt x="1" y="1"/>
                  </a:moveTo>
                  <a:lnTo>
                    <a:pt x="1" y="964"/>
                  </a:lnTo>
                  <a:lnTo>
                    <a:pt x="3962" y="964"/>
                  </a:lnTo>
                  <a:lnTo>
                    <a:pt x="39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4"/>
          <p:cNvSpPr/>
          <p:nvPr/>
        </p:nvSpPr>
        <p:spPr>
          <a:xfrm>
            <a:off x="335825" y="993800"/>
            <a:ext cx="3728400" cy="3470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4"/>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44"/>
          <p:cNvGrpSpPr/>
          <p:nvPr/>
        </p:nvGrpSpPr>
        <p:grpSpPr>
          <a:xfrm>
            <a:off x="405288" y="860200"/>
            <a:ext cx="171000" cy="1897050"/>
            <a:chOff x="5816800" y="2316100"/>
            <a:chExt cx="171000" cy="1897050"/>
          </a:xfrm>
        </p:grpSpPr>
        <p:sp>
          <p:nvSpPr>
            <p:cNvPr id="561" name="Google Shape;561;p44"/>
            <p:cNvSpPr/>
            <p:nvPr/>
          </p:nvSpPr>
          <p:spPr>
            <a:xfrm>
              <a:off x="5816800" y="41432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2" name="Google Shape;562;p44"/>
            <p:cNvCxnSpPr>
              <a:stCxn id="561" idx="2"/>
              <a:endCxn id="536" idx="1"/>
            </p:cNvCxnSpPr>
            <p:nvPr/>
          </p:nvCxnSpPr>
          <p:spPr>
            <a:xfrm rot="10800000" flipH="1">
              <a:off x="5816800" y="2316100"/>
              <a:ext cx="171000" cy="1862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563" name="Google Shape;563;p44"/>
          <p:cNvGrpSpPr/>
          <p:nvPr/>
        </p:nvGrpSpPr>
        <p:grpSpPr>
          <a:xfrm flipH="1">
            <a:off x="8567798" y="860175"/>
            <a:ext cx="171000" cy="3574050"/>
            <a:chOff x="5816800" y="2392275"/>
            <a:chExt cx="171000" cy="3574050"/>
          </a:xfrm>
        </p:grpSpPr>
        <p:sp>
          <p:nvSpPr>
            <p:cNvPr id="564" name="Google Shape;564;p44"/>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5" name="Google Shape;565;p44"/>
            <p:cNvCxnSpPr>
              <a:stCxn id="564" idx="2"/>
              <a:endCxn id="536"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566" name="Google Shape;566;p4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b="1" dirty="0">
                <a:solidFill>
                  <a:schemeClr val="dk1"/>
                </a:solidFill>
              </a:rPr>
              <a:t>THREE TYPES OF CLOUD COMPUTING</a:t>
            </a:r>
            <a:endParaRPr dirty="0">
              <a:solidFill>
                <a:schemeClr val="dk1"/>
              </a:solidFill>
            </a:endParaRPr>
          </a:p>
        </p:txBody>
      </p:sp>
      <p:sp>
        <p:nvSpPr>
          <p:cNvPr id="2" name="Google Shape;484;p43">
            <a:extLst>
              <a:ext uri="{FF2B5EF4-FFF2-40B4-BE49-F238E27FC236}">
                <a16:creationId xmlns:a16="http://schemas.microsoft.com/office/drawing/2014/main" id="{46DAA97E-3457-9E93-A9FE-0F53C516C442}"/>
              </a:ext>
            </a:extLst>
          </p:cNvPr>
          <p:cNvSpPr/>
          <p:nvPr/>
        </p:nvSpPr>
        <p:spPr>
          <a:xfrm>
            <a:off x="1396868" y="2015415"/>
            <a:ext cx="1606314" cy="1426869"/>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 name="Google Shape;1233;p59">
            <a:extLst>
              <a:ext uri="{FF2B5EF4-FFF2-40B4-BE49-F238E27FC236}">
                <a16:creationId xmlns:a16="http://schemas.microsoft.com/office/drawing/2014/main" id="{9C202453-FC7D-EDCF-6C4B-48EE10BC7A66}"/>
              </a:ext>
            </a:extLst>
          </p:cNvPr>
          <p:cNvGrpSpPr/>
          <p:nvPr/>
        </p:nvGrpSpPr>
        <p:grpSpPr>
          <a:xfrm>
            <a:off x="1751476" y="2275571"/>
            <a:ext cx="897098" cy="823557"/>
            <a:chOff x="1716988" y="3589010"/>
            <a:chExt cx="445947" cy="446278"/>
          </a:xfrm>
          <a:solidFill>
            <a:schemeClr val="tx1"/>
          </a:solidFill>
        </p:grpSpPr>
        <p:sp>
          <p:nvSpPr>
            <p:cNvPr id="4" name="Google Shape;1234;p59">
              <a:extLst>
                <a:ext uri="{FF2B5EF4-FFF2-40B4-BE49-F238E27FC236}">
                  <a16:creationId xmlns:a16="http://schemas.microsoft.com/office/drawing/2014/main" id="{DC19C3A0-C060-19D7-A358-86E894676084}"/>
                </a:ext>
              </a:extLst>
            </p:cNvPr>
            <p:cNvSpPr/>
            <p:nvPr/>
          </p:nvSpPr>
          <p:spPr>
            <a:xfrm>
              <a:off x="1760133" y="3995797"/>
              <a:ext cx="60726" cy="39485"/>
            </a:xfrm>
            <a:custGeom>
              <a:avLst/>
              <a:gdLst/>
              <a:ahLst/>
              <a:cxnLst/>
              <a:rect l="l" t="t" r="r" b="b"/>
              <a:pathLst>
                <a:path w="1758" h="1143" extrusionOk="0">
                  <a:moveTo>
                    <a:pt x="0" y="0"/>
                  </a:moveTo>
                  <a:lnTo>
                    <a:pt x="0" y="1142"/>
                  </a:lnTo>
                  <a:lnTo>
                    <a:pt x="1758" y="1142"/>
                  </a:lnTo>
                  <a:cubicBezTo>
                    <a:pt x="1490" y="821"/>
                    <a:pt x="1330" y="428"/>
                    <a:pt x="12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35;p59">
              <a:extLst>
                <a:ext uri="{FF2B5EF4-FFF2-40B4-BE49-F238E27FC236}">
                  <a16:creationId xmlns:a16="http://schemas.microsoft.com/office/drawing/2014/main" id="{C9AC6FBD-A287-C442-2BF2-68016600E398}"/>
                </a:ext>
              </a:extLst>
            </p:cNvPr>
            <p:cNvSpPr/>
            <p:nvPr/>
          </p:nvSpPr>
          <p:spPr>
            <a:xfrm>
              <a:off x="1760133" y="3929542"/>
              <a:ext cx="80139" cy="39174"/>
            </a:xfrm>
            <a:custGeom>
              <a:avLst/>
              <a:gdLst/>
              <a:ahLst/>
              <a:cxnLst/>
              <a:rect l="l" t="t" r="r" b="b"/>
              <a:pathLst>
                <a:path w="2320" h="1134" extrusionOk="0">
                  <a:moveTo>
                    <a:pt x="0" y="0"/>
                  </a:moveTo>
                  <a:lnTo>
                    <a:pt x="0" y="1133"/>
                  </a:lnTo>
                  <a:lnTo>
                    <a:pt x="1392" y="1133"/>
                  </a:lnTo>
                  <a:cubicBezTo>
                    <a:pt x="1544" y="651"/>
                    <a:pt x="1883" y="250"/>
                    <a:pt x="23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36;p59">
              <a:extLst>
                <a:ext uri="{FF2B5EF4-FFF2-40B4-BE49-F238E27FC236}">
                  <a16:creationId xmlns:a16="http://schemas.microsoft.com/office/drawing/2014/main" id="{3DFE3E95-5E45-43EC-7110-C08BF0412E8A}"/>
                </a:ext>
              </a:extLst>
            </p:cNvPr>
            <p:cNvSpPr/>
            <p:nvPr/>
          </p:nvSpPr>
          <p:spPr>
            <a:xfrm>
              <a:off x="1716988" y="3589010"/>
              <a:ext cx="234854" cy="249035"/>
            </a:xfrm>
            <a:custGeom>
              <a:avLst/>
              <a:gdLst/>
              <a:ahLst/>
              <a:cxnLst/>
              <a:rect l="l" t="t" r="r" b="b"/>
              <a:pathLst>
                <a:path w="6799" h="7209" extrusionOk="0">
                  <a:moveTo>
                    <a:pt x="3399" y="0"/>
                  </a:moveTo>
                  <a:lnTo>
                    <a:pt x="0" y="4630"/>
                  </a:lnTo>
                  <a:lnTo>
                    <a:pt x="1249" y="4630"/>
                  </a:lnTo>
                  <a:lnTo>
                    <a:pt x="1249" y="7209"/>
                  </a:lnTo>
                  <a:lnTo>
                    <a:pt x="5549" y="7209"/>
                  </a:lnTo>
                  <a:lnTo>
                    <a:pt x="5549" y="4630"/>
                  </a:lnTo>
                  <a:lnTo>
                    <a:pt x="6798" y="4630"/>
                  </a:lnTo>
                  <a:lnTo>
                    <a:pt x="33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7;p59">
              <a:extLst>
                <a:ext uri="{FF2B5EF4-FFF2-40B4-BE49-F238E27FC236}">
                  <a16:creationId xmlns:a16="http://schemas.microsoft.com/office/drawing/2014/main" id="{3757B82D-7CAF-B267-9921-D1C89BF92D50}"/>
                </a:ext>
              </a:extLst>
            </p:cNvPr>
            <p:cNvSpPr/>
            <p:nvPr/>
          </p:nvSpPr>
          <p:spPr>
            <a:xfrm>
              <a:off x="1760133" y="3864185"/>
              <a:ext cx="145769" cy="39174"/>
            </a:xfrm>
            <a:custGeom>
              <a:avLst/>
              <a:gdLst/>
              <a:ahLst/>
              <a:cxnLst/>
              <a:rect l="l" t="t" r="r" b="b"/>
              <a:pathLst>
                <a:path w="4220" h="1134" extrusionOk="0">
                  <a:moveTo>
                    <a:pt x="0" y="1"/>
                  </a:moveTo>
                  <a:lnTo>
                    <a:pt x="0" y="1134"/>
                  </a:lnTo>
                  <a:lnTo>
                    <a:pt x="3087" y="1134"/>
                  </a:lnTo>
                  <a:cubicBezTo>
                    <a:pt x="3176" y="884"/>
                    <a:pt x="3328" y="643"/>
                    <a:pt x="3524" y="447"/>
                  </a:cubicBezTo>
                  <a:cubicBezTo>
                    <a:pt x="3729" y="242"/>
                    <a:pt x="3961" y="90"/>
                    <a:pt x="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38;p59">
              <a:extLst>
                <a:ext uri="{FF2B5EF4-FFF2-40B4-BE49-F238E27FC236}">
                  <a16:creationId xmlns:a16="http://schemas.microsoft.com/office/drawing/2014/main" id="{44167509-A64F-8DC0-435F-3AE44702A2C9}"/>
                </a:ext>
              </a:extLst>
            </p:cNvPr>
            <p:cNvSpPr/>
            <p:nvPr/>
          </p:nvSpPr>
          <p:spPr>
            <a:xfrm>
              <a:off x="1812501" y="3830229"/>
              <a:ext cx="350434" cy="205059"/>
            </a:xfrm>
            <a:custGeom>
              <a:avLst/>
              <a:gdLst/>
              <a:ahLst/>
              <a:cxnLst/>
              <a:rect l="l" t="t" r="r" b="b"/>
              <a:pathLst>
                <a:path w="10145" h="5936" extrusionOk="0">
                  <a:moveTo>
                    <a:pt x="5978" y="1"/>
                  </a:moveTo>
                  <a:cubicBezTo>
                    <a:pt x="4967" y="1"/>
                    <a:pt x="4144" y="809"/>
                    <a:pt x="4114" y="1814"/>
                  </a:cubicBezTo>
                  <a:cubicBezTo>
                    <a:pt x="3905" y="1664"/>
                    <a:pt x="3659" y="1589"/>
                    <a:pt x="3413" y="1589"/>
                  </a:cubicBezTo>
                  <a:cubicBezTo>
                    <a:pt x="3103" y="1589"/>
                    <a:pt x="2791" y="1708"/>
                    <a:pt x="2552" y="1947"/>
                  </a:cubicBezTo>
                  <a:cubicBezTo>
                    <a:pt x="2169" y="2322"/>
                    <a:pt x="2097" y="2902"/>
                    <a:pt x="2329" y="3357"/>
                  </a:cubicBezTo>
                  <a:lnTo>
                    <a:pt x="1482" y="3357"/>
                  </a:lnTo>
                  <a:cubicBezTo>
                    <a:pt x="1268" y="3357"/>
                    <a:pt x="1071" y="3446"/>
                    <a:pt x="929" y="3607"/>
                  </a:cubicBezTo>
                  <a:cubicBezTo>
                    <a:pt x="1" y="4695"/>
                    <a:pt x="750" y="5935"/>
                    <a:pt x="1794" y="5935"/>
                  </a:cubicBezTo>
                  <a:lnTo>
                    <a:pt x="8289" y="5935"/>
                  </a:lnTo>
                  <a:cubicBezTo>
                    <a:pt x="9314" y="5935"/>
                    <a:pt x="10144" y="5096"/>
                    <a:pt x="10144" y="4079"/>
                  </a:cubicBezTo>
                  <a:cubicBezTo>
                    <a:pt x="10144" y="3054"/>
                    <a:pt x="9314" y="2215"/>
                    <a:pt x="8289" y="2215"/>
                  </a:cubicBezTo>
                  <a:lnTo>
                    <a:pt x="7834" y="2215"/>
                  </a:lnTo>
                  <a:lnTo>
                    <a:pt x="7834" y="1394"/>
                  </a:lnTo>
                  <a:cubicBezTo>
                    <a:pt x="7834" y="1136"/>
                    <a:pt x="7673" y="779"/>
                    <a:pt x="7477" y="609"/>
                  </a:cubicBezTo>
                  <a:cubicBezTo>
                    <a:pt x="6978" y="182"/>
                    <a:pt x="6457" y="1"/>
                    <a:pt x="59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B6FDDA83-C9FB-DE35-F56D-6AF3BB894EFE}"/>
              </a:ext>
            </a:extLst>
          </p:cNvPr>
          <p:cNvSpPr txBox="1"/>
          <p:nvPr/>
        </p:nvSpPr>
        <p:spPr>
          <a:xfrm>
            <a:off x="3624146" y="1560417"/>
            <a:ext cx="4572000" cy="461665"/>
          </a:xfrm>
          <a:prstGeom prst="rect">
            <a:avLst/>
          </a:prstGeom>
          <a:noFill/>
        </p:spPr>
        <p:txBody>
          <a:bodyPr wrap="square">
            <a:spAutoFit/>
          </a:bodyPr>
          <a:lstStyle/>
          <a:p>
            <a:pPr marL="0" lvl="0" indent="0" algn="l" rtl="0">
              <a:spcBef>
                <a:spcPts val="0"/>
              </a:spcBef>
              <a:spcAft>
                <a:spcPts val="0"/>
              </a:spcAft>
              <a:buNone/>
            </a:pPr>
            <a:r>
              <a:rPr lang="en-PH" sz="2400" b="1" i="0" u="none" strike="noStrike" dirty="0">
                <a:solidFill>
                  <a:schemeClr val="bg1"/>
                </a:solidFill>
                <a:effectLst/>
                <a:latin typeface="Fugaz One"/>
              </a:rPr>
              <a:t>Infrastructure as a Service (IaaS)</a:t>
            </a:r>
            <a:endParaRPr lang="en-PH" sz="2400" b="1" dirty="0">
              <a:solidFill>
                <a:schemeClr val="bg1"/>
              </a:solidFill>
              <a:latin typeface="Fugaz One"/>
              <a:ea typeface="Fugaz One"/>
              <a:cs typeface="Fugaz One"/>
              <a:sym typeface="Fugaz One"/>
            </a:endParaRPr>
          </a:p>
        </p:txBody>
      </p:sp>
      <p:sp>
        <p:nvSpPr>
          <p:cNvPr id="12" name="TextBox 11">
            <a:extLst>
              <a:ext uri="{FF2B5EF4-FFF2-40B4-BE49-F238E27FC236}">
                <a16:creationId xmlns:a16="http://schemas.microsoft.com/office/drawing/2014/main" id="{92BB693E-E602-B9A4-74BE-AEA96E62DDA7}"/>
              </a:ext>
            </a:extLst>
          </p:cNvPr>
          <p:cNvSpPr txBox="1"/>
          <p:nvPr/>
        </p:nvSpPr>
        <p:spPr>
          <a:xfrm>
            <a:off x="2474767" y="2207936"/>
            <a:ext cx="6301614" cy="2554545"/>
          </a:xfrm>
          <a:prstGeom prst="rect">
            <a:avLst/>
          </a:prstGeom>
          <a:noFill/>
        </p:spPr>
        <p:txBody>
          <a:bodyPr wrap="square">
            <a:spAutoFit/>
          </a:bodyPr>
          <a:lstStyle/>
          <a:p>
            <a:pPr marL="1371600" rtl="0" fontAlgn="base">
              <a:spcBef>
                <a:spcPts val="0"/>
              </a:spcBef>
              <a:spcAft>
                <a:spcPts val="0"/>
              </a:spcAft>
            </a:pPr>
            <a:r>
              <a:rPr lang="en-US" sz="2000" b="1" i="0" u="none" strike="noStrike" dirty="0">
                <a:solidFill>
                  <a:schemeClr val="bg1"/>
                </a:solidFill>
                <a:effectLst/>
                <a:latin typeface="Fugaz One"/>
              </a:rPr>
              <a:t>a type of cloud computing that offers virtualized computing resources such as virtual machines, storage, and networks. </a:t>
            </a:r>
          </a:p>
          <a:p>
            <a:pPr marL="1371600" rtl="0" fontAlgn="base">
              <a:spcBef>
                <a:spcPts val="0"/>
              </a:spcBef>
              <a:spcAft>
                <a:spcPts val="0"/>
              </a:spcAft>
            </a:pPr>
            <a:endParaRPr lang="en-US" sz="1600" b="1" dirty="0">
              <a:solidFill>
                <a:schemeClr val="bg1"/>
              </a:solidFill>
              <a:latin typeface="Fugaz One"/>
            </a:endParaRPr>
          </a:p>
          <a:p>
            <a:pPr marL="1371600" rtl="0" fontAlgn="base">
              <a:spcBef>
                <a:spcPts val="0"/>
              </a:spcBef>
              <a:spcAft>
                <a:spcPts val="0"/>
              </a:spcAft>
            </a:pPr>
            <a:endParaRPr lang="en-US" sz="1400" b="1" i="0" u="none" strike="noStrike" dirty="0">
              <a:solidFill>
                <a:schemeClr val="bg1"/>
              </a:solidFill>
              <a:effectLst/>
              <a:latin typeface="Fugaz One"/>
            </a:endParaRPr>
          </a:p>
          <a:p>
            <a:pPr marL="1828800" rtl="0">
              <a:spcBef>
                <a:spcPts val="0"/>
              </a:spcBef>
              <a:spcAft>
                <a:spcPts val="0"/>
              </a:spcAft>
            </a:pPr>
            <a:r>
              <a:rPr lang="en-US" sz="1400" b="1" i="0" u="none" strike="noStrike" dirty="0">
                <a:solidFill>
                  <a:schemeClr val="bg1"/>
                </a:solidFill>
                <a:effectLst/>
                <a:latin typeface="Fugaz One"/>
              </a:rPr>
              <a:t>Example: Amazon EC2 (Elastic Compute Cloud) is a service that offers scalable virtual machine instances with adaptable computing resources. </a:t>
            </a:r>
            <a:endParaRPr lang="en-US" b="1" dirty="0">
              <a:solidFill>
                <a:schemeClr val="bg1"/>
              </a:solidFill>
              <a:effectLst/>
              <a:latin typeface="Fugaz One"/>
            </a:endParaRPr>
          </a:p>
          <a:p>
            <a:br>
              <a:rPr lang="en-US" dirty="0"/>
            </a:br>
            <a:endParaRPr lang="en-PH"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3"/>
          <p:cNvSpPr/>
          <p:nvPr/>
        </p:nvSpPr>
        <p:spPr>
          <a:xfrm>
            <a:off x="2374583" y="880148"/>
            <a:ext cx="4376100" cy="4103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4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4013183" y="1853644"/>
            <a:ext cx="1098900" cy="6036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43"/>
          <p:cNvSpPr txBox="1"/>
          <p:nvPr/>
        </p:nvSpPr>
        <p:spPr>
          <a:xfrm>
            <a:off x="513150" y="1658425"/>
            <a:ext cx="185265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PH" sz="1800" b="1" i="0" u="none" strike="noStrike" dirty="0">
                <a:solidFill>
                  <a:schemeClr val="bg1"/>
                </a:solidFill>
                <a:effectLst/>
                <a:latin typeface="Fugaz One"/>
              </a:rPr>
              <a:t>Infrastructure as a Service (IaaS)</a:t>
            </a:r>
            <a:endParaRPr sz="2500" b="1" dirty="0">
              <a:solidFill>
                <a:schemeClr val="bg1"/>
              </a:solidFill>
              <a:latin typeface="Fugaz One"/>
              <a:ea typeface="Fugaz One"/>
              <a:cs typeface="Fugaz One"/>
              <a:sym typeface="Fugaz One"/>
            </a:endParaRPr>
          </a:p>
        </p:txBody>
      </p:sp>
      <p:sp>
        <p:nvSpPr>
          <p:cNvPr id="488" name="Google Shape;488;p43"/>
          <p:cNvSpPr txBox="1"/>
          <p:nvPr/>
        </p:nvSpPr>
        <p:spPr>
          <a:xfrm>
            <a:off x="6728369" y="2571750"/>
            <a:ext cx="1645800" cy="46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i="0" u="none" strike="noStrike" dirty="0">
                <a:solidFill>
                  <a:schemeClr val="bg1"/>
                </a:solidFill>
                <a:effectLst/>
                <a:latin typeface="Fugaz One"/>
              </a:rPr>
              <a:t>Software as a Service (SaaS)</a:t>
            </a:r>
            <a:endParaRPr lang="en-US" sz="2500" b="1" dirty="0">
              <a:solidFill>
                <a:schemeClr val="bg1"/>
              </a:solidFill>
              <a:latin typeface="Fugaz One"/>
              <a:ea typeface="Fugaz One"/>
              <a:cs typeface="Fugaz One"/>
              <a:sym typeface="Fugaz One"/>
            </a:endParaRPr>
          </a:p>
        </p:txBody>
      </p:sp>
      <p:sp>
        <p:nvSpPr>
          <p:cNvPr id="490" name="Google Shape;490;p43"/>
          <p:cNvSpPr txBox="1"/>
          <p:nvPr/>
        </p:nvSpPr>
        <p:spPr>
          <a:xfrm>
            <a:off x="720000" y="3320425"/>
            <a:ext cx="164580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PH" sz="1800" b="1" i="0" u="none" strike="noStrike" dirty="0">
                <a:solidFill>
                  <a:schemeClr val="bg1"/>
                </a:solidFill>
                <a:effectLst/>
                <a:latin typeface="Fugaz One"/>
              </a:rPr>
              <a:t>PaaS (Platform as a Service)</a:t>
            </a:r>
            <a:endParaRPr sz="2500" b="1" dirty="0">
              <a:solidFill>
                <a:schemeClr val="bg1"/>
              </a:solidFill>
              <a:latin typeface="Fugaz One"/>
              <a:ea typeface="Fugaz One"/>
              <a:cs typeface="Fugaz One"/>
              <a:sym typeface="Fugaz One"/>
            </a:endParaRPr>
          </a:p>
        </p:txBody>
      </p:sp>
      <p:cxnSp>
        <p:nvCxnSpPr>
          <p:cNvPr id="493" name="Google Shape;493;p43"/>
          <p:cNvCxnSpPr>
            <a:cxnSpLocks/>
            <a:stCxn id="486" idx="3"/>
            <a:endCxn id="484" idx="1"/>
          </p:cNvCxnSpPr>
          <p:nvPr/>
        </p:nvCxnSpPr>
        <p:spPr>
          <a:xfrm>
            <a:off x="2365800" y="1891525"/>
            <a:ext cx="1647383" cy="263919"/>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494" name="Google Shape;494;p43"/>
          <p:cNvCxnSpPr>
            <a:cxnSpLocks/>
            <a:stCxn id="488" idx="1"/>
            <a:endCxn id="32" idx="3"/>
          </p:cNvCxnSpPr>
          <p:nvPr/>
        </p:nvCxnSpPr>
        <p:spPr>
          <a:xfrm rot="10800000" flipV="1">
            <a:off x="5119283" y="2804849"/>
            <a:ext cx="1609086" cy="1211485"/>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495" name="Google Shape;495;p43"/>
          <p:cNvCxnSpPr>
            <a:cxnSpLocks/>
            <a:stCxn id="490" idx="3"/>
            <a:endCxn id="30" idx="1"/>
          </p:cNvCxnSpPr>
          <p:nvPr/>
        </p:nvCxnSpPr>
        <p:spPr>
          <a:xfrm flipV="1">
            <a:off x="2365800" y="3037398"/>
            <a:ext cx="1687275" cy="516127"/>
          </a:xfrm>
          <a:prstGeom prst="bentConnector3">
            <a:avLst>
              <a:gd name="adj1" fmla="val 50000"/>
            </a:avLst>
          </a:prstGeom>
          <a:noFill/>
          <a:ln w="9525" cap="flat" cmpd="sng">
            <a:solidFill>
              <a:schemeClr val="lt1"/>
            </a:solidFill>
            <a:prstDash val="solid"/>
            <a:round/>
            <a:headEnd type="none" w="med" len="med"/>
            <a:tailEnd type="none" w="med" len="med"/>
          </a:ln>
        </p:spPr>
      </p:cxnSp>
      <p:grpSp>
        <p:nvGrpSpPr>
          <p:cNvPr id="524" name="Google Shape;524;p43"/>
          <p:cNvGrpSpPr/>
          <p:nvPr/>
        </p:nvGrpSpPr>
        <p:grpSpPr>
          <a:xfrm>
            <a:off x="405288" y="860175"/>
            <a:ext cx="171000" cy="3574050"/>
            <a:chOff x="5816800" y="2392275"/>
            <a:chExt cx="171000" cy="3574050"/>
          </a:xfrm>
        </p:grpSpPr>
        <p:sp>
          <p:nvSpPr>
            <p:cNvPr id="525" name="Google Shape;525;p4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6" name="Google Shape;526;p43"/>
            <p:cNvCxnSpPr>
              <a:stCxn id="525" idx="2"/>
              <a:endCxn id="480"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527" name="Google Shape;527;p43"/>
          <p:cNvGrpSpPr/>
          <p:nvPr/>
        </p:nvGrpSpPr>
        <p:grpSpPr>
          <a:xfrm flipH="1">
            <a:off x="8567798" y="860175"/>
            <a:ext cx="171000" cy="3574050"/>
            <a:chOff x="5816800" y="2392275"/>
            <a:chExt cx="171000" cy="3574050"/>
          </a:xfrm>
        </p:grpSpPr>
        <p:sp>
          <p:nvSpPr>
            <p:cNvPr id="528" name="Google Shape;528;p4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43"/>
            <p:cNvCxnSpPr>
              <a:stCxn id="528" idx="2"/>
              <a:endCxn id="480"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530" name="Google Shape;530;p4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b="1" dirty="0">
                <a:solidFill>
                  <a:schemeClr val="dk1"/>
                </a:solidFill>
              </a:rPr>
              <a:t>THREE TYPES OF CLOUD COMPUTING</a:t>
            </a:r>
            <a:endParaRPr b="1" dirty="0">
              <a:solidFill>
                <a:schemeClr val="dk1"/>
              </a:solidFill>
            </a:endParaRPr>
          </a:p>
        </p:txBody>
      </p:sp>
      <p:grpSp>
        <p:nvGrpSpPr>
          <p:cNvPr id="2" name="Google Shape;1233;p59">
            <a:extLst>
              <a:ext uri="{FF2B5EF4-FFF2-40B4-BE49-F238E27FC236}">
                <a16:creationId xmlns:a16="http://schemas.microsoft.com/office/drawing/2014/main" id="{C230A1DB-20CC-0799-3844-6B023610AC20}"/>
              </a:ext>
            </a:extLst>
          </p:cNvPr>
          <p:cNvGrpSpPr/>
          <p:nvPr/>
        </p:nvGrpSpPr>
        <p:grpSpPr>
          <a:xfrm>
            <a:off x="4344141" y="1934210"/>
            <a:ext cx="436983" cy="437308"/>
            <a:chOff x="1716988" y="3589010"/>
            <a:chExt cx="445947" cy="446278"/>
          </a:xfrm>
          <a:solidFill>
            <a:schemeClr val="tx1"/>
          </a:solidFill>
        </p:grpSpPr>
        <p:sp>
          <p:nvSpPr>
            <p:cNvPr id="3" name="Google Shape;1234;p59">
              <a:extLst>
                <a:ext uri="{FF2B5EF4-FFF2-40B4-BE49-F238E27FC236}">
                  <a16:creationId xmlns:a16="http://schemas.microsoft.com/office/drawing/2014/main" id="{6A5C8D48-D079-D3C3-99C6-86F02E050D93}"/>
                </a:ext>
              </a:extLst>
            </p:cNvPr>
            <p:cNvSpPr/>
            <p:nvPr/>
          </p:nvSpPr>
          <p:spPr>
            <a:xfrm>
              <a:off x="1760133" y="3995797"/>
              <a:ext cx="60726" cy="39485"/>
            </a:xfrm>
            <a:custGeom>
              <a:avLst/>
              <a:gdLst/>
              <a:ahLst/>
              <a:cxnLst/>
              <a:rect l="l" t="t" r="r" b="b"/>
              <a:pathLst>
                <a:path w="1758" h="1143" extrusionOk="0">
                  <a:moveTo>
                    <a:pt x="0" y="0"/>
                  </a:moveTo>
                  <a:lnTo>
                    <a:pt x="0" y="1142"/>
                  </a:lnTo>
                  <a:lnTo>
                    <a:pt x="1758" y="1142"/>
                  </a:lnTo>
                  <a:cubicBezTo>
                    <a:pt x="1490" y="821"/>
                    <a:pt x="1330" y="428"/>
                    <a:pt x="12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35;p59">
              <a:extLst>
                <a:ext uri="{FF2B5EF4-FFF2-40B4-BE49-F238E27FC236}">
                  <a16:creationId xmlns:a16="http://schemas.microsoft.com/office/drawing/2014/main" id="{FB4436F6-F7D0-0A48-F96E-F95C227636DC}"/>
                </a:ext>
              </a:extLst>
            </p:cNvPr>
            <p:cNvSpPr/>
            <p:nvPr/>
          </p:nvSpPr>
          <p:spPr>
            <a:xfrm>
              <a:off x="1760133" y="3929542"/>
              <a:ext cx="80139" cy="39174"/>
            </a:xfrm>
            <a:custGeom>
              <a:avLst/>
              <a:gdLst/>
              <a:ahLst/>
              <a:cxnLst/>
              <a:rect l="l" t="t" r="r" b="b"/>
              <a:pathLst>
                <a:path w="2320" h="1134" extrusionOk="0">
                  <a:moveTo>
                    <a:pt x="0" y="0"/>
                  </a:moveTo>
                  <a:lnTo>
                    <a:pt x="0" y="1133"/>
                  </a:lnTo>
                  <a:lnTo>
                    <a:pt x="1392" y="1133"/>
                  </a:lnTo>
                  <a:cubicBezTo>
                    <a:pt x="1544" y="651"/>
                    <a:pt x="1883" y="250"/>
                    <a:pt x="23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36;p59">
              <a:extLst>
                <a:ext uri="{FF2B5EF4-FFF2-40B4-BE49-F238E27FC236}">
                  <a16:creationId xmlns:a16="http://schemas.microsoft.com/office/drawing/2014/main" id="{6965B8AD-B673-8B41-BC5E-0ABDA55F0BB5}"/>
                </a:ext>
              </a:extLst>
            </p:cNvPr>
            <p:cNvSpPr/>
            <p:nvPr/>
          </p:nvSpPr>
          <p:spPr>
            <a:xfrm>
              <a:off x="1716988" y="3589010"/>
              <a:ext cx="234854" cy="249035"/>
            </a:xfrm>
            <a:custGeom>
              <a:avLst/>
              <a:gdLst/>
              <a:ahLst/>
              <a:cxnLst/>
              <a:rect l="l" t="t" r="r" b="b"/>
              <a:pathLst>
                <a:path w="6799" h="7209" extrusionOk="0">
                  <a:moveTo>
                    <a:pt x="3399" y="0"/>
                  </a:moveTo>
                  <a:lnTo>
                    <a:pt x="0" y="4630"/>
                  </a:lnTo>
                  <a:lnTo>
                    <a:pt x="1249" y="4630"/>
                  </a:lnTo>
                  <a:lnTo>
                    <a:pt x="1249" y="7209"/>
                  </a:lnTo>
                  <a:lnTo>
                    <a:pt x="5549" y="7209"/>
                  </a:lnTo>
                  <a:lnTo>
                    <a:pt x="5549" y="4630"/>
                  </a:lnTo>
                  <a:lnTo>
                    <a:pt x="6798" y="4630"/>
                  </a:lnTo>
                  <a:lnTo>
                    <a:pt x="33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37;p59">
              <a:extLst>
                <a:ext uri="{FF2B5EF4-FFF2-40B4-BE49-F238E27FC236}">
                  <a16:creationId xmlns:a16="http://schemas.microsoft.com/office/drawing/2014/main" id="{874038E6-9462-D360-68B7-E5D88A485BCE}"/>
                </a:ext>
              </a:extLst>
            </p:cNvPr>
            <p:cNvSpPr/>
            <p:nvPr/>
          </p:nvSpPr>
          <p:spPr>
            <a:xfrm>
              <a:off x="1760133" y="3864185"/>
              <a:ext cx="145769" cy="39174"/>
            </a:xfrm>
            <a:custGeom>
              <a:avLst/>
              <a:gdLst/>
              <a:ahLst/>
              <a:cxnLst/>
              <a:rect l="l" t="t" r="r" b="b"/>
              <a:pathLst>
                <a:path w="4220" h="1134" extrusionOk="0">
                  <a:moveTo>
                    <a:pt x="0" y="1"/>
                  </a:moveTo>
                  <a:lnTo>
                    <a:pt x="0" y="1134"/>
                  </a:lnTo>
                  <a:lnTo>
                    <a:pt x="3087" y="1134"/>
                  </a:lnTo>
                  <a:cubicBezTo>
                    <a:pt x="3176" y="884"/>
                    <a:pt x="3328" y="643"/>
                    <a:pt x="3524" y="447"/>
                  </a:cubicBezTo>
                  <a:cubicBezTo>
                    <a:pt x="3729" y="242"/>
                    <a:pt x="3961" y="90"/>
                    <a:pt x="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8;p59">
              <a:extLst>
                <a:ext uri="{FF2B5EF4-FFF2-40B4-BE49-F238E27FC236}">
                  <a16:creationId xmlns:a16="http://schemas.microsoft.com/office/drawing/2014/main" id="{8BDD25F9-45DB-DB73-4701-3AA59FE85159}"/>
                </a:ext>
              </a:extLst>
            </p:cNvPr>
            <p:cNvSpPr/>
            <p:nvPr/>
          </p:nvSpPr>
          <p:spPr>
            <a:xfrm>
              <a:off x="1812501" y="3830229"/>
              <a:ext cx="350434" cy="205059"/>
            </a:xfrm>
            <a:custGeom>
              <a:avLst/>
              <a:gdLst/>
              <a:ahLst/>
              <a:cxnLst/>
              <a:rect l="l" t="t" r="r" b="b"/>
              <a:pathLst>
                <a:path w="10145" h="5936" extrusionOk="0">
                  <a:moveTo>
                    <a:pt x="5978" y="1"/>
                  </a:moveTo>
                  <a:cubicBezTo>
                    <a:pt x="4967" y="1"/>
                    <a:pt x="4144" y="809"/>
                    <a:pt x="4114" y="1814"/>
                  </a:cubicBezTo>
                  <a:cubicBezTo>
                    <a:pt x="3905" y="1664"/>
                    <a:pt x="3659" y="1589"/>
                    <a:pt x="3413" y="1589"/>
                  </a:cubicBezTo>
                  <a:cubicBezTo>
                    <a:pt x="3103" y="1589"/>
                    <a:pt x="2791" y="1708"/>
                    <a:pt x="2552" y="1947"/>
                  </a:cubicBezTo>
                  <a:cubicBezTo>
                    <a:pt x="2169" y="2322"/>
                    <a:pt x="2097" y="2902"/>
                    <a:pt x="2329" y="3357"/>
                  </a:cubicBezTo>
                  <a:lnTo>
                    <a:pt x="1482" y="3357"/>
                  </a:lnTo>
                  <a:cubicBezTo>
                    <a:pt x="1268" y="3357"/>
                    <a:pt x="1071" y="3446"/>
                    <a:pt x="929" y="3607"/>
                  </a:cubicBezTo>
                  <a:cubicBezTo>
                    <a:pt x="1" y="4695"/>
                    <a:pt x="750" y="5935"/>
                    <a:pt x="1794" y="5935"/>
                  </a:cubicBezTo>
                  <a:lnTo>
                    <a:pt x="8289" y="5935"/>
                  </a:lnTo>
                  <a:cubicBezTo>
                    <a:pt x="9314" y="5935"/>
                    <a:pt x="10144" y="5096"/>
                    <a:pt x="10144" y="4079"/>
                  </a:cubicBezTo>
                  <a:cubicBezTo>
                    <a:pt x="10144" y="3054"/>
                    <a:pt x="9314" y="2215"/>
                    <a:pt x="8289" y="2215"/>
                  </a:cubicBezTo>
                  <a:lnTo>
                    <a:pt x="7834" y="2215"/>
                  </a:lnTo>
                  <a:lnTo>
                    <a:pt x="7834" y="1394"/>
                  </a:lnTo>
                  <a:cubicBezTo>
                    <a:pt x="7834" y="1136"/>
                    <a:pt x="7673" y="779"/>
                    <a:pt x="7477" y="609"/>
                  </a:cubicBezTo>
                  <a:cubicBezTo>
                    <a:pt x="6978" y="182"/>
                    <a:pt x="6457" y="1"/>
                    <a:pt x="59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484;p43">
            <a:extLst>
              <a:ext uri="{FF2B5EF4-FFF2-40B4-BE49-F238E27FC236}">
                <a16:creationId xmlns:a16="http://schemas.microsoft.com/office/drawing/2014/main" id="{30776171-B6C6-9E35-53C1-8AEC8F18C593}"/>
              </a:ext>
            </a:extLst>
          </p:cNvPr>
          <p:cNvSpPr/>
          <p:nvPr/>
        </p:nvSpPr>
        <p:spPr>
          <a:xfrm>
            <a:off x="4020383" y="3714535"/>
            <a:ext cx="1098900" cy="6036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 name="Google Shape;1311;p59">
            <a:extLst>
              <a:ext uri="{FF2B5EF4-FFF2-40B4-BE49-F238E27FC236}">
                <a16:creationId xmlns:a16="http://schemas.microsoft.com/office/drawing/2014/main" id="{A3C41DC4-7825-8920-1FAC-7A575F66E5ED}"/>
              </a:ext>
            </a:extLst>
          </p:cNvPr>
          <p:cNvGrpSpPr/>
          <p:nvPr/>
        </p:nvGrpSpPr>
        <p:grpSpPr>
          <a:xfrm>
            <a:off x="4326518" y="3797681"/>
            <a:ext cx="446974" cy="437306"/>
            <a:chOff x="2296630" y="4135078"/>
            <a:chExt cx="456143" cy="446277"/>
          </a:xfrm>
          <a:solidFill>
            <a:schemeClr val="tx1"/>
          </a:solidFill>
        </p:grpSpPr>
        <p:sp>
          <p:nvSpPr>
            <p:cNvPr id="9" name="Google Shape;1312;p59">
              <a:extLst>
                <a:ext uri="{FF2B5EF4-FFF2-40B4-BE49-F238E27FC236}">
                  <a16:creationId xmlns:a16="http://schemas.microsoft.com/office/drawing/2014/main" id="{59C362D9-9A02-E07F-AE72-5DDE54D82224}"/>
                </a:ext>
              </a:extLst>
            </p:cNvPr>
            <p:cNvSpPr/>
            <p:nvPr/>
          </p:nvSpPr>
          <p:spPr>
            <a:xfrm>
              <a:off x="2578299" y="4135078"/>
              <a:ext cx="174474" cy="159356"/>
            </a:xfrm>
            <a:custGeom>
              <a:avLst/>
              <a:gdLst/>
              <a:ahLst/>
              <a:cxnLst/>
              <a:rect l="l" t="t" r="r" b="b"/>
              <a:pathLst>
                <a:path w="5051" h="4613" extrusionOk="0">
                  <a:moveTo>
                    <a:pt x="3114" y="0"/>
                  </a:moveTo>
                  <a:cubicBezTo>
                    <a:pt x="2641" y="0"/>
                    <a:pt x="2186" y="179"/>
                    <a:pt x="1838" y="527"/>
                  </a:cubicBezTo>
                  <a:cubicBezTo>
                    <a:pt x="1383" y="991"/>
                    <a:pt x="1205" y="1651"/>
                    <a:pt x="1375" y="2275"/>
                  </a:cubicBezTo>
                  <a:lnTo>
                    <a:pt x="1" y="3649"/>
                  </a:lnTo>
                  <a:cubicBezTo>
                    <a:pt x="10" y="3667"/>
                    <a:pt x="10" y="3676"/>
                    <a:pt x="19" y="3694"/>
                  </a:cubicBezTo>
                  <a:lnTo>
                    <a:pt x="63" y="3694"/>
                  </a:lnTo>
                  <a:cubicBezTo>
                    <a:pt x="509" y="3694"/>
                    <a:pt x="937" y="3872"/>
                    <a:pt x="1259" y="4193"/>
                  </a:cubicBezTo>
                  <a:cubicBezTo>
                    <a:pt x="1383" y="4318"/>
                    <a:pt x="1491" y="4461"/>
                    <a:pt x="1571" y="4613"/>
                  </a:cubicBezTo>
                  <a:lnTo>
                    <a:pt x="2641" y="3533"/>
                  </a:lnTo>
                  <a:cubicBezTo>
                    <a:pt x="2798" y="3576"/>
                    <a:pt x="2958" y="3597"/>
                    <a:pt x="3117" y="3597"/>
                  </a:cubicBezTo>
                  <a:cubicBezTo>
                    <a:pt x="3584" y="3597"/>
                    <a:pt x="4044" y="3415"/>
                    <a:pt x="4390" y="3069"/>
                  </a:cubicBezTo>
                  <a:cubicBezTo>
                    <a:pt x="4898" y="2561"/>
                    <a:pt x="5050" y="1802"/>
                    <a:pt x="4782" y="1133"/>
                  </a:cubicBezTo>
                  <a:lnTo>
                    <a:pt x="4747" y="1044"/>
                  </a:lnTo>
                  <a:lnTo>
                    <a:pt x="4087" y="1704"/>
                  </a:lnTo>
                  <a:cubicBezTo>
                    <a:pt x="3962" y="1829"/>
                    <a:pt x="3799" y="1892"/>
                    <a:pt x="3637" y="1892"/>
                  </a:cubicBezTo>
                  <a:cubicBezTo>
                    <a:pt x="3475" y="1892"/>
                    <a:pt x="3315" y="1829"/>
                    <a:pt x="3194" y="1704"/>
                  </a:cubicBezTo>
                  <a:cubicBezTo>
                    <a:pt x="2945" y="1455"/>
                    <a:pt x="2945" y="1053"/>
                    <a:pt x="3194" y="803"/>
                  </a:cubicBezTo>
                  <a:lnTo>
                    <a:pt x="3846" y="152"/>
                  </a:lnTo>
                  <a:lnTo>
                    <a:pt x="3783" y="125"/>
                  </a:lnTo>
                  <a:cubicBezTo>
                    <a:pt x="3569" y="45"/>
                    <a:pt x="3337" y="0"/>
                    <a:pt x="31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13;p59">
              <a:extLst>
                <a:ext uri="{FF2B5EF4-FFF2-40B4-BE49-F238E27FC236}">
                  <a16:creationId xmlns:a16="http://schemas.microsoft.com/office/drawing/2014/main" id="{023C17E4-65DB-9C78-916D-96CCADD9AAFD}"/>
                </a:ext>
              </a:extLst>
            </p:cNvPr>
            <p:cNvSpPr/>
            <p:nvPr/>
          </p:nvSpPr>
          <p:spPr>
            <a:xfrm>
              <a:off x="2296630" y="4424451"/>
              <a:ext cx="197894" cy="156903"/>
            </a:xfrm>
            <a:custGeom>
              <a:avLst/>
              <a:gdLst/>
              <a:ahLst/>
              <a:cxnLst/>
              <a:rect l="l" t="t" r="r" b="b"/>
              <a:pathLst>
                <a:path w="5729" h="4542" extrusionOk="0">
                  <a:moveTo>
                    <a:pt x="3418" y="0"/>
                  </a:moveTo>
                  <a:lnTo>
                    <a:pt x="2410" y="1008"/>
                  </a:lnTo>
                  <a:cubicBezTo>
                    <a:pt x="2253" y="965"/>
                    <a:pt x="2093" y="944"/>
                    <a:pt x="1934" y="944"/>
                  </a:cubicBezTo>
                  <a:cubicBezTo>
                    <a:pt x="1467" y="944"/>
                    <a:pt x="1007" y="1126"/>
                    <a:pt x="661" y="1472"/>
                  </a:cubicBezTo>
                  <a:cubicBezTo>
                    <a:pt x="153" y="1981"/>
                    <a:pt x="1" y="2739"/>
                    <a:pt x="269" y="3408"/>
                  </a:cubicBezTo>
                  <a:lnTo>
                    <a:pt x="304" y="3497"/>
                  </a:lnTo>
                  <a:lnTo>
                    <a:pt x="964" y="2837"/>
                  </a:lnTo>
                  <a:cubicBezTo>
                    <a:pt x="1089" y="2712"/>
                    <a:pt x="1252" y="2650"/>
                    <a:pt x="1415" y="2650"/>
                  </a:cubicBezTo>
                  <a:cubicBezTo>
                    <a:pt x="1578" y="2650"/>
                    <a:pt x="1740" y="2712"/>
                    <a:pt x="1865" y="2837"/>
                  </a:cubicBezTo>
                  <a:cubicBezTo>
                    <a:pt x="2106" y="3087"/>
                    <a:pt x="2106" y="3488"/>
                    <a:pt x="1865" y="3738"/>
                  </a:cubicBezTo>
                  <a:lnTo>
                    <a:pt x="1205" y="4389"/>
                  </a:lnTo>
                  <a:lnTo>
                    <a:pt x="1268" y="4416"/>
                  </a:lnTo>
                  <a:cubicBezTo>
                    <a:pt x="1491" y="4505"/>
                    <a:pt x="1714" y="4541"/>
                    <a:pt x="1937" y="4541"/>
                  </a:cubicBezTo>
                  <a:cubicBezTo>
                    <a:pt x="2410" y="4541"/>
                    <a:pt x="2865" y="4363"/>
                    <a:pt x="3212" y="4015"/>
                  </a:cubicBezTo>
                  <a:cubicBezTo>
                    <a:pt x="3676" y="3551"/>
                    <a:pt x="3846" y="2891"/>
                    <a:pt x="3676" y="2266"/>
                  </a:cubicBezTo>
                  <a:lnTo>
                    <a:pt x="5728" y="214"/>
                  </a:lnTo>
                  <a:lnTo>
                    <a:pt x="4354" y="214"/>
                  </a:lnTo>
                  <a:cubicBezTo>
                    <a:pt x="4015" y="214"/>
                    <a:pt x="3703" y="134"/>
                    <a:pt x="3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4;p59">
              <a:extLst>
                <a:ext uri="{FF2B5EF4-FFF2-40B4-BE49-F238E27FC236}">
                  <a16:creationId xmlns:a16="http://schemas.microsoft.com/office/drawing/2014/main" id="{57422606-9CCC-2722-A16C-92C5199D1223}"/>
                </a:ext>
              </a:extLst>
            </p:cNvPr>
            <p:cNvSpPr/>
            <p:nvPr/>
          </p:nvSpPr>
          <p:spPr>
            <a:xfrm>
              <a:off x="2395563" y="4243787"/>
              <a:ext cx="266599" cy="162811"/>
            </a:xfrm>
            <a:custGeom>
              <a:avLst/>
              <a:gdLst/>
              <a:ahLst/>
              <a:cxnLst/>
              <a:rect l="l" t="t" r="r" b="b"/>
              <a:pathLst>
                <a:path w="7718" h="4713" extrusionOk="0">
                  <a:moveTo>
                    <a:pt x="3324" y="0"/>
                  </a:moveTo>
                  <a:cubicBezTo>
                    <a:pt x="3264" y="0"/>
                    <a:pt x="3203" y="4"/>
                    <a:pt x="3141" y="11"/>
                  </a:cubicBezTo>
                  <a:cubicBezTo>
                    <a:pt x="2427" y="92"/>
                    <a:pt x="1847" y="770"/>
                    <a:pt x="1847" y="1492"/>
                  </a:cubicBezTo>
                  <a:lnTo>
                    <a:pt x="1847" y="1778"/>
                  </a:lnTo>
                  <a:lnTo>
                    <a:pt x="1508" y="1778"/>
                  </a:lnTo>
                  <a:cubicBezTo>
                    <a:pt x="679" y="1778"/>
                    <a:pt x="1" y="2447"/>
                    <a:pt x="18" y="3277"/>
                  </a:cubicBezTo>
                  <a:cubicBezTo>
                    <a:pt x="36" y="4071"/>
                    <a:pt x="687" y="4713"/>
                    <a:pt x="1481" y="4713"/>
                  </a:cubicBezTo>
                  <a:lnTo>
                    <a:pt x="6620" y="4713"/>
                  </a:lnTo>
                  <a:cubicBezTo>
                    <a:pt x="7128" y="4713"/>
                    <a:pt x="7601" y="4302"/>
                    <a:pt x="7655" y="3794"/>
                  </a:cubicBezTo>
                  <a:cubicBezTo>
                    <a:pt x="7717" y="3178"/>
                    <a:pt x="7236" y="2661"/>
                    <a:pt x="6638" y="2661"/>
                  </a:cubicBezTo>
                  <a:lnTo>
                    <a:pt x="6219" y="2661"/>
                  </a:lnTo>
                  <a:cubicBezTo>
                    <a:pt x="6397" y="2304"/>
                    <a:pt x="6343" y="1849"/>
                    <a:pt x="6040" y="1546"/>
                  </a:cubicBezTo>
                  <a:cubicBezTo>
                    <a:pt x="5851" y="1356"/>
                    <a:pt x="5603" y="1262"/>
                    <a:pt x="5354" y="1262"/>
                  </a:cubicBezTo>
                  <a:cubicBezTo>
                    <a:pt x="5157" y="1262"/>
                    <a:pt x="4960" y="1321"/>
                    <a:pt x="4791" y="1439"/>
                  </a:cubicBezTo>
                  <a:cubicBezTo>
                    <a:pt x="4775" y="642"/>
                    <a:pt x="4125" y="0"/>
                    <a:pt x="33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 name="Google Shape;484;p43">
            <a:extLst>
              <a:ext uri="{FF2B5EF4-FFF2-40B4-BE49-F238E27FC236}">
                <a16:creationId xmlns:a16="http://schemas.microsoft.com/office/drawing/2014/main" id="{2A86CB11-5A06-333F-C8C6-00D8141E5640}"/>
              </a:ext>
            </a:extLst>
          </p:cNvPr>
          <p:cNvSpPr/>
          <p:nvPr/>
        </p:nvSpPr>
        <p:spPr>
          <a:xfrm>
            <a:off x="4053075" y="2735598"/>
            <a:ext cx="1098900" cy="6036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 name="Google Shape;1116;p59">
            <a:extLst>
              <a:ext uri="{FF2B5EF4-FFF2-40B4-BE49-F238E27FC236}">
                <a16:creationId xmlns:a16="http://schemas.microsoft.com/office/drawing/2014/main" id="{FB0F9542-0885-17A7-4874-42E4CA53BBEA}"/>
              </a:ext>
            </a:extLst>
          </p:cNvPr>
          <p:cNvGrpSpPr/>
          <p:nvPr/>
        </p:nvGrpSpPr>
        <p:grpSpPr>
          <a:xfrm>
            <a:off x="4372589" y="2793970"/>
            <a:ext cx="437565" cy="437675"/>
            <a:chOff x="3470767" y="2496494"/>
            <a:chExt cx="446541" cy="446652"/>
          </a:xfrm>
          <a:solidFill>
            <a:schemeClr val="tx1"/>
          </a:solidFill>
        </p:grpSpPr>
        <p:sp>
          <p:nvSpPr>
            <p:cNvPr id="13" name="Google Shape;1117;p59">
              <a:extLst>
                <a:ext uri="{FF2B5EF4-FFF2-40B4-BE49-F238E27FC236}">
                  <a16:creationId xmlns:a16="http://schemas.microsoft.com/office/drawing/2014/main" id="{75D09094-AEAF-42F2-B044-06BFE9EE2FF0}"/>
                </a:ext>
              </a:extLst>
            </p:cNvPr>
            <p:cNvSpPr/>
            <p:nvPr/>
          </p:nvSpPr>
          <p:spPr>
            <a:xfrm>
              <a:off x="3522203" y="2898411"/>
              <a:ext cx="143939" cy="44736"/>
            </a:xfrm>
            <a:custGeom>
              <a:avLst/>
              <a:gdLst/>
              <a:ahLst/>
              <a:cxnLst/>
              <a:rect l="l" t="t" r="r" b="b"/>
              <a:pathLst>
                <a:path w="4167" h="1295" extrusionOk="0">
                  <a:moveTo>
                    <a:pt x="911" y="0"/>
                  </a:moveTo>
                  <a:lnTo>
                    <a:pt x="902" y="63"/>
                  </a:lnTo>
                  <a:cubicBezTo>
                    <a:pt x="831" y="339"/>
                    <a:pt x="581" y="536"/>
                    <a:pt x="295" y="536"/>
                  </a:cubicBezTo>
                  <a:lnTo>
                    <a:pt x="1" y="536"/>
                  </a:lnTo>
                  <a:lnTo>
                    <a:pt x="1" y="1294"/>
                  </a:lnTo>
                  <a:lnTo>
                    <a:pt x="4167" y="1294"/>
                  </a:lnTo>
                  <a:lnTo>
                    <a:pt x="4167" y="536"/>
                  </a:lnTo>
                  <a:lnTo>
                    <a:pt x="3819" y="536"/>
                  </a:lnTo>
                  <a:cubicBezTo>
                    <a:pt x="3534" y="536"/>
                    <a:pt x="3284" y="339"/>
                    <a:pt x="3212" y="63"/>
                  </a:cubicBezTo>
                  <a:lnTo>
                    <a:pt x="319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8;p59">
              <a:extLst>
                <a:ext uri="{FF2B5EF4-FFF2-40B4-BE49-F238E27FC236}">
                  <a16:creationId xmlns:a16="http://schemas.microsoft.com/office/drawing/2014/main" id="{C4C06850-0888-C5DA-FC3C-9657C2E16E1B}"/>
                </a:ext>
              </a:extLst>
            </p:cNvPr>
            <p:cNvSpPr/>
            <p:nvPr/>
          </p:nvSpPr>
          <p:spPr>
            <a:xfrm>
              <a:off x="3471665" y="2843555"/>
              <a:ext cx="245943" cy="28707"/>
            </a:xfrm>
            <a:custGeom>
              <a:avLst/>
              <a:gdLst/>
              <a:ahLst/>
              <a:cxnLst/>
              <a:rect l="l" t="t" r="r" b="b"/>
              <a:pathLst>
                <a:path w="7120" h="831" extrusionOk="0">
                  <a:moveTo>
                    <a:pt x="1" y="1"/>
                  </a:moveTo>
                  <a:lnTo>
                    <a:pt x="1" y="830"/>
                  </a:lnTo>
                  <a:lnTo>
                    <a:pt x="7120" y="830"/>
                  </a:lnTo>
                  <a:lnTo>
                    <a:pt x="71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9;p59">
              <a:extLst>
                <a:ext uri="{FF2B5EF4-FFF2-40B4-BE49-F238E27FC236}">
                  <a16:creationId xmlns:a16="http://schemas.microsoft.com/office/drawing/2014/main" id="{634CCE78-D229-1C5D-752E-E0803970FF0F}"/>
                </a:ext>
              </a:extLst>
            </p:cNvPr>
            <p:cNvSpPr/>
            <p:nvPr/>
          </p:nvSpPr>
          <p:spPr>
            <a:xfrm>
              <a:off x="3470767" y="2496494"/>
              <a:ext cx="446531" cy="387180"/>
            </a:xfrm>
            <a:custGeom>
              <a:avLst/>
              <a:gdLst/>
              <a:ahLst/>
              <a:cxnLst/>
              <a:rect l="l" t="t" r="r" b="b"/>
              <a:pathLst>
                <a:path w="12927" h="11208" extrusionOk="0">
                  <a:moveTo>
                    <a:pt x="6067" y="1"/>
                  </a:moveTo>
                  <a:cubicBezTo>
                    <a:pt x="5445" y="1"/>
                    <a:pt x="4951" y="523"/>
                    <a:pt x="4951" y="1153"/>
                  </a:cubicBezTo>
                  <a:lnTo>
                    <a:pt x="4951" y="1332"/>
                  </a:lnTo>
                  <a:lnTo>
                    <a:pt x="4684" y="1332"/>
                  </a:lnTo>
                  <a:cubicBezTo>
                    <a:pt x="4122" y="1332"/>
                    <a:pt x="3631" y="1733"/>
                    <a:pt x="3551" y="2286"/>
                  </a:cubicBezTo>
                  <a:cubicBezTo>
                    <a:pt x="3435" y="2991"/>
                    <a:pt x="3979" y="3607"/>
                    <a:pt x="4666" y="3607"/>
                  </a:cubicBezTo>
                  <a:lnTo>
                    <a:pt x="6111" y="3607"/>
                  </a:lnTo>
                  <a:lnTo>
                    <a:pt x="6111" y="4615"/>
                  </a:lnTo>
                  <a:lnTo>
                    <a:pt x="3203" y="4615"/>
                  </a:lnTo>
                  <a:lnTo>
                    <a:pt x="3203" y="6131"/>
                  </a:lnTo>
                  <a:lnTo>
                    <a:pt x="0" y="6122"/>
                  </a:lnTo>
                  <a:lnTo>
                    <a:pt x="0" y="9289"/>
                  </a:lnTo>
                  <a:lnTo>
                    <a:pt x="7119" y="9289"/>
                  </a:lnTo>
                  <a:lnTo>
                    <a:pt x="7119" y="6131"/>
                  </a:lnTo>
                  <a:lnTo>
                    <a:pt x="3961" y="6122"/>
                  </a:lnTo>
                  <a:lnTo>
                    <a:pt x="3961" y="5373"/>
                  </a:lnTo>
                  <a:lnTo>
                    <a:pt x="10554" y="5373"/>
                  </a:lnTo>
                  <a:lnTo>
                    <a:pt x="10554" y="7576"/>
                  </a:lnTo>
                  <a:lnTo>
                    <a:pt x="8966" y="7576"/>
                  </a:lnTo>
                  <a:lnTo>
                    <a:pt x="8966" y="11207"/>
                  </a:lnTo>
                  <a:lnTo>
                    <a:pt x="12927" y="11207"/>
                  </a:lnTo>
                  <a:lnTo>
                    <a:pt x="12927" y="7576"/>
                  </a:lnTo>
                  <a:lnTo>
                    <a:pt x="11312" y="7576"/>
                  </a:lnTo>
                  <a:lnTo>
                    <a:pt x="11312" y="4615"/>
                  </a:lnTo>
                  <a:lnTo>
                    <a:pt x="6869" y="4615"/>
                  </a:lnTo>
                  <a:lnTo>
                    <a:pt x="6869" y="3607"/>
                  </a:lnTo>
                  <a:lnTo>
                    <a:pt x="8582" y="3607"/>
                  </a:lnTo>
                  <a:cubicBezTo>
                    <a:pt x="9010" y="3607"/>
                    <a:pt x="9367" y="3277"/>
                    <a:pt x="9376" y="2848"/>
                  </a:cubicBezTo>
                  <a:cubicBezTo>
                    <a:pt x="9394" y="2402"/>
                    <a:pt x="9037" y="2045"/>
                    <a:pt x="8600" y="2045"/>
                  </a:cubicBezTo>
                  <a:lnTo>
                    <a:pt x="8279" y="2045"/>
                  </a:lnTo>
                  <a:cubicBezTo>
                    <a:pt x="8422" y="1760"/>
                    <a:pt x="8377" y="1412"/>
                    <a:pt x="8145" y="1180"/>
                  </a:cubicBezTo>
                  <a:cubicBezTo>
                    <a:pt x="8001" y="1036"/>
                    <a:pt x="7812" y="964"/>
                    <a:pt x="7624" y="964"/>
                  </a:cubicBezTo>
                  <a:cubicBezTo>
                    <a:pt x="7475" y="964"/>
                    <a:pt x="7326" y="1009"/>
                    <a:pt x="7199" y="1100"/>
                  </a:cubicBezTo>
                  <a:cubicBezTo>
                    <a:pt x="7182" y="511"/>
                    <a:pt x="6718" y="38"/>
                    <a:pt x="6129" y="2"/>
                  </a:cubicBezTo>
                  <a:cubicBezTo>
                    <a:pt x="6108" y="1"/>
                    <a:pt x="6088" y="1"/>
                    <a:pt x="6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120;p59">
              <a:extLst>
                <a:ext uri="{FF2B5EF4-FFF2-40B4-BE49-F238E27FC236}">
                  <a16:creationId xmlns:a16="http://schemas.microsoft.com/office/drawing/2014/main" id="{72663784-FB88-39AB-6E23-D7605C3726B7}"/>
                </a:ext>
              </a:extLst>
            </p:cNvPr>
            <p:cNvSpPr/>
            <p:nvPr/>
          </p:nvSpPr>
          <p:spPr>
            <a:xfrm>
              <a:off x="3780451" y="2909810"/>
              <a:ext cx="136857" cy="33336"/>
            </a:xfrm>
            <a:custGeom>
              <a:avLst/>
              <a:gdLst/>
              <a:ahLst/>
              <a:cxnLst/>
              <a:rect l="l" t="t" r="r" b="b"/>
              <a:pathLst>
                <a:path w="3962" h="965" extrusionOk="0">
                  <a:moveTo>
                    <a:pt x="1" y="1"/>
                  </a:moveTo>
                  <a:lnTo>
                    <a:pt x="1" y="964"/>
                  </a:lnTo>
                  <a:lnTo>
                    <a:pt x="3962" y="964"/>
                  </a:lnTo>
                  <a:lnTo>
                    <a:pt x="39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7281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4"/>
          <p:cNvSpPr/>
          <p:nvPr/>
        </p:nvSpPr>
        <p:spPr>
          <a:xfrm>
            <a:off x="5322493" y="1680143"/>
            <a:ext cx="3728400" cy="3470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4"/>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44"/>
          <p:cNvGrpSpPr/>
          <p:nvPr/>
        </p:nvGrpSpPr>
        <p:grpSpPr>
          <a:xfrm>
            <a:off x="405288" y="860200"/>
            <a:ext cx="171000" cy="1897050"/>
            <a:chOff x="5816800" y="2316100"/>
            <a:chExt cx="171000" cy="1897050"/>
          </a:xfrm>
        </p:grpSpPr>
        <p:sp>
          <p:nvSpPr>
            <p:cNvPr id="561" name="Google Shape;561;p44"/>
            <p:cNvSpPr/>
            <p:nvPr/>
          </p:nvSpPr>
          <p:spPr>
            <a:xfrm>
              <a:off x="5816800" y="41432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2" name="Google Shape;562;p44"/>
            <p:cNvCxnSpPr>
              <a:stCxn id="561" idx="2"/>
              <a:endCxn id="536" idx="1"/>
            </p:cNvCxnSpPr>
            <p:nvPr/>
          </p:nvCxnSpPr>
          <p:spPr>
            <a:xfrm rot="10800000" flipH="1">
              <a:off x="5816800" y="2316100"/>
              <a:ext cx="171000" cy="1862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563" name="Google Shape;563;p44"/>
          <p:cNvGrpSpPr/>
          <p:nvPr/>
        </p:nvGrpSpPr>
        <p:grpSpPr>
          <a:xfrm flipH="1">
            <a:off x="8567798" y="860175"/>
            <a:ext cx="171000" cy="3574050"/>
            <a:chOff x="5816800" y="2392275"/>
            <a:chExt cx="171000" cy="3574050"/>
          </a:xfrm>
        </p:grpSpPr>
        <p:sp>
          <p:nvSpPr>
            <p:cNvPr id="564" name="Google Shape;564;p44"/>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5" name="Google Shape;565;p44"/>
            <p:cNvCxnSpPr>
              <a:stCxn id="564" idx="2"/>
              <a:endCxn id="536"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566" name="Google Shape;566;p4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b="1" dirty="0">
                <a:solidFill>
                  <a:schemeClr val="dk1"/>
                </a:solidFill>
              </a:rPr>
              <a:t>THREE TYPES OF CLOUD COMPUTING</a:t>
            </a:r>
            <a:endParaRPr dirty="0">
              <a:solidFill>
                <a:schemeClr val="dk1"/>
              </a:solidFill>
            </a:endParaRPr>
          </a:p>
        </p:txBody>
      </p:sp>
      <p:sp>
        <p:nvSpPr>
          <p:cNvPr id="2" name="Google Shape;484;p43">
            <a:extLst>
              <a:ext uri="{FF2B5EF4-FFF2-40B4-BE49-F238E27FC236}">
                <a16:creationId xmlns:a16="http://schemas.microsoft.com/office/drawing/2014/main" id="{46DAA97E-3457-9E93-A9FE-0F53C516C442}"/>
              </a:ext>
            </a:extLst>
          </p:cNvPr>
          <p:cNvSpPr/>
          <p:nvPr/>
        </p:nvSpPr>
        <p:spPr>
          <a:xfrm>
            <a:off x="6383536" y="2773179"/>
            <a:ext cx="1606314" cy="1426869"/>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70BB42FC-0D2F-E530-357C-320C9B19C1EA}"/>
              </a:ext>
            </a:extLst>
          </p:cNvPr>
          <p:cNvSpPr txBox="1"/>
          <p:nvPr/>
        </p:nvSpPr>
        <p:spPr>
          <a:xfrm>
            <a:off x="-137532" y="1354453"/>
            <a:ext cx="4572000" cy="461665"/>
          </a:xfrm>
          <a:prstGeom prst="rect">
            <a:avLst/>
          </a:prstGeom>
          <a:noFill/>
        </p:spPr>
        <p:txBody>
          <a:bodyPr wrap="square">
            <a:spAutoFit/>
          </a:bodyPr>
          <a:lstStyle/>
          <a:p>
            <a:pPr algn="r"/>
            <a:r>
              <a:rPr lang="en-PH" sz="2400" b="1" i="0" u="none" strike="noStrike" dirty="0">
                <a:solidFill>
                  <a:schemeClr val="bg1"/>
                </a:solidFill>
                <a:effectLst/>
                <a:latin typeface="Fugaz One"/>
              </a:rPr>
              <a:t>PaaS (Platform as a Service)</a:t>
            </a:r>
            <a:endParaRPr lang="en-PH" sz="3600" b="1" dirty="0">
              <a:solidFill>
                <a:schemeClr val="bg1"/>
              </a:solidFill>
              <a:latin typeface="Fugaz One"/>
              <a:ea typeface="Fugaz One"/>
              <a:cs typeface="Fugaz One"/>
              <a:sym typeface="Fugaz One"/>
            </a:endParaRPr>
          </a:p>
        </p:txBody>
      </p:sp>
      <p:sp>
        <p:nvSpPr>
          <p:cNvPr id="13" name="Google Shape;1119;p59">
            <a:extLst>
              <a:ext uri="{FF2B5EF4-FFF2-40B4-BE49-F238E27FC236}">
                <a16:creationId xmlns:a16="http://schemas.microsoft.com/office/drawing/2014/main" id="{BE42E28A-38EB-2788-3D63-EBA1B4C8A072}"/>
              </a:ext>
            </a:extLst>
          </p:cNvPr>
          <p:cNvSpPr/>
          <p:nvPr/>
        </p:nvSpPr>
        <p:spPr>
          <a:xfrm>
            <a:off x="6713035" y="3040566"/>
            <a:ext cx="988741" cy="892097"/>
          </a:xfrm>
          <a:custGeom>
            <a:avLst/>
            <a:gdLst/>
            <a:ahLst/>
            <a:cxnLst/>
            <a:rect l="l" t="t" r="r" b="b"/>
            <a:pathLst>
              <a:path w="12927" h="11208" extrusionOk="0">
                <a:moveTo>
                  <a:pt x="6067" y="1"/>
                </a:moveTo>
                <a:cubicBezTo>
                  <a:pt x="5445" y="1"/>
                  <a:pt x="4951" y="523"/>
                  <a:pt x="4951" y="1153"/>
                </a:cubicBezTo>
                <a:lnTo>
                  <a:pt x="4951" y="1332"/>
                </a:lnTo>
                <a:lnTo>
                  <a:pt x="4684" y="1332"/>
                </a:lnTo>
                <a:cubicBezTo>
                  <a:pt x="4122" y="1332"/>
                  <a:pt x="3631" y="1733"/>
                  <a:pt x="3551" y="2286"/>
                </a:cubicBezTo>
                <a:cubicBezTo>
                  <a:pt x="3435" y="2991"/>
                  <a:pt x="3979" y="3607"/>
                  <a:pt x="4666" y="3607"/>
                </a:cubicBezTo>
                <a:lnTo>
                  <a:pt x="6111" y="3607"/>
                </a:lnTo>
                <a:lnTo>
                  <a:pt x="6111" y="4615"/>
                </a:lnTo>
                <a:lnTo>
                  <a:pt x="3203" y="4615"/>
                </a:lnTo>
                <a:lnTo>
                  <a:pt x="3203" y="6131"/>
                </a:lnTo>
                <a:lnTo>
                  <a:pt x="0" y="6122"/>
                </a:lnTo>
                <a:lnTo>
                  <a:pt x="0" y="9289"/>
                </a:lnTo>
                <a:lnTo>
                  <a:pt x="7119" y="9289"/>
                </a:lnTo>
                <a:lnTo>
                  <a:pt x="7119" y="6131"/>
                </a:lnTo>
                <a:lnTo>
                  <a:pt x="3961" y="6122"/>
                </a:lnTo>
                <a:lnTo>
                  <a:pt x="3961" y="5373"/>
                </a:lnTo>
                <a:lnTo>
                  <a:pt x="10554" y="5373"/>
                </a:lnTo>
                <a:lnTo>
                  <a:pt x="10554" y="7576"/>
                </a:lnTo>
                <a:lnTo>
                  <a:pt x="8966" y="7576"/>
                </a:lnTo>
                <a:lnTo>
                  <a:pt x="8966" y="11207"/>
                </a:lnTo>
                <a:lnTo>
                  <a:pt x="12927" y="11207"/>
                </a:lnTo>
                <a:lnTo>
                  <a:pt x="12927" y="7576"/>
                </a:lnTo>
                <a:lnTo>
                  <a:pt x="11312" y="7576"/>
                </a:lnTo>
                <a:lnTo>
                  <a:pt x="11312" y="4615"/>
                </a:lnTo>
                <a:lnTo>
                  <a:pt x="6869" y="4615"/>
                </a:lnTo>
                <a:lnTo>
                  <a:pt x="6869" y="3607"/>
                </a:lnTo>
                <a:lnTo>
                  <a:pt x="8582" y="3607"/>
                </a:lnTo>
                <a:cubicBezTo>
                  <a:pt x="9010" y="3607"/>
                  <a:pt x="9367" y="3277"/>
                  <a:pt x="9376" y="2848"/>
                </a:cubicBezTo>
                <a:cubicBezTo>
                  <a:pt x="9394" y="2402"/>
                  <a:pt x="9037" y="2045"/>
                  <a:pt x="8600" y="2045"/>
                </a:cubicBezTo>
                <a:lnTo>
                  <a:pt x="8279" y="2045"/>
                </a:lnTo>
                <a:cubicBezTo>
                  <a:pt x="8422" y="1760"/>
                  <a:pt x="8377" y="1412"/>
                  <a:pt x="8145" y="1180"/>
                </a:cubicBezTo>
                <a:cubicBezTo>
                  <a:pt x="8001" y="1036"/>
                  <a:pt x="7812" y="964"/>
                  <a:pt x="7624" y="964"/>
                </a:cubicBezTo>
                <a:cubicBezTo>
                  <a:pt x="7475" y="964"/>
                  <a:pt x="7326" y="1009"/>
                  <a:pt x="7199" y="1100"/>
                </a:cubicBezTo>
                <a:cubicBezTo>
                  <a:pt x="7182" y="511"/>
                  <a:pt x="6718" y="38"/>
                  <a:pt x="6129" y="2"/>
                </a:cubicBezTo>
                <a:cubicBezTo>
                  <a:pt x="6108" y="1"/>
                  <a:pt x="6088" y="1"/>
                  <a:pt x="6067"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TextBox 14">
            <a:extLst>
              <a:ext uri="{FF2B5EF4-FFF2-40B4-BE49-F238E27FC236}">
                <a16:creationId xmlns:a16="http://schemas.microsoft.com/office/drawing/2014/main" id="{048314BC-C395-736B-5305-E77D0D69B00F}"/>
              </a:ext>
            </a:extLst>
          </p:cNvPr>
          <p:cNvSpPr txBox="1"/>
          <p:nvPr/>
        </p:nvSpPr>
        <p:spPr>
          <a:xfrm>
            <a:off x="-854926" y="1947504"/>
            <a:ext cx="6742770" cy="2985433"/>
          </a:xfrm>
          <a:prstGeom prst="rect">
            <a:avLst/>
          </a:prstGeom>
          <a:noFill/>
        </p:spPr>
        <p:txBody>
          <a:bodyPr wrap="square">
            <a:spAutoFit/>
          </a:bodyPr>
          <a:lstStyle/>
          <a:p>
            <a:pPr marL="1371600" algn="just" rtl="0" fontAlgn="base">
              <a:spcBef>
                <a:spcPts val="0"/>
              </a:spcBef>
              <a:spcAft>
                <a:spcPts val="0"/>
              </a:spcAft>
            </a:pPr>
            <a:r>
              <a:rPr lang="en-US" sz="1800" b="1" i="0" u="none" strike="noStrike" dirty="0">
                <a:solidFill>
                  <a:schemeClr val="bg1"/>
                </a:solidFill>
                <a:effectLst/>
                <a:latin typeface="Fugaz One"/>
              </a:rPr>
              <a:t>It offers pre-configured frameworks, libraries, and tools to make AI model development, training, and deployment easier. PaaS allows developers to focus on AI algorithms and applications rather than infrastructure management.</a:t>
            </a:r>
          </a:p>
          <a:p>
            <a:pPr marL="1371600" algn="just" rtl="0" fontAlgn="base">
              <a:spcBef>
                <a:spcPts val="0"/>
              </a:spcBef>
              <a:spcAft>
                <a:spcPts val="0"/>
              </a:spcAft>
            </a:pPr>
            <a:endParaRPr lang="en-US" sz="1400" b="1" i="0" u="none" strike="noStrike" dirty="0">
              <a:solidFill>
                <a:schemeClr val="bg1"/>
              </a:solidFill>
              <a:effectLst/>
              <a:latin typeface="Fugaz One"/>
            </a:endParaRPr>
          </a:p>
          <a:p>
            <a:pPr marL="1828800" algn="just" rtl="0">
              <a:spcBef>
                <a:spcPts val="0"/>
              </a:spcBef>
              <a:spcAft>
                <a:spcPts val="0"/>
              </a:spcAft>
            </a:pPr>
            <a:r>
              <a:rPr lang="en-US" sz="1400" b="1" i="0" u="none" strike="noStrike" dirty="0">
                <a:solidFill>
                  <a:schemeClr val="bg1"/>
                </a:solidFill>
                <a:effectLst/>
                <a:latin typeface="Fugaz One"/>
              </a:rPr>
              <a:t>Example: Google Cloud AI Platform streamlines AI model development, training, and deployment. It offers pre-configured frameworks, distributed training, and automated model tuning. </a:t>
            </a:r>
            <a:endParaRPr lang="en-US" b="1" dirty="0">
              <a:solidFill>
                <a:schemeClr val="bg1"/>
              </a:solidFill>
              <a:effectLst/>
              <a:latin typeface="Fugaz One"/>
            </a:endParaRPr>
          </a:p>
          <a:p>
            <a:br>
              <a:rPr lang="en-US" dirty="0"/>
            </a:br>
            <a:endParaRPr lang="en-PH" dirty="0"/>
          </a:p>
        </p:txBody>
      </p:sp>
    </p:spTree>
    <p:extLst>
      <p:ext uri="{BB962C8B-B14F-4D97-AF65-F5344CB8AC3E}">
        <p14:creationId xmlns:p14="http://schemas.microsoft.com/office/powerpoint/2010/main" val="1059472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3"/>
          <p:cNvSpPr/>
          <p:nvPr/>
        </p:nvSpPr>
        <p:spPr>
          <a:xfrm>
            <a:off x="2374583" y="880148"/>
            <a:ext cx="4376100" cy="4103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4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4013183" y="1853644"/>
            <a:ext cx="1098900" cy="6036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43"/>
          <p:cNvSpPr txBox="1"/>
          <p:nvPr/>
        </p:nvSpPr>
        <p:spPr>
          <a:xfrm>
            <a:off x="513150" y="1658425"/>
            <a:ext cx="185265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PH" sz="1800" b="1" i="0" u="none" strike="noStrike" dirty="0">
                <a:solidFill>
                  <a:schemeClr val="bg1"/>
                </a:solidFill>
                <a:effectLst/>
                <a:latin typeface="Fugaz One"/>
              </a:rPr>
              <a:t>Infrastructure as a Service (IaaS)</a:t>
            </a:r>
            <a:endParaRPr sz="2500" b="1" dirty="0">
              <a:solidFill>
                <a:schemeClr val="bg1"/>
              </a:solidFill>
              <a:latin typeface="Fugaz One"/>
              <a:ea typeface="Fugaz One"/>
              <a:cs typeface="Fugaz One"/>
              <a:sym typeface="Fugaz One"/>
            </a:endParaRPr>
          </a:p>
        </p:txBody>
      </p:sp>
      <p:sp>
        <p:nvSpPr>
          <p:cNvPr id="488" name="Google Shape;488;p43"/>
          <p:cNvSpPr txBox="1"/>
          <p:nvPr/>
        </p:nvSpPr>
        <p:spPr>
          <a:xfrm>
            <a:off x="6728369" y="2571750"/>
            <a:ext cx="1645800" cy="46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i="0" u="none" strike="noStrike" dirty="0">
                <a:solidFill>
                  <a:schemeClr val="bg1"/>
                </a:solidFill>
                <a:effectLst/>
                <a:latin typeface="Fugaz One"/>
              </a:rPr>
              <a:t>Software as a Service (SaaS)</a:t>
            </a:r>
            <a:endParaRPr sz="2500" b="1" dirty="0">
              <a:solidFill>
                <a:schemeClr val="bg1"/>
              </a:solidFill>
              <a:latin typeface="Fugaz One"/>
              <a:ea typeface="Fugaz One"/>
              <a:cs typeface="Fugaz One"/>
              <a:sym typeface="Fugaz One"/>
            </a:endParaRPr>
          </a:p>
        </p:txBody>
      </p:sp>
      <p:sp>
        <p:nvSpPr>
          <p:cNvPr id="490" name="Google Shape;490;p43"/>
          <p:cNvSpPr txBox="1"/>
          <p:nvPr/>
        </p:nvSpPr>
        <p:spPr>
          <a:xfrm>
            <a:off x="720000" y="3320425"/>
            <a:ext cx="164580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PH" sz="1800" b="1" i="0" u="none" strike="noStrike" dirty="0">
                <a:solidFill>
                  <a:schemeClr val="bg1"/>
                </a:solidFill>
                <a:effectLst/>
                <a:latin typeface="Fugaz One"/>
              </a:rPr>
              <a:t>PaaS (Platform as a Service)</a:t>
            </a:r>
            <a:endParaRPr sz="2500" b="1" dirty="0">
              <a:solidFill>
                <a:schemeClr val="bg1"/>
              </a:solidFill>
              <a:latin typeface="Fugaz One"/>
              <a:ea typeface="Fugaz One"/>
              <a:cs typeface="Fugaz One"/>
              <a:sym typeface="Fugaz One"/>
            </a:endParaRPr>
          </a:p>
        </p:txBody>
      </p:sp>
      <p:cxnSp>
        <p:nvCxnSpPr>
          <p:cNvPr id="493" name="Google Shape;493;p43"/>
          <p:cNvCxnSpPr>
            <a:cxnSpLocks/>
            <a:stCxn id="486" idx="3"/>
            <a:endCxn id="484" idx="1"/>
          </p:cNvCxnSpPr>
          <p:nvPr/>
        </p:nvCxnSpPr>
        <p:spPr>
          <a:xfrm>
            <a:off x="2365800" y="1891525"/>
            <a:ext cx="1647383" cy="263919"/>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494" name="Google Shape;494;p43"/>
          <p:cNvCxnSpPr>
            <a:cxnSpLocks/>
            <a:stCxn id="488" idx="1"/>
            <a:endCxn id="32" idx="3"/>
          </p:cNvCxnSpPr>
          <p:nvPr/>
        </p:nvCxnSpPr>
        <p:spPr>
          <a:xfrm rot="10800000" flipV="1">
            <a:off x="5119283" y="2804849"/>
            <a:ext cx="1609086" cy="1211485"/>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495" name="Google Shape;495;p43"/>
          <p:cNvCxnSpPr>
            <a:cxnSpLocks/>
            <a:stCxn id="490" idx="3"/>
            <a:endCxn id="30" idx="1"/>
          </p:cNvCxnSpPr>
          <p:nvPr/>
        </p:nvCxnSpPr>
        <p:spPr>
          <a:xfrm flipV="1">
            <a:off x="2365800" y="3037398"/>
            <a:ext cx="1687275" cy="516127"/>
          </a:xfrm>
          <a:prstGeom prst="bentConnector3">
            <a:avLst>
              <a:gd name="adj1" fmla="val 50000"/>
            </a:avLst>
          </a:prstGeom>
          <a:noFill/>
          <a:ln w="9525" cap="flat" cmpd="sng">
            <a:solidFill>
              <a:schemeClr val="lt1"/>
            </a:solidFill>
            <a:prstDash val="solid"/>
            <a:round/>
            <a:headEnd type="none" w="med" len="med"/>
            <a:tailEnd type="none" w="med" len="med"/>
          </a:ln>
        </p:spPr>
      </p:cxnSp>
      <p:grpSp>
        <p:nvGrpSpPr>
          <p:cNvPr id="524" name="Google Shape;524;p43"/>
          <p:cNvGrpSpPr/>
          <p:nvPr/>
        </p:nvGrpSpPr>
        <p:grpSpPr>
          <a:xfrm>
            <a:off x="405288" y="860175"/>
            <a:ext cx="171000" cy="3574050"/>
            <a:chOff x="5816800" y="2392275"/>
            <a:chExt cx="171000" cy="3574050"/>
          </a:xfrm>
        </p:grpSpPr>
        <p:sp>
          <p:nvSpPr>
            <p:cNvPr id="525" name="Google Shape;525;p4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6" name="Google Shape;526;p43"/>
            <p:cNvCxnSpPr>
              <a:stCxn id="525" idx="2"/>
              <a:endCxn id="480"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527" name="Google Shape;527;p43"/>
          <p:cNvGrpSpPr/>
          <p:nvPr/>
        </p:nvGrpSpPr>
        <p:grpSpPr>
          <a:xfrm flipH="1">
            <a:off x="8567798" y="860175"/>
            <a:ext cx="171000" cy="3574050"/>
            <a:chOff x="5816800" y="2392275"/>
            <a:chExt cx="171000" cy="3574050"/>
          </a:xfrm>
        </p:grpSpPr>
        <p:sp>
          <p:nvSpPr>
            <p:cNvPr id="528" name="Google Shape;528;p4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43"/>
            <p:cNvCxnSpPr>
              <a:stCxn id="528" idx="2"/>
              <a:endCxn id="480"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530" name="Google Shape;530;p4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b="1" dirty="0">
                <a:solidFill>
                  <a:schemeClr val="dk1"/>
                </a:solidFill>
              </a:rPr>
              <a:t>THREE TYPES OF CLOUD COMPUTING</a:t>
            </a:r>
            <a:endParaRPr b="1" dirty="0">
              <a:solidFill>
                <a:schemeClr val="dk1"/>
              </a:solidFill>
            </a:endParaRPr>
          </a:p>
        </p:txBody>
      </p:sp>
      <p:grpSp>
        <p:nvGrpSpPr>
          <p:cNvPr id="2" name="Google Shape;1233;p59">
            <a:extLst>
              <a:ext uri="{FF2B5EF4-FFF2-40B4-BE49-F238E27FC236}">
                <a16:creationId xmlns:a16="http://schemas.microsoft.com/office/drawing/2014/main" id="{C230A1DB-20CC-0799-3844-6B023610AC20}"/>
              </a:ext>
            </a:extLst>
          </p:cNvPr>
          <p:cNvGrpSpPr/>
          <p:nvPr/>
        </p:nvGrpSpPr>
        <p:grpSpPr>
          <a:xfrm>
            <a:off x="4344141" y="1934210"/>
            <a:ext cx="436983" cy="437308"/>
            <a:chOff x="1716988" y="3589010"/>
            <a:chExt cx="445947" cy="446278"/>
          </a:xfrm>
          <a:solidFill>
            <a:schemeClr val="tx1"/>
          </a:solidFill>
        </p:grpSpPr>
        <p:sp>
          <p:nvSpPr>
            <p:cNvPr id="3" name="Google Shape;1234;p59">
              <a:extLst>
                <a:ext uri="{FF2B5EF4-FFF2-40B4-BE49-F238E27FC236}">
                  <a16:creationId xmlns:a16="http://schemas.microsoft.com/office/drawing/2014/main" id="{6A5C8D48-D079-D3C3-99C6-86F02E050D93}"/>
                </a:ext>
              </a:extLst>
            </p:cNvPr>
            <p:cNvSpPr/>
            <p:nvPr/>
          </p:nvSpPr>
          <p:spPr>
            <a:xfrm>
              <a:off x="1760133" y="3995797"/>
              <a:ext cx="60726" cy="39485"/>
            </a:xfrm>
            <a:custGeom>
              <a:avLst/>
              <a:gdLst/>
              <a:ahLst/>
              <a:cxnLst/>
              <a:rect l="l" t="t" r="r" b="b"/>
              <a:pathLst>
                <a:path w="1758" h="1143" extrusionOk="0">
                  <a:moveTo>
                    <a:pt x="0" y="0"/>
                  </a:moveTo>
                  <a:lnTo>
                    <a:pt x="0" y="1142"/>
                  </a:lnTo>
                  <a:lnTo>
                    <a:pt x="1758" y="1142"/>
                  </a:lnTo>
                  <a:cubicBezTo>
                    <a:pt x="1490" y="821"/>
                    <a:pt x="1330" y="428"/>
                    <a:pt x="12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35;p59">
              <a:extLst>
                <a:ext uri="{FF2B5EF4-FFF2-40B4-BE49-F238E27FC236}">
                  <a16:creationId xmlns:a16="http://schemas.microsoft.com/office/drawing/2014/main" id="{FB4436F6-F7D0-0A48-F96E-F95C227636DC}"/>
                </a:ext>
              </a:extLst>
            </p:cNvPr>
            <p:cNvSpPr/>
            <p:nvPr/>
          </p:nvSpPr>
          <p:spPr>
            <a:xfrm>
              <a:off x="1760133" y="3929542"/>
              <a:ext cx="80139" cy="39174"/>
            </a:xfrm>
            <a:custGeom>
              <a:avLst/>
              <a:gdLst/>
              <a:ahLst/>
              <a:cxnLst/>
              <a:rect l="l" t="t" r="r" b="b"/>
              <a:pathLst>
                <a:path w="2320" h="1134" extrusionOk="0">
                  <a:moveTo>
                    <a:pt x="0" y="0"/>
                  </a:moveTo>
                  <a:lnTo>
                    <a:pt x="0" y="1133"/>
                  </a:lnTo>
                  <a:lnTo>
                    <a:pt x="1392" y="1133"/>
                  </a:lnTo>
                  <a:cubicBezTo>
                    <a:pt x="1544" y="651"/>
                    <a:pt x="1883" y="250"/>
                    <a:pt x="23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36;p59">
              <a:extLst>
                <a:ext uri="{FF2B5EF4-FFF2-40B4-BE49-F238E27FC236}">
                  <a16:creationId xmlns:a16="http://schemas.microsoft.com/office/drawing/2014/main" id="{6965B8AD-B673-8B41-BC5E-0ABDA55F0BB5}"/>
                </a:ext>
              </a:extLst>
            </p:cNvPr>
            <p:cNvSpPr/>
            <p:nvPr/>
          </p:nvSpPr>
          <p:spPr>
            <a:xfrm>
              <a:off x="1716988" y="3589010"/>
              <a:ext cx="234854" cy="249035"/>
            </a:xfrm>
            <a:custGeom>
              <a:avLst/>
              <a:gdLst/>
              <a:ahLst/>
              <a:cxnLst/>
              <a:rect l="l" t="t" r="r" b="b"/>
              <a:pathLst>
                <a:path w="6799" h="7209" extrusionOk="0">
                  <a:moveTo>
                    <a:pt x="3399" y="0"/>
                  </a:moveTo>
                  <a:lnTo>
                    <a:pt x="0" y="4630"/>
                  </a:lnTo>
                  <a:lnTo>
                    <a:pt x="1249" y="4630"/>
                  </a:lnTo>
                  <a:lnTo>
                    <a:pt x="1249" y="7209"/>
                  </a:lnTo>
                  <a:lnTo>
                    <a:pt x="5549" y="7209"/>
                  </a:lnTo>
                  <a:lnTo>
                    <a:pt x="5549" y="4630"/>
                  </a:lnTo>
                  <a:lnTo>
                    <a:pt x="6798" y="4630"/>
                  </a:lnTo>
                  <a:lnTo>
                    <a:pt x="33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37;p59">
              <a:extLst>
                <a:ext uri="{FF2B5EF4-FFF2-40B4-BE49-F238E27FC236}">
                  <a16:creationId xmlns:a16="http://schemas.microsoft.com/office/drawing/2014/main" id="{874038E6-9462-D360-68B7-E5D88A485BCE}"/>
                </a:ext>
              </a:extLst>
            </p:cNvPr>
            <p:cNvSpPr/>
            <p:nvPr/>
          </p:nvSpPr>
          <p:spPr>
            <a:xfrm>
              <a:off x="1760133" y="3864185"/>
              <a:ext cx="145769" cy="39174"/>
            </a:xfrm>
            <a:custGeom>
              <a:avLst/>
              <a:gdLst/>
              <a:ahLst/>
              <a:cxnLst/>
              <a:rect l="l" t="t" r="r" b="b"/>
              <a:pathLst>
                <a:path w="4220" h="1134" extrusionOk="0">
                  <a:moveTo>
                    <a:pt x="0" y="1"/>
                  </a:moveTo>
                  <a:lnTo>
                    <a:pt x="0" y="1134"/>
                  </a:lnTo>
                  <a:lnTo>
                    <a:pt x="3087" y="1134"/>
                  </a:lnTo>
                  <a:cubicBezTo>
                    <a:pt x="3176" y="884"/>
                    <a:pt x="3328" y="643"/>
                    <a:pt x="3524" y="447"/>
                  </a:cubicBezTo>
                  <a:cubicBezTo>
                    <a:pt x="3729" y="242"/>
                    <a:pt x="3961" y="90"/>
                    <a:pt x="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8;p59">
              <a:extLst>
                <a:ext uri="{FF2B5EF4-FFF2-40B4-BE49-F238E27FC236}">
                  <a16:creationId xmlns:a16="http://schemas.microsoft.com/office/drawing/2014/main" id="{8BDD25F9-45DB-DB73-4701-3AA59FE85159}"/>
                </a:ext>
              </a:extLst>
            </p:cNvPr>
            <p:cNvSpPr/>
            <p:nvPr/>
          </p:nvSpPr>
          <p:spPr>
            <a:xfrm>
              <a:off x="1812501" y="3830229"/>
              <a:ext cx="350434" cy="205059"/>
            </a:xfrm>
            <a:custGeom>
              <a:avLst/>
              <a:gdLst/>
              <a:ahLst/>
              <a:cxnLst/>
              <a:rect l="l" t="t" r="r" b="b"/>
              <a:pathLst>
                <a:path w="10145" h="5936" extrusionOk="0">
                  <a:moveTo>
                    <a:pt x="5978" y="1"/>
                  </a:moveTo>
                  <a:cubicBezTo>
                    <a:pt x="4967" y="1"/>
                    <a:pt x="4144" y="809"/>
                    <a:pt x="4114" y="1814"/>
                  </a:cubicBezTo>
                  <a:cubicBezTo>
                    <a:pt x="3905" y="1664"/>
                    <a:pt x="3659" y="1589"/>
                    <a:pt x="3413" y="1589"/>
                  </a:cubicBezTo>
                  <a:cubicBezTo>
                    <a:pt x="3103" y="1589"/>
                    <a:pt x="2791" y="1708"/>
                    <a:pt x="2552" y="1947"/>
                  </a:cubicBezTo>
                  <a:cubicBezTo>
                    <a:pt x="2169" y="2322"/>
                    <a:pt x="2097" y="2902"/>
                    <a:pt x="2329" y="3357"/>
                  </a:cubicBezTo>
                  <a:lnTo>
                    <a:pt x="1482" y="3357"/>
                  </a:lnTo>
                  <a:cubicBezTo>
                    <a:pt x="1268" y="3357"/>
                    <a:pt x="1071" y="3446"/>
                    <a:pt x="929" y="3607"/>
                  </a:cubicBezTo>
                  <a:cubicBezTo>
                    <a:pt x="1" y="4695"/>
                    <a:pt x="750" y="5935"/>
                    <a:pt x="1794" y="5935"/>
                  </a:cubicBezTo>
                  <a:lnTo>
                    <a:pt x="8289" y="5935"/>
                  </a:lnTo>
                  <a:cubicBezTo>
                    <a:pt x="9314" y="5935"/>
                    <a:pt x="10144" y="5096"/>
                    <a:pt x="10144" y="4079"/>
                  </a:cubicBezTo>
                  <a:cubicBezTo>
                    <a:pt x="10144" y="3054"/>
                    <a:pt x="9314" y="2215"/>
                    <a:pt x="8289" y="2215"/>
                  </a:cubicBezTo>
                  <a:lnTo>
                    <a:pt x="7834" y="2215"/>
                  </a:lnTo>
                  <a:lnTo>
                    <a:pt x="7834" y="1394"/>
                  </a:lnTo>
                  <a:cubicBezTo>
                    <a:pt x="7834" y="1136"/>
                    <a:pt x="7673" y="779"/>
                    <a:pt x="7477" y="609"/>
                  </a:cubicBezTo>
                  <a:cubicBezTo>
                    <a:pt x="6978" y="182"/>
                    <a:pt x="6457" y="1"/>
                    <a:pt x="59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484;p43">
            <a:extLst>
              <a:ext uri="{FF2B5EF4-FFF2-40B4-BE49-F238E27FC236}">
                <a16:creationId xmlns:a16="http://schemas.microsoft.com/office/drawing/2014/main" id="{30776171-B6C6-9E35-53C1-8AEC8F18C593}"/>
              </a:ext>
            </a:extLst>
          </p:cNvPr>
          <p:cNvSpPr/>
          <p:nvPr/>
        </p:nvSpPr>
        <p:spPr>
          <a:xfrm>
            <a:off x="4020383" y="3714535"/>
            <a:ext cx="1098900" cy="6036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 name="Google Shape;1311;p59">
            <a:extLst>
              <a:ext uri="{FF2B5EF4-FFF2-40B4-BE49-F238E27FC236}">
                <a16:creationId xmlns:a16="http://schemas.microsoft.com/office/drawing/2014/main" id="{A3C41DC4-7825-8920-1FAC-7A575F66E5ED}"/>
              </a:ext>
            </a:extLst>
          </p:cNvPr>
          <p:cNvGrpSpPr/>
          <p:nvPr/>
        </p:nvGrpSpPr>
        <p:grpSpPr>
          <a:xfrm>
            <a:off x="4326518" y="3797681"/>
            <a:ext cx="446974" cy="437306"/>
            <a:chOff x="2296630" y="4135078"/>
            <a:chExt cx="456143" cy="446277"/>
          </a:xfrm>
          <a:solidFill>
            <a:schemeClr val="tx1"/>
          </a:solidFill>
        </p:grpSpPr>
        <p:sp>
          <p:nvSpPr>
            <p:cNvPr id="9" name="Google Shape;1312;p59">
              <a:extLst>
                <a:ext uri="{FF2B5EF4-FFF2-40B4-BE49-F238E27FC236}">
                  <a16:creationId xmlns:a16="http://schemas.microsoft.com/office/drawing/2014/main" id="{59C362D9-9A02-E07F-AE72-5DDE54D82224}"/>
                </a:ext>
              </a:extLst>
            </p:cNvPr>
            <p:cNvSpPr/>
            <p:nvPr/>
          </p:nvSpPr>
          <p:spPr>
            <a:xfrm>
              <a:off x="2578299" y="4135078"/>
              <a:ext cx="174474" cy="159356"/>
            </a:xfrm>
            <a:custGeom>
              <a:avLst/>
              <a:gdLst/>
              <a:ahLst/>
              <a:cxnLst/>
              <a:rect l="l" t="t" r="r" b="b"/>
              <a:pathLst>
                <a:path w="5051" h="4613" extrusionOk="0">
                  <a:moveTo>
                    <a:pt x="3114" y="0"/>
                  </a:moveTo>
                  <a:cubicBezTo>
                    <a:pt x="2641" y="0"/>
                    <a:pt x="2186" y="179"/>
                    <a:pt x="1838" y="527"/>
                  </a:cubicBezTo>
                  <a:cubicBezTo>
                    <a:pt x="1383" y="991"/>
                    <a:pt x="1205" y="1651"/>
                    <a:pt x="1375" y="2275"/>
                  </a:cubicBezTo>
                  <a:lnTo>
                    <a:pt x="1" y="3649"/>
                  </a:lnTo>
                  <a:cubicBezTo>
                    <a:pt x="10" y="3667"/>
                    <a:pt x="10" y="3676"/>
                    <a:pt x="19" y="3694"/>
                  </a:cubicBezTo>
                  <a:lnTo>
                    <a:pt x="63" y="3694"/>
                  </a:lnTo>
                  <a:cubicBezTo>
                    <a:pt x="509" y="3694"/>
                    <a:pt x="937" y="3872"/>
                    <a:pt x="1259" y="4193"/>
                  </a:cubicBezTo>
                  <a:cubicBezTo>
                    <a:pt x="1383" y="4318"/>
                    <a:pt x="1491" y="4461"/>
                    <a:pt x="1571" y="4613"/>
                  </a:cubicBezTo>
                  <a:lnTo>
                    <a:pt x="2641" y="3533"/>
                  </a:lnTo>
                  <a:cubicBezTo>
                    <a:pt x="2798" y="3576"/>
                    <a:pt x="2958" y="3597"/>
                    <a:pt x="3117" y="3597"/>
                  </a:cubicBezTo>
                  <a:cubicBezTo>
                    <a:pt x="3584" y="3597"/>
                    <a:pt x="4044" y="3415"/>
                    <a:pt x="4390" y="3069"/>
                  </a:cubicBezTo>
                  <a:cubicBezTo>
                    <a:pt x="4898" y="2561"/>
                    <a:pt x="5050" y="1802"/>
                    <a:pt x="4782" y="1133"/>
                  </a:cubicBezTo>
                  <a:lnTo>
                    <a:pt x="4747" y="1044"/>
                  </a:lnTo>
                  <a:lnTo>
                    <a:pt x="4087" y="1704"/>
                  </a:lnTo>
                  <a:cubicBezTo>
                    <a:pt x="3962" y="1829"/>
                    <a:pt x="3799" y="1892"/>
                    <a:pt x="3637" y="1892"/>
                  </a:cubicBezTo>
                  <a:cubicBezTo>
                    <a:pt x="3475" y="1892"/>
                    <a:pt x="3315" y="1829"/>
                    <a:pt x="3194" y="1704"/>
                  </a:cubicBezTo>
                  <a:cubicBezTo>
                    <a:pt x="2945" y="1455"/>
                    <a:pt x="2945" y="1053"/>
                    <a:pt x="3194" y="803"/>
                  </a:cubicBezTo>
                  <a:lnTo>
                    <a:pt x="3846" y="152"/>
                  </a:lnTo>
                  <a:lnTo>
                    <a:pt x="3783" y="125"/>
                  </a:lnTo>
                  <a:cubicBezTo>
                    <a:pt x="3569" y="45"/>
                    <a:pt x="3337" y="0"/>
                    <a:pt x="31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13;p59">
              <a:extLst>
                <a:ext uri="{FF2B5EF4-FFF2-40B4-BE49-F238E27FC236}">
                  <a16:creationId xmlns:a16="http://schemas.microsoft.com/office/drawing/2014/main" id="{023C17E4-65DB-9C78-916D-96CCADD9AAFD}"/>
                </a:ext>
              </a:extLst>
            </p:cNvPr>
            <p:cNvSpPr/>
            <p:nvPr/>
          </p:nvSpPr>
          <p:spPr>
            <a:xfrm>
              <a:off x="2296630" y="4424451"/>
              <a:ext cx="197894" cy="156903"/>
            </a:xfrm>
            <a:custGeom>
              <a:avLst/>
              <a:gdLst/>
              <a:ahLst/>
              <a:cxnLst/>
              <a:rect l="l" t="t" r="r" b="b"/>
              <a:pathLst>
                <a:path w="5729" h="4542" extrusionOk="0">
                  <a:moveTo>
                    <a:pt x="3418" y="0"/>
                  </a:moveTo>
                  <a:lnTo>
                    <a:pt x="2410" y="1008"/>
                  </a:lnTo>
                  <a:cubicBezTo>
                    <a:pt x="2253" y="965"/>
                    <a:pt x="2093" y="944"/>
                    <a:pt x="1934" y="944"/>
                  </a:cubicBezTo>
                  <a:cubicBezTo>
                    <a:pt x="1467" y="944"/>
                    <a:pt x="1007" y="1126"/>
                    <a:pt x="661" y="1472"/>
                  </a:cubicBezTo>
                  <a:cubicBezTo>
                    <a:pt x="153" y="1981"/>
                    <a:pt x="1" y="2739"/>
                    <a:pt x="269" y="3408"/>
                  </a:cubicBezTo>
                  <a:lnTo>
                    <a:pt x="304" y="3497"/>
                  </a:lnTo>
                  <a:lnTo>
                    <a:pt x="964" y="2837"/>
                  </a:lnTo>
                  <a:cubicBezTo>
                    <a:pt x="1089" y="2712"/>
                    <a:pt x="1252" y="2650"/>
                    <a:pt x="1415" y="2650"/>
                  </a:cubicBezTo>
                  <a:cubicBezTo>
                    <a:pt x="1578" y="2650"/>
                    <a:pt x="1740" y="2712"/>
                    <a:pt x="1865" y="2837"/>
                  </a:cubicBezTo>
                  <a:cubicBezTo>
                    <a:pt x="2106" y="3087"/>
                    <a:pt x="2106" y="3488"/>
                    <a:pt x="1865" y="3738"/>
                  </a:cubicBezTo>
                  <a:lnTo>
                    <a:pt x="1205" y="4389"/>
                  </a:lnTo>
                  <a:lnTo>
                    <a:pt x="1268" y="4416"/>
                  </a:lnTo>
                  <a:cubicBezTo>
                    <a:pt x="1491" y="4505"/>
                    <a:pt x="1714" y="4541"/>
                    <a:pt x="1937" y="4541"/>
                  </a:cubicBezTo>
                  <a:cubicBezTo>
                    <a:pt x="2410" y="4541"/>
                    <a:pt x="2865" y="4363"/>
                    <a:pt x="3212" y="4015"/>
                  </a:cubicBezTo>
                  <a:cubicBezTo>
                    <a:pt x="3676" y="3551"/>
                    <a:pt x="3846" y="2891"/>
                    <a:pt x="3676" y="2266"/>
                  </a:cubicBezTo>
                  <a:lnTo>
                    <a:pt x="5728" y="214"/>
                  </a:lnTo>
                  <a:lnTo>
                    <a:pt x="4354" y="214"/>
                  </a:lnTo>
                  <a:cubicBezTo>
                    <a:pt x="4015" y="214"/>
                    <a:pt x="3703" y="134"/>
                    <a:pt x="3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4;p59">
              <a:extLst>
                <a:ext uri="{FF2B5EF4-FFF2-40B4-BE49-F238E27FC236}">
                  <a16:creationId xmlns:a16="http://schemas.microsoft.com/office/drawing/2014/main" id="{57422606-9CCC-2722-A16C-92C5199D1223}"/>
                </a:ext>
              </a:extLst>
            </p:cNvPr>
            <p:cNvSpPr/>
            <p:nvPr/>
          </p:nvSpPr>
          <p:spPr>
            <a:xfrm>
              <a:off x="2395563" y="4243787"/>
              <a:ext cx="266599" cy="162811"/>
            </a:xfrm>
            <a:custGeom>
              <a:avLst/>
              <a:gdLst/>
              <a:ahLst/>
              <a:cxnLst/>
              <a:rect l="l" t="t" r="r" b="b"/>
              <a:pathLst>
                <a:path w="7718" h="4713" extrusionOk="0">
                  <a:moveTo>
                    <a:pt x="3324" y="0"/>
                  </a:moveTo>
                  <a:cubicBezTo>
                    <a:pt x="3264" y="0"/>
                    <a:pt x="3203" y="4"/>
                    <a:pt x="3141" y="11"/>
                  </a:cubicBezTo>
                  <a:cubicBezTo>
                    <a:pt x="2427" y="92"/>
                    <a:pt x="1847" y="770"/>
                    <a:pt x="1847" y="1492"/>
                  </a:cubicBezTo>
                  <a:lnTo>
                    <a:pt x="1847" y="1778"/>
                  </a:lnTo>
                  <a:lnTo>
                    <a:pt x="1508" y="1778"/>
                  </a:lnTo>
                  <a:cubicBezTo>
                    <a:pt x="679" y="1778"/>
                    <a:pt x="1" y="2447"/>
                    <a:pt x="18" y="3277"/>
                  </a:cubicBezTo>
                  <a:cubicBezTo>
                    <a:pt x="36" y="4071"/>
                    <a:pt x="687" y="4713"/>
                    <a:pt x="1481" y="4713"/>
                  </a:cubicBezTo>
                  <a:lnTo>
                    <a:pt x="6620" y="4713"/>
                  </a:lnTo>
                  <a:cubicBezTo>
                    <a:pt x="7128" y="4713"/>
                    <a:pt x="7601" y="4302"/>
                    <a:pt x="7655" y="3794"/>
                  </a:cubicBezTo>
                  <a:cubicBezTo>
                    <a:pt x="7717" y="3178"/>
                    <a:pt x="7236" y="2661"/>
                    <a:pt x="6638" y="2661"/>
                  </a:cubicBezTo>
                  <a:lnTo>
                    <a:pt x="6219" y="2661"/>
                  </a:lnTo>
                  <a:cubicBezTo>
                    <a:pt x="6397" y="2304"/>
                    <a:pt x="6343" y="1849"/>
                    <a:pt x="6040" y="1546"/>
                  </a:cubicBezTo>
                  <a:cubicBezTo>
                    <a:pt x="5851" y="1356"/>
                    <a:pt x="5603" y="1262"/>
                    <a:pt x="5354" y="1262"/>
                  </a:cubicBezTo>
                  <a:cubicBezTo>
                    <a:pt x="5157" y="1262"/>
                    <a:pt x="4960" y="1321"/>
                    <a:pt x="4791" y="1439"/>
                  </a:cubicBezTo>
                  <a:cubicBezTo>
                    <a:pt x="4775" y="642"/>
                    <a:pt x="4125" y="0"/>
                    <a:pt x="33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 name="Google Shape;484;p43">
            <a:extLst>
              <a:ext uri="{FF2B5EF4-FFF2-40B4-BE49-F238E27FC236}">
                <a16:creationId xmlns:a16="http://schemas.microsoft.com/office/drawing/2014/main" id="{2A86CB11-5A06-333F-C8C6-00D8141E5640}"/>
              </a:ext>
            </a:extLst>
          </p:cNvPr>
          <p:cNvSpPr/>
          <p:nvPr/>
        </p:nvSpPr>
        <p:spPr>
          <a:xfrm>
            <a:off x="4053075" y="2735598"/>
            <a:ext cx="1098900" cy="6036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 name="Google Shape;1116;p59">
            <a:extLst>
              <a:ext uri="{FF2B5EF4-FFF2-40B4-BE49-F238E27FC236}">
                <a16:creationId xmlns:a16="http://schemas.microsoft.com/office/drawing/2014/main" id="{FB0F9542-0885-17A7-4874-42E4CA53BBEA}"/>
              </a:ext>
            </a:extLst>
          </p:cNvPr>
          <p:cNvGrpSpPr/>
          <p:nvPr/>
        </p:nvGrpSpPr>
        <p:grpSpPr>
          <a:xfrm>
            <a:off x="4372589" y="2793970"/>
            <a:ext cx="437565" cy="437675"/>
            <a:chOff x="3470767" y="2496494"/>
            <a:chExt cx="446541" cy="446652"/>
          </a:xfrm>
          <a:solidFill>
            <a:schemeClr val="tx1"/>
          </a:solidFill>
        </p:grpSpPr>
        <p:sp>
          <p:nvSpPr>
            <p:cNvPr id="13" name="Google Shape;1117;p59">
              <a:extLst>
                <a:ext uri="{FF2B5EF4-FFF2-40B4-BE49-F238E27FC236}">
                  <a16:creationId xmlns:a16="http://schemas.microsoft.com/office/drawing/2014/main" id="{75D09094-AEAF-42F2-B044-06BFE9EE2FF0}"/>
                </a:ext>
              </a:extLst>
            </p:cNvPr>
            <p:cNvSpPr/>
            <p:nvPr/>
          </p:nvSpPr>
          <p:spPr>
            <a:xfrm>
              <a:off x="3522203" y="2898411"/>
              <a:ext cx="143939" cy="44736"/>
            </a:xfrm>
            <a:custGeom>
              <a:avLst/>
              <a:gdLst/>
              <a:ahLst/>
              <a:cxnLst/>
              <a:rect l="l" t="t" r="r" b="b"/>
              <a:pathLst>
                <a:path w="4167" h="1295" extrusionOk="0">
                  <a:moveTo>
                    <a:pt x="911" y="0"/>
                  </a:moveTo>
                  <a:lnTo>
                    <a:pt x="902" y="63"/>
                  </a:lnTo>
                  <a:cubicBezTo>
                    <a:pt x="831" y="339"/>
                    <a:pt x="581" y="536"/>
                    <a:pt x="295" y="536"/>
                  </a:cubicBezTo>
                  <a:lnTo>
                    <a:pt x="1" y="536"/>
                  </a:lnTo>
                  <a:lnTo>
                    <a:pt x="1" y="1294"/>
                  </a:lnTo>
                  <a:lnTo>
                    <a:pt x="4167" y="1294"/>
                  </a:lnTo>
                  <a:lnTo>
                    <a:pt x="4167" y="536"/>
                  </a:lnTo>
                  <a:lnTo>
                    <a:pt x="3819" y="536"/>
                  </a:lnTo>
                  <a:cubicBezTo>
                    <a:pt x="3534" y="536"/>
                    <a:pt x="3284" y="339"/>
                    <a:pt x="3212" y="63"/>
                  </a:cubicBezTo>
                  <a:lnTo>
                    <a:pt x="319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8;p59">
              <a:extLst>
                <a:ext uri="{FF2B5EF4-FFF2-40B4-BE49-F238E27FC236}">
                  <a16:creationId xmlns:a16="http://schemas.microsoft.com/office/drawing/2014/main" id="{C4C06850-0888-C5DA-FC3C-9657C2E16E1B}"/>
                </a:ext>
              </a:extLst>
            </p:cNvPr>
            <p:cNvSpPr/>
            <p:nvPr/>
          </p:nvSpPr>
          <p:spPr>
            <a:xfrm>
              <a:off x="3471665" y="2843555"/>
              <a:ext cx="245943" cy="28707"/>
            </a:xfrm>
            <a:custGeom>
              <a:avLst/>
              <a:gdLst/>
              <a:ahLst/>
              <a:cxnLst/>
              <a:rect l="l" t="t" r="r" b="b"/>
              <a:pathLst>
                <a:path w="7120" h="831" extrusionOk="0">
                  <a:moveTo>
                    <a:pt x="1" y="1"/>
                  </a:moveTo>
                  <a:lnTo>
                    <a:pt x="1" y="830"/>
                  </a:lnTo>
                  <a:lnTo>
                    <a:pt x="7120" y="830"/>
                  </a:lnTo>
                  <a:lnTo>
                    <a:pt x="71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9;p59">
              <a:extLst>
                <a:ext uri="{FF2B5EF4-FFF2-40B4-BE49-F238E27FC236}">
                  <a16:creationId xmlns:a16="http://schemas.microsoft.com/office/drawing/2014/main" id="{634CCE78-D229-1C5D-752E-E0803970FF0F}"/>
                </a:ext>
              </a:extLst>
            </p:cNvPr>
            <p:cNvSpPr/>
            <p:nvPr/>
          </p:nvSpPr>
          <p:spPr>
            <a:xfrm>
              <a:off x="3470767" y="2496494"/>
              <a:ext cx="446531" cy="387180"/>
            </a:xfrm>
            <a:custGeom>
              <a:avLst/>
              <a:gdLst/>
              <a:ahLst/>
              <a:cxnLst/>
              <a:rect l="l" t="t" r="r" b="b"/>
              <a:pathLst>
                <a:path w="12927" h="11208" extrusionOk="0">
                  <a:moveTo>
                    <a:pt x="6067" y="1"/>
                  </a:moveTo>
                  <a:cubicBezTo>
                    <a:pt x="5445" y="1"/>
                    <a:pt x="4951" y="523"/>
                    <a:pt x="4951" y="1153"/>
                  </a:cubicBezTo>
                  <a:lnTo>
                    <a:pt x="4951" y="1332"/>
                  </a:lnTo>
                  <a:lnTo>
                    <a:pt x="4684" y="1332"/>
                  </a:lnTo>
                  <a:cubicBezTo>
                    <a:pt x="4122" y="1332"/>
                    <a:pt x="3631" y="1733"/>
                    <a:pt x="3551" y="2286"/>
                  </a:cubicBezTo>
                  <a:cubicBezTo>
                    <a:pt x="3435" y="2991"/>
                    <a:pt x="3979" y="3607"/>
                    <a:pt x="4666" y="3607"/>
                  </a:cubicBezTo>
                  <a:lnTo>
                    <a:pt x="6111" y="3607"/>
                  </a:lnTo>
                  <a:lnTo>
                    <a:pt x="6111" y="4615"/>
                  </a:lnTo>
                  <a:lnTo>
                    <a:pt x="3203" y="4615"/>
                  </a:lnTo>
                  <a:lnTo>
                    <a:pt x="3203" y="6131"/>
                  </a:lnTo>
                  <a:lnTo>
                    <a:pt x="0" y="6122"/>
                  </a:lnTo>
                  <a:lnTo>
                    <a:pt x="0" y="9289"/>
                  </a:lnTo>
                  <a:lnTo>
                    <a:pt x="7119" y="9289"/>
                  </a:lnTo>
                  <a:lnTo>
                    <a:pt x="7119" y="6131"/>
                  </a:lnTo>
                  <a:lnTo>
                    <a:pt x="3961" y="6122"/>
                  </a:lnTo>
                  <a:lnTo>
                    <a:pt x="3961" y="5373"/>
                  </a:lnTo>
                  <a:lnTo>
                    <a:pt x="10554" y="5373"/>
                  </a:lnTo>
                  <a:lnTo>
                    <a:pt x="10554" y="7576"/>
                  </a:lnTo>
                  <a:lnTo>
                    <a:pt x="8966" y="7576"/>
                  </a:lnTo>
                  <a:lnTo>
                    <a:pt x="8966" y="11207"/>
                  </a:lnTo>
                  <a:lnTo>
                    <a:pt x="12927" y="11207"/>
                  </a:lnTo>
                  <a:lnTo>
                    <a:pt x="12927" y="7576"/>
                  </a:lnTo>
                  <a:lnTo>
                    <a:pt x="11312" y="7576"/>
                  </a:lnTo>
                  <a:lnTo>
                    <a:pt x="11312" y="4615"/>
                  </a:lnTo>
                  <a:lnTo>
                    <a:pt x="6869" y="4615"/>
                  </a:lnTo>
                  <a:lnTo>
                    <a:pt x="6869" y="3607"/>
                  </a:lnTo>
                  <a:lnTo>
                    <a:pt x="8582" y="3607"/>
                  </a:lnTo>
                  <a:cubicBezTo>
                    <a:pt x="9010" y="3607"/>
                    <a:pt x="9367" y="3277"/>
                    <a:pt x="9376" y="2848"/>
                  </a:cubicBezTo>
                  <a:cubicBezTo>
                    <a:pt x="9394" y="2402"/>
                    <a:pt x="9037" y="2045"/>
                    <a:pt x="8600" y="2045"/>
                  </a:cubicBezTo>
                  <a:lnTo>
                    <a:pt x="8279" y="2045"/>
                  </a:lnTo>
                  <a:cubicBezTo>
                    <a:pt x="8422" y="1760"/>
                    <a:pt x="8377" y="1412"/>
                    <a:pt x="8145" y="1180"/>
                  </a:cubicBezTo>
                  <a:cubicBezTo>
                    <a:pt x="8001" y="1036"/>
                    <a:pt x="7812" y="964"/>
                    <a:pt x="7624" y="964"/>
                  </a:cubicBezTo>
                  <a:cubicBezTo>
                    <a:pt x="7475" y="964"/>
                    <a:pt x="7326" y="1009"/>
                    <a:pt x="7199" y="1100"/>
                  </a:cubicBezTo>
                  <a:cubicBezTo>
                    <a:pt x="7182" y="511"/>
                    <a:pt x="6718" y="38"/>
                    <a:pt x="6129" y="2"/>
                  </a:cubicBezTo>
                  <a:cubicBezTo>
                    <a:pt x="6108" y="1"/>
                    <a:pt x="6088" y="1"/>
                    <a:pt x="60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120;p59">
              <a:extLst>
                <a:ext uri="{FF2B5EF4-FFF2-40B4-BE49-F238E27FC236}">
                  <a16:creationId xmlns:a16="http://schemas.microsoft.com/office/drawing/2014/main" id="{72663784-FB88-39AB-6E23-D7605C3726B7}"/>
                </a:ext>
              </a:extLst>
            </p:cNvPr>
            <p:cNvSpPr/>
            <p:nvPr/>
          </p:nvSpPr>
          <p:spPr>
            <a:xfrm>
              <a:off x="3780451" y="2909810"/>
              <a:ext cx="136857" cy="33336"/>
            </a:xfrm>
            <a:custGeom>
              <a:avLst/>
              <a:gdLst/>
              <a:ahLst/>
              <a:cxnLst/>
              <a:rect l="l" t="t" r="r" b="b"/>
              <a:pathLst>
                <a:path w="3962" h="965" extrusionOk="0">
                  <a:moveTo>
                    <a:pt x="1" y="1"/>
                  </a:moveTo>
                  <a:lnTo>
                    <a:pt x="1" y="964"/>
                  </a:lnTo>
                  <a:lnTo>
                    <a:pt x="3962" y="964"/>
                  </a:lnTo>
                  <a:lnTo>
                    <a:pt x="39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9758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53" y="3015335"/>
            <a:ext cx="360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2700" b="1" dirty="0"/>
              <a:t>INTRODUCTION AND BACKGROUND OF THE TOPIC</a:t>
            </a:r>
            <a:endParaRPr sz="2700" b="1" dirty="0"/>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stCxn id="237" idx="1"/>
            <a:endCxn id="234" idx="1"/>
          </p:cNvCxnSpPr>
          <p:nvPr/>
        </p:nvCxnSpPr>
        <p:spPr>
          <a:xfrm rot="10800000" flipV="1">
            <a:off x="689653" y="1955773"/>
            <a:ext cx="1009022" cy="1480461"/>
          </a:xfrm>
          <a:prstGeom prst="bentConnector3">
            <a:avLst>
              <a:gd name="adj1" fmla="val 122656"/>
            </a:avLst>
          </a:prstGeom>
          <a:noFill/>
          <a:ln w="9525" cap="flat" cmpd="sng">
            <a:solidFill>
              <a:schemeClr val="lt1"/>
            </a:solidFill>
            <a:prstDash val="solid"/>
            <a:round/>
            <a:headEnd type="none" w="med" len="med"/>
            <a:tailEnd type="none" w="med" len="med"/>
          </a:ln>
        </p:spPr>
      </p:cxnSp>
      <p:cxnSp>
        <p:nvCxnSpPr>
          <p:cNvPr id="239" name="Google Shape;239;p35"/>
          <p:cNvCxnSpPr>
            <a:stCxn id="234" idx="3"/>
            <a:endCxn id="237" idx="3"/>
          </p:cNvCxnSpPr>
          <p:nvPr/>
        </p:nvCxnSpPr>
        <p:spPr>
          <a:xfrm flipH="1" flipV="1">
            <a:off x="3288075" y="1955774"/>
            <a:ext cx="1009078" cy="1480461"/>
          </a:xfrm>
          <a:prstGeom prst="bentConnector3">
            <a:avLst>
              <a:gd name="adj1" fmla="val -22654"/>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01</a:t>
            </a:r>
            <a:endParaRPr b="1" dirty="0">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4"/>
          <p:cNvSpPr/>
          <p:nvPr/>
        </p:nvSpPr>
        <p:spPr>
          <a:xfrm>
            <a:off x="65018" y="1181094"/>
            <a:ext cx="3728400" cy="3470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4"/>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44"/>
          <p:cNvGrpSpPr/>
          <p:nvPr/>
        </p:nvGrpSpPr>
        <p:grpSpPr>
          <a:xfrm>
            <a:off x="405288" y="860200"/>
            <a:ext cx="171000" cy="1897050"/>
            <a:chOff x="5816800" y="2316100"/>
            <a:chExt cx="171000" cy="1897050"/>
          </a:xfrm>
        </p:grpSpPr>
        <p:sp>
          <p:nvSpPr>
            <p:cNvPr id="561" name="Google Shape;561;p44"/>
            <p:cNvSpPr/>
            <p:nvPr/>
          </p:nvSpPr>
          <p:spPr>
            <a:xfrm>
              <a:off x="5816800" y="41432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2" name="Google Shape;562;p44"/>
            <p:cNvCxnSpPr>
              <a:stCxn id="561" idx="2"/>
              <a:endCxn id="536" idx="1"/>
            </p:cNvCxnSpPr>
            <p:nvPr/>
          </p:nvCxnSpPr>
          <p:spPr>
            <a:xfrm rot="10800000" flipH="1">
              <a:off x="5816800" y="2316100"/>
              <a:ext cx="171000" cy="1862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563" name="Google Shape;563;p44"/>
          <p:cNvGrpSpPr/>
          <p:nvPr/>
        </p:nvGrpSpPr>
        <p:grpSpPr>
          <a:xfrm flipH="1">
            <a:off x="8567798" y="860175"/>
            <a:ext cx="171000" cy="3574050"/>
            <a:chOff x="5816800" y="2392275"/>
            <a:chExt cx="171000" cy="3574050"/>
          </a:xfrm>
        </p:grpSpPr>
        <p:sp>
          <p:nvSpPr>
            <p:cNvPr id="564" name="Google Shape;564;p44"/>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5" name="Google Shape;565;p44"/>
            <p:cNvCxnSpPr>
              <a:stCxn id="564" idx="2"/>
              <a:endCxn id="536"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566" name="Google Shape;566;p4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b="1" dirty="0">
                <a:solidFill>
                  <a:schemeClr val="dk1"/>
                </a:solidFill>
              </a:rPr>
              <a:t>THREE TYPES OF CLOUD COMPUTING</a:t>
            </a:r>
            <a:endParaRPr dirty="0">
              <a:solidFill>
                <a:schemeClr val="dk1"/>
              </a:solidFill>
            </a:endParaRPr>
          </a:p>
        </p:txBody>
      </p:sp>
      <p:sp>
        <p:nvSpPr>
          <p:cNvPr id="2" name="Google Shape;484;p43">
            <a:extLst>
              <a:ext uri="{FF2B5EF4-FFF2-40B4-BE49-F238E27FC236}">
                <a16:creationId xmlns:a16="http://schemas.microsoft.com/office/drawing/2014/main" id="{46DAA97E-3457-9E93-A9FE-0F53C516C442}"/>
              </a:ext>
            </a:extLst>
          </p:cNvPr>
          <p:cNvSpPr/>
          <p:nvPr/>
        </p:nvSpPr>
        <p:spPr>
          <a:xfrm>
            <a:off x="1142463" y="2185881"/>
            <a:ext cx="1606314" cy="1426869"/>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TextBox 3">
            <a:extLst>
              <a:ext uri="{FF2B5EF4-FFF2-40B4-BE49-F238E27FC236}">
                <a16:creationId xmlns:a16="http://schemas.microsoft.com/office/drawing/2014/main" id="{DE30512C-B114-6932-4874-D67195C39874}"/>
              </a:ext>
            </a:extLst>
          </p:cNvPr>
          <p:cNvSpPr txBox="1"/>
          <p:nvPr/>
        </p:nvSpPr>
        <p:spPr>
          <a:xfrm>
            <a:off x="2176348" y="1574303"/>
            <a:ext cx="4999462" cy="461665"/>
          </a:xfrm>
          <a:prstGeom prst="rect">
            <a:avLst/>
          </a:prstGeom>
          <a:noFill/>
        </p:spPr>
        <p:txBody>
          <a:bodyPr wrap="square">
            <a:spAutoFit/>
          </a:bodyPr>
          <a:lstStyle/>
          <a:p>
            <a:pPr marL="0" lvl="0" indent="0" algn="r" rtl="0">
              <a:spcBef>
                <a:spcPts val="0"/>
              </a:spcBef>
              <a:spcAft>
                <a:spcPts val="0"/>
              </a:spcAft>
              <a:buNone/>
            </a:pPr>
            <a:r>
              <a:rPr lang="en-US" sz="2400" b="1" i="0" u="none" strike="noStrike" dirty="0">
                <a:solidFill>
                  <a:schemeClr val="bg1"/>
                </a:solidFill>
                <a:effectLst/>
                <a:latin typeface="Fugaz One"/>
              </a:rPr>
              <a:t>Software as a Service (SaaS)</a:t>
            </a:r>
            <a:endParaRPr lang="en-US" sz="2400" b="1" dirty="0">
              <a:solidFill>
                <a:schemeClr val="bg1"/>
              </a:solidFill>
              <a:latin typeface="Fugaz One"/>
              <a:ea typeface="Fugaz One"/>
              <a:cs typeface="Fugaz One"/>
              <a:sym typeface="Fugaz One"/>
            </a:endParaRPr>
          </a:p>
        </p:txBody>
      </p:sp>
      <p:grpSp>
        <p:nvGrpSpPr>
          <p:cNvPr id="8" name="Google Shape;1311;p59">
            <a:extLst>
              <a:ext uri="{FF2B5EF4-FFF2-40B4-BE49-F238E27FC236}">
                <a16:creationId xmlns:a16="http://schemas.microsoft.com/office/drawing/2014/main" id="{409C0C66-DA70-EE37-6D80-1904D84AC351}"/>
              </a:ext>
            </a:extLst>
          </p:cNvPr>
          <p:cNvGrpSpPr/>
          <p:nvPr/>
        </p:nvGrpSpPr>
        <p:grpSpPr>
          <a:xfrm>
            <a:off x="1460665" y="2427247"/>
            <a:ext cx="969909" cy="944135"/>
            <a:chOff x="2296630" y="4135078"/>
            <a:chExt cx="456143" cy="446277"/>
          </a:xfrm>
          <a:solidFill>
            <a:schemeClr val="tx1"/>
          </a:solidFill>
        </p:grpSpPr>
        <p:sp>
          <p:nvSpPr>
            <p:cNvPr id="9" name="Google Shape;1312;p59">
              <a:extLst>
                <a:ext uri="{FF2B5EF4-FFF2-40B4-BE49-F238E27FC236}">
                  <a16:creationId xmlns:a16="http://schemas.microsoft.com/office/drawing/2014/main" id="{E3A375A0-DF2C-A7EF-80EC-943C5BD23FF4}"/>
                </a:ext>
              </a:extLst>
            </p:cNvPr>
            <p:cNvSpPr/>
            <p:nvPr/>
          </p:nvSpPr>
          <p:spPr>
            <a:xfrm>
              <a:off x="2578299" y="4135078"/>
              <a:ext cx="174474" cy="159356"/>
            </a:xfrm>
            <a:custGeom>
              <a:avLst/>
              <a:gdLst/>
              <a:ahLst/>
              <a:cxnLst/>
              <a:rect l="l" t="t" r="r" b="b"/>
              <a:pathLst>
                <a:path w="5051" h="4613" extrusionOk="0">
                  <a:moveTo>
                    <a:pt x="3114" y="0"/>
                  </a:moveTo>
                  <a:cubicBezTo>
                    <a:pt x="2641" y="0"/>
                    <a:pt x="2186" y="179"/>
                    <a:pt x="1838" y="527"/>
                  </a:cubicBezTo>
                  <a:cubicBezTo>
                    <a:pt x="1383" y="991"/>
                    <a:pt x="1205" y="1651"/>
                    <a:pt x="1375" y="2275"/>
                  </a:cubicBezTo>
                  <a:lnTo>
                    <a:pt x="1" y="3649"/>
                  </a:lnTo>
                  <a:cubicBezTo>
                    <a:pt x="10" y="3667"/>
                    <a:pt x="10" y="3676"/>
                    <a:pt x="19" y="3694"/>
                  </a:cubicBezTo>
                  <a:lnTo>
                    <a:pt x="63" y="3694"/>
                  </a:lnTo>
                  <a:cubicBezTo>
                    <a:pt x="509" y="3694"/>
                    <a:pt x="937" y="3872"/>
                    <a:pt x="1259" y="4193"/>
                  </a:cubicBezTo>
                  <a:cubicBezTo>
                    <a:pt x="1383" y="4318"/>
                    <a:pt x="1491" y="4461"/>
                    <a:pt x="1571" y="4613"/>
                  </a:cubicBezTo>
                  <a:lnTo>
                    <a:pt x="2641" y="3533"/>
                  </a:lnTo>
                  <a:cubicBezTo>
                    <a:pt x="2798" y="3576"/>
                    <a:pt x="2958" y="3597"/>
                    <a:pt x="3117" y="3597"/>
                  </a:cubicBezTo>
                  <a:cubicBezTo>
                    <a:pt x="3584" y="3597"/>
                    <a:pt x="4044" y="3415"/>
                    <a:pt x="4390" y="3069"/>
                  </a:cubicBezTo>
                  <a:cubicBezTo>
                    <a:pt x="4898" y="2561"/>
                    <a:pt x="5050" y="1802"/>
                    <a:pt x="4782" y="1133"/>
                  </a:cubicBezTo>
                  <a:lnTo>
                    <a:pt x="4747" y="1044"/>
                  </a:lnTo>
                  <a:lnTo>
                    <a:pt x="4087" y="1704"/>
                  </a:lnTo>
                  <a:cubicBezTo>
                    <a:pt x="3962" y="1829"/>
                    <a:pt x="3799" y="1892"/>
                    <a:pt x="3637" y="1892"/>
                  </a:cubicBezTo>
                  <a:cubicBezTo>
                    <a:pt x="3475" y="1892"/>
                    <a:pt x="3315" y="1829"/>
                    <a:pt x="3194" y="1704"/>
                  </a:cubicBezTo>
                  <a:cubicBezTo>
                    <a:pt x="2945" y="1455"/>
                    <a:pt x="2945" y="1053"/>
                    <a:pt x="3194" y="803"/>
                  </a:cubicBezTo>
                  <a:lnTo>
                    <a:pt x="3846" y="152"/>
                  </a:lnTo>
                  <a:lnTo>
                    <a:pt x="3783" y="125"/>
                  </a:lnTo>
                  <a:cubicBezTo>
                    <a:pt x="3569" y="45"/>
                    <a:pt x="3337" y="0"/>
                    <a:pt x="31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13;p59">
              <a:extLst>
                <a:ext uri="{FF2B5EF4-FFF2-40B4-BE49-F238E27FC236}">
                  <a16:creationId xmlns:a16="http://schemas.microsoft.com/office/drawing/2014/main" id="{96864DD4-FC96-063B-86B8-CADBF46D58AB}"/>
                </a:ext>
              </a:extLst>
            </p:cNvPr>
            <p:cNvSpPr/>
            <p:nvPr/>
          </p:nvSpPr>
          <p:spPr>
            <a:xfrm>
              <a:off x="2296630" y="4424451"/>
              <a:ext cx="197894" cy="156903"/>
            </a:xfrm>
            <a:custGeom>
              <a:avLst/>
              <a:gdLst/>
              <a:ahLst/>
              <a:cxnLst/>
              <a:rect l="l" t="t" r="r" b="b"/>
              <a:pathLst>
                <a:path w="5729" h="4542" extrusionOk="0">
                  <a:moveTo>
                    <a:pt x="3418" y="0"/>
                  </a:moveTo>
                  <a:lnTo>
                    <a:pt x="2410" y="1008"/>
                  </a:lnTo>
                  <a:cubicBezTo>
                    <a:pt x="2253" y="965"/>
                    <a:pt x="2093" y="944"/>
                    <a:pt x="1934" y="944"/>
                  </a:cubicBezTo>
                  <a:cubicBezTo>
                    <a:pt x="1467" y="944"/>
                    <a:pt x="1007" y="1126"/>
                    <a:pt x="661" y="1472"/>
                  </a:cubicBezTo>
                  <a:cubicBezTo>
                    <a:pt x="153" y="1981"/>
                    <a:pt x="1" y="2739"/>
                    <a:pt x="269" y="3408"/>
                  </a:cubicBezTo>
                  <a:lnTo>
                    <a:pt x="304" y="3497"/>
                  </a:lnTo>
                  <a:lnTo>
                    <a:pt x="964" y="2837"/>
                  </a:lnTo>
                  <a:cubicBezTo>
                    <a:pt x="1089" y="2712"/>
                    <a:pt x="1252" y="2650"/>
                    <a:pt x="1415" y="2650"/>
                  </a:cubicBezTo>
                  <a:cubicBezTo>
                    <a:pt x="1578" y="2650"/>
                    <a:pt x="1740" y="2712"/>
                    <a:pt x="1865" y="2837"/>
                  </a:cubicBezTo>
                  <a:cubicBezTo>
                    <a:pt x="2106" y="3087"/>
                    <a:pt x="2106" y="3488"/>
                    <a:pt x="1865" y="3738"/>
                  </a:cubicBezTo>
                  <a:lnTo>
                    <a:pt x="1205" y="4389"/>
                  </a:lnTo>
                  <a:lnTo>
                    <a:pt x="1268" y="4416"/>
                  </a:lnTo>
                  <a:cubicBezTo>
                    <a:pt x="1491" y="4505"/>
                    <a:pt x="1714" y="4541"/>
                    <a:pt x="1937" y="4541"/>
                  </a:cubicBezTo>
                  <a:cubicBezTo>
                    <a:pt x="2410" y="4541"/>
                    <a:pt x="2865" y="4363"/>
                    <a:pt x="3212" y="4015"/>
                  </a:cubicBezTo>
                  <a:cubicBezTo>
                    <a:pt x="3676" y="3551"/>
                    <a:pt x="3846" y="2891"/>
                    <a:pt x="3676" y="2266"/>
                  </a:cubicBezTo>
                  <a:lnTo>
                    <a:pt x="5728" y="214"/>
                  </a:lnTo>
                  <a:lnTo>
                    <a:pt x="4354" y="214"/>
                  </a:lnTo>
                  <a:cubicBezTo>
                    <a:pt x="4015" y="214"/>
                    <a:pt x="3703" y="134"/>
                    <a:pt x="3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14;p59">
              <a:extLst>
                <a:ext uri="{FF2B5EF4-FFF2-40B4-BE49-F238E27FC236}">
                  <a16:creationId xmlns:a16="http://schemas.microsoft.com/office/drawing/2014/main" id="{C8D6CD1F-6673-9BF5-783C-BF39BD5E651E}"/>
                </a:ext>
              </a:extLst>
            </p:cNvPr>
            <p:cNvSpPr/>
            <p:nvPr/>
          </p:nvSpPr>
          <p:spPr>
            <a:xfrm>
              <a:off x="2395563" y="4243787"/>
              <a:ext cx="266599" cy="162811"/>
            </a:xfrm>
            <a:custGeom>
              <a:avLst/>
              <a:gdLst/>
              <a:ahLst/>
              <a:cxnLst/>
              <a:rect l="l" t="t" r="r" b="b"/>
              <a:pathLst>
                <a:path w="7718" h="4713" extrusionOk="0">
                  <a:moveTo>
                    <a:pt x="3324" y="0"/>
                  </a:moveTo>
                  <a:cubicBezTo>
                    <a:pt x="3264" y="0"/>
                    <a:pt x="3203" y="4"/>
                    <a:pt x="3141" y="11"/>
                  </a:cubicBezTo>
                  <a:cubicBezTo>
                    <a:pt x="2427" y="92"/>
                    <a:pt x="1847" y="770"/>
                    <a:pt x="1847" y="1492"/>
                  </a:cubicBezTo>
                  <a:lnTo>
                    <a:pt x="1847" y="1778"/>
                  </a:lnTo>
                  <a:lnTo>
                    <a:pt x="1508" y="1778"/>
                  </a:lnTo>
                  <a:cubicBezTo>
                    <a:pt x="679" y="1778"/>
                    <a:pt x="1" y="2447"/>
                    <a:pt x="18" y="3277"/>
                  </a:cubicBezTo>
                  <a:cubicBezTo>
                    <a:pt x="36" y="4071"/>
                    <a:pt x="687" y="4713"/>
                    <a:pt x="1481" y="4713"/>
                  </a:cubicBezTo>
                  <a:lnTo>
                    <a:pt x="6620" y="4713"/>
                  </a:lnTo>
                  <a:cubicBezTo>
                    <a:pt x="7128" y="4713"/>
                    <a:pt x="7601" y="4302"/>
                    <a:pt x="7655" y="3794"/>
                  </a:cubicBezTo>
                  <a:cubicBezTo>
                    <a:pt x="7717" y="3178"/>
                    <a:pt x="7236" y="2661"/>
                    <a:pt x="6638" y="2661"/>
                  </a:cubicBezTo>
                  <a:lnTo>
                    <a:pt x="6219" y="2661"/>
                  </a:lnTo>
                  <a:cubicBezTo>
                    <a:pt x="6397" y="2304"/>
                    <a:pt x="6343" y="1849"/>
                    <a:pt x="6040" y="1546"/>
                  </a:cubicBezTo>
                  <a:cubicBezTo>
                    <a:pt x="5851" y="1356"/>
                    <a:pt x="5603" y="1262"/>
                    <a:pt x="5354" y="1262"/>
                  </a:cubicBezTo>
                  <a:cubicBezTo>
                    <a:pt x="5157" y="1262"/>
                    <a:pt x="4960" y="1321"/>
                    <a:pt x="4791" y="1439"/>
                  </a:cubicBezTo>
                  <a:cubicBezTo>
                    <a:pt x="4775" y="642"/>
                    <a:pt x="4125" y="0"/>
                    <a:pt x="33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TextBox 15">
            <a:extLst>
              <a:ext uri="{FF2B5EF4-FFF2-40B4-BE49-F238E27FC236}">
                <a16:creationId xmlns:a16="http://schemas.microsoft.com/office/drawing/2014/main" id="{785EA623-582A-CA1B-E626-2E80437AF9DE}"/>
              </a:ext>
            </a:extLst>
          </p:cNvPr>
          <p:cNvSpPr txBox="1"/>
          <p:nvPr/>
        </p:nvSpPr>
        <p:spPr>
          <a:xfrm>
            <a:off x="2059585" y="2182476"/>
            <a:ext cx="6852430" cy="2185214"/>
          </a:xfrm>
          <a:prstGeom prst="rect">
            <a:avLst/>
          </a:prstGeom>
          <a:noFill/>
        </p:spPr>
        <p:txBody>
          <a:bodyPr wrap="square">
            <a:spAutoFit/>
          </a:bodyPr>
          <a:lstStyle/>
          <a:p>
            <a:pPr marL="1371600" rtl="0" fontAlgn="base">
              <a:spcBef>
                <a:spcPts val="0"/>
              </a:spcBef>
              <a:spcAft>
                <a:spcPts val="0"/>
              </a:spcAft>
            </a:pPr>
            <a:r>
              <a:rPr lang="en-US" sz="1800" b="1" i="0" u="none" strike="noStrike" dirty="0">
                <a:solidFill>
                  <a:schemeClr val="bg1"/>
                </a:solidFill>
                <a:effectLst/>
                <a:latin typeface="Fugaz One"/>
              </a:rPr>
              <a:t>SaaS platforms provide ready-to-use AI solutions that organizations can use without the need for extensive development. AI-powered customer service chatbots, recommendation engines, and natural language processing (NLP) tools are examples.</a:t>
            </a:r>
            <a:br>
              <a:rPr lang="en-US" sz="1800" b="1" i="0" u="none" strike="noStrike" dirty="0">
                <a:solidFill>
                  <a:schemeClr val="bg1"/>
                </a:solidFill>
                <a:effectLst/>
                <a:latin typeface="Fugaz One"/>
              </a:rPr>
            </a:br>
            <a:endParaRPr lang="en-US" sz="1800" b="1" i="0" u="none" strike="noStrike" dirty="0">
              <a:solidFill>
                <a:schemeClr val="bg1"/>
              </a:solidFill>
              <a:effectLst/>
              <a:latin typeface="Fugaz One"/>
            </a:endParaRPr>
          </a:p>
          <a:p>
            <a:pPr marL="1371600" algn="just" rtl="0" fontAlgn="base">
              <a:spcBef>
                <a:spcPts val="0"/>
              </a:spcBef>
              <a:spcAft>
                <a:spcPts val="0"/>
              </a:spcAft>
            </a:pPr>
            <a:r>
              <a:rPr lang="en-US" b="1" i="0" u="none" strike="noStrike" dirty="0">
                <a:solidFill>
                  <a:schemeClr val="bg1"/>
                </a:solidFill>
                <a:effectLst/>
                <a:latin typeface="Fugaz One"/>
              </a:rPr>
              <a:t>Example: Salesforce Einstein provides AI-powered services for customer relationship management (CRM).</a:t>
            </a:r>
          </a:p>
        </p:txBody>
      </p:sp>
    </p:spTree>
    <p:extLst>
      <p:ext uri="{BB962C8B-B14F-4D97-AF65-F5344CB8AC3E}">
        <p14:creationId xmlns:p14="http://schemas.microsoft.com/office/powerpoint/2010/main" val="3674117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0"/>
          <p:cNvSpPr/>
          <p:nvPr/>
        </p:nvSpPr>
        <p:spPr>
          <a:xfrm>
            <a:off x="1915275" y="315500"/>
            <a:ext cx="5313600" cy="451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48" name="Google Shape;748;p50"/>
          <p:cNvPicPr preferRelativeResize="0"/>
          <p:nvPr/>
        </p:nvPicPr>
        <p:blipFill>
          <a:blip r:embed="rId3">
            <a:alphaModFix/>
          </a:blip>
          <a:stretch>
            <a:fillRect/>
          </a:stretch>
        </p:blipFill>
        <p:spPr>
          <a:xfrm>
            <a:off x="3494506" y="315400"/>
            <a:ext cx="2154985" cy="2089151"/>
          </a:xfrm>
          <a:prstGeom prst="rect">
            <a:avLst/>
          </a:prstGeom>
          <a:noFill/>
          <a:ln>
            <a:noFill/>
          </a:ln>
        </p:spPr>
      </p:pic>
      <p:grpSp>
        <p:nvGrpSpPr>
          <p:cNvPr id="749" name="Google Shape;749;p50"/>
          <p:cNvGrpSpPr/>
          <p:nvPr/>
        </p:nvGrpSpPr>
        <p:grpSpPr>
          <a:xfrm flipH="1">
            <a:off x="2041400" y="1717225"/>
            <a:ext cx="898346" cy="1888600"/>
            <a:chOff x="6908048" y="1202225"/>
            <a:chExt cx="898346" cy="1888600"/>
          </a:xfrm>
        </p:grpSpPr>
        <p:cxnSp>
          <p:nvCxnSpPr>
            <p:cNvPr id="750" name="Google Shape;750;p50"/>
            <p:cNvCxnSpPr>
              <a:cxnSpLocks/>
              <a:endCxn id="752" idx="2"/>
            </p:cNvCxnSpPr>
            <p:nvPr/>
          </p:nvCxnSpPr>
          <p:spPr>
            <a:xfrm rot="10800000">
              <a:off x="6978093" y="1237125"/>
              <a:ext cx="828300" cy="1853700"/>
            </a:xfrm>
            <a:prstGeom prst="bentConnector3">
              <a:avLst>
                <a:gd name="adj1" fmla="val -28749"/>
              </a:avLst>
            </a:prstGeom>
            <a:noFill/>
            <a:ln w="9525" cap="flat" cmpd="sng">
              <a:solidFill>
                <a:schemeClr val="lt1"/>
              </a:solidFill>
              <a:prstDash val="solid"/>
              <a:round/>
              <a:headEnd type="none" w="med" len="med"/>
              <a:tailEnd type="none" w="med" len="med"/>
            </a:ln>
          </p:spPr>
        </p:cxnSp>
        <p:sp>
          <p:nvSpPr>
            <p:cNvPr id="752" name="Google Shape;752;p50"/>
            <p:cNvSpPr/>
            <p:nvPr/>
          </p:nvSpPr>
          <p:spPr>
            <a:xfrm flipH="1">
              <a:off x="6908048" y="1202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50"/>
          <p:cNvGrpSpPr/>
          <p:nvPr/>
        </p:nvGrpSpPr>
        <p:grpSpPr>
          <a:xfrm>
            <a:off x="6204241" y="1717225"/>
            <a:ext cx="898159" cy="1888600"/>
            <a:chOff x="6908048" y="1202225"/>
            <a:chExt cx="898159" cy="1888600"/>
          </a:xfrm>
        </p:grpSpPr>
        <p:cxnSp>
          <p:nvCxnSpPr>
            <p:cNvPr id="754" name="Google Shape;754;p50"/>
            <p:cNvCxnSpPr>
              <a:cxnSpLocks/>
              <a:endCxn id="755" idx="2"/>
            </p:cNvCxnSpPr>
            <p:nvPr/>
          </p:nvCxnSpPr>
          <p:spPr>
            <a:xfrm rot="10800000">
              <a:off x="6977907" y="1237125"/>
              <a:ext cx="828300" cy="1853700"/>
            </a:xfrm>
            <a:prstGeom prst="bentConnector3">
              <a:avLst>
                <a:gd name="adj1" fmla="val -28749"/>
              </a:avLst>
            </a:prstGeom>
            <a:noFill/>
            <a:ln w="9525" cap="flat" cmpd="sng">
              <a:solidFill>
                <a:schemeClr val="lt1"/>
              </a:solidFill>
              <a:prstDash val="solid"/>
              <a:round/>
              <a:headEnd type="none" w="med" len="med"/>
              <a:tailEnd type="none" w="med" len="med"/>
            </a:ln>
          </p:spPr>
        </p:cxnSp>
        <p:sp>
          <p:nvSpPr>
            <p:cNvPr id="755" name="Google Shape;755;p50"/>
            <p:cNvSpPr/>
            <p:nvPr/>
          </p:nvSpPr>
          <p:spPr>
            <a:xfrm flipH="1">
              <a:off x="6908048" y="1202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93C37ADA-B0E6-D25A-AC34-8844A5E758A8}"/>
              </a:ext>
            </a:extLst>
          </p:cNvPr>
          <p:cNvSpPr>
            <a:spLocks noGrp="1"/>
          </p:cNvSpPr>
          <p:nvPr>
            <p:ph type="title"/>
          </p:nvPr>
        </p:nvSpPr>
        <p:spPr>
          <a:xfrm>
            <a:off x="2041498" y="2358126"/>
            <a:ext cx="5061000" cy="1996500"/>
          </a:xfrm>
        </p:spPr>
        <p:txBody>
          <a:bodyPr/>
          <a:lstStyle/>
          <a:p>
            <a:r>
              <a:rPr lang="en-US" sz="4400" b="1" dirty="0">
                <a:solidFill>
                  <a:schemeClr val="tx1"/>
                </a:solidFill>
              </a:rPr>
              <a:t>AUTONOMIC</a:t>
            </a:r>
            <a:br>
              <a:rPr lang="en-US" sz="4400" b="1" dirty="0">
                <a:solidFill>
                  <a:schemeClr val="tx1"/>
                </a:solidFill>
              </a:rPr>
            </a:br>
            <a:r>
              <a:rPr lang="en-US" sz="4400" b="1" dirty="0">
                <a:solidFill>
                  <a:schemeClr val="tx1"/>
                </a:solidFill>
              </a:rPr>
              <a:t>COMPUTING</a:t>
            </a:r>
            <a:endParaRPr lang="en-PH" sz="4400" b="1" dirty="0">
              <a:solidFill>
                <a:schemeClr val="tx1"/>
              </a:solidFill>
            </a:endParaRPr>
          </a:p>
        </p:txBody>
      </p:sp>
      <p:sp>
        <p:nvSpPr>
          <p:cNvPr id="4" name="Title 2">
            <a:extLst>
              <a:ext uri="{FF2B5EF4-FFF2-40B4-BE49-F238E27FC236}">
                <a16:creationId xmlns:a16="http://schemas.microsoft.com/office/drawing/2014/main" id="{5BA7A740-E7EC-D573-E394-850FE0E340A8}"/>
              </a:ext>
            </a:extLst>
          </p:cNvPr>
          <p:cNvSpPr txBox="1">
            <a:spLocks/>
          </p:cNvSpPr>
          <p:nvPr/>
        </p:nvSpPr>
        <p:spPr>
          <a:xfrm>
            <a:off x="2041498" y="2300302"/>
            <a:ext cx="5061000" cy="199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2"/>
              </a:buClr>
              <a:buSzPts val="4800"/>
              <a:buFont typeface="Fugaz One"/>
              <a:buNone/>
              <a:defRPr sz="7000" b="0" i="0" u="none" strike="noStrike" cap="none">
                <a:solidFill>
                  <a:schemeClr val="lt1"/>
                </a:solidFill>
                <a:latin typeface="Fugaz One"/>
                <a:ea typeface="Fugaz One"/>
                <a:cs typeface="Fugaz One"/>
                <a:sym typeface="Fugaz One"/>
              </a:defRPr>
            </a:lvl1pPr>
            <a:lvl2pPr marR="0" lvl="1"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2pPr>
            <a:lvl3pPr marR="0" lvl="2"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3pPr>
            <a:lvl4pPr marR="0" lvl="3"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4pPr>
            <a:lvl5pPr marR="0" lvl="4"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5pPr>
            <a:lvl6pPr marR="0" lvl="5"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6pPr>
            <a:lvl7pPr marR="0" lvl="6"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7pPr>
            <a:lvl8pPr marR="0" lvl="7"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8pPr>
            <a:lvl9pPr marR="0" lvl="8" algn="l" rtl="0">
              <a:lnSpc>
                <a:spcPct val="100000"/>
              </a:lnSpc>
              <a:spcBef>
                <a:spcPts val="0"/>
              </a:spcBef>
              <a:spcAft>
                <a:spcPts val="0"/>
              </a:spcAft>
              <a:buClr>
                <a:schemeClr val="dk2"/>
              </a:buClr>
              <a:buSzPts val="4800"/>
              <a:buFont typeface="Fugaz One"/>
              <a:buNone/>
              <a:defRPr sz="4800" b="0" i="0" u="none" strike="noStrike" cap="none">
                <a:solidFill>
                  <a:schemeClr val="dk2"/>
                </a:solidFill>
                <a:latin typeface="Fugaz One"/>
                <a:ea typeface="Fugaz One"/>
                <a:cs typeface="Fugaz One"/>
                <a:sym typeface="Fugaz One"/>
              </a:defRPr>
            </a:lvl9pPr>
          </a:lstStyle>
          <a:p>
            <a:r>
              <a:rPr lang="en-US" sz="4400" b="1" dirty="0"/>
              <a:t>AUTONOMIC </a:t>
            </a:r>
            <a:br>
              <a:rPr lang="en-US" sz="4400" b="1" dirty="0"/>
            </a:br>
            <a:r>
              <a:rPr lang="en-US" sz="4400" b="1" dirty="0"/>
              <a:t>COMPUTING</a:t>
            </a:r>
            <a:endParaRPr lang="en-PH" sz="4400" b="1" dirty="0"/>
          </a:p>
        </p:txBody>
      </p:sp>
    </p:spTree>
    <p:extLst>
      <p:ext uri="{BB962C8B-B14F-4D97-AF65-F5344CB8AC3E}">
        <p14:creationId xmlns:p14="http://schemas.microsoft.com/office/powerpoint/2010/main" val="3051072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60" name="Google Shape;360;p40"/>
          <p:cNvSpPr/>
          <p:nvPr/>
        </p:nvSpPr>
        <p:spPr>
          <a:xfrm>
            <a:off x="576300" y="424124"/>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2" name="Google Shape;392;p40"/>
          <p:cNvGrpSpPr/>
          <p:nvPr/>
        </p:nvGrpSpPr>
        <p:grpSpPr>
          <a:xfrm>
            <a:off x="405288" y="666525"/>
            <a:ext cx="171012" cy="3767700"/>
            <a:chOff x="5816800" y="2198625"/>
            <a:chExt cx="171012" cy="3767700"/>
          </a:xfrm>
        </p:grpSpPr>
        <p:sp>
          <p:nvSpPr>
            <p:cNvPr id="393" name="Google Shape;393;p40"/>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40"/>
            <p:cNvCxnSpPr>
              <a:stCxn id="393" idx="2"/>
              <a:endCxn id="360" idx="1"/>
            </p:cNvCxnSpPr>
            <p:nvPr/>
          </p:nvCxnSpPr>
          <p:spPr>
            <a:xfrm rot="10800000" flipH="1">
              <a:off x="5816800" y="2198625"/>
              <a:ext cx="171012" cy="3732751"/>
            </a:xfrm>
            <a:prstGeom prst="bentConnector3">
              <a:avLst>
                <a:gd name="adj1" fmla="val -133675"/>
              </a:avLst>
            </a:prstGeom>
            <a:noFill/>
            <a:ln w="9525" cap="flat" cmpd="sng">
              <a:solidFill>
                <a:schemeClr val="lt1"/>
              </a:solidFill>
              <a:prstDash val="solid"/>
              <a:round/>
              <a:headEnd type="none" w="med" len="med"/>
              <a:tailEnd type="none" w="med" len="med"/>
            </a:ln>
          </p:spPr>
        </p:cxnSp>
      </p:grpSp>
      <p:grpSp>
        <p:nvGrpSpPr>
          <p:cNvPr id="395" name="Google Shape;395;p40"/>
          <p:cNvGrpSpPr/>
          <p:nvPr/>
        </p:nvGrpSpPr>
        <p:grpSpPr>
          <a:xfrm flipH="1">
            <a:off x="8567700" y="666524"/>
            <a:ext cx="171098" cy="1604726"/>
            <a:chOff x="5816800" y="2198624"/>
            <a:chExt cx="171098" cy="1604726"/>
          </a:xfrm>
        </p:grpSpPr>
        <p:sp>
          <p:nvSpPr>
            <p:cNvPr id="396" name="Google Shape;396;p40"/>
            <p:cNvSpPr/>
            <p:nvPr/>
          </p:nvSpPr>
          <p:spPr>
            <a:xfrm>
              <a:off x="5816800" y="37334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7" name="Google Shape;397;p40"/>
            <p:cNvCxnSpPr>
              <a:cxnSpLocks/>
              <a:stCxn id="396" idx="2"/>
              <a:endCxn id="360" idx="3"/>
            </p:cNvCxnSpPr>
            <p:nvPr/>
          </p:nvCxnSpPr>
          <p:spPr>
            <a:xfrm flipV="1">
              <a:off x="5816800" y="2198624"/>
              <a:ext cx="171098" cy="1569776"/>
            </a:xfrm>
            <a:prstGeom prst="bentConnector3">
              <a:avLst>
                <a:gd name="adj1" fmla="val -133608"/>
              </a:avLst>
            </a:prstGeom>
            <a:noFill/>
            <a:ln w="9525" cap="flat" cmpd="sng">
              <a:solidFill>
                <a:schemeClr val="lt1"/>
              </a:solidFill>
              <a:prstDash val="solid"/>
              <a:round/>
              <a:headEnd type="none" w="med" len="med"/>
              <a:tailEnd type="none" w="med" len="med"/>
            </a:ln>
          </p:spPr>
        </p:cxnSp>
      </p:grpSp>
      <p:sp>
        <p:nvSpPr>
          <p:cNvPr id="399" name="Google Shape;399;p40"/>
          <p:cNvSpPr txBox="1">
            <a:spLocks noGrp="1"/>
          </p:cNvSpPr>
          <p:nvPr>
            <p:ph type="title"/>
          </p:nvPr>
        </p:nvSpPr>
        <p:spPr>
          <a:xfrm>
            <a:off x="720000" y="380174"/>
            <a:ext cx="7704000" cy="572700"/>
          </a:xfrm>
          <a:prstGeom prst="rect">
            <a:avLst/>
          </a:prstGeom>
        </p:spPr>
        <p:txBody>
          <a:bodyPr spcFirstLastPara="1" wrap="square" lIns="91425" tIns="91425" rIns="91425" bIns="91425" anchor="t" anchorCtr="0">
            <a:noAutofit/>
          </a:bodyPr>
          <a:lstStyle/>
          <a:p>
            <a:r>
              <a:rPr lang="en-US" sz="2400" b="1" dirty="0">
                <a:solidFill>
                  <a:schemeClr val="tx1"/>
                </a:solidFill>
              </a:rPr>
              <a:t>AUTONOMIC COMPUTING USES AND ITS FUNCTIONS</a:t>
            </a:r>
          </a:p>
        </p:txBody>
      </p:sp>
      <p:sp>
        <p:nvSpPr>
          <p:cNvPr id="5" name="TextBox 4">
            <a:extLst>
              <a:ext uri="{FF2B5EF4-FFF2-40B4-BE49-F238E27FC236}">
                <a16:creationId xmlns:a16="http://schemas.microsoft.com/office/drawing/2014/main" id="{26DB618D-9791-1E53-9F19-5212F0AF0980}"/>
              </a:ext>
            </a:extLst>
          </p:cNvPr>
          <p:cNvSpPr txBox="1"/>
          <p:nvPr/>
        </p:nvSpPr>
        <p:spPr>
          <a:xfrm>
            <a:off x="-544535" y="1728100"/>
            <a:ext cx="8808334" cy="3600986"/>
          </a:xfrm>
          <a:prstGeom prst="rect">
            <a:avLst/>
          </a:prstGeom>
          <a:noFill/>
        </p:spPr>
        <p:txBody>
          <a:bodyPr wrap="square">
            <a:spAutoFit/>
          </a:bodyPr>
          <a:lstStyle/>
          <a:p>
            <a:pPr marL="1371600" algn="just" rtl="0">
              <a:spcBef>
                <a:spcPts val="0"/>
              </a:spcBef>
              <a:spcAft>
                <a:spcPts val="0"/>
              </a:spcAft>
            </a:pPr>
            <a:r>
              <a:rPr lang="en-US" sz="2400" b="1" i="0" u="none" strike="noStrike" dirty="0">
                <a:solidFill>
                  <a:schemeClr val="bg1"/>
                </a:solidFill>
                <a:effectLst/>
                <a:latin typeface="Fugaz One"/>
              </a:rPr>
              <a:t>Autonomic computing is used in a variety of applications, including cloud computing, data centers, and network management. It is particularly useful in large scale systems where manual management is not feasible. By automating many of the management tasks, autonomic computing can improve system performance, reduce downtime, and increase reliability. </a:t>
            </a:r>
            <a:endParaRPr lang="en-US" sz="2400" b="1" dirty="0">
              <a:solidFill>
                <a:schemeClr val="bg1"/>
              </a:solidFill>
              <a:effectLst/>
              <a:latin typeface="Fugaz One"/>
            </a:endParaRPr>
          </a:p>
          <a:p>
            <a:br>
              <a:rPr lang="en-US" sz="2000" b="0" dirty="0">
                <a:effectLst/>
              </a:rPr>
            </a:br>
            <a:br>
              <a:rPr lang="en-US" sz="2000" dirty="0"/>
            </a:br>
            <a:endParaRPr lang="en-PH" sz="2000" dirty="0"/>
          </a:p>
        </p:txBody>
      </p:sp>
    </p:spTree>
    <p:extLst>
      <p:ext uri="{BB962C8B-B14F-4D97-AF65-F5344CB8AC3E}">
        <p14:creationId xmlns:p14="http://schemas.microsoft.com/office/powerpoint/2010/main" val="423662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4" name="Google Shape;574;p45"/>
          <p:cNvSpPr/>
          <p:nvPr/>
        </p:nvSpPr>
        <p:spPr>
          <a:xfrm>
            <a:off x="106485" y="1043726"/>
            <a:ext cx="1745100" cy="1278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574;p45">
            <a:extLst>
              <a:ext uri="{FF2B5EF4-FFF2-40B4-BE49-F238E27FC236}">
                <a16:creationId xmlns:a16="http://schemas.microsoft.com/office/drawing/2014/main" id="{4C61587E-EF06-D1E8-ECFC-29FD265B7A4D}"/>
              </a:ext>
            </a:extLst>
          </p:cNvPr>
          <p:cNvSpPr/>
          <p:nvPr/>
        </p:nvSpPr>
        <p:spPr>
          <a:xfrm>
            <a:off x="78105" y="2468802"/>
            <a:ext cx="1745100" cy="1278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45"/>
          <p:cNvSpPr/>
          <p:nvPr/>
        </p:nvSpPr>
        <p:spPr>
          <a:xfrm>
            <a:off x="4669753" y="2629725"/>
            <a:ext cx="1745100" cy="1278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5"/>
          <p:cNvSpPr/>
          <p:nvPr/>
        </p:nvSpPr>
        <p:spPr>
          <a:xfrm>
            <a:off x="1060225" y="3790760"/>
            <a:ext cx="1745100" cy="1278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45"/>
          <p:cNvSpPr/>
          <p:nvPr/>
        </p:nvSpPr>
        <p:spPr>
          <a:xfrm>
            <a:off x="4661773" y="1164467"/>
            <a:ext cx="1745100" cy="1278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45"/>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5"/>
          <p:cNvSpPr txBox="1">
            <a:spLocks noGrp="1"/>
          </p:cNvSpPr>
          <p:nvPr>
            <p:ph type="title" idx="2"/>
          </p:nvPr>
        </p:nvSpPr>
        <p:spPr>
          <a:xfrm>
            <a:off x="1655765" y="1392318"/>
            <a:ext cx="2123907" cy="466200"/>
          </a:xfrm>
          <a:prstGeom prst="rect">
            <a:avLst/>
          </a:prstGeom>
        </p:spPr>
        <p:txBody>
          <a:bodyPr spcFirstLastPara="1" wrap="square" lIns="91425" tIns="91425" rIns="91425" bIns="91425" anchor="ctr" anchorCtr="0">
            <a:noAutofit/>
          </a:bodyPr>
          <a:lstStyle/>
          <a:p>
            <a:r>
              <a:rPr lang="en-PH" sz="1800" b="1" i="0" u="none" strike="noStrike" dirty="0">
                <a:solidFill>
                  <a:schemeClr val="bg1"/>
                </a:solidFill>
                <a:effectLst/>
              </a:rPr>
              <a:t> </a:t>
            </a:r>
            <a:br>
              <a:rPr lang="en-PH" sz="1800" i="0" u="none" strike="noStrike" dirty="0">
                <a:solidFill>
                  <a:schemeClr val="bg1"/>
                </a:solidFill>
                <a:effectLst/>
              </a:rPr>
            </a:br>
            <a:r>
              <a:rPr lang="en-PH" sz="1800" b="1" i="0" u="none" strike="noStrike" dirty="0">
                <a:solidFill>
                  <a:schemeClr val="bg1"/>
                </a:solidFill>
                <a:effectLst/>
              </a:rPr>
              <a:t>Self-Configuration</a:t>
            </a:r>
            <a:br>
              <a:rPr lang="en-PH" sz="1800" b="1" i="0" u="none" strike="noStrike" dirty="0">
                <a:solidFill>
                  <a:schemeClr val="bg1"/>
                </a:solidFill>
                <a:effectLst/>
              </a:rPr>
            </a:br>
            <a:endParaRPr sz="1800" b="1" dirty="0">
              <a:solidFill>
                <a:schemeClr val="bg1"/>
              </a:solidFill>
            </a:endParaRPr>
          </a:p>
        </p:txBody>
      </p:sp>
      <p:sp>
        <p:nvSpPr>
          <p:cNvPr id="583" name="Google Shape;583;p45"/>
          <p:cNvSpPr txBox="1">
            <a:spLocks noGrp="1"/>
          </p:cNvSpPr>
          <p:nvPr>
            <p:ph type="subTitle" idx="1"/>
          </p:nvPr>
        </p:nvSpPr>
        <p:spPr>
          <a:xfrm>
            <a:off x="-387634" y="1788217"/>
            <a:ext cx="4537099" cy="572700"/>
          </a:xfrm>
          <a:prstGeom prst="rect">
            <a:avLst/>
          </a:prstGeom>
        </p:spPr>
        <p:txBody>
          <a:bodyPr spcFirstLastPara="1" wrap="square" lIns="91425" tIns="91425" rIns="91425" bIns="91425" anchor="t" anchorCtr="0">
            <a:noAutofit/>
          </a:bodyPr>
          <a:lstStyle/>
          <a:p>
            <a:pPr marL="1828800" rtl="0">
              <a:spcBef>
                <a:spcPts val="0"/>
              </a:spcBef>
              <a:spcAft>
                <a:spcPts val="0"/>
              </a:spcAft>
            </a:pPr>
            <a:r>
              <a:rPr lang="en-US" b="1" i="0" u="none" strike="noStrike" dirty="0">
                <a:solidFill>
                  <a:schemeClr val="bg1"/>
                </a:solidFill>
                <a:effectLst/>
                <a:latin typeface="Fugaz One"/>
              </a:rPr>
              <a:t>The system can be </a:t>
            </a:r>
          </a:p>
          <a:p>
            <a:pPr marL="1828800" rtl="0">
              <a:spcBef>
                <a:spcPts val="0"/>
              </a:spcBef>
              <a:spcAft>
                <a:spcPts val="0"/>
              </a:spcAft>
            </a:pPr>
            <a:r>
              <a:rPr lang="en-US" b="1" i="0" u="none" strike="noStrike" dirty="0">
                <a:solidFill>
                  <a:schemeClr val="bg1"/>
                </a:solidFill>
                <a:effectLst/>
                <a:latin typeface="Fugaz One"/>
              </a:rPr>
              <a:t>configured based on the available workload and resources</a:t>
            </a:r>
            <a:r>
              <a:rPr lang="en-US" b="1" i="0" u="none" strike="noStrike" dirty="0">
                <a:solidFill>
                  <a:schemeClr val="bg1"/>
                </a:solidFill>
                <a:effectLst/>
                <a:latin typeface="Century Gothic" panose="020B0502020202020204" pitchFamily="34" charset="0"/>
              </a:rPr>
              <a:t>. </a:t>
            </a:r>
            <a:endParaRPr lang="en-US" b="1" dirty="0">
              <a:solidFill>
                <a:schemeClr val="bg1"/>
              </a:solidFill>
              <a:effectLst/>
            </a:endParaRPr>
          </a:p>
          <a:p>
            <a:br>
              <a:rPr lang="en-US" dirty="0"/>
            </a:br>
            <a:endParaRPr lang="en-PH" dirty="0"/>
          </a:p>
        </p:txBody>
      </p:sp>
      <p:sp>
        <p:nvSpPr>
          <p:cNvPr id="590" name="Google Shape;590;p45"/>
          <p:cNvSpPr/>
          <p:nvPr/>
        </p:nvSpPr>
        <p:spPr>
          <a:xfrm>
            <a:off x="649188" y="1335911"/>
            <a:ext cx="651017" cy="642907"/>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6" name="Google Shape;656;p45"/>
          <p:cNvGrpSpPr/>
          <p:nvPr/>
        </p:nvGrpSpPr>
        <p:grpSpPr>
          <a:xfrm>
            <a:off x="405288" y="860175"/>
            <a:ext cx="171000" cy="3574050"/>
            <a:chOff x="5816800" y="2392275"/>
            <a:chExt cx="171000" cy="3574050"/>
          </a:xfrm>
        </p:grpSpPr>
        <p:sp>
          <p:nvSpPr>
            <p:cNvPr id="657" name="Google Shape;657;p45"/>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8" name="Google Shape;658;p45"/>
            <p:cNvCxnSpPr>
              <a:stCxn id="657" idx="2"/>
              <a:endCxn id="576"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659" name="Google Shape;659;p45"/>
          <p:cNvGrpSpPr/>
          <p:nvPr/>
        </p:nvGrpSpPr>
        <p:grpSpPr>
          <a:xfrm flipH="1">
            <a:off x="8567798" y="860175"/>
            <a:ext cx="171000" cy="3574050"/>
            <a:chOff x="5816800" y="2392275"/>
            <a:chExt cx="171000" cy="3574050"/>
          </a:xfrm>
        </p:grpSpPr>
        <p:sp>
          <p:nvSpPr>
            <p:cNvPr id="660" name="Google Shape;660;p45"/>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1" name="Google Shape;661;p45"/>
            <p:cNvCxnSpPr>
              <a:stCxn id="660" idx="2"/>
              <a:endCxn id="576"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2" name="Google Shape;399;p40">
            <a:extLst>
              <a:ext uri="{FF2B5EF4-FFF2-40B4-BE49-F238E27FC236}">
                <a16:creationId xmlns:a16="http://schemas.microsoft.com/office/drawing/2014/main" id="{70F644FA-8C48-56B0-0560-A790515FA0E0}"/>
              </a:ext>
            </a:extLst>
          </p:cNvPr>
          <p:cNvSpPr txBox="1">
            <a:spLocks noGrp="1"/>
          </p:cNvSpPr>
          <p:nvPr>
            <p:ph type="title"/>
          </p:nvPr>
        </p:nvSpPr>
        <p:spPr>
          <a:xfrm>
            <a:off x="737083" y="553723"/>
            <a:ext cx="7702550" cy="573088"/>
          </a:xfrm>
          <a:prstGeom prst="rect">
            <a:avLst/>
          </a:prstGeom>
        </p:spPr>
        <p:txBody>
          <a:bodyPr spcFirstLastPara="1" wrap="square" lIns="91425" tIns="91425" rIns="91425" bIns="91425" anchor="t" anchorCtr="0">
            <a:noAutofit/>
          </a:bodyPr>
          <a:lstStyle/>
          <a:p>
            <a:r>
              <a:rPr lang="en-US" sz="2400" b="1" dirty="0">
                <a:solidFill>
                  <a:schemeClr val="tx1"/>
                </a:solidFill>
              </a:rPr>
              <a:t>AUTONOMIC COMPUTING USES AND ITS FUNCTIONS</a:t>
            </a:r>
          </a:p>
        </p:txBody>
      </p:sp>
      <p:sp>
        <p:nvSpPr>
          <p:cNvPr id="41" name="Google Shape;582;p45">
            <a:extLst>
              <a:ext uri="{FF2B5EF4-FFF2-40B4-BE49-F238E27FC236}">
                <a16:creationId xmlns:a16="http://schemas.microsoft.com/office/drawing/2014/main" id="{85851DE0-F2AD-F9C2-1AEB-3DECC580C910}"/>
              </a:ext>
            </a:extLst>
          </p:cNvPr>
          <p:cNvSpPr txBox="1">
            <a:spLocks/>
          </p:cNvSpPr>
          <p:nvPr/>
        </p:nvSpPr>
        <p:spPr>
          <a:xfrm>
            <a:off x="1727826" y="2577166"/>
            <a:ext cx="1941123" cy="4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PH" sz="1800" b="1" dirty="0">
                <a:solidFill>
                  <a:schemeClr val="bg1"/>
                </a:solidFill>
              </a:rPr>
              <a:t> </a:t>
            </a:r>
            <a:br>
              <a:rPr lang="en-PH" sz="1800" b="1" dirty="0">
                <a:solidFill>
                  <a:schemeClr val="bg1"/>
                </a:solidFill>
              </a:rPr>
            </a:br>
            <a:r>
              <a:rPr lang="en-PH" sz="1800" b="1" dirty="0">
                <a:solidFill>
                  <a:schemeClr val="bg1"/>
                </a:solidFill>
              </a:rPr>
              <a:t>Self-Optimization</a:t>
            </a:r>
            <a:br>
              <a:rPr lang="en-PH" sz="1800" b="1" dirty="0">
                <a:solidFill>
                  <a:schemeClr val="bg1"/>
                </a:solidFill>
              </a:rPr>
            </a:br>
            <a:endParaRPr lang="en-PH" sz="1800" b="1" dirty="0">
              <a:solidFill>
                <a:schemeClr val="bg1"/>
              </a:solidFill>
            </a:endParaRPr>
          </a:p>
        </p:txBody>
      </p:sp>
      <p:sp>
        <p:nvSpPr>
          <p:cNvPr id="42" name="Google Shape;582;p45">
            <a:extLst>
              <a:ext uri="{FF2B5EF4-FFF2-40B4-BE49-F238E27FC236}">
                <a16:creationId xmlns:a16="http://schemas.microsoft.com/office/drawing/2014/main" id="{F5991373-8338-AEB6-4AAD-B32D3A5B5B9A}"/>
              </a:ext>
            </a:extLst>
          </p:cNvPr>
          <p:cNvSpPr txBox="1">
            <a:spLocks/>
          </p:cNvSpPr>
          <p:nvPr/>
        </p:nvSpPr>
        <p:spPr>
          <a:xfrm>
            <a:off x="6475883" y="1317657"/>
            <a:ext cx="1714954" cy="4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PH" sz="1400" b="1" dirty="0">
                <a:solidFill>
                  <a:schemeClr val="bg1"/>
                </a:solidFill>
              </a:rPr>
              <a:t> </a:t>
            </a:r>
            <a:br>
              <a:rPr lang="en-PH" sz="1400" b="1" dirty="0">
                <a:solidFill>
                  <a:schemeClr val="bg1"/>
                </a:solidFill>
              </a:rPr>
            </a:br>
            <a:r>
              <a:rPr lang="en-PH" sz="1800" b="1" dirty="0">
                <a:solidFill>
                  <a:schemeClr val="bg1"/>
                </a:solidFill>
              </a:rPr>
              <a:t>Self-Healing</a:t>
            </a:r>
            <a:br>
              <a:rPr lang="en-PH" sz="1400" b="1" dirty="0">
                <a:solidFill>
                  <a:schemeClr val="bg1"/>
                </a:solidFill>
              </a:rPr>
            </a:br>
            <a:endParaRPr lang="en-PH" sz="1400" b="1" dirty="0">
              <a:solidFill>
                <a:schemeClr val="bg1"/>
              </a:solidFill>
            </a:endParaRPr>
          </a:p>
        </p:txBody>
      </p:sp>
      <p:sp>
        <p:nvSpPr>
          <p:cNvPr id="43" name="Google Shape;582;p45">
            <a:extLst>
              <a:ext uri="{FF2B5EF4-FFF2-40B4-BE49-F238E27FC236}">
                <a16:creationId xmlns:a16="http://schemas.microsoft.com/office/drawing/2014/main" id="{A045F114-4952-9A35-4586-A67C9A75E783}"/>
              </a:ext>
            </a:extLst>
          </p:cNvPr>
          <p:cNvSpPr txBox="1">
            <a:spLocks/>
          </p:cNvSpPr>
          <p:nvPr/>
        </p:nvSpPr>
        <p:spPr>
          <a:xfrm>
            <a:off x="6506150" y="2757604"/>
            <a:ext cx="1714954" cy="4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PH" sz="1600" b="1" dirty="0">
                <a:solidFill>
                  <a:schemeClr val="bg1"/>
                </a:solidFill>
              </a:rPr>
              <a:t> </a:t>
            </a:r>
            <a:br>
              <a:rPr lang="en-PH" sz="1600" b="1" dirty="0">
                <a:solidFill>
                  <a:schemeClr val="bg1"/>
                </a:solidFill>
              </a:rPr>
            </a:br>
            <a:r>
              <a:rPr lang="en-PH" sz="1800" b="1" dirty="0">
                <a:solidFill>
                  <a:schemeClr val="bg1"/>
                </a:solidFill>
              </a:rPr>
              <a:t>Self-Protection</a:t>
            </a:r>
            <a:br>
              <a:rPr lang="en-PH" sz="1600" b="1" dirty="0">
                <a:solidFill>
                  <a:schemeClr val="bg1"/>
                </a:solidFill>
              </a:rPr>
            </a:br>
            <a:endParaRPr lang="en-PH" sz="1600" b="1" dirty="0">
              <a:solidFill>
                <a:schemeClr val="bg1"/>
              </a:solidFill>
            </a:endParaRPr>
          </a:p>
        </p:txBody>
      </p:sp>
      <p:sp>
        <p:nvSpPr>
          <p:cNvPr id="44" name="Google Shape;582;p45">
            <a:extLst>
              <a:ext uri="{FF2B5EF4-FFF2-40B4-BE49-F238E27FC236}">
                <a16:creationId xmlns:a16="http://schemas.microsoft.com/office/drawing/2014/main" id="{22631AD6-A29C-7499-A3AB-84AC993B83A5}"/>
              </a:ext>
            </a:extLst>
          </p:cNvPr>
          <p:cNvSpPr txBox="1">
            <a:spLocks/>
          </p:cNvSpPr>
          <p:nvPr/>
        </p:nvSpPr>
        <p:spPr>
          <a:xfrm>
            <a:off x="3251296" y="3821319"/>
            <a:ext cx="1714954" cy="4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PH" sz="1400" b="1" dirty="0">
                <a:solidFill>
                  <a:schemeClr val="bg1"/>
                </a:solidFill>
              </a:rPr>
              <a:t> </a:t>
            </a:r>
            <a:br>
              <a:rPr lang="en-PH" sz="1400" b="1" dirty="0">
                <a:solidFill>
                  <a:schemeClr val="bg1"/>
                </a:solidFill>
              </a:rPr>
            </a:br>
            <a:r>
              <a:rPr lang="en-PH" sz="1800" b="1" dirty="0">
                <a:solidFill>
                  <a:schemeClr val="bg1"/>
                </a:solidFill>
              </a:rPr>
              <a:t>Self-Awareness</a:t>
            </a:r>
            <a:br>
              <a:rPr lang="en-PH" sz="1400" b="1" dirty="0">
                <a:solidFill>
                  <a:schemeClr val="bg1"/>
                </a:solidFill>
              </a:rPr>
            </a:br>
            <a:endParaRPr lang="en-PH" sz="1400" b="1" dirty="0">
              <a:solidFill>
                <a:schemeClr val="bg1"/>
              </a:solidFill>
            </a:endParaRPr>
          </a:p>
        </p:txBody>
      </p:sp>
      <p:grpSp>
        <p:nvGrpSpPr>
          <p:cNvPr id="48" name="Google Shape;6824;p75">
            <a:extLst>
              <a:ext uri="{FF2B5EF4-FFF2-40B4-BE49-F238E27FC236}">
                <a16:creationId xmlns:a16="http://schemas.microsoft.com/office/drawing/2014/main" id="{CE193632-DBC3-C2EC-A115-8B732613C506}"/>
              </a:ext>
            </a:extLst>
          </p:cNvPr>
          <p:cNvGrpSpPr/>
          <p:nvPr/>
        </p:nvGrpSpPr>
        <p:grpSpPr>
          <a:xfrm>
            <a:off x="742250" y="1411595"/>
            <a:ext cx="508603" cy="466200"/>
            <a:chOff x="-31455100" y="3909350"/>
            <a:chExt cx="294600" cy="293800"/>
          </a:xfrm>
        </p:grpSpPr>
        <p:sp>
          <p:nvSpPr>
            <p:cNvPr id="49" name="Google Shape;6825;p75">
              <a:extLst>
                <a:ext uri="{FF2B5EF4-FFF2-40B4-BE49-F238E27FC236}">
                  <a16:creationId xmlns:a16="http://schemas.microsoft.com/office/drawing/2014/main" id="{A130C711-A507-4D25-D039-0CAB48E82885}"/>
                </a:ext>
              </a:extLst>
            </p:cNvPr>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sp>
          <p:nvSpPr>
            <p:cNvPr id="50" name="Google Shape;6826;p75">
              <a:extLst>
                <a:ext uri="{FF2B5EF4-FFF2-40B4-BE49-F238E27FC236}">
                  <a16:creationId xmlns:a16="http://schemas.microsoft.com/office/drawing/2014/main" id="{ED27588F-65C2-625C-F2BB-94AAC9775948}"/>
                </a:ext>
              </a:extLst>
            </p:cNvPr>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58" name="Google Shape;583;p45">
            <a:extLst>
              <a:ext uri="{FF2B5EF4-FFF2-40B4-BE49-F238E27FC236}">
                <a16:creationId xmlns:a16="http://schemas.microsoft.com/office/drawing/2014/main" id="{9E18DEF5-B44F-3488-F085-F5F718B27A96}"/>
              </a:ext>
            </a:extLst>
          </p:cNvPr>
          <p:cNvSpPr txBox="1">
            <a:spLocks/>
          </p:cNvSpPr>
          <p:nvPr/>
        </p:nvSpPr>
        <p:spPr>
          <a:xfrm>
            <a:off x="106483" y="2926472"/>
            <a:ext cx="476555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2pPr>
            <a:lvl3pPr marL="1371600" marR="0" lvl="2"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3pPr>
            <a:lvl4pPr marL="1828800" marR="0" lvl="3"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4pPr>
            <a:lvl5pPr marL="2286000" marR="0" lvl="4"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5pPr>
            <a:lvl6pPr marL="2743200" marR="0" lvl="5"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6pPr>
            <a:lvl7pPr marL="3200400" marR="0" lvl="6"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7pPr>
            <a:lvl8pPr marL="3657600" marR="0" lvl="7"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8pPr>
            <a:lvl9pPr marL="4114800" marR="0" lvl="8" indent="-317500" algn="ctr" rtl="0">
              <a:lnSpc>
                <a:spcPct val="100000"/>
              </a:lnSpc>
              <a:spcBef>
                <a:spcPts val="1600"/>
              </a:spcBef>
              <a:spcAft>
                <a:spcPts val="160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9pPr>
          </a:lstStyle>
          <a:p>
            <a:pPr marL="1054100" indent="0" rtl="0" fontAlgn="base">
              <a:spcBef>
                <a:spcPts val="0"/>
              </a:spcBef>
              <a:spcAft>
                <a:spcPts val="0"/>
              </a:spcAft>
            </a:pPr>
            <a:r>
              <a:rPr lang="en-US" sz="1300" b="1" i="0" u="none" strike="noStrike" dirty="0">
                <a:solidFill>
                  <a:schemeClr val="bg1"/>
                </a:solidFill>
                <a:effectLst/>
                <a:latin typeface="Fugaz One"/>
              </a:rPr>
              <a:t>(automatic resource control for optimal functioning) </a:t>
            </a:r>
          </a:p>
          <a:p>
            <a:pPr marL="1054100" indent="0" rtl="0" fontAlgn="base">
              <a:spcBef>
                <a:spcPts val="0"/>
              </a:spcBef>
              <a:spcAft>
                <a:spcPts val="0"/>
              </a:spcAft>
            </a:pPr>
            <a:r>
              <a:rPr lang="en-US" sz="1300" b="1" i="0" u="none" strike="noStrike" dirty="0">
                <a:solidFill>
                  <a:schemeClr val="bg1"/>
                </a:solidFill>
                <a:effectLst/>
                <a:latin typeface="Fugaz One"/>
              </a:rPr>
              <a:t>The system </a:t>
            </a:r>
            <a:r>
              <a:rPr lang="en-US" sz="1300" b="1" dirty="0">
                <a:solidFill>
                  <a:schemeClr val="bg1"/>
                </a:solidFill>
                <a:latin typeface="Fugaz One"/>
              </a:rPr>
              <a:t>can</a:t>
            </a:r>
            <a:r>
              <a:rPr lang="en-US" sz="1300" b="1" i="0" u="none" strike="noStrike" dirty="0">
                <a:solidFill>
                  <a:schemeClr val="bg1"/>
                </a:solidFill>
                <a:effectLst/>
                <a:latin typeface="Fugaz One"/>
              </a:rPr>
              <a:t> optimize its performance based on the workload and available resources</a:t>
            </a:r>
            <a:endParaRPr lang="en-US" sz="1300" b="1" dirty="0">
              <a:solidFill>
                <a:schemeClr val="bg1"/>
              </a:solidFill>
              <a:effectLst/>
              <a:latin typeface="Fugaz One"/>
            </a:endParaRPr>
          </a:p>
        </p:txBody>
      </p:sp>
      <p:sp>
        <p:nvSpPr>
          <p:cNvPr id="59" name="Google Shape;590;p45">
            <a:extLst>
              <a:ext uri="{FF2B5EF4-FFF2-40B4-BE49-F238E27FC236}">
                <a16:creationId xmlns:a16="http://schemas.microsoft.com/office/drawing/2014/main" id="{B653FCA3-7348-1594-6865-DAC98A4F9C91}"/>
              </a:ext>
            </a:extLst>
          </p:cNvPr>
          <p:cNvSpPr/>
          <p:nvPr/>
        </p:nvSpPr>
        <p:spPr>
          <a:xfrm>
            <a:off x="615433" y="2725033"/>
            <a:ext cx="651017" cy="642907"/>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 name="Google Shape;8271;p78">
            <a:extLst>
              <a:ext uri="{FF2B5EF4-FFF2-40B4-BE49-F238E27FC236}">
                <a16:creationId xmlns:a16="http://schemas.microsoft.com/office/drawing/2014/main" id="{1A5CA4AC-4ADA-FF1F-56FA-90370702EEBE}"/>
              </a:ext>
            </a:extLst>
          </p:cNvPr>
          <p:cNvGrpSpPr/>
          <p:nvPr/>
        </p:nvGrpSpPr>
        <p:grpSpPr>
          <a:xfrm>
            <a:off x="681883" y="2776469"/>
            <a:ext cx="553163" cy="540034"/>
            <a:chOff x="-4478975" y="3251700"/>
            <a:chExt cx="293825" cy="293800"/>
          </a:xfrm>
        </p:grpSpPr>
        <p:sp>
          <p:nvSpPr>
            <p:cNvPr id="52" name="Google Shape;8272;p78">
              <a:extLst>
                <a:ext uri="{FF2B5EF4-FFF2-40B4-BE49-F238E27FC236}">
                  <a16:creationId xmlns:a16="http://schemas.microsoft.com/office/drawing/2014/main" id="{416A4B28-0284-22B8-9205-C95FAA0D38FD}"/>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8273;p78">
              <a:extLst>
                <a:ext uri="{FF2B5EF4-FFF2-40B4-BE49-F238E27FC236}">
                  <a16:creationId xmlns:a16="http://schemas.microsoft.com/office/drawing/2014/main" id="{E4DA7507-6A35-E8A9-FADE-27B6A2C71EA2}"/>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274;p78">
              <a:extLst>
                <a:ext uri="{FF2B5EF4-FFF2-40B4-BE49-F238E27FC236}">
                  <a16:creationId xmlns:a16="http://schemas.microsoft.com/office/drawing/2014/main" id="{D15996FC-690E-2604-97F0-A965FD4CD4FA}"/>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90;p45">
            <a:extLst>
              <a:ext uri="{FF2B5EF4-FFF2-40B4-BE49-F238E27FC236}">
                <a16:creationId xmlns:a16="http://schemas.microsoft.com/office/drawing/2014/main" id="{0C9CA7AD-6B20-C84C-7A50-9EA6D0FBCA7F}"/>
              </a:ext>
            </a:extLst>
          </p:cNvPr>
          <p:cNvSpPr/>
          <p:nvPr/>
        </p:nvSpPr>
        <p:spPr>
          <a:xfrm>
            <a:off x="1574728" y="4097008"/>
            <a:ext cx="651017" cy="642907"/>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90;p45">
            <a:extLst>
              <a:ext uri="{FF2B5EF4-FFF2-40B4-BE49-F238E27FC236}">
                <a16:creationId xmlns:a16="http://schemas.microsoft.com/office/drawing/2014/main" id="{027085CF-8A3B-A5D5-40D4-0FF765DF8364}"/>
              </a:ext>
            </a:extLst>
          </p:cNvPr>
          <p:cNvSpPr/>
          <p:nvPr/>
        </p:nvSpPr>
        <p:spPr>
          <a:xfrm>
            <a:off x="5213560" y="2905320"/>
            <a:ext cx="651017" cy="642907"/>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90;p45">
            <a:extLst>
              <a:ext uri="{FF2B5EF4-FFF2-40B4-BE49-F238E27FC236}">
                <a16:creationId xmlns:a16="http://schemas.microsoft.com/office/drawing/2014/main" id="{03B49980-A738-5737-4FB2-133AB9ADDD93}"/>
              </a:ext>
            </a:extLst>
          </p:cNvPr>
          <p:cNvSpPr/>
          <p:nvPr/>
        </p:nvSpPr>
        <p:spPr>
          <a:xfrm>
            <a:off x="5250762" y="1431660"/>
            <a:ext cx="651017" cy="642907"/>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2" name="Google Shape;5987;p73">
            <a:extLst>
              <a:ext uri="{FF2B5EF4-FFF2-40B4-BE49-F238E27FC236}">
                <a16:creationId xmlns:a16="http://schemas.microsoft.com/office/drawing/2014/main" id="{4F28940D-BA6C-5B03-8B20-FF76BFEC65FE}"/>
              </a:ext>
            </a:extLst>
          </p:cNvPr>
          <p:cNvGrpSpPr/>
          <p:nvPr/>
        </p:nvGrpSpPr>
        <p:grpSpPr>
          <a:xfrm>
            <a:off x="5321303" y="1523800"/>
            <a:ext cx="509934" cy="497529"/>
            <a:chOff x="-26583625" y="3917025"/>
            <a:chExt cx="315050" cy="295600"/>
          </a:xfrm>
          <a:solidFill>
            <a:schemeClr val="tx1"/>
          </a:solidFill>
        </p:grpSpPr>
        <p:sp>
          <p:nvSpPr>
            <p:cNvPr id="523" name="Google Shape;5988;p73">
              <a:extLst>
                <a:ext uri="{FF2B5EF4-FFF2-40B4-BE49-F238E27FC236}">
                  <a16:creationId xmlns:a16="http://schemas.microsoft.com/office/drawing/2014/main" id="{C96475A0-B97B-0E10-8954-CFDD6D7011B6}"/>
                </a:ext>
              </a:extLst>
            </p:cNvPr>
            <p:cNvSpPr/>
            <p:nvPr/>
          </p:nvSpPr>
          <p:spPr>
            <a:xfrm>
              <a:off x="-26413500" y="3918400"/>
              <a:ext cx="144925" cy="135125"/>
            </a:xfrm>
            <a:custGeom>
              <a:avLst/>
              <a:gdLst/>
              <a:ahLst/>
              <a:cxnLst/>
              <a:rect l="l" t="t" r="r" b="b"/>
              <a:pathLst>
                <a:path w="5797" h="5405" extrusionOk="0">
                  <a:moveTo>
                    <a:pt x="2317" y="1"/>
                  </a:moveTo>
                  <a:cubicBezTo>
                    <a:pt x="1515" y="1"/>
                    <a:pt x="685" y="309"/>
                    <a:pt x="0" y="993"/>
                  </a:cubicBezTo>
                  <a:lnTo>
                    <a:pt x="1008" y="1970"/>
                  </a:lnTo>
                  <a:cubicBezTo>
                    <a:pt x="1398" y="1581"/>
                    <a:pt x="1864" y="1407"/>
                    <a:pt x="2313" y="1407"/>
                  </a:cubicBezTo>
                  <a:cubicBezTo>
                    <a:pt x="2771" y="1407"/>
                    <a:pt x="3210" y="1588"/>
                    <a:pt x="3529" y="1907"/>
                  </a:cubicBezTo>
                  <a:cubicBezTo>
                    <a:pt x="3623" y="2002"/>
                    <a:pt x="3623" y="2254"/>
                    <a:pt x="3529" y="2380"/>
                  </a:cubicBezTo>
                  <a:cubicBezTo>
                    <a:pt x="3450" y="2427"/>
                    <a:pt x="3348" y="2450"/>
                    <a:pt x="3249" y="2450"/>
                  </a:cubicBezTo>
                  <a:cubicBezTo>
                    <a:pt x="3151" y="2450"/>
                    <a:pt x="3056" y="2427"/>
                    <a:pt x="2993" y="2380"/>
                  </a:cubicBezTo>
                  <a:cubicBezTo>
                    <a:pt x="2804" y="2175"/>
                    <a:pt x="2552" y="2057"/>
                    <a:pt x="2284" y="2057"/>
                  </a:cubicBezTo>
                  <a:cubicBezTo>
                    <a:pt x="2016" y="2057"/>
                    <a:pt x="1733" y="2175"/>
                    <a:pt x="1481" y="2443"/>
                  </a:cubicBezTo>
                  <a:lnTo>
                    <a:pt x="4411" y="5404"/>
                  </a:lnTo>
                  <a:cubicBezTo>
                    <a:pt x="5797" y="4018"/>
                    <a:pt x="5640" y="2065"/>
                    <a:pt x="4505" y="899"/>
                  </a:cubicBezTo>
                  <a:cubicBezTo>
                    <a:pt x="3931" y="325"/>
                    <a:pt x="3139" y="1"/>
                    <a:pt x="23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989;p73">
              <a:extLst>
                <a:ext uri="{FF2B5EF4-FFF2-40B4-BE49-F238E27FC236}">
                  <a16:creationId xmlns:a16="http://schemas.microsoft.com/office/drawing/2014/main" id="{19A6AC3E-EB4A-5455-E5DA-9EBDF841AC08}"/>
                </a:ext>
              </a:extLst>
            </p:cNvPr>
            <p:cNvSpPr/>
            <p:nvPr/>
          </p:nvSpPr>
          <p:spPr>
            <a:xfrm>
              <a:off x="-26466275" y="4026700"/>
              <a:ext cx="78775" cy="77225"/>
            </a:xfrm>
            <a:custGeom>
              <a:avLst/>
              <a:gdLst/>
              <a:ahLst/>
              <a:cxnLst/>
              <a:rect l="l" t="t" r="r" b="b"/>
              <a:pathLst>
                <a:path w="3151" h="3089" extrusionOk="0">
                  <a:moveTo>
                    <a:pt x="1339" y="1"/>
                  </a:moveTo>
                  <a:cubicBezTo>
                    <a:pt x="1253" y="1"/>
                    <a:pt x="1166" y="32"/>
                    <a:pt x="1103" y="95"/>
                  </a:cubicBezTo>
                  <a:lnTo>
                    <a:pt x="126" y="1072"/>
                  </a:lnTo>
                  <a:cubicBezTo>
                    <a:pt x="0" y="1198"/>
                    <a:pt x="0" y="1387"/>
                    <a:pt x="126" y="1545"/>
                  </a:cubicBezTo>
                  <a:lnTo>
                    <a:pt x="1576" y="2994"/>
                  </a:lnTo>
                  <a:cubicBezTo>
                    <a:pt x="1639" y="3057"/>
                    <a:pt x="1725" y="3088"/>
                    <a:pt x="1812" y="3088"/>
                  </a:cubicBezTo>
                  <a:cubicBezTo>
                    <a:pt x="1899" y="3088"/>
                    <a:pt x="1985" y="3057"/>
                    <a:pt x="2048" y="2994"/>
                  </a:cubicBezTo>
                  <a:lnTo>
                    <a:pt x="3025" y="2017"/>
                  </a:lnTo>
                  <a:cubicBezTo>
                    <a:pt x="3151" y="1891"/>
                    <a:pt x="3151" y="1671"/>
                    <a:pt x="3025" y="1545"/>
                  </a:cubicBezTo>
                  <a:lnTo>
                    <a:pt x="1576" y="95"/>
                  </a:lnTo>
                  <a:cubicBezTo>
                    <a:pt x="1513" y="32"/>
                    <a:pt x="1426" y="1"/>
                    <a:pt x="13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990;p73">
              <a:extLst>
                <a:ext uri="{FF2B5EF4-FFF2-40B4-BE49-F238E27FC236}">
                  <a16:creationId xmlns:a16="http://schemas.microsoft.com/office/drawing/2014/main" id="{F8CAA0DA-6B7A-CFA6-1005-75F4F46B5CF5}"/>
                </a:ext>
              </a:extLst>
            </p:cNvPr>
            <p:cNvSpPr/>
            <p:nvPr/>
          </p:nvSpPr>
          <p:spPr>
            <a:xfrm>
              <a:off x="-26583625" y="4077125"/>
              <a:ext cx="144925" cy="134700"/>
            </a:xfrm>
            <a:custGeom>
              <a:avLst/>
              <a:gdLst/>
              <a:ahLst/>
              <a:cxnLst/>
              <a:rect l="l" t="t" r="r" b="b"/>
              <a:pathLst>
                <a:path w="5797" h="5388" extrusionOk="0">
                  <a:moveTo>
                    <a:pt x="1355" y="0"/>
                  </a:moveTo>
                  <a:cubicBezTo>
                    <a:pt x="0" y="1386"/>
                    <a:pt x="158" y="3340"/>
                    <a:pt x="1292" y="4474"/>
                  </a:cubicBezTo>
                  <a:cubicBezTo>
                    <a:pt x="1890" y="5072"/>
                    <a:pt x="2710" y="5388"/>
                    <a:pt x="3497" y="5388"/>
                  </a:cubicBezTo>
                  <a:cubicBezTo>
                    <a:pt x="4348" y="5388"/>
                    <a:pt x="5135" y="5072"/>
                    <a:pt x="5797" y="4411"/>
                  </a:cubicBezTo>
                  <a:lnTo>
                    <a:pt x="4820" y="3434"/>
                  </a:lnTo>
                  <a:cubicBezTo>
                    <a:pt x="4431" y="3824"/>
                    <a:pt x="3964" y="3997"/>
                    <a:pt x="3516" y="3997"/>
                  </a:cubicBezTo>
                  <a:cubicBezTo>
                    <a:pt x="3058" y="3997"/>
                    <a:pt x="2619" y="3816"/>
                    <a:pt x="2300" y="3497"/>
                  </a:cubicBezTo>
                  <a:cubicBezTo>
                    <a:pt x="2174" y="3371"/>
                    <a:pt x="2174" y="3151"/>
                    <a:pt x="2300" y="3025"/>
                  </a:cubicBezTo>
                  <a:cubicBezTo>
                    <a:pt x="2347" y="2962"/>
                    <a:pt x="2434" y="2930"/>
                    <a:pt x="2524" y="2930"/>
                  </a:cubicBezTo>
                  <a:cubicBezTo>
                    <a:pt x="2615" y="2930"/>
                    <a:pt x="2710" y="2962"/>
                    <a:pt x="2773" y="3025"/>
                  </a:cubicBezTo>
                  <a:cubicBezTo>
                    <a:pt x="2962" y="3229"/>
                    <a:pt x="3214" y="3348"/>
                    <a:pt x="3481" y="3348"/>
                  </a:cubicBezTo>
                  <a:cubicBezTo>
                    <a:pt x="3749" y="3348"/>
                    <a:pt x="4033" y="3229"/>
                    <a:pt x="4285" y="2962"/>
                  </a:cubicBezTo>
                  <a:lnTo>
                    <a:pt x="135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991;p73">
              <a:extLst>
                <a:ext uri="{FF2B5EF4-FFF2-40B4-BE49-F238E27FC236}">
                  <a16:creationId xmlns:a16="http://schemas.microsoft.com/office/drawing/2014/main" id="{DF1816D9-99A8-9B46-5525-9892A12A01C0}"/>
                </a:ext>
              </a:extLst>
            </p:cNvPr>
            <p:cNvSpPr/>
            <p:nvPr/>
          </p:nvSpPr>
          <p:spPr>
            <a:xfrm>
              <a:off x="-26581275" y="3917025"/>
              <a:ext cx="311125" cy="295600"/>
            </a:xfrm>
            <a:custGeom>
              <a:avLst/>
              <a:gdLst/>
              <a:ahLst/>
              <a:cxnLst/>
              <a:rect l="l" t="t" r="r" b="b"/>
              <a:pathLst>
                <a:path w="12445" h="11824" extrusionOk="0">
                  <a:moveTo>
                    <a:pt x="3419" y="1356"/>
                  </a:moveTo>
                  <a:cubicBezTo>
                    <a:pt x="3506" y="1356"/>
                    <a:pt x="3592" y="1379"/>
                    <a:pt x="3655" y="1426"/>
                  </a:cubicBezTo>
                  <a:cubicBezTo>
                    <a:pt x="3781" y="1552"/>
                    <a:pt x="3781" y="1741"/>
                    <a:pt x="3655" y="1899"/>
                  </a:cubicBezTo>
                  <a:cubicBezTo>
                    <a:pt x="3592" y="1962"/>
                    <a:pt x="3506" y="1994"/>
                    <a:pt x="3419" y="1994"/>
                  </a:cubicBezTo>
                  <a:cubicBezTo>
                    <a:pt x="3332" y="1994"/>
                    <a:pt x="3246" y="1962"/>
                    <a:pt x="3183" y="1899"/>
                  </a:cubicBezTo>
                  <a:cubicBezTo>
                    <a:pt x="3057" y="1804"/>
                    <a:pt x="3057" y="1552"/>
                    <a:pt x="3183" y="1426"/>
                  </a:cubicBezTo>
                  <a:cubicBezTo>
                    <a:pt x="3246" y="1379"/>
                    <a:pt x="3332" y="1356"/>
                    <a:pt x="3419" y="1356"/>
                  </a:cubicBezTo>
                  <a:close/>
                  <a:moveTo>
                    <a:pt x="4364" y="2277"/>
                  </a:moveTo>
                  <a:cubicBezTo>
                    <a:pt x="4451" y="2277"/>
                    <a:pt x="4537" y="2309"/>
                    <a:pt x="4600" y="2372"/>
                  </a:cubicBezTo>
                  <a:cubicBezTo>
                    <a:pt x="4726" y="2498"/>
                    <a:pt x="4726" y="2718"/>
                    <a:pt x="4600" y="2844"/>
                  </a:cubicBezTo>
                  <a:cubicBezTo>
                    <a:pt x="4537" y="2907"/>
                    <a:pt x="4451" y="2939"/>
                    <a:pt x="4364" y="2939"/>
                  </a:cubicBezTo>
                  <a:cubicBezTo>
                    <a:pt x="4277" y="2939"/>
                    <a:pt x="4191" y="2907"/>
                    <a:pt x="4128" y="2844"/>
                  </a:cubicBezTo>
                  <a:cubicBezTo>
                    <a:pt x="4002" y="2750"/>
                    <a:pt x="4002" y="2529"/>
                    <a:pt x="4128" y="2372"/>
                  </a:cubicBezTo>
                  <a:cubicBezTo>
                    <a:pt x="4191" y="2309"/>
                    <a:pt x="4277" y="2277"/>
                    <a:pt x="4364" y="2277"/>
                  </a:cubicBezTo>
                  <a:close/>
                  <a:moveTo>
                    <a:pt x="3179" y="2561"/>
                  </a:moveTo>
                  <a:cubicBezTo>
                    <a:pt x="3269" y="2561"/>
                    <a:pt x="3356" y="2592"/>
                    <a:pt x="3403" y="2655"/>
                  </a:cubicBezTo>
                  <a:cubicBezTo>
                    <a:pt x="3529" y="2781"/>
                    <a:pt x="3529" y="2970"/>
                    <a:pt x="3403" y="3128"/>
                  </a:cubicBezTo>
                  <a:cubicBezTo>
                    <a:pt x="3356" y="3191"/>
                    <a:pt x="3269" y="3222"/>
                    <a:pt x="3179" y="3222"/>
                  </a:cubicBezTo>
                  <a:cubicBezTo>
                    <a:pt x="3088" y="3222"/>
                    <a:pt x="2994" y="3191"/>
                    <a:pt x="2931" y="3128"/>
                  </a:cubicBezTo>
                  <a:cubicBezTo>
                    <a:pt x="2836" y="3002"/>
                    <a:pt x="2836" y="2781"/>
                    <a:pt x="2931" y="2655"/>
                  </a:cubicBezTo>
                  <a:cubicBezTo>
                    <a:pt x="2994" y="2592"/>
                    <a:pt x="3088" y="2561"/>
                    <a:pt x="3179" y="2561"/>
                  </a:cubicBezTo>
                  <a:close/>
                  <a:moveTo>
                    <a:pt x="1970" y="2813"/>
                  </a:moveTo>
                  <a:cubicBezTo>
                    <a:pt x="2056" y="2813"/>
                    <a:pt x="2143" y="2844"/>
                    <a:pt x="2206" y="2907"/>
                  </a:cubicBezTo>
                  <a:cubicBezTo>
                    <a:pt x="2300" y="3002"/>
                    <a:pt x="2300" y="3254"/>
                    <a:pt x="2206" y="3380"/>
                  </a:cubicBezTo>
                  <a:cubicBezTo>
                    <a:pt x="2143" y="3427"/>
                    <a:pt x="2048" y="3451"/>
                    <a:pt x="1958" y="3451"/>
                  </a:cubicBezTo>
                  <a:cubicBezTo>
                    <a:pt x="1867" y="3451"/>
                    <a:pt x="1781" y="3427"/>
                    <a:pt x="1733" y="3380"/>
                  </a:cubicBezTo>
                  <a:cubicBezTo>
                    <a:pt x="1607" y="3254"/>
                    <a:pt x="1607" y="3002"/>
                    <a:pt x="1733" y="2907"/>
                  </a:cubicBezTo>
                  <a:cubicBezTo>
                    <a:pt x="1796" y="2844"/>
                    <a:pt x="1883" y="2813"/>
                    <a:pt x="1970" y="2813"/>
                  </a:cubicBezTo>
                  <a:close/>
                  <a:moveTo>
                    <a:pt x="2946" y="3789"/>
                  </a:moveTo>
                  <a:cubicBezTo>
                    <a:pt x="3033" y="3789"/>
                    <a:pt x="3120" y="3821"/>
                    <a:pt x="3183" y="3884"/>
                  </a:cubicBezTo>
                  <a:cubicBezTo>
                    <a:pt x="3309" y="4010"/>
                    <a:pt x="3309" y="4199"/>
                    <a:pt x="3183" y="4356"/>
                  </a:cubicBezTo>
                  <a:cubicBezTo>
                    <a:pt x="3120" y="4419"/>
                    <a:pt x="3033" y="4451"/>
                    <a:pt x="2946" y="4451"/>
                  </a:cubicBezTo>
                  <a:cubicBezTo>
                    <a:pt x="2860" y="4451"/>
                    <a:pt x="2773" y="4419"/>
                    <a:pt x="2710" y="4356"/>
                  </a:cubicBezTo>
                  <a:cubicBezTo>
                    <a:pt x="2584" y="4230"/>
                    <a:pt x="2584" y="4010"/>
                    <a:pt x="2710" y="3884"/>
                  </a:cubicBezTo>
                  <a:cubicBezTo>
                    <a:pt x="2773" y="3821"/>
                    <a:pt x="2860" y="3789"/>
                    <a:pt x="2946" y="3789"/>
                  </a:cubicBezTo>
                  <a:close/>
                  <a:moveTo>
                    <a:pt x="9480" y="7381"/>
                  </a:moveTo>
                  <a:cubicBezTo>
                    <a:pt x="9570" y="7381"/>
                    <a:pt x="9657" y="7412"/>
                    <a:pt x="9704" y="7475"/>
                  </a:cubicBezTo>
                  <a:cubicBezTo>
                    <a:pt x="9830" y="7570"/>
                    <a:pt x="9830" y="7822"/>
                    <a:pt x="9704" y="7948"/>
                  </a:cubicBezTo>
                  <a:cubicBezTo>
                    <a:pt x="9657" y="7995"/>
                    <a:pt x="9570" y="8019"/>
                    <a:pt x="9480" y="8019"/>
                  </a:cubicBezTo>
                  <a:cubicBezTo>
                    <a:pt x="9389" y="8019"/>
                    <a:pt x="9295" y="7995"/>
                    <a:pt x="9232" y="7948"/>
                  </a:cubicBezTo>
                  <a:cubicBezTo>
                    <a:pt x="9074" y="7822"/>
                    <a:pt x="9074" y="7633"/>
                    <a:pt x="9232" y="7475"/>
                  </a:cubicBezTo>
                  <a:cubicBezTo>
                    <a:pt x="9295" y="7412"/>
                    <a:pt x="9389" y="7381"/>
                    <a:pt x="9480" y="7381"/>
                  </a:cubicBezTo>
                  <a:close/>
                  <a:moveTo>
                    <a:pt x="5955" y="3640"/>
                  </a:moveTo>
                  <a:cubicBezTo>
                    <a:pt x="6223" y="3640"/>
                    <a:pt x="6491" y="3742"/>
                    <a:pt x="6680" y="3947"/>
                  </a:cubicBezTo>
                  <a:lnTo>
                    <a:pt x="8129" y="5396"/>
                  </a:lnTo>
                  <a:cubicBezTo>
                    <a:pt x="8538" y="5806"/>
                    <a:pt x="8538" y="6467"/>
                    <a:pt x="8129" y="6877"/>
                  </a:cubicBezTo>
                  <a:lnTo>
                    <a:pt x="7152" y="7853"/>
                  </a:lnTo>
                  <a:cubicBezTo>
                    <a:pt x="6963" y="8058"/>
                    <a:pt x="6695" y="8161"/>
                    <a:pt x="6428" y="8161"/>
                  </a:cubicBezTo>
                  <a:cubicBezTo>
                    <a:pt x="6160" y="8161"/>
                    <a:pt x="5892" y="8058"/>
                    <a:pt x="5703" y="7853"/>
                  </a:cubicBezTo>
                  <a:lnTo>
                    <a:pt x="4254" y="6404"/>
                  </a:lnTo>
                  <a:cubicBezTo>
                    <a:pt x="3844" y="5995"/>
                    <a:pt x="3844" y="5333"/>
                    <a:pt x="4254" y="4955"/>
                  </a:cubicBezTo>
                  <a:lnTo>
                    <a:pt x="5230" y="3947"/>
                  </a:lnTo>
                  <a:cubicBezTo>
                    <a:pt x="5419" y="3742"/>
                    <a:pt x="5687" y="3640"/>
                    <a:pt x="5955" y="3640"/>
                  </a:cubicBezTo>
                  <a:close/>
                  <a:moveTo>
                    <a:pt x="10464" y="8357"/>
                  </a:moveTo>
                  <a:cubicBezTo>
                    <a:pt x="10555" y="8357"/>
                    <a:pt x="10649" y="8389"/>
                    <a:pt x="10712" y="8452"/>
                  </a:cubicBezTo>
                  <a:cubicBezTo>
                    <a:pt x="10807" y="8578"/>
                    <a:pt x="10807" y="8799"/>
                    <a:pt x="10712" y="8925"/>
                  </a:cubicBezTo>
                  <a:cubicBezTo>
                    <a:pt x="10649" y="8988"/>
                    <a:pt x="10555" y="9019"/>
                    <a:pt x="10464" y="9019"/>
                  </a:cubicBezTo>
                  <a:cubicBezTo>
                    <a:pt x="10374" y="9019"/>
                    <a:pt x="10287" y="8988"/>
                    <a:pt x="10240" y="8925"/>
                  </a:cubicBezTo>
                  <a:cubicBezTo>
                    <a:pt x="10082" y="8799"/>
                    <a:pt x="10082" y="8610"/>
                    <a:pt x="10240" y="8452"/>
                  </a:cubicBezTo>
                  <a:cubicBezTo>
                    <a:pt x="10287" y="8389"/>
                    <a:pt x="10374" y="8357"/>
                    <a:pt x="10464" y="8357"/>
                  </a:cubicBezTo>
                  <a:close/>
                  <a:moveTo>
                    <a:pt x="9247" y="8602"/>
                  </a:moveTo>
                  <a:cubicBezTo>
                    <a:pt x="9334" y="8602"/>
                    <a:pt x="9421" y="8625"/>
                    <a:pt x="9484" y="8673"/>
                  </a:cubicBezTo>
                  <a:cubicBezTo>
                    <a:pt x="9610" y="8799"/>
                    <a:pt x="9610" y="9051"/>
                    <a:pt x="9484" y="9145"/>
                  </a:cubicBezTo>
                  <a:cubicBezTo>
                    <a:pt x="9421" y="9208"/>
                    <a:pt x="9334" y="9240"/>
                    <a:pt x="9247" y="9240"/>
                  </a:cubicBezTo>
                  <a:cubicBezTo>
                    <a:pt x="9161" y="9240"/>
                    <a:pt x="9074" y="9208"/>
                    <a:pt x="9011" y="9145"/>
                  </a:cubicBezTo>
                  <a:cubicBezTo>
                    <a:pt x="8854" y="9051"/>
                    <a:pt x="8854" y="8830"/>
                    <a:pt x="9011" y="8673"/>
                  </a:cubicBezTo>
                  <a:cubicBezTo>
                    <a:pt x="9074" y="8625"/>
                    <a:pt x="9161" y="8602"/>
                    <a:pt x="9247" y="8602"/>
                  </a:cubicBezTo>
                  <a:close/>
                  <a:moveTo>
                    <a:pt x="8030" y="8862"/>
                  </a:moveTo>
                  <a:cubicBezTo>
                    <a:pt x="8121" y="8862"/>
                    <a:pt x="8208" y="8893"/>
                    <a:pt x="8255" y="8956"/>
                  </a:cubicBezTo>
                  <a:cubicBezTo>
                    <a:pt x="8381" y="9082"/>
                    <a:pt x="8381" y="9303"/>
                    <a:pt x="8255" y="9429"/>
                  </a:cubicBezTo>
                  <a:cubicBezTo>
                    <a:pt x="8192" y="9492"/>
                    <a:pt x="8105" y="9523"/>
                    <a:pt x="8019" y="9523"/>
                  </a:cubicBezTo>
                  <a:cubicBezTo>
                    <a:pt x="7932" y="9523"/>
                    <a:pt x="7845" y="9492"/>
                    <a:pt x="7782" y="9429"/>
                  </a:cubicBezTo>
                  <a:cubicBezTo>
                    <a:pt x="7656" y="9303"/>
                    <a:pt x="7656" y="9082"/>
                    <a:pt x="7782" y="8956"/>
                  </a:cubicBezTo>
                  <a:cubicBezTo>
                    <a:pt x="7845" y="8893"/>
                    <a:pt x="7940" y="8862"/>
                    <a:pt x="8030" y="8862"/>
                  </a:cubicBezTo>
                  <a:close/>
                  <a:moveTo>
                    <a:pt x="8964" y="9862"/>
                  </a:moveTo>
                  <a:cubicBezTo>
                    <a:pt x="9050" y="9862"/>
                    <a:pt x="9137" y="9885"/>
                    <a:pt x="9200" y="9933"/>
                  </a:cubicBezTo>
                  <a:cubicBezTo>
                    <a:pt x="9326" y="10059"/>
                    <a:pt x="9326" y="10279"/>
                    <a:pt x="9200" y="10405"/>
                  </a:cubicBezTo>
                  <a:cubicBezTo>
                    <a:pt x="9137" y="10468"/>
                    <a:pt x="9050" y="10500"/>
                    <a:pt x="8964" y="10500"/>
                  </a:cubicBezTo>
                  <a:cubicBezTo>
                    <a:pt x="8877" y="10500"/>
                    <a:pt x="8791" y="10468"/>
                    <a:pt x="8727" y="10405"/>
                  </a:cubicBezTo>
                  <a:cubicBezTo>
                    <a:pt x="8601" y="10311"/>
                    <a:pt x="8601" y="10059"/>
                    <a:pt x="8727" y="9933"/>
                  </a:cubicBezTo>
                  <a:cubicBezTo>
                    <a:pt x="8791" y="9885"/>
                    <a:pt x="8877" y="9862"/>
                    <a:pt x="8964" y="9862"/>
                  </a:cubicBezTo>
                  <a:close/>
                  <a:moveTo>
                    <a:pt x="3415" y="1"/>
                  </a:moveTo>
                  <a:cubicBezTo>
                    <a:pt x="2616" y="1"/>
                    <a:pt x="1812" y="308"/>
                    <a:pt x="1198" y="922"/>
                  </a:cubicBezTo>
                  <a:cubicBezTo>
                    <a:pt x="1" y="2151"/>
                    <a:pt x="1" y="4104"/>
                    <a:pt x="1198" y="5333"/>
                  </a:cubicBezTo>
                  <a:lnTo>
                    <a:pt x="6806" y="10941"/>
                  </a:lnTo>
                  <a:cubicBezTo>
                    <a:pt x="7404" y="11508"/>
                    <a:pt x="8223" y="11823"/>
                    <a:pt x="9011" y="11823"/>
                  </a:cubicBezTo>
                  <a:cubicBezTo>
                    <a:pt x="9799" y="11823"/>
                    <a:pt x="10618" y="11508"/>
                    <a:pt x="11216" y="10941"/>
                  </a:cubicBezTo>
                  <a:cubicBezTo>
                    <a:pt x="12445" y="9712"/>
                    <a:pt x="12445" y="7727"/>
                    <a:pt x="11216" y="6530"/>
                  </a:cubicBezTo>
                  <a:lnTo>
                    <a:pt x="5609" y="922"/>
                  </a:lnTo>
                  <a:cubicBezTo>
                    <a:pt x="5010" y="308"/>
                    <a:pt x="4214" y="1"/>
                    <a:pt x="34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TextBox 527">
            <a:extLst>
              <a:ext uri="{FF2B5EF4-FFF2-40B4-BE49-F238E27FC236}">
                <a16:creationId xmlns:a16="http://schemas.microsoft.com/office/drawing/2014/main" id="{2FC6B8DB-60CF-A041-462B-E3598D9132D4}"/>
              </a:ext>
            </a:extLst>
          </p:cNvPr>
          <p:cNvSpPr txBox="1"/>
          <p:nvPr/>
        </p:nvSpPr>
        <p:spPr>
          <a:xfrm>
            <a:off x="4052585" y="1730824"/>
            <a:ext cx="4764880" cy="1169551"/>
          </a:xfrm>
          <a:prstGeom prst="rect">
            <a:avLst/>
          </a:prstGeom>
          <a:noFill/>
        </p:spPr>
        <p:txBody>
          <a:bodyPr wrap="square">
            <a:spAutoFit/>
          </a:bodyPr>
          <a:lstStyle/>
          <a:p>
            <a:pPr marL="1828800" algn="ctr" rtl="0">
              <a:spcBef>
                <a:spcPts val="0"/>
              </a:spcBef>
              <a:spcAft>
                <a:spcPts val="0"/>
              </a:spcAft>
            </a:pPr>
            <a:r>
              <a:rPr lang="en-US" sz="1400" b="1" i="0" u="none" strike="noStrike" dirty="0">
                <a:solidFill>
                  <a:schemeClr val="bg1"/>
                </a:solidFill>
                <a:effectLst/>
                <a:latin typeface="Fugaz One"/>
              </a:rPr>
              <a:t>The system </a:t>
            </a:r>
            <a:r>
              <a:rPr lang="en-US" b="1" dirty="0">
                <a:solidFill>
                  <a:schemeClr val="bg1"/>
                </a:solidFill>
                <a:latin typeface="Fugaz One"/>
              </a:rPr>
              <a:t>can </a:t>
            </a:r>
            <a:r>
              <a:rPr lang="en-US" sz="1400" b="1" i="0" u="none" strike="noStrike" dirty="0">
                <a:solidFill>
                  <a:schemeClr val="bg1"/>
                </a:solidFill>
                <a:effectLst/>
                <a:latin typeface="Fugaz One"/>
              </a:rPr>
              <a:t>detect and recover from failures without human intervention.</a:t>
            </a:r>
            <a:endParaRPr lang="en-US" b="1" dirty="0">
              <a:solidFill>
                <a:schemeClr val="bg1"/>
              </a:solidFill>
              <a:effectLst/>
              <a:latin typeface="Fugaz One"/>
            </a:endParaRPr>
          </a:p>
          <a:p>
            <a:br>
              <a:rPr lang="en-US" b="1" dirty="0">
                <a:solidFill>
                  <a:schemeClr val="bg1"/>
                </a:solidFill>
                <a:latin typeface="Fugaz One"/>
              </a:rPr>
            </a:br>
            <a:endParaRPr lang="en-PH" b="1" dirty="0">
              <a:solidFill>
                <a:schemeClr val="bg1"/>
              </a:solidFill>
              <a:latin typeface="Fugaz One"/>
            </a:endParaRPr>
          </a:p>
        </p:txBody>
      </p:sp>
      <p:sp>
        <p:nvSpPr>
          <p:cNvPr id="530" name="TextBox 529">
            <a:extLst>
              <a:ext uri="{FF2B5EF4-FFF2-40B4-BE49-F238E27FC236}">
                <a16:creationId xmlns:a16="http://schemas.microsoft.com/office/drawing/2014/main" id="{1122C485-2E15-73CA-81D8-815A9058D6BF}"/>
              </a:ext>
            </a:extLst>
          </p:cNvPr>
          <p:cNvSpPr txBox="1"/>
          <p:nvPr/>
        </p:nvSpPr>
        <p:spPr>
          <a:xfrm>
            <a:off x="4714417" y="3118251"/>
            <a:ext cx="4138387" cy="1323439"/>
          </a:xfrm>
          <a:prstGeom prst="rect">
            <a:avLst/>
          </a:prstGeom>
          <a:noFill/>
        </p:spPr>
        <p:txBody>
          <a:bodyPr wrap="square">
            <a:spAutoFit/>
          </a:bodyPr>
          <a:lstStyle/>
          <a:p>
            <a:pPr marL="1371600" algn="ctr" rtl="0" fontAlgn="base">
              <a:spcBef>
                <a:spcPts val="0"/>
              </a:spcBef>
              <a:spcAft>
                <a:spcPts val="0"/>
              </a:spcAft>
            </a:pPr>
            <a:r>
              <a:rPr lang="en-US" sz="1300" b="1" i="0" u="none" strike="noStrike" dirty="0">
                <a:solidFill>
                  <a:schemeClr val="bg1"/>
                </a:solidFill>
                <a:effectLst/>
                <a:latin typeface="Fugaz One"/>
              </a:rPr>
              <a:t>(identification and protection from attacks in a proactive manner) The system </a:t>
            </a:r>
            <a:r>
              <a:rPr lang="en-US" sz="1300" b="1" dirty="0">
                <a:solidFill>
                  <a:schemeClr val="bg1"/>
                </a:solidFill>
                <a:latin typeface="Fugaz One"/>
              </a:rPr>
              <a:t>can</a:t>
            </a:r>
            <a:r>
              <a:rPr lang="en-US" sz="1300" b="1" i="0" u="none" strike="noStrike" dirty="0">
                <a:solidFill>
                  <a:schemeClr val="bg1"/>
                </a:solidFill>
                <a:effectLst/>
                <a:latin typeface="Fugaz One"/>
              </a:rPr>
              <a:t> protect itself from security threats and attacks. </a:t>
            </a:r>
            <a:endParaRPr lang="en-US" sz="1300" b="1" dirty="0">
              <a:solidFill>
                <a:schemeClr val="bg1"/>
              </a:solidFill>
              <a:effectLst/>
              <a:latin typeface="Fugaz One"/>
            </a:endParaRPr>
          </a:p>
          <a:p>
            <a:pPr algn="ctr"/>
            <a:br>
              <a:rPr lang="en-US" b="1" dirty="0">
                <a:solidFill>
                  <a:schemeClr val="bg1"/>
                </a:solidFill>
                <a:latin typeface="Fugaz One"/>
              </a:rPr>
            </a:br>
            <a:endParaRPr lang="en-PH" b="1" dirty="0">
              <a:solidFill>
                <a:schemeClr val="bg1"/>
              </a:solidFill>
              <a:latin typeface="Fugaz One"/>
            </a:endParaRPr>
          </a:p>
        </p:txBody>
      </p:sp>
      <p:sp>
        <p:nvSpPr>
          <p:cNvPr id="531" name="Google Shape;6385;p74">
            <a:extLst>
              <a:ext uri="{FF2B5EF4-FFF2-40B4-BE49-F238E27FC236}">
                <a16:creationId xmlns:a16="http://schemas.microsoft.com/office/drawing/2014/main" id="{AEF74C0B-164B-80EB-90AB-610B37FCF2A5}"/>
              </a:ext>
            </a:extLst>
          </p:cNvPr>
          <p:cNvSpPr/>
          <p:nvPr/>
        </p:nvSpPr>
        <p:spPr>
          <a:xfrm>
            <a:off x="5338466" y="3016599"/>
            <a:ext cx="443197" cy="428255"/>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443;p72">
            <a:extLst>
              <a:ext uri="{FF2B5EF4-FFF2-40B4-BE49-F238E27FC236}">
                <a16:creationId xmlns:a16="http://schemas.microsoft.com/office/drawing/2014/main" id="{01694EDA-85C6-AC00-71C0-8683C2FA930F}"/>
              </a:ext>
            </a:extLst>
          </p:cNvPr>
          <p:cNvGrpSpPr/>
          <p:nvPr/>
        </p:nvGrpSpPr>
        <p:grpSpPr>
          <a:xfrm>
            <a:off x="1628329" y="4154128"/>
            <a:ext cx="543813" cy="528665"/>
            <a:chOff x="2685825" y="840375"/>
            <a:chExt cx="481900" cy="481825"/>
          </a:xfrm>
          <a:solidFill>
            <a:schemeClr val="tx1"/>
          </a:solidFill>
        </p:grpSpPr>
        <p:sp>
          <p:nvSpPr>
            <p:cNvPr id="533" name="Google Shape;5444;p72">
              <a:extLst>
                <a:ext uri="{FF2B5EF4-FFF2-40B4-BE49-F238E27FC236}">
                  <a16:creationId xmlns:a16="http://schemas.microsoft.com/office/drawing/2014/main" id="{7B0EF3CD-61A9-9CE6-8583-F6AC168EF271}"/>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4" name="Google Shape;5445;p72">
              <a:extLst>
                <a:ext uri="{FF2B5EF4-FFF2-40B4-BE49-F238E27FC236}">
                  <a16:creationId xmlns:a16="http://schemas.microsoft.com/office/drawing/2014/main" id="{B6E8F7EC-2079-7153-9014-ACF5999290B4}"/>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36" name="TextBox 535">
            <a:extLst>
              <a:ext uri="{FF2B5EF4-FFF2-40B4-BE49-F238E27FC236}">
                <a16:creationId xmlns:a16="http://schemas.microsoft.com/office/drawing/2014/main" id="{E6A3FA89-D570-0431-6BD8-42FE04B740BA}"/>
              </a:ext>
            </a:extLst>
          </p:cNvPr>
          <p:cNvSpPr txBox="1"/>
          <p:nvPr/>
        </p:nvSpPr>
        <p:spPr>
          <a:xfrm>
            <a:off x="629000" y="4206357"/>
            <a:ext cx="5235577" cy="1169551"/>
          </a:xfrm>
          <a:prstGeom prst="rect">
            <a:avLst/>
          </a:prstGeom>
          <a:noFill/>
        </p:spPr>
        <p:txBody>
          <a:bodyPr wrap="square">
            <a:spAutoFit/>
          </a:bodyPr>
          <a:lstStyle/>
          <a:p>
            <a:pPr marL="1828800" algn="ctr" rtl="0">
              <a:spcBef>
                <a:spcPts val="0"/>
              </a:spcBef>
              <a:spcAft>
                <a:spcPts val="0"/>
              </a:spcAft>
            </a:pPr>
            <a:r>
              <a:rPr lang="en-US" sz="1400" b="1" i="0" u="none" strike="noStrike" dirty="0">
                <a:solidFill>
                  <a:schemeClr val="bg1"/>
                </a:solidFill>
                <a:effectLst/>
                <a:latin typeface="Fugaz One"/>
              </a:rPr>
              <a:t>The system </a:t>
            </a:r>
            <a:r>
              <a:rPr lang="en-US" b="1" dirty="0">
                <a:solidFill>
                  <a:schemeClr val="bg1"/>
                </a:solidFill>
                <a:latin typeface="Fugaz One"/>
              </a:rPr>
              <a:t>can</a:t>
            </a:r>
            <a:r>
              <a:rPr lang="en-US" sz="1400" b="1" i="0" u="none" strike="noStrike" dirty="0">
                <a:solidFill>
                  <a:schemeClr val="bg1"/>
                </a:solidFill>
                <a:effectLst/>
                <a:latin typeface="Fugaz One"/>
              </a:rPr>
              <a:t> monitor and analyze its own performance and make adjustments as needed. </a:t>
            </a:r>
            <a:endParaRPr lang="en-US" b="1" dirty="0">
              <a:solidFill>
                <a:schemeClr val="bg1"/>
              </a:solidFill>
              <a:effectLst/>
              <a:latin typeface="Fugaz One"/>
            </a:endParaRPr>
          </a:p>
          <a:p>
            <a:pPr algn="ctr"/>
            <a:br>
              <a:rPr lang="en-US" b="1" dirty="0">
                <a:solidFill>
                  <a:schemeClr val="bg1"/>
                </a:solidFill>
                <a:latin typeface="Fugaz One"/>
              </a:rPr>
            </a:br>
            <a:endParaRPr lang="en-PH" b="1" dirty="0">
              <a:solidFill>
                <a:schemeClr val="bg1"/>
              </a:solidFill>
              <a:latin typeface="Fugaz On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71" name="Google Shape;671;p46"/>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46"/>
          <p:cNvGrpSpPr/>
          <p:nvPr/>
        </p:nvGrpSpPr>
        <p:grpSpPr>
          <a:xfrm>
            <a:off x="405288" y="860175"/>
            <a:ext cx="171000" cy="3574050"/>
            <a:chOff x="5816800" y="2392275"/>
            <a:chExt cx="171000" cy="3574050"/>
          </a:xfrm>
        </p:grpSpPr>
        <p:sp>
          <p:nvSpPr>
            <p:cNvPr id="700" name="Google Shape;700;p4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1" name="Google Shape;701;p46"/>
            <p:cNvCxnSpPr>
              <a:stCxn id="700" idx="2"/>
              <a:endCxn id="671"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702" name="Google Shape;702;p46"/>
          <p:cNvGrpSpPr/>
          <p:nvPr/>
        </p:nvGrpSpPr>
        <p:grpSpPr>
          <a:xfrm flipH="1">
            <a:off x="8567798" y="860175"/>
            <a:ext cx="171000" cy="3574050"/>
            <a:chOff x="5816800" y="2392275"/>
            <a:chExt cx="171000" cy="3574050"/>
          </a:xfrm>
        </p:grpSpPr>
        <p:sp>
          <p:nvSpPr>
            <p:cNvPr id="703" name="Google Shape;703;p4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4" name="Google Shape;704;p46"/>
            <p:cNvCxnSpPr>
              <a:stCxn id="703" idx="2"/>
              <a:endCxn id="671"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705" name="Google Shape;705;p4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rPr>
              <a:t>Some of the Applications in Autonomic:</a:t>
            </a:r>
            <a:endParaRPr b="1" dirty="0">
              <a:solidFill>
                <a:schemeClr val="dk1"/>
              </a:solidFill>
            </a:endParaRPr>
          </a:p>
        </p:txBody>
      </p:sp>
      <p:sp>
        <p:nvSpPr>
          <p:cNvPr id="11" name="TextBox 10">
            <a:extLst>
              <a:ext uri="{FF2B5EF4-FFF2-40B4-BE49-F238E27FC236}">
                <a16:creationId xmlns:a16="http://schemas.microsoft.com/office/drawing/2014/main" id="{710D7C01-91DC-4909-FA26-B073ECB57C31}"/>
              </a:ext>
            </a:extLst>
          </p:cNvPr>
          <p:cNvSpPr txBox="1"/>
          <p:nvPr/>
        </p:nvSpPr>
        <p:spPr>
          <a:xfrm>
            <a:off x="-813428" y="1605973"/>
            <a:ext cx="8136731" cy="830997"/>
          </a:xfrm>
          <a:prstGeom prst="rect">
            <a:avLst/>
          </a:prstGeom>
          <a:noFill/>
        </p:spPr>
        <p:txBody>
          <a:bodyPr wrap="square">
            <a:spAutoFit/>
          </a:bodyPr>
          <a:lstStyle/>
          <a:p>
            <a:pPr marL="1828800" algn="just" rtl="0">
              <a:spcBef>
                <a:spcPts val="0"/>
              </a:spcBef>
              <a:spcAft>
                <a:spcPts val="0"/>
              </a:spcAft>
            </a:pPr>
            <a:r>
              <a:rPr lang="en-US" sz="2000" b="1" dirty="0">
                <a:solidFill>
                  <a:schemeClr val="bg1"/>
                </a:solidFill>
                <a:latin typeface="Century Gothic" panose="020B0502020202020204" pitchFamily="34" charset="0"/>
              </a:rPr>
              <a:t>Cloud </a:t>
            </a:r>
            <a:r>
              <a:rPr lang="en-US" sz="2000" b="1" i="0" u="none" strike="noStrike" dirty="0">
                <a:solidFill>
                  <a:schemeClr val="bg1"/>
                </a:solidFill>
                <a:effectLst/>
                <a:latin typeface="Century Gothic" panose="020B0502020202020204" pitchFamily="34" charset="0"/>
              </a:rPr>
              <a:t>Computing: </a:t>
            </a:r>
            <a:endParaRPr lang="en-US" sz="2000" b="1" dirty="0">
              <a:solidFill>
                <a:schemeClr val="bg1"/>
              </a:solidFill>
              <a:effectLst/>
            </a:endParaRPr>
          </a:p>
          <a:p>
            <a:br>
              <a:rPr lang="en-US" dirty="0"/>
            </a:br>
            <a:endParaRPr lang="en-PH" dirty="0"/>
          </a:p>
        </p:txBody>
      </p:sp>
      <p:sp>
        <p:nvSpPr>
          <p:cNvPr id="13" name="TextBox 12">
            <a:extLst>
              <a:ext uri="{FF2B5EF4-FFF2-40B4-BE49-F238E27FC236}">
                <a16:creationId xmlns:a16="http://schemas.microsoft.com/office/drawing/2014/main" id="{911BB3EF-6329-C6D5-5306-F1FC1E04D1DE}"/>
              </a:ext>
            </a:extLst>
          </p:cNvPr>
          <p:cNvSpPr txBox="1"/>
          <p:nvPr/>
        </p:nvSpPr>
        <p:spPr>
          <a:xfrm>
            <a:off x="-652088" y="2471920"/>
            <a:ext cx="9147987" cy="1015663"/>
          </a:xfrm>
          <a:prstGeom prst="rect">
            <a:avLst/>
          </a:prstGeom>
          <a:noFill/>
        </p:spPr>
        <p:txBody>
          <a:bodyPr wrap="square">
            <a:spAutoFit/>
          </a:bodyPr>
          <a:lstStyle/>
          <a:p>
            <a:pPr marL="1828800" rtl="0">
              <a:spcBef>
                <a:spcPts val="0"/>
              </a:spcBef>
              <a:spcAft>
                <a:spcPts val="0"/>
              </a:spcAft>
            </a:pPr>
            <a:r>
              <a:rPr lang="en-US" sz="2000" b="1" i="0" u="none" strike="noStrike" dirty="0">
                <a:solidFill>
                  <a:schemeClr val="bg1"/>
                </a:solidFill>
                <a:effectLst/>
                <a:latin typeface="Century Gothic" panose="020B0502020202020204" pitchFamily="34" charset="0"/>
              </a:rPr>
              <a:t>Autonomic computing can be used to manage cloud computing resources, such as virtual machines, storage, and network resources. </a:t>
            </a:r>
            <a:endParaRPr lang="en-PH" sz="2000" b="1"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71" name="Google Shape;671;p46"/>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46"/>
          <p:cNvGrpSpPr/>
          <p:nvPr/>
        </p:nvGrpSpPr>
        <p:grpSpPr>
          <a:xfrm>
            <a:off x="405288" y="860175"/>
            <a:ext cx="171000" cy="3574050"/>
            <a:chOff x="5816800" y="2392275"/>
            <a:chExt cx="171000" cy="3574050"/>
          </a:xfrm>
        </p:grpSpPr>
        <p:sp>
          <p:nvSpPr>
            <p:cNvPr id="700" name="Google Shape;700;p4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1" name="Google Shape;701;p46"/>
            <p:cNvCxnSpPr>
              <a:stCxn id="700" idx="2"/>
              <a:endCxn id="671"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702" name="Google Shape;702;p46"/>
          <p:cNvGrpSpPr/>
          <p:nvPr/>
        </p:nvGrpSpPr>
        <p:grpSpPr>
          <a:xfrm flipH="1">
            <a:off x="8567798" y="860175"/>
            <a:ext cx="171000" cy="3574050"/>
            <a:chOff x="5816800" y="2392275"/>
            <a:chExt cx="171000" cy="3574050"/>
          </a:xfrm>
        </p:grpSpPr>
        <p:sp>
          <p:nvSpPr>
            <p:cNvPr id="703" name="Google Shape;703;p4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4" name="Google Shape;704;p46"/>
            <p:cNvCxnSpPr>
              <a:stCxn id="703" idx="2"/>
              <a:endCxn id="671"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705" name="Google Shape;705;p4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rPr>
              <a:t>Some of the Applications in Autonomic:</a:t>
            </a:r>
            <a:endParaRPr b="1" dirty="0">
              <a:solidFill>
                <a:schemeClr val="dk1"/>
              </a:solidFill>
            </a:endParaRPr>
          </a:p>
        </p:txBody>
      </p:sp>
      <p:sp>
        <p:nvSpPr>
          <p:cNvPr id="11" name="TextBox 10">
            <a:extLst>
              <a:ext uri="{FF2B5EF4-FFF2-40B4-BE49-F238E27FC236}">
                <a16:creationId xmlns:a16="http://schemas.microsoft.com/office/drawing/2014/main" id="{710D7C01-91DC-4909-FA26-B073ECB57C31}"/>
              </a:ext>
            </a:extLst>
          </p:cNvPr>
          <p:cNvSpPr txBox="1"/>
          <p:nvPr/>
        </p:nvSpPr>
        <p:spPr>
          <a:xfrm>
            <a:off x="-1122935" y="1788734"/>
            <a:ext cx="8136731" cy="1046440"/>
          </a:xfrm>
          <a:prstGeom prst="rect">
            <a:avLst/>
          </a:prstGeom>
          <a:noFill/>
        </p:spPr>
        <p:txBody>
          <a:bodyPr wrap="square">
            <a:spAutoFit/>
          </a:bodyPr>
          <a:lstStyle/>
          <a:p>
            <a:pPr marL="1828800" algn="just" rtl="0">
              <a:spcBef>
                <a:spcPts val="0"/>
              </a:spcBef>
              <a:spcAft>
                <a:spcPts val="0"/>
              </a:spcAft>
            </a:pPr>
            <a:r>
              <a:rPr lang="en-US" sz="2000" b="1" i="0" u="none" strike="noStrike" dirty="0">
                <a:solidFill>
                  <a:schemeClr val="bg1"/>
                </a:solidFill>
                <a:effectLst/>
                <a:latin typeface="Century Gothic" panose="020B0502020202020204" pitchFamily="34" charset="0"/>
              </a:rPr>
              <a:t>Network Management:</a:t>
            </a:r>
            <a:endParaRPr lang="en-PH" sz="2000" b="1" dirty="0">
              <a:solidFill>
                <a:schemeClr val="bg1"/>
              </a:solidFill>
              <a:effectLst/>
            </a:endParaRPr>
          </a:p>
          <a:p>
            <a:br>
              <a:rPr lang="en-PH" dirty="0"/>
            </a:br>
            <a:br>
              <a:rPr lang="en-US" dirty="0"/>
            </a:br>
            <a:endParaRPr lang="en-PH" dirty="0"/>
          </a:p>
        </p:txBody>
      </p:sp>
      <p:sp>
        <p:nvSpPr>
          <p:cNvPr id="13" name="TextBox 12">
            <a:extLst>
              <a:ext uri="{FF2B5EF4-FFF2-40B4-BE49-F238E27FC236}">
                <a16:creationId xmlns:a16="http://schemas.microsoft.com/office/drawing/2014/main" id="{911BB3EF-6329-C6D5-5306-F1FC1E04D1DE}"/>
              </a:ext>
            </a:extLst>
          </p:cNvPr>
          <p:cNvSpPr txBox="1"/>
          <p:nvPr/>
        </p:nvSpPr>
        <p:spPr>
          <a:xfrm>
            <a:off x="-608129" y="2481231"/>
            <a:ext cx="9175879" cy="707886"/>
          </a:xfrm>
          <a:prstGeom prst="rect">
            <a:avLst/>
          </a:prstGeom>
          <a:noFill/>
        </p:spPr>
        <p:txBody>
          <a:bodyPr wrap="square">
            <a:spAutoFit/>
          </a:bodyPr>
          <a:lstStyle/>
          <a:p>
            <a:pPr marL="1828800" rtl="0">
              <a:spcBef>
                <a:spcPts val="0"/>
              </a:spcBef>
              <a:spcAft>
                <a:spcPts val="0"/>
              </a:spcAft>
            </a:pPr>
            <a:r>
              <a:rPr lang="en-US" sz="2000" b="1" i="0" u="none" strike="noStrike" dirty="0">
                <a:solidFill>
                  <a:schemeClr val="bg1"/>
                </a:solidFill>
                <a:effectLst/>
                <a:latin typeface="Century Gothic" panose="020B0502020202020204" pitchFamily="34" charset="0"/>
              </a:rPr>
              <a:t>Autonomic computing can be used to manage network resources, such as routers, switches, and firewalls.</a:t>
            </a:r>
            <a:endParaRPr lang="en-PH" sz="2000" b="1" dirty="0">
              <a:solidFill>
                <a:schemeClr val="bg1"/>
              </a:solidFill>
            </a:endParaRPr>
          </a:p>
        </p:txBody>
      </p:sp>
    </p:spTree>
    <p:extLst>
      <p:ext uri="{BB962C8B-B14F-4D97-AF65-F5344CB8AC3E}">
        <p14:creationId xmlns:p14="http://schemas.microsoft.com/office/powerpoint/2010/main" val="79611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71" name="Google Shape;671;p46"/>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46"/>
          <p:cNvGrpSpPr/>
          <p:nvPr/>
        </p:nvGrpSpPr>
        <p:grpSpPr>
          <a:xfrm>
            <a:off x="405288" y="860175"/>
            <a:ext cx="171000" cy="3574050"/>
            <a:chOff x="5816800" y="2392275"/>
            <a:chExt cx="171000" cy="3574050"/>
          </a:xfrm>
        </p:grpSpPr>
        <p:sp>
          <p:nvSpPr>
            <p:cNvPr id="700" name="Google Shape;700;p4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1" name="Google Shape;701;p46"/>
            <p:cNvCxnSpPr>
              <a:stCxn id="700" idx="2"/>
              <a:endCxn id="671"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702" name="Google Shape;702;p46"/>
          <p:cNvGrpSpPr/>
          <p:nvPr/>
        </p:nvGrpSpPr>
        <p:grpSpPr>
          <a:xfrm flipH="1">
            <a:off x="8567798" y="860175"/>
            <a:ext cx="171000" cy="3574050"/>
            <a:chOff x="5816800" y="2392275"/>
            <a:chExt cx="171000" cy="3574050"/>
          </a:xfrm>
        </p:grpSpPr>
        <p:sp>
          <p:nvSpPr>
            <p:cNvPr id="703" name="Google Shape;703;p4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4" name="Google Shape;704;p46"/>
            <p:cNvCxnSpPr>
              <a:stCxn id="703" idx="2"/>
              <a:endCxn id="671"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705" name="Google Shape;705;p4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rPr>
              <a:t>Some of the Applications in Autonomic:</a:t>
            </a:r>
            <a:endParaRPr b="1" dirty="0">
              <a:solidFill>
                <a:schemeClr val="dk1"/>
              </a:solidFill>
            </a:endParaRPr>
          </a:p>
        </p:txBody>
      </p:sp>
      <p:sp>
        <p:nvSpPr>
          <p:cNvPr id="11" name="TextBox 10">
            <a:extLst>
              <a:ext uri="{FF2B5EF4-FFF2-40B4-BE49-F238E27FC236}">
                <a16:creationId xmlns:a16="http://schemas.microsoft.com/office/drawing/2014/main" id="{710D7C01-91DC-4909-FA26-B073ECB57C31}"/>
              </a:ext>
            </a:extLst>
          </p:cNvPr>
          <p:cNvSpPr txBox="1"/>
          <p:nvPr/>
        </p:nvSpPr>
        <p:spPr>
          <a:xfrm>
            <a:off x="-714767" y="1830456"/>
            <a:ext cx="8136731" cy="1046440"/>
          </a:xfrm>
          <a:prstGeom prst="rect">
            <a:avLst/>
          </a:prstGeom>
          <a:noFill/>
        </p:spPr>
        <p:txBody>
          <a:bodyPr wrap="square">
            <a:spAutoFit/>
          </a:bodyPr>
          <a:lstStyle/>
          <a:p>
            <a:pPr marL="1828800" algn="just" rtl="0">
              <a:spcBef>
                <a:spcPts val="0"/>
              </a:spcBef>
              <a:spcAft>
                <a:spcPts val="0"/>
              </a:spcAft>
            </a:pPr>
            <a:r>
              <a:rPr lang="en-US" sz="2000" b="1" i="0" u="none" strike="noStrike" dirty="0">
                <a:solidFill>
                  <a:schemeClr val="bg1"/>
                </a:solidFill>
                <a:effectLst/>
                <a:latin typeface="Century Gothic" panose="020B0502020202020204" pitchFamily="34" charset="0"/>
              </a:rPr>
              <a:t>Security:</a:t>
            </a:r>
            <a:endParaRPr lang="en-PH" sz="2000" b="1" dirty="0">
              <a:solidFill>
                <a:schemeClr val="bg1"/>
              </a:solidFill>
              <a:effectLst/>
            </a:endParaRPr>
          </a:p>
          <a:p>
            <a:br>
              <a:rPr lang="en-PH" dirty="0"/>
            </a:br>
            <a:br>
              <a:rPr lang="en-US" dirty="0"/>
            </a:br>
            <a:endParaRPr lang="en-PH" dirty="0"/>
          </a:p>
        </p:txBody>
      </p:sp>
      <p:sp>
        <p:nvSpPr>
          <p:cNvPr id="13" name="TextBox 12">
            <a:extLst>
              <a:ext uri="{FF2B5EF4-FFF2-40B4-BE49-F238E27FC236}">
                <a16:creationId xmlns:a16="http://schemas.microsoft.com/office/drawing/2014/main" id="{911BB3EF-6329-C6D5-5306-F1FC1E04D1DE}"/>
              </a:ext>
            </a:extLst>
          </p:cNvPr>
          <p:cNvSpPr txBox="1"/>
          <p:nvPr/>
        </p:nvSpPr>
        <p:spPr>
          <a:xfrm>
            <a:off x="-608129" y="2607034"/>
            <a:ext cx="9175879" cy="1015663"/>
          </a:xfrm>
          <a:prstGeom prst="rect">
            <a:avLst/>
          </a:prstGeom>
          <a:noFill/>
        </p:spPr>
        <p:txBody>
          <a:bodyPr wrap="square">
            <a:spAutoFit/>
          </a:bodyPr>
          <a:lstStyle/>
          <a:p>
            <a:pPr marL="1828800" rtl="0">
              <a:spcBef>
                <a:spcPts val="0"/>
              </a:spcBef>
              <a:spcAft>
                <a:spcPts val="0"/>
              </a:spcAft>
            </a:pPr>
            <a:r>
              <a:rPr lang="en-US" sz="2000" b="1" i="0" u="none" strike="noStrike" dirty="0">
                <a:solidFill>
                  <a:schemeClr val="bg1"/>
                </a:solidFill>
                <a:effectLst/>
                <a:latin typeface="Century Gothic" panose="020B0502020202020204" pitchFamily="34" charset="0"/>
              </a:rPr>
              <a:t>Autonomic computing can be used to manage security systems, such as intrusion detection and prevention systems, firewalls, and antivirus software.</a:t>
            </a:r>
            <a:endParaRPr lang="en-PH" sz="2000" b="1" dirty="0">
              <a:solidFill>
                <a:schemeClr val="bg1"/>
              </a:solidFill>
            </a:endParaRPr>
          </a:p>
        </p:txBody>
      </p:sp>
    </p:spTree>
    <p:extLst>
      <p:ext uri="{BB962C8B-B14F-4D97-AF65-F5344CB8AC3E}">
        <p14:creationId xmlns:p14="http://schemas.microsoft.com/office/powerpoint/2010/main" val="1109844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71" name="Google Shape;671;p46"/>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46"/>
          <p:cNvGrpSpPr/>
          <p:nvPr/>
        </p:nvGrpSpPr>
        <p:grpSpPr>
          <a:xfrm>
            <a:off x="405288" y="860175"/>
            <a:ext cx="171000" cy="3574050"/>
            <a:chOff x="5816800" y="2392275"/>
            <a:chExt cx="171000" cy="3574050"/>
          </a:xfrm>
        </p:grpSpPr>
        <p:sp>
          <p:nvSpPr>
            <p:cNvPr id="700" name="Google Shape;700;p4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1" name="Google Shape;701;p46"/>
            <p:cNvCxnSpPr>
              <a:stCxn id="700" idx="2"/>
              <a:endCxn id="671"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702" name="Google Shape;702;p46"/>
          <p:cNvGrpSpPr/>
          <p:nvPr/>
        </p:nvGrpSpPr>
        <p:grpSpPr>
          <a:xfrm flipH="1">
            <a:off x="8567798" y="860175"/>
            <a:ext cx="171000" cy="3574050"/>
            <a:chOff x="5816800" y="2392275"/>
            <a:chExt cx="171000" cy="3574050"/>
          </a:xfrm>
        </p:grpSpPr>
        <p:sp>
          <p:nvSpPr>
            <p:cNvPr id="703" name="Google Shape;703;p4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4" name="Google Shape;704;p46"/>
            <p:cNvCxnSpPr>
              <a:stCxn id="703" idx="2"/>
              <a:endCxn id="671"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705" name="Google Shape;705;p4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rPr>
              <a:t>Some of the Applications in Autonomic:</a:t>
            </a:r>
            <a:endParaRPr b="1" dirty="0">
              <a:solidFill>
                <a:schemeClr val="dk1"/>
              </a:solidFill>
            </a:endParaRPr>
          </a:p>
        </p:txBody>
      </p:sp>
      <p:sp>
        <p:nvSpPr>
          <p:cNvPr id="11" name="TextBox 10">
            <a:extLst>
              <a:ext uri="{FF2B5EF4-FFF2-40B4-BE49-F238E27FC236}">
                <a16:creationId xmlns:a16="http://schemas.microsoft.com/office/drawing/2014/main" id="{710D7C01-91DC-4909-FA26-B073ECB57C31}"/>
              </a:ext>
            </a:extLst>
          </p:cNvPr>
          <p:cNvSpPr txBox="1"/>
          <p:nvPr/>
        </p:nvSpPr>
        <p:spPr>
          <a:xfrm>
            <a:off x="-764059" y="1728033"/>
            <a:ext cx="8572500" cy="1046440"/>
          </a:xfrm>
          <a:prstGeom prst="rect">
            <a:avLst/>
          </a:prstGeom>
          <a:noFill/>
        </p:spPr>
        <p:txBody>
          <a:bodyPr wrap="square">
            <a:spAutoFit/>
          </a:bodyPr>
          <a:lstStyle/>
          <a:p>
            <a:pPr marL="1828800" rtl="0">
              <a:spcBef>
                <a:spcPts val="0"/>
              </a:spcBef>
              <a:spcAft>
                <a:spcPts val="0"/>
              </a:spcAft>
            </a:pPr>
            <a:r>
              <a:rPr lang="en-US" sz="2000" b="1" dirty="0">
                <a:solidFill>
                  <a:schemeClr val="bg1"/>
                </a:solidFill>
                <a:latin typeface="Century Gothic" panose="020B0502020202020204" pitchFamily="34" charset="0"/>
              </a:rPr>
              <a:t>Data Center Management:</a:t>
            </a:r>
            <a:endParaRPr lang="en-PH" sz="2000" b="1" dirty="0">
              <a:solidFill>
                <a:schemeClr val="bg1"/>
              </a:solidFill>
              <a:effectLst/>
            </a:endParaRPr>
          </a:p>
          <a:p>
            <a:br>
              <a:rPr lang="en-PH" dirty="0"/>
            </a:br>
            <a:br>
              <a:rPr lang="en-US" dirty="0"/>
            </a:br>
            <a:endParaRPr lang="en-PH" dirty="0"/>
          </a:p>
        </p:txBody>
      </p:sp>
      <p:sp>
        <p:nvSpPr>
          <p:cNvPr id="13" name="TextBox 12">
            <a:extLst>
              <a:ext uri="{FF2B5EF4-FFF2-40B4-BE49-F238E27FC236}">
                <a16:creationId xmlns:a16="http://schemas.microsoft.com/office/drawing/2014/main" id="{911BB3EF-6329-C6D5-5306-F1FC1E04D1DE}"/>
              </a:ext>
            </a:extLst>
          </p:cNvPr>
          <p:cNvSpPr txBox="1"/>
          <p:nvPr/>
        </p:nvSpPr>
        <p:spPr>
          <a:xfrm>
            <a:off x="-751879" y="2579503"/>
            <a:ext cx="9175879" cy="646331"/>
          </a:xfrm>
          <a:prstGeom prst="rect">
            <a:avLst/>
          </a:prstGeom>
          <a:noFill/>
        </p:spPr>
        <p:txBody>
          <a:bodyPr wrap="square">
            <a:spAutoFit/>
          </a:bodyPr>
          <a:lstStyle/>
          <a:p>
            <a:pPr marL="1828800" rtl="0">
              <a:spcBef>
                <a:spcPts val="0"/>
              </a:spcBef>
              <a:spcAft>
                <a:spcPts val="0"/>
              </a:spcAft>
            </a:pPr>
            <a:r>
              <a:rPr lang="en-US" sz="1800" b="1" i="0" u="none" strike="noStrike" dirty="0">
                <a:solidFill>
                  <a:schemeClr val="bg1"/>
                </a:solidFill>
                <a:effectLst/>
                <a:latin typeface="Century Gothic" panose="020B0502020202020204" pitchFamily="34" charset="0"/>
              </a:rPr>
              <a:t>Autonomic computing can be used to manage data center resources, such as servers, storage, and network resources. </a:t>
            </a:r>
            <a:endParaRPr lang="en-PH" sz="1600" b="1" dirty="0">
              <a:solidFill>
                <a:schemeClr val="bg1"/>
              </a:solidFill>
            </a:endParaRPr>
          </a:p>
        </p:txBody>
      </p:sp>
    </p:spTree>
    <p:extLst>
      <p:ext uri="{BB962C8B-B14F-4D97-AF65-F5344CB8AC3E}">
        <p14:creationId xmlns:p14="http://schemas.microsoft.com/office/powerpoint/2010/main" val="414059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71" name="Google Shape;671;p46"/>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46"/>
          <p:cNvGrpSpPr/>
          <p:nvPr/>
        </p:nvGrpSpPr>
        <p:grpSpPr>
          <a:xfrm>
            <a:off x="405288" y="860175"/>
            <a:ext cx="171000" cy="3574050"/>
            <a:chOff x="5816800" y="2392275"/>
            <a:chExt cx="171000" cy="3574050"/>
          </a:xfrm>
        </p:grpSpPr>
        <p:sp>
          <p:nvSpPr>
            <p:cNvPr id="700" name="Google Shape;700;p4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1" name="Google Shape;701;p46"/>
            <p:cNvCxnSpPr>
              <a:stCxn id="700" idx="2"/>
              <a:endCxn id="671"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702" name="Google Shape;702;p46"/>
          <p:cNvGrpSpPr/>
          <p:nvPr/>
        </p:nvGrpSpPr>
        <p:grpSpPr>
          <a:xfrm flipH="1">
            <a:off x="8567798" y="860175"/>
            <a:ext cx="171000" cy="3574050"/>
            <a:chOff x="5816800" y="2392275"/>
            <a:chExt cx="171000" cy="3574050"/>
          </a:xfrm>
        </p:grpSpPr>
        <p:sp>
          <p:nvSpPr>
            <p:cNvPr id="703" name="Google Shape;703;p4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4" name="Google Shape;704;p46"/>
            <p:cNvCxnSpPr>
              <a:stCxn id="703" idx="2"/>
              <a:endCxn id="671"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705" name="Google Shape;705;p4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rPr>
              <a:t>Some of the Applications in Autonomic:</a:t>
            </a:r>
            <a:endParaRPr b="1" dirty="0">
              <a:solidFill>
                <a:schemeClr val="dk1"/>
              </a:solidFill>
            </a:endParaRPr>
          </a:p>
        </p:txBody>
      </p:sp>
      <p:sp>
        <p:nvSpPr>
          <p:cNvPr id="11" name="TextBox 10">
            <a:extLst>
              <a:ext uri="{FF2B5EF4-FFF2-40B4-BE49-F238E27FC236}">
                <a16:creationId xmlns:a16="http://schemas.microsoft.com/office/drawing/2014/main" id="{710D7C01-91DC-4909-FA26-B073ECB57C31}"/>
              </a:ext>
            </a:extLst>
          </p:cNvPr>
          <p:cNvSpPr txBox="1"/>
          <p:nvPr/>
        </p:nvSpPr>
        <p:spPr>
          <a:xfrm>
            <a:off x="-1082338" y="1818299"/>
            <a:ext cx="8572500" cy="1046440"/>
          </a:xfrm>
          <a:prstGeom prst="rect">
            <a:avLst/>
          </a:prstGeom>
          <a:noFill/>
        </p:spPr>
        <p:txBody>
          <a:bodyPr wrap="square">
            <a:spAutoFit/>
          </a:bodyPr>
          <a:lstStyle/>
          <a:p>
            <a:pPr marL="1828800" rtl="0">
              <a:spcBef>
                <a:spcPts val="0"/>
              </a:spcBef>
              <a:spcAft>
                <a:spcPts val="0"/>
              </a:spcAft>
            </a:pPr>
            <a:r>
              <a:rPr lang="en-US" sz="2000" b="1" i="0" u="none" strike="noStrike" dirty="0">
                <a:solidFill>
                  <a:schemeClr val="bg1"/>
                </a:solidFill>
                <a:effectLst/>
                <a:latin typeface="Century Gothic" panose="020B0502020202020204" pitchFamily="34" charset="0"/>
              </a:rPr>
              <a:t> Internet of Things (</a:t>
            </a:r>
            <a:r>
              <a:rPr lang="en-US" sz="2000" b="1" i="0" u="none" strike="noStrike" dirty="0" err="1">
                <a:solidFill>
                  <a:schemeClr val="bg1"/>
                </a:solidFill>
                <a:effectLst/>
                <a:latin typeface="Century Gothic" panose="020B0502020202020204" pitchFamily="34" charset="0"/>
              </a:rPr>
              <a:t>IoT</a:t>
            </a:r>
            <a:r>
              <a:rPr lang="en-US" sz="2000" b="1" i="0" u="none" strike="noStrike" dirty="0">
                <a:solidFill>
                  <a:schemeClr val="bg1"/>
                </a:solidFill>
                <a:effectLst/>
                <a:latin typeface="Century Gothic" panose="020B0502020202020204" pitchFamily="34" charset="0"/>
              </a:rPr>
              <a:t>):</a:t>
            </a:r>
            <a:endParaRPr lang="en-PH" sz="2000" b="1" dirty="0">
              <a:solidFill>
                <a:schemeClr val="bg1"/>
              </a:solidFill>
              <a:effectLst/>
            </a:endParaRPr>
          </a:p>
          <a:p>
            <a:br>
              <a:rPr lang="en-PH" dirty="0"/>
            </a:br>
            <a:br>
              <a:rPr lang="en-US" dirty="0"/>
            </a:br>
            <a:endParaRPr lang="en-PH" dirty="0"/>
          </a:p>
        </p:txBody>
      </p:sp>
      <p:sp>
        <p:nvSpPr>
          <p:cNvPr id="13" name="TextBox 12">
            <a:extLst>
              <a:ext uri="{FF2B5EF4-FFF2-40B4-BE49-F238E27FC236}">
                <a16:creationId xmlns:a16="http://schemas.microsoft.com/office/drawing/2014/main" id="{911BB3EF-6329-C6D5-5306-F1FC1E04D1DE}"/>
              </a:ext>
            </a:extLst>
          </p:cNvPr>
          <p:cNvSpPr txBox="1"/>
          <p:nvPr/>
        </p:nvSpPr>
        <p:spPr>
          <a:xfrm>
            <a:off x="-815702" y="2622267"/>
            <a:ext cx="8957838" cy="707886"/>
          </a:xfrm>
          <a:prstGeom prst="rect">
            <a:avLst/>
          </a:prstGeom>
          <a:noFill/>
        </p:spPr>
        <p:txBody>
          <a:bodyPr wrap="square">
            <a:spAutoFit/>
          </a:bodyPr>
          <a:lstStyle/>
          <a:p>
            <a:pPr marL="1828800" algn="just" rtl="0">
              <a:spcBef>
                <a:spcPts val="0"/>
              </a:spcBef>
              <a:spcAft>
                <a:spcPts val="0"/>
              </a:spcAft>
            </a:pPr>
            <a:r>
              <a:rPr lang="en-US" sz="2000" b="1" i="0" u="none" strike="noStrike" dirty="0">
                <a:solidFill>
                  <a:schemeClr val="bg1"/>
                </a:solidFill>
                <a:effectLst/>
                <a:latin typeface="Fugaz One"/>
              </a:rPr>
              <a:t>Autonomic computing can be used to manage </a:t>
            </a:r>
            <a:r>
              <a:rPr lang="en-US" sz="2000" b="1" i="0" u="none" strike="noStrike" dirty="0" err="1">
                <a:solidFill>
                  <a:schemeClr val="bg1"/>
                </a:solidFill>
                <a:effectLst/>
                <a:latin typeface="Fugaz One"/>
              </a:rPr>
              <a:t>IoT</a:t>
            </a:r>
            <a:r>
              <a:rPr lang="en-US" sz="2000" b="1" i="0" u="none" strike="noStrike" dirty="0">
                <a:solidFill>
                  <a:schemeClr val="bg1"/>
                </a:solidFill>
                <a:effectLst/>
                <a:latin typeface="Fugaz One"/>
              </a:rPr>
              <a:t> devices, such as sensors, actuators, and controllers.</a:t>
            </a:r>
            <a:endParaRPr lang="en-PH" sz="2000" b="1" dirty="0">
              <a:solidFill>
                <a:schemeClr val="bg1"/>
              </a:solidFill>
              <a:latin typeface="Fugaz One"/>
            </a:endParaRPr>
          </a:p>
        </p:txBody>
      </p:sp>
    </p:spTree>
    <p:extLst>
      <p:ext uri="{BB962C8B-B14F-4D97-AF65-F5344CB8AC3E}">
        <p14:creationId xmlns:p14="http://schemas.microsoft.com/office/powerpoint/2010/main" val="1029106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53"/>
          <p:cNvSpPr/>
          <p:nvPr/>
        </p:nvSpPr>
        <p:spPr>
          <a:xfrm>
            <a:off x="5832890" y="386263"/>
            <a:ext cx="3311100" cy="28122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45803" y="386263"/>
            <a:ext cx="3311100" cy="28122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3"/>
          <p:cNvSpPr/>
          <p:nvPr/>
        </p:nvSpPr>
        <p:spPr>
          <a:xfrm>
            <a:off x="2312247" y="891725"/>
            <a:ext cx="4519500" cy="38385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7" name="Google Shape;807;p53"/>
          <p:cNvPicPr preferRelativeResize="0"/>
          <p:nvPr/>
        </p:nvPicPr>
        <p:blipFill>
          <a:blip r:embed="rId3">
            <a:alphaModFix/>
          </a:blip>
          <a:stretch>
            <a:fillRect/>
          </a:stretch>
        </p:blipFill>
        <p:spPr>
          <a:xfrm>
            <a:off x="289125" y="1465955"/>
            <a:ext cx="1585361" cy="3122620"/>
          </a:xfrm>
          <a:prstGeom prst="rect">
            <a:avLst/>
          </a:prstGeom>
          <a:noFill/>
          <a:ln>
            <a:noFill/>
          </a:ln>
        </p:spPr>
      </p:pic>
      <p:pic>
        <p:nvPicPr>
          <p:cNvPr id="808" name="Google Shape;808;p53"/>
          <p:cNvPicPr preferRelativeResize="0"/>
          <p:nvPr/>
        </p:nvPicPr>
        <p:blipFill>
          <a:blip r:embed="rId4">
            <a:alphaModFix/>
          </a:blip>
          <a:stretch>
            <a:fillRect/>
          </a:stretch>
        </p:blipFill>
        <p:spPr>
          <a:xfrm>
            <a:off x="7334158" y="1243549"/>
            <a:ext cx="1520718" cy="3404125"/>
          </a:xfrm>
          <a:prstGeom prst="rect">
            <a:avLst/>
          </a:prstGeom>
          <a:noFill/>
          <a:ln>
            <a:noFill/>
          </a:ln>
        </p:spPr>
      </p:pic>
      <p:sp>
        <p:nvSpPr>
          <p:cNvPr id="809" name="Google Shape;809;p53"/>
          <p:cNvSpPr/>
          <p:nvPr/>
        </p:nvSpPr>
        <p:spPr>
          <a:xfrm>
            <a:off x="2312300" y="1664000"/>
            <a:ext cx="4519500" cy="11106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0" name="Google Shape;810;p53"/>
          <p:cNvCxnSpPr>
            <a:cxnSpLocks/>
            <a:stCxn id="809" idx="1"/>
          </p:cNvCxnSpPr>
          <p:nvPr/>
        </p:nvCxnSpPr>
        <p:spPr>
          <a:xfrm>
            <a:off x="2312300" y="2219300"/>
            <a:ext cx="204000" cy="1044900"/>
          </a:xfrm>
          <a:prstGeom prst="bentConnector3">
            <a:avLst>
              <a:gd name="adj1" fmla="val -116728"/>
            </a:avLst>
          </a:prstGeom>
          <a:noFill/>
          <a:ln w="9525" cap="flat" cmpd="sng">
            <a:solidFill>
              <a:schemeClr val="lt1"/>
            </a:solidFill>
            <a:prstDash val="solid"/>
            <a:round/>
            <a:headEnd type="none" w="med" len="med"/>
            <a:tailEnd type="none" w="med" len="med"/>
          </a:ln>
        </p:spPr>
      </p:cxnSp>
      <p:cxnSp>
        <p:nvCxnSpPr>
          <p:cNvPr id="811" name="Google Shape;811;p53"/>
          <p:cNvCxnSpPr>
            <a:cxnSpLocks/>
            <a:stCxn id="809" idx="3"/>
          </p:cNvCxnSpPr>
          <p:nvPr/>
        </p:nvCxnSpPr>
        <p:spPr>
          <a:xfrm flipH="1">
            <a:off x="6628100" y="2219300"/>
            <a:ext cx="203700" cy="1044900"/>
          </a:xfrm>
          <a:prstGeom prst="bentConnector3">
            <a:avLst>
              <a:gd name="adj1" fmla="val -116900"/>
            </a:avLst>
          </a:prstGeom>
          <a:noFill/>
          <a:ln w="9525" cap="flat" cmpd="sng">
            <a:solidFill>
              <a:schemeClr val="lt1"/>
            </a:solidFill>
            <a:prstDash val="solid"/>
            <a:round/>
            <a:headEnd type="none" w="med" len="med"/>
            <a:tailEnd type="none" w="med" len="med"/>
          </a:ln>
        </p:spPr>
      </p:cxnSp>
      <p:grpSp>
        <p:nvGrpSpPr>
          <p:cNvPr id="812" name="Google Shape;812;p53"/>
          <p:cNvGrpSpPr/>
          <p:nvPr/>
        </p:nvGrpSpPr>
        <p:grpSpPr>
          <a:xfrm>
            <a:off x="2414300" y="2774600"/>
            <a:ext cx="4402275" cy="629575"/>
            <a:chOff x="2370860" y="3360475"/>
            <a:chExt cx="4402275" cy="629575"/>
          </a:xfrm>
        </p:grpSpPr>
        <p:sp>
          <p:nvSpPr>
            <p:cNvPr id="813" name="Google Shape;813;p53"/>
            <p:cNvSpPr/>
            <p:nvPr/>
          </p:nvSpPr>
          <p:spPr>
            <a:xfrm flipH="1">
              <a:off x="6703235" y="39201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4" name="Google Shape;814;p53"/>
            <p:cNvCxnSpPr>
              <a:cxnSpLocks/>
              <a:stCxn id="813" idx="6"/>
            </p:cNvCxnSpPr>
            <p:nvPr/>
          </p:nvCxnSpPr>
          <p:spPr>
            <a:xfrm rot="10800000">
              <a:off x="4572035" y="3360500"/>
              <a:ext cx="2131200" cy="594600"/>
            </a:xfrm>
            <a:prstGeom prst="bentConnector2">
              <a:avLst/>
            </a:prstGeom>
            <a:noFill/>
            <a:ln w="9525" cap="flat" cmpd="sng">
              <a:solidFill>
                <a:schemeClr val="lt1"/>
              </a:solidFill>
              <a:prstDash val="solid"/>
              <a:round/>
              <a:headEnd type="none" w="med" len="med"/>
              <a:tailEnd type="none" w="med" len="med"/>
            </a:ln>
          </p:spPr>
        </p:cxnSp>
        <p:sp>
          <p:nvSpPr>
            <p:cNvPr id="815" name="Google Shape;815;p53"/>
            <p:cNvSpPr/>
            <p:nvPr/>
          </p:nvSpPr>
          <p:spPr>
            <a:xfrm flipH="1">
              <a:off x="2370860" y="39201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6" name="Google Shape;816;p53"/>
            <p:cNvCxnSpPr>
              <a:cxnSpLocks/>
              <a:endCxn id="815" idx="2"/>
            </p:cNvCxnSpPr>
            <p:nvPr/>
          </p:nvCxnSpPr>
          <p:spPr>
            <a:xfrm rot="5400000">
              <a:off x="3209200" y="2592175"/>
              <a:ext cx="594600" cy="2131200"/>
            </a:xfrm>
            <a:prstGeom prst="bentConnector2">
              <a:avLst/>
            </a:prstGeom>
            <a:noFill/>
            <a:ln w="9525" cap="flat" cmpd="sng">
              <a:solidFill>
                <a:schemeClr val="lt1"/>
              </a:solidFill>
              <a:prstDash val="solid"/>
              <a:round/>
              <a:headEnd type="none" w="med" len="med"/>
              <a:tailEnd type="none" w="med" len="med"/>
            </a:ln>
          </p:spPr>
        </p:cxnSp>
      </p:grpSp>
      <p:sp>
        <p:nvSpPr>
          <p:cNvPr id="817" name="Google Shape;817;p53"/>
          <p:cNvSpPr txBox="1">
            <a:spLocks noGrp="1"/>
          </p:cNvSpPr>
          <p:nvPr>
            <p:ph type="title"/>
          </p:nvPr>
        </p:nvSpPr>
        <p:spPr>
          <a:xfrm>
            <a:off x="2516200" y="1664012"/>
            <a:ext cx="4111800" cy="111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solidFill>
                  <a:schemeClr val="dk1"/>
                </a:solidFill>
              </a:rPr>
              <a:t>IMPORTANCE AND BENEFITS</a:t>
            </a:r>
            <a:endParaRPr sz="3200" b="1" dirty="0">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914400" indent="0" rtl="0">
              <a:spcBef>
                <a:spcPts val="0"/>
              </a:spcBef>
              <a:spcAft>
                <a:spcPts val="0"/>
              </a:spcAft>
              <a:buNone/>
            </a:pPr>
            <a:r>
              <a:rPr lang="en-US" sz="1800" b="1" i="0" u="none" strike="noStrike" dirty="0">
                <a:solidFill>
                  <a:schemeClr val="bg1"/>
                </a:solidFill>
                <a:effectLst/>
                <a:latin typeface="Century Gothic" panose="020B0502020202020204" pitchFamily="34" charset="0"/>
              </a:rPr>
              <a:t>Cloud computing is the on-demand availability of computing resources as services over the internet. It eliminates the need for enterprises to procure, configure, or manage resources themselves, and they only pay for what they use.</a:t>
            </a:r>
          </a:p>
          <a:p>
            <a:pPr marL="914400" indent="0" algn="just" rtl="0">
              <a:spcBef>
                <a:spcPts val="0"/>
              </a:spcBef>
              <a:spcAft>
                <a:spcPts val="0"/>
              </a:spcAft>
              <a:buNone/>
            </a:pPr>
            <a:endParaRPr lang="en-US" sz="1800" b="1" dirty="0">
              <a:solidFill>
                <a:schemeClr val="bg1"/>
              </a:solidFill>
              <a:effectLst/>
            </a:endParaRPr>
          </a:p>
          <a:p>
            <a:pPr marL="152400" indent="0" algn="just">
              <a:buNone/>
            </a:pPr>
            <a:r>
              <a:rPr lang="en-US" sz="1800" b="1" i="0" u="none" strike="noStrike" dirty="0">
                <a:solidFill>
                  <a:schemeClr val="bg1"/>
                </a:solidFill>
                <a:effectLst/>
                <a:latin typeface="Century Gothic" panose="020B0502020202020204" pitchFamily="34" charset="0"/>
              </a:rPr>
              <a:t>The cloud service provider (CSP) provides these services. They are in charge of managing computing resources hosted at a remote data center, such as applications, servers (physical and virtual), data storage, development tools, networking capabilities, and so on.</a:t>
            </a:r>
            <a:br>
              <a:rPr lang="en-US" sz="1800" b="1" i="0" u="none" strike="noStrike" dirty="0">
                <a:solidFill>
                  <a:schemeClr val="bg1"/>
                </a:solidFill>
                <a:effectLst/>
                <a:latin typeface="Century Gothic" panose="020B0502020202020204" pitchFamily="34" charset="0"/>
              </a:rPr>
            </a:br>
            <a:endParaRPr lang="en-PH" sz="1800" b="1" dirty="0">
              <a:solidFill>
                <a:schemeClr val="bg1"/>
              </a:solidFill>
            </a:endParaRPr>
          </a:p>
        </p:txBody>
      </p:sp>
      <p:grpSp>
        <p:nvGrpSpPr>
          <p:cNvPr id="165" name="Google Shape;165;p32"/>
          <p:cNvGrpSpPr/>
          <p:nvPr/>
        </p:nvGrpSpPr>
        <p:grpSpPr>
          <a:xfrm>
            <a:off x="576350" y="860248"/>
            <a:ext cx="992258" cy="602061"/>
            <a:chOff x="5987863" y="2392348"/>
            <a:chExt cx="992275" cy="602061"/>
          </a:xfrm>
        </p:grpSpPr>
        <p:sp>
          <p:nvSpPr>
            <p:cNvPr id="166" name="Google Shape;166;p32"/>
            <p:cNvSpPr/>
            <p:nvPr/>
          </p:nvSpPr>
          <p:spPr>
            <a:xfrm>
              <a:off x="6910238" y="2924508"/>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32"/>
            <p:cNvCxnSpPr>
              <a:cxnSpLocks/>
              <a:stCxn id="166" idx="4"/>
              <a:endCxn id="163" idx="1"/>
            </p:cNvCxnSpPr>
            <p:nvPr/>
          </p:nvCxnSpPr>
          <p:spPr>
            <a:xfrm rot="5400000" flipH="1">
              <a:off x="6165495" y="2214716"/>
              <a:ext cx="602061" cy="957325"/>
            </a:xfrm>
            <a:prstGeom prst="bentConnector4">
              <a:avLst>
                <a:gd name="adj1" fmla="val 24408"/>
                <a:gd name="adj2" fmla="val 123879"/>
              </a:avLst>
            </a:prstGeom>
            <a:noFill/>
            <a:ln w="9525" cap="flat" cmpd="sng">
              <a:solidFill>
                <a:schemeClr val="lt1"/>
              </a:solidFill>
              <a:prstDash val="solid"/>
              <a:round/>
              <a:headEnd type="none" w="med" len="med"/>
              <a:tailEnd type="none" w="med" len="med"/>
            </a:ln>
          </p:spPr>
        </p:cxnSp>
      </p:grpSp>
      <p:grpSp>
        <p:nvGrpSpPr>
          <p:cNvPr id="168" name="Google Shape;168;p32"/>
          <p:cNvGrpSpPr/>
          <p:nvPr/>
        </p:nvGrpSpPr>
        <p:grpSpPr>
          <a:xfrm flipH="1">
            <a:off x="8534271" y="860248"/>
            <a:ext cx="66757" cy="2687714"/>
            <a:chOff x="5945166" y="-292052"/>
            <a:chExt cx="69900" cy="2664849"/>
          </a:xfrm>
        </p:grpSpPr>
        <p:sp>
          <p:nvSpPr>
            <p:cNvPr id="169" name="Google Shape;169;p32"/>
            <p:cNvSpPr/>
            <p:nvPr/>
          </p:nvSpPr>
          <p:spPr>
            <a:xfrm>
              <a:off x="5945166" y="2302897"/>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2"/>
            <p:cNvCxnSpPr>
              <a:cxnSpLocks/>
              <a:stCxn id="169" idx="3"/>
              <a:endCxn id="163" idx="3"/>
            </p:cNvCxnSpPr>
            <p:nvPr/>
          </p:nvCxnSpPr>
          <p:spPr>
            <a:xfrm rot="16200000">
              <a:off x="4640400" y="1022950"/>
              <a:ext cx="2654614" cy="24609"/>
            </a:xfrm>
            <a:prstGeom prst="bentConnector4">
              <a:avLst>
                <a:gd name="adj1" fmla="val -8924"/>
                <a:gd name="adj2" fmla="val -1014280"/>
              </a:avLst>
            </a:prstGeom>
            <a:noFill/>
            <a:ln w="9525" cap="flat" cmpd="sng">
              <a:solidFill>
                <a:schemeClr val="lt1"/>
              </a:solidFill>
              <a:prstDash val="solid"/>
              <a:round/>
              <a:headEnd type="none" w="med" len="med"/>
              <a:tailEnd type="none" w="med" len="med"/>
            </a:ln>
          </p:spPr>
        </p:cxnSp>
      </p:grpSp>
      <p:sp>
        <p:nvSpPr>
          <p:cNvPr id="171" name="Google Shape;171;p3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b="1" dirty="0"/>
              <a:t>CLOUD COMPUTING</a:t>
            </a:r>
            <a:endParaRPr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9"/>
          <p:cNvSpPr/>
          <p:nvPr/>
        </p:nvSpPr>
        <p:spPr>
          <a:xfrm>
            <a:off x="4146222" y="652500"/>
            <a:ext cx="4519500" cy="38385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9"/>
          <p:cNvSpPr/>
          <p:nvPr/>
        </p:nvSpPr>
        <p:spPr>
          <a:xfrm>
            <a:off x="936972" y="491201"/>
            <a:ext cx="340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9"/>
          <p:cNvSpPr txBox="1">
            <a:spLocks noGrp="1"/>
          </p:cNvSpPr>
          <p:nvPr>
            <p:ph type="body" idx="1"/>
          </p:nvPr>
        </p:nvSpPr>
        <p:spPr>
          <a:xfrm>
            <a:off x="249598" y="1187788"/>
            <a:ext cx="4756057" cy="2757300"/>
          </a:xfrm>
          <a:prstGeom prst="rect">
            <a:avLst/>
          </a:prstGeom>
        </p:spPr>
        <p:txBody>
          <a:bodyPr spcFirstLastPara="1" wrap="square" lIns="91425" tIns="91425" rIns="91425" bIns="91425" anchor="t" anchorCtr="0">
            <a:noAutofit/>
          </a:bodyPr>
          <a:lstStyle/>
          <a:p>
            <a:pPr marL="1079500" indent="0" algn="just" rtl="0" fontAlgn="base">
              <a:spcBef>
                <a:spcPts val="0"/>
              </a:spcBef>
              <a:spcAft>
                <a:spcPts val="0"/>
              </a:spcAft>
              <a:buNone/>
            </a:pPr>
            <a:r>
              <a:rPr lang="en-US" b="1" i="0" u="none" strike="noStrike" dirty="0">
                <a:solidFill>
                  <a:schemeClr val="bg1"/>
                </a:solidFill>
                <a:effectLst/>
                <a:latin typeface="Century Gothic" panose="020B0502020202020204" pitchFamily="34" charset="0"/>
              </a:rPr>
              <a:t>Importance and benefits </a:t>
            </a:r>
          </a:p>
          <a:p>
            <a:pPr marL="457200" lvl="1" indent="0" algn="just" rtl="0" fontAlgn="base">
              <a:spcBef>
                <a:spcPts val="0"/>
              </a:spcBef>
              <a:spcAft>
                <a:spcPts val="0"/>
              </a:spcAft>
              <a:buNone/>
            </a:pPr>
            <a:endParaRPr lang="en-US" sz="1100" b="1" dirty="0">
              <a:solidFill>
                <a:schemeClr val="bg1"/>
              </a:solidFill>
              <a:latin typeface="Century Gothic" panose="020B0502020202020204" pitchFamily="34" charset="0"/>
            </a:endParaRPr>
          </a:p>
          <a:p>
            <a:pPr marL="457200" lvl="1" indent="0" algn="just" rtl="0" fontAlgn="base">
              <a:spcBef>
                <a:spcPts val="0"/>
              </a:spcBef>
              <a:spcAft>
                <a:spcPts val="0"/>
              </a:spcAft>
              <a:buNone/>
            </a:pPr>
            <a:r>
              <a:rPr lang="en-US" sz="1100" b="1" i="0" u="none" strike="noStrike" dirty="0">
                <a:solidFill>
                  <a:schemeClr val="bg1"/>
                </a:solidFill>
                <a:effectLst/>
                <a:latin typeface="Century Gothic" panose="020B0502020202020204" pitchFamily="34" charset="0"/>
              </a:rPr>
              <a:t>Cost savings: Cloud virtualization has reduced the cost of building and deploying AI-based models, making it accessible to small-to-medium businesses.</a:t>
            </a:r>
          </a:p>
          <a:p>
            <a:pPr marL="457200" lvl="1" indent="0" algn="just" rtl="0" fontAlgn="base">
              <a:spcBef>
                <a:spcPts val="0"/>
              </a:spcBef>
              <a:spcAft>
                <a:spcPts val="0"/>
              </a:spcAft>
              <a:buNone/>
            </a:pPr>
            <a:endParaRPr lang="en-US" sz="1100" b="1" i="0" u="none" strike="noStrike" dirty="0">
              <a:solidFill>
                <a:schemeClr val="bg1"/>
              </a:solidFill>
              <a:effectLst/>
              <a:latin typeface="Century Gothic" panose="020B0502020202020204" pitchFamily="34" charset="0"/>
            </a:endParaRPr>
          </a:p>
          <a:p>
            <a:pPr marL="457200" lvl="1" indent="0" algn="just" rtl="0" fontAlgn="base">
              <a:spcBef>
                <a:spcPts val="0"/>
              </a:spcBef>
              <a:spcAft>
                <a:spcPts val="0"/>
              </a:spcAft>
              <a:buNone/>
            </a:pPr>
            <a:r>
              <a:rPr lang="en-US" sz="1100" b="1" i="0" u="none" strike="noStrike" dirty="0">
                <a:solidFill>
                  <a:schemeClr val="bg1"/>
                </a:solidFill>
                <a:effectLst/>
                <a:latin typeface="Century Gothic" panose="020B0502020202020204" pitchFamily="34" charset="0"/>
              </a:rPr>
              <a:t>Productivity: Centralized cloud management eliminates the need for extensive admin time and effort, allowing IT staff to focus on non-repetitive tasks.</a:t>
            </a:r>
          </a:p>
          <a:p>
            <a:pPr marL="457200" lvl="1" indent="0" algn="just" rtl="0" fontAlgn="base">
              <a:spcBef>
                <a:spcPts val="0"/>
              </a:spcBef>
              <a:spcAft>
                <a:spcPts val="0"/>
              </a:spcAft>
              <a:buNone/>
            </a:pPr>
            <a:endParaRPr lang="en-US" sz="1100" b="1" i="0" u="none" strike="noStrike" dirty="0">
              <a:solidFill>
                <a:schemeClr val="bg1"/>
              </a:solidFill>
              <a:effectLst/>
              <a:latin typeface="Century Gothic" panose="020B0502020202020204" pitchFamily="34" charset="0"/>
            </a:endParaRPr>
          </a:p>
          <a:p>
            <a:pPr marL="457200" lvl="1" indent="0" algn="just" rtl="0" fontAlgn="base">
              <a:spcBef>
                <a:spcPts val="0"/>
              </a:spcBef>
              <a:spcAft>
                <a:spcPts val="0"/>
              </a:spcAft>
              <a:buNone/>
            </a:pPr>
            <a:r>
              <a:rPr lang="en-US" sz="1100" b="1" i="0" u="none" strike="noStrike" dirty="0">
                <a:solidFill>
                  <a:schemeClr val="bg1"/>
                </a:solidFill>
                <a:effectLst/>
                <a:latin typeface="Century Gothic" panose="020B0502020202020204" pitchFamily="34" charset="0"/>
              </a:rPr>
              <a:t>Analytics: AI-based models enable real-time data analysis, providing valuable insights and native analytics for various applications.</a:t>
            </a:r>
          </a:p>
          <a:p>
            <a:pPr marL="457200" lvl="1" indent="0" algn="just" rtl="0" fontAlgn="base">
              <a:spcBef>
                <a:spcPts val="0"/>
              </a:spcBef>
              <a:spcAft>
                <a:spcPts val="0"/>
              </a:spcAft>
              <a:buNone/>
            </a:pPr>
            <a:endParaRPr lang="en-US" sz="1100" b="1" i="0" u="none" strike="noStrike" dirty="0">
              <a:solidFill>
                <a:schemeClr val="bg1"/>
              </a:solidFill>
              <a:effectLst/>
              <a:latin typeface="Century Gothic" panose="020B0502020202020204" pitchFamily="34" charset="0"/>
            </a:endParaRPr>
          </a:p>
          <a:p>
            <a:pPr marL="457200" lvl="1" indent="0" algn="just" rtl="0" fontAlgn="base">
              <a:spcBef>
                <a:spcPts val="0"/>
              </a:spcBef>
              <a:spcAft>
                <a:spcPts val="0"/>
              </a:spcAft>
              <a:buNone/>
            </a:pPr>
            <a:r>
              <a:rPr lang="en-US" sz="1100" b="1" i="0" u="none" strike="noStrike" dirty="0">
                <a:solidFill>
                  <a:schemeClr val="bg1"/>
                </a:solidFill>
                <a:effectLst/>
                <a:latin typeface="Century Gothic" panose="020B0502020202020204" pitchFamily="34" charset="0"/>
              </a:rPr>
              <a:t>Data management: AI enhances cloud workloads in areas like customer service, marketing, ERP, and supply chain management, processing and generating data in real time.</a:t>
            </a:r>
          </a:p>
          <a:p>
            <a:pPr marL="0" lvl="0" indent="0" algn="ctr" rtl="0">
              <a:spcBef>
                <a:spcPts val="1600"/>
              </a:spcBef>
              <a:spcAft>
                <a:spcPts val="1600"/>
              </a:spcAft>
              <a:buNone/>
            </a:pPr>
            <a:endParaRPr dirty="0"/>
          </a:p>
        </p:txBody>
      </p:sp>
      <p:pic>
        <p:nvPicPr>
          <p:cNvPr id="738" name="Google Shape;738;p49"/>
          <p:cNvPicPr preferRelativeResize="0"/>
          <p:nvPr/>
        </p:nvPicPr>
        <p:blipFill>
          <a:blip r:embed="rId3">
            <a:alphaModFix/>
          </a:blip>
          <a:stretch>
            <a:fillRect/>
          </a:stretch>
        </p:blipFill>
        <p:spPr>
          <a:xfrm flipH="1">
            <a:off x="5661582" y="1432425"/>
            <a:ext cx="3437593" cy="2438575"/>
          </a:xfrm>
          <a:prstGeom prst="rect">
            <a:avLst/>
          </a:prstGeom>
          <a:noFill/>
          <a:ln>
            <a:noFill/>
          </a:ln>
        </p:spPr>
      </p:pic>
      <p:grpSp>
        <p:nvGrpSpPr>
          <p:cNvPr id="739" name="Google Shape;739;p49"/>
          <p:cNvGrpSpPr/>
          <p:nvPr/>
        </p:nvGrpSpPr>
        <p:grpSpPr>
          <a:xfrm>
            <a:off x="405288" y="733601"/>
            <a:ext cx="531684" cy="3700624"/>
            <a:chOff x="5816800" y="2265701"/>
            <a:chExt cx="531684" cy="3700624"/>
          </a:xfrm>
        </p:grpSpPr>
        <p:sp>
          <p:nvSpPr>
            <p:cNvPr id="740" name="Google Shape;740;p49"/>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 name="Google Shape;741;p49"/>
            <p:cNvCxnSpPr>
              <a:stCxn id="740" idx="2"/>
              <a:endCxn id="736" idx="1"/>
            </p:cNvCxnSpPr>
            <p:nvPr/>
          </p:nvCxnSpPr>
          <p:spPr>
            <a:xfrm rot="10800000" flipH="1">
              <a:off x="5816800" y="2265701"/>
              <a:ext cx="531684" cy="3665674"/>
            </a:xfrm>
            <a:prstGeom prst="bentConnector3">
              <a:avLst>
                <a:gd name="adj1" fmla="val -42995"/>
              </a:avLst>
            </a:prstGeom>
            <a:noFill/>
            <a:ln w="9525" cap="flat" cmpd="sng">
              <a:solidFill>
                <a:schemeClr val="lt1"/>
              </a:solidFill>
              <a:prstDash val="solid"/>
              <a:round/>
              <a:headEnd type="none" w="med" len="med"/>
              <a:tailEnd type="none" w="med" len="med"/>
            </a:ln>
          </p:spPr>
        </p:cxnSp>
      </p:grpSp>
      <p:sp>
        <p:nvSpPr>
          <p:cNvPr id="742" name="Google Shape;742;p49"/>
          <p:cNvSpPr txBox="1">
            <a:spLocks noGrp="1"/>
          </p:cNvSpPr>
          <p:nvPr>
            <p:ph type="title"/>
          </p:nvPr>
        </p:nvSpPr>
        <p:spPr>
          <a:xfrm>
            <a:off x="1055843" y="439452"/>
            <a:ext cx="3243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dk1"/>
                </a:solidFill>
              </a:rPr>
              <a:t>CLOUD COMPUTING</a:t>
            </a:r>
            <a:endParaRPr sz="2800" b="1" dirty="0">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9"/>
          <p:cNvSpPr/>
          <p:nvPr/>
        </p:nvSpPr>
        <p:spPr>
          <a:xfrm>
            <a:off x="-38055" y="716110"/>
            <a:ext cx="4519500" cy="38385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49"/>
          <p:cNvSpPr/>
          <p:nvPr/>
        </p:nvSpPr>
        <p:spPr>
          <a:xfrm>
            <a:off x="4630291" y="354064"/>
            <a:ext cx="340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9"/>
          <p:cNvSpPr txBox="1">
            <a:spLocks noGrp="1"/>
          </p:cNvSpPr>
          <p:nvPr>
            <p:ph type="body" idx="1"/>
          </p:nvPr>
        </p:nvSpPr>
        <p:spPr>
          <a:xfrm>
            <a:off x="4159651" y="1103982"/>
            <a:ext cx="4756057" cy="2757300"/>
          </a:xfrm>
          <a:prstGeom prst="rect">
            <a:avLst/>
          </a:prstGeom>
        </p:spPr>
        <p:txBody>
          <a:bodyPr spcFirstLastPara="1" wrap="square" lIns="91425" tIns="91425" rIns="91425" bIns="91425" anchor="t" anchorCtr="0">
            <a:noAutofit/>
          </a:bodyPr>
          <a:lstStyle/>
          <a:p>
            <a:pPr marL="1079500" indent="0" algn="just" rtl="0" fontAlgn="base">
              <a:spcBef>
                <a:spcPts val="0"/>
              </a:spcBef>
              <a:spcAft>
                <a:spcPts val="0"/>
              </a:spcAft>
              <a:buNone/>
            </a:pPr>
            <a:r>
              <a:rPr lang="en-US" sz="1800" b="1" i="0" u="none" strike="noStrike" dirty="0">
                <a:solidFill>
                  <a:schemeClr val="bg1"/>
                </a:solidFill>
                <a:effectLst/>
                <a:latin typeface="Century Gothic" panose="020B0502020202020204" pitchFamily="34" charset="0"/>
              </a:rPr>
              <a:t>Challenges:</a:t>
            </a:r>
          </a:p>
          <a:p>
            <a:pPr marL="1079500" indent="0" algn="just" rtl="0" fontAlgn="base">
              <a:spcBef>
                <a:spcPts val="0"/>
              </a:spcBef>
              <a:spcAft>
                <a:spcPts val="0"/>
              </a:spcAft>
              <a:buNone/>
            </a:pPr>
            <a:endParaRPr lang="en-US" sz="1200" b="1" i="0" u="none" strike="noStrike" dirty="0">
              <a:solidFill>
                <a:schemeClr val="bg1"/>
              </a:solidFill>
              <a:effectLst/>
              <a:latin typeface="Century Gothic" panose="020B0502020202020204" pitchFamily="34" charset="0"/>
            </a:endParaRPr>
          </a:p>
          <a:p>
            <a:pPr marL="457200" lvl="1" indent="0" algn="just" rtl="0" fontAlgn="base">
              <a:spcBef>
                <a:spcPts val="0"/>
              </a:spcBef>
              <a:spcAft>
                <a:spcPts val="0"/>
              </a:spcAft>
              <a:buNone/>
            </a:pPr>
            <a:r>
              <a:rPr lang="en-US" sz="1600" b="1" i="0" u="none" strike="noStrike" dirty="0">
                <a:solidFill>
                  <a:schemeClr val="bg1"/>
                </a:solidFill>
                <a:effectLst/>
                <a:latin typeface="Montserrat" panose="00000500000000000000" pitchFamily="2" charset="0"/>
              </a:rPr>
              <a:t>Data privacy – AI algorithms processes and parameters can potentially expose sensitive company data to security breaches or unauthorized access.</a:t>
            </a:r>
          </a:p>
          <a:p>
            <a:pPr marL="457200" lvl="1" indent="0" algn="just" rtl="0" fontAlgn="base">
              <a:spcBef>
                <a:spcPts val="0"/>
              </a:spcBef>
              <a:spcAft>
                <a:spcPts val="0"/>
              </a:spcAft>
              <a:buNone/>
            </a:pPr>
            <a:endParaRPr lang="en-US" sz="1600" b="1" i="0" u="none" strike="noStrike" dirty="0">
              <a:solidFill>
                <a:schemeClr val="bg1"/>
              </a:solidFill>
              <a:effectLst/>
              <a:latin typeface="Century Gothic" panose="020B0502020202020204" pitchFamily="34" charset="0"/>
            </a:endParaRPr>
          </a:p>
          <a:p>
            <a:pPr marL="457200" lvl="1" indent="0" algn="just" rtl="0" fontAlgn="base">
              <a:spcBef>
                <a:spcPts val="0"/>
              </a:spcBef>
              <a:spcAft>
                <a:spcPts val="3200"/>
              </a:spcAft>
              <a:buNone/>
            </a:pPr>
            <a:r>
              <a:rPr lang="en-US" sz="1600" b="1" i="0" u="none" strike="noStrike" dirty="0">
                <a:solidFill>
                  <a:schemeClr val="bg1"/>
                </a:solidFill>
                <a:effectLst/>
                <a:latin typeface="Montserrat" panose="00000500000000000000" pitchFamily="2" charset="0"/>
              </a:rPr>
              <a:t>Connectivity – Any algorithm or data processing system in the cloud depends on one thing to keep it running: a steady internet connection.</a:t>
            </a:r>
            <a:endParaRPr sz="1600" dirty="0"/>
          </a:p>
        </p:txBody>
      </p:sp>
      <p:pic>
        <p:nvPicPr>
          <p:cNvPr id="738" name="Google Shape;738;p49"/>
          <p:cNvPicPr preferRelativeResize="0"/>
          <p:nvPr/>
        </p:nvPicPr>
        <p:blipFill>
          <a:blip r:embed="rId3">
            <a:alphaModFix/>
          </a:blip>
          <a:stretch>
            <a:fillRect/>
          </a:stretch>
        </p:blipFill>
        <p:spPr>
          <a:xfrm flipH="1">
            <a:off x="461241" y="1850198"/>
            <a:ext cx="3437593" cy="2438575"/>
          </a:xfrm>
          <a:prstGeom prst="rect">
            <a:avLst/>
          </a:prstGeom>
          <a:noFill/>
          <a:ln>
            <a:noFill/>
          </a:ln>
        </p:spPr>
      </p:pic>
      <p:sp>
        <p:nvSpPr>
          <p:cNvPr id="740" name="Google Shape;740;p49"/>
          <p:cNvSpPr/>
          <p:nvPr/>
        </p:nvSpPr>
        <p:spPr>
          <a:xfrm>
            <a:off x="4398129" y="4078894"/>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9"/>
          <p:cNvSpPr txBox="1">
            <a:spLocks noGrp="1"/>
          </p:cNvSpPr>
          <p:nvPr>
            <p:ph type="title"/>
          </p:nvPr>
        </p:nvSpPr>
        <p:spPr>
          <a:xfrm>
            <a:off x="4784472" y="266164"/>
            <a:ext cx="3243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dk1"/>
                </a:solidFill>
              </a:rPr>
              <a:t>CLOUD COMPUTING</a:t>
            </a:r>
            <a:endParaRPr sz="2800" b="1" dirty="0">
              <a:solidFill>
                <a:schemeClr val="dk1"/>
              </a:solidFill>
            </a:endParaRPr>
          </a:p>
        </p:txBody>
      </p:sp>
      <p:cxnSp>
        <p:nvCxnSpPr>
          <p:cNvPr id="5" name="Google Shape;741;p49">
            <a:extLst>
              <a:ext uri="{FF2B5EF4-FFF2-40B4-BE49-F238E27FC236}">
                <a16:creationId xmlns:a16="http://schemas.microsoft.com/office/drawing/2014/main" id="{5D23B4E5-21C2-370A-03B9-B901FDF99E9E}"/>
              </a:ext>
            </a:extLst>
          </p:cNvPr>
          <p:cNvCxnSpPr>
            <a:cxnSpLocks/>
          </p:cNvCxnSpPr>
          <p:nvPr/>
        </p:nvCxnSpPr>
        <p:spPr>
          <a:xfrm flipV="1">
            <a:off x="4468029" y="607435"/>
            <a:ext cx="162262" cy="3517380"/>
          </a:xfrm>
          <a:prstGeom prst="bentConnector3">
            <a:avLst>
              <a:gd name="adj1" fmla="val -14601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378784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4" name="Google Shape;764;p51"/>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51"/>
          <p:cNvGrpSpPr/>
          <p:nvPr/>
        </p:nvGrpSpPr>
        <p:grpSpPr>
          <a:xfrm>
            <a:off x="405288" y="860175"/>
            <a:ext cx="171000" cy="3574050"/>
            <a:chOff x="5816800" y="2392275"/>
            <a:chExt cx="171000" cy="3574050"/>
          </a:xfrm>
        </p:grpSpPr>
        <p:sp>
          <p:nvSpPr>
            <p:cNvPr id="782" name="Google Shape;782;p51"/>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3" name="Google Shape;783;p51"/>
            <p:cNvCxnSpPr>
              <a:stCxn id="782" idx="2"/>
              <a:endCxn id="76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784" name="Google Shape;784;p51"/>
          <p:cNvGrpSpPr/>
          <p:nvPr/>
        </p:nvGrpSpPr>
        <p:grpSpPr>
          <a:xfrm flipH="1">
            <a:off x="8567798" y="860175"/>
            <a:ext cx="171000" cy="3574050"/>
            <a:chOff x="5816800" y="2392275"/>
            <a:chExt cx="171000" cy="3574050"/>
          </a:xfrm>
        </p:grpSpPr>
        <p:sp>
          <p:nvSpPr>
            <p:cNvPr id="785" name="Google Shape;785;p51"/>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6" name="Google Shape;786;p51"/>
            <p:cNvCxnSpPr>
              <a:stCxn id="785" idx="2"/>
              <a:endCxn id="76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787" name="Google Shape;787;p5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1"/>
                </a:solidFill>
              </a:rPr>
              <a:t>AUTONOMIC COMPUTING</a:t>
            </a:r>
            <a:endParaRPr b="1" dirty="0">
              <a:solidFill>
                <a:schemeClr val="tx1"/>
              </a:solidFill>
            </a:endParaRPr>
          </a:p>
        </p:txBody>
      </p:sp>
      <p:sp>
        <p:nvSpPr>
          <p:cNvPr id="19" name="TextBox 18">
            <a:extLst>
              <a:ext uri="{FF2B5EF4-FFF2-40B4-BE49-F238E27FC236}">
                <a16:creationId xmlns:a16="http://schemas.microsoft.com/office/drawing/2014/main" id="{9FDBC590-0CCA-CCB5-9CF7-60A0F853FB7B}"/>
              </a:ext>
            </a:extLst>
          </p:cNvPr>
          <p:cNvSpPr txBox="1"/>
          <p:nvPr/>
        </p:nvSpPr>
        <p:spPr>
          <a:xfrm>
            <a:off x="150759" y="1190547"/>
            <a:ext cx="8518139" cy="3600986"/>
          </a:xfrm>
          <a:prstGeom prst="rect">
            <a:avLst/>
          </a:prstGeom>
          <a:noFill/>
        </p:spPr>
        <p:txBody>
          <a:bodyPr wrap="square">
            <a:spAutoFit/>
          </a:bodyPr>
          <a:lstStyle/>
          <a:p>
            <a:pPr marL="1371600" algn="just" rtl="0" fontAlgn="base">
              <a:spcBef>
                <a:spcPts val="0"/>
              </a:spcBef>
              <a:spcAft>
                <a:spcPts val="0"/>
              </a:spcAft>
            </a:pPr>
            <a:r>
              <a:rPr lang="en-US" sz="1600" b="1" dirty="0">
                <a:solidFill>
                  <a:schemeClr val="bg1"/>
                </a:solidFill>
                <a:latin typeface="Century Gothic" panose="020B0502020202020204" pitchFamily="34" charset="0"/>
              </a:rPr>
              <a:t>                                        BENEFITS:</a:t>
            </a:r>
          </a:p>
          <a:p>
            <a:pPr marL="1371600" algn="just" rtl="0" fontAlgn="base">
              <a:spcBef>
                <a:spcPts val="0"/>
              </a:spcBef>
              <a:spcAft>
                <a:spcPts val="0"/>
              </a:spcAft>
            </a:pPr>
            <a:endParaRPr lang="en-US" sz="1600" b="1" i="0" u="none" strike="noStrike" dirty="0">
              <a:solidFill>
                <a:schemeClr val="bg1"/>
              </a:solidFill>
              <a:effectLst/>
              <a:latin typeface="Century Gothic" panose="020B0502020202020204" pitchFamily="34" charset="0"/>
            </a:endParaRPr>
          </a:p>
          <a:p>
            <a:pPr marL="457200" lvl="1" algn="just" rtl="0" fontAlgn="base">
              <a:spcBef>
                <a:spcPts val="0"/>
              </a:spcBef>
              <a:spcAft>
                <a:spcPts val="0"/>
              </a:spcAft>
            </a:pPr>
            <a:r>
              <a:rPr lang="en-US" b="1" i="0" u="none" strike="noStrike" dirty="0">
                <a:solidFill>
                  <a:schemeClr val="bg1"/>
                </a:solidFill>
                <a:effectLst/>
                <a:latin typeface="Century Gothic" panose="020B0502020202020204" pitchFamily="34" charset="0"/>
              </a:rPr>
              <a:t>Increased efficiency: Automation eliminates the need for humans to perform routine tasks, increasing productivity, speed, and accuracy.</a:t>
            </a:r>
          </a:p>
          <a:p>
            <a:pPr marL="457200" lvl="1" algn="just" rtl="0" fontAlgn="base">
              <a:spcBef>
                <a:spcPts val="0"/>
              </a:spcBef>
              <a:spcAft>
                <a:spcPts val="0"/>
              </a:spcAft>
            </a:pPr>
            <a:endParaRPr lang="en-US" b="1" i="0" u="none" strike="noStrike" dirty="0">
              <a:solidFill>
                <a:schemeClr val="bg1"/>
              </a:solidFill>
              <a:effectLst/>
              <a:latin typeface="Century Gothic" panose="020B0502020202020204" pitchFamily="34" charset="0"/>
            </a:endParaRPr>
          </a:p>
          <a:p>
            <a:pPr marL="457200" lvl="1" algn="just" rtl="0" fontAlgn="base">
              <a:spcBef>
                <a:spcPts val="0"/>
              </a:spcBef>
              <a:spcAft>
                <a:spcPts val="0"/>
              </a:spcAft>
            </a:pPr>
            <a:r>
              <a:rPr lang="en-US" b="1" i="0" u="none" strike="noStrike" dirty="0">
                <a:solidFill>
                  <a:schemeClr val="bg1"/>
                </a:solidFill>
                <a:effectLst/>
                <a:latin typeface="Century Gothic" panose="020B0502020202020204" pitchFamily="34" charset="0"/>
              </a:rPr>
              <a:t>Enhanced decision-making: Real-time data analysis by AI systems enables faster and more accurate decision-making.</a:t>
            </a:r>
          </a:p>
          <a:p>
            <a:pPr marL="457200" lvl="1" algn="just" rtl="0" fontAlgn="base">
              <a:spcBef>
                <a:spcPts val="0"/>
              </a:spcBef>
              <a:spcAft>
                <a:spcPts val="0"/>
              </a:spcAft>
            </a:pPr>
            <a:endParaRPr lang="en-US" b="1" i="0" u="none" strike="noStrike" dirty="0">
              <a:solidFill>
                <a:schemeClr val="bg1"/>
              </a:solidFill>
              <a:effectLst/>
              <a:latin typeface="Century Gothic" panose="020B0502020202020204" pitchFamily="34" charset="0"/>
            </a:endParaRPr>
          </a:p>
          <a:p>
            <a:pPr marL="457200" lvl="1" algn="just" rtl="0" fontAlgn="base">
              <a:spcBef>
                <a:spcPts val="0"/>
              </a:spcBef>
              <a:spcAft>
                <a:spcPts val="0"/>
              </a:spcAft>
            </a:pPr>
            <a:r>
              <a:rPr lang="en-US" b="1" i="0" u="none" strike="noStrike" dirty="0">
                <a:solidFill>
                  <a:schemeClr val="bg1"/>
                </a:solidFill>
                <a:effectLst/>
                <a:latin typeface="Century Gothic" panose="020B0502020202020204" pitchFamily="34" charset="0"/>
              </a:rPr>
              <a:t>Scalability and adaptability:  AI systems can adjust resources dynamically to handle changing workloads.</a:t>
            </a:r>
          </a:p>
          <a:p>
            <a:pPr marL="457200" lvl="1" algn="just" rtl="0" fontAlgn="base">
              <a:spcBef>
                <a:spcPts val="0"/>
              </a:spcBef>
              <a:spcAft>
                <a:spcPts val="0"/>
              </a:spcAft>
            </a:pPr>
            <a:endParaRPr lang="en-US" b="1" i="0" u="none" strike="noStrike" dirty="0">
              <a:solidFill>
                <a:schemeClr val="bg1"/>
              </a:solidFill>
              <a:effectLst/>
              <a:latin typeface="Century Gothic" panose="020B0502020202020204" pitchFamily="34" charset="0"/>
            </a:endParaRPr>
          </a:p>
          <a:p>
            <a:pPr marL="457200" lvl="1" algn="just" rtl="0" fontAlgn="base">
              <a:spcBef>
                <a:spcPts val="0"/>
              </a:spcBef>
              <a:spcAft>
                <a:spcPts val="0"/>
              </a:spcAft>
            </a:pPr>
            <a:r>
              <a:rPr lang="en-US" b="1" i="0" u="none" strike="noStrike" dirty="0">
                <a:solidFill>
                  <a:schemeClr val="bg1"/>
                </a:solidFill>
                <a:effectLst/>
                <a:latin typeface="Century Gothic" panose="020B0502020202020204" pitchFamily="34" charset="0"/>
              </a:rPr>
              <a:t>Reduced errors and risks: Automation reduces human errors and biases, thereby increasing reliability.</a:t>
            </a:r>
          </a:p>
          <a:p>
            <a:pPr marL="457200" lvl="1" algn="just" rtl="0" fontAlgn="base">
              <a:spcBef>
                <a:spcPts val="0"/>
              </a:spcBef>
              <a:spcAft>
                <a:spcPts val="0"/>
              </a:spcAft>
            </a:pPr>
            <a:endParaRPr lang="en-US" b="1" i="0" u="none" strike="noStrike" dirty="0">
              <a:solidFill>
                <a:schemeClr val="bg1"/>
              </a:solidFill>
              <a:effectLst/>
              <a:latin typeface="Century Gothic" panose="020B0502020202020204" pitchFamily="34" charset="0"/>
            </a:endParaRPr>
          </a:p>
          <a:p>
            <a:pPr marL="457200" lvl="1" algn="just" rtl="0" fontAlgn="base">
              <a:spcBef>
                <a:spcPts val="0"/>
              </a:spcBef>
              <a:spcAft>
                <a:spcPts val="0"/>
              </a:spcAft>
            </a:pPr>
            <a:r>
              <a:rPr lang="en-US" b="1" i="0" u="none" strike="noStrike" dirty="0">
                <a:solidFill>
                  <a:schemeClr val="bg1"/>
                </a:solidFill>
                <a:effectLst/>
                <a:latin typeface="Century Gothic" panose="020B0502020202020204" pitchFamily="34" charset="0"/>
              </a:rPr>
              <a:t>Cost savings:  Autonomous AI systems optimize resource allocation, resulting in increased operational efficiency and lower labor costs.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4" name="Google Shape;764;p51"/>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51"/>
          <p:cNvGrpSpPr/>
          <p:nvPr/>
        </p:nvGrpSpPr>
        <p:grpSpPr>
          <a:xfrm>
            <a:off x="405288" y="860175"/>
            <a:ext cx="171000" cy="3574050"/>
            <a:chOff x="5816800" y="2392275"/>
            <a:chExt cx="171000" cy="3574050"/>
          </a:xfrm>
        </p:grpSpPr>
        <p:sp>
          <p:nvSpPr>
            <p:cNvPr id="782" name="Google Shape;782;p51"/>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3" name="Google Shape;783;p51"/>
            <p:cNvCxnSpPr>
              <a:stCxn id="782" idx="2"/>
              <a:endCxn id="76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784" name="Google Shape;784;p51"/>
          <p:cNvGrpSpPr/>
          <p:nvPr/>
        </p:nvGrpSpPr>
        <p:grpSpPr>
          <a:xfrm flipH="1">
            <a:off x="8567798" y="860175"/>
            <a:ext cx="171000" cy="3574050"/>
            <a:chOff x="5816800" y="2392275"/>
            <a:chExt cx="171000" cy="3574050"/>
          </a:xfrm>
        </p:grpSpPr>
        <p:sp>
          <p:nvSpPr>
            <p:cNvPr id="785" name="Google Shape;785;p51"/>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6" name="Google Shape;786;p51"/>
            <p:cNvCxnSpPr>
              <a:stCxn id="785" idx="2"/>
              <a:endCxn id="76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787" name="Google Shape;787;p5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1"/>
                </a:solidFill>
              </a:rPr>
              <a:t>AUTONOMIC COMPUTING</a:t>
            </a:r>
            <a:endParaRPr b="1" dirty="0">
              <a:solidFill>
                <a:schemeClr val="tx1"/>
              </a:solidFill>
            </a:endParaRPr>
          </a:p>
        </p:txBody>
      </p:sp>
      <p:sp>
        <p:nvSpPr>
          <p:cNvPr id="19" name="TextBox 18">
            <a:extLst>
              <a:ext uri="{FF2B5EF4-FFF2-40B4-BE49-F238E27FC236}">
                <a16:creationId xmlns:a16="http://schemas.microsoft.com/office/drawing/2014/main" id="{9FDBC590-0CCA-CCB5-9CF7-60A0F853FB7B}"/>
              </a:ext>
            </a:extLst>
          </p:cNvPr>
          <p:cNvSpPr txBox="1"/>
          <p:nvPr/>
        </p:nvSpPr>
        <p:spPr>
          <a:xfrm>
            <a:off x="150759" y="1352452"/>
            <a:ext cx="8518139" cy="3416320"/>
          </a:xfrm>
          <a:prstGeom prst="rect">
            <a:avLst/>
          </a:prstGeom>
          <a:noFill/>
        </p:spPr>
        <p:txBody>
          <a:bodyPr wrap="square">
            <a:spAutoFit/>
          </a:bodyPr>
          <a:lstStyle/>
          <a:p>
            <a:pPr marL="1371600" algn="just" rtl="0" fontAlgn="base">
              <a:spcBef>
                <a:spcPts val="0"/>
              </a:spcBef>
              <a:spcAft>
                <a:spcPts val="0"/>
              </a:spcAft>
              <a:buFont typeface="+mj-lt"/>
              <a:buAutoNum type="arabicPeriod"/>
            </a:pPr>
            <a:r>
              <a:rPr lang="en-US" sz="1000" b="0" i="0" u="none" strike="noStrike" dirty="0">
                <a:solidFill>
                  <a:srgbClr val="000000"/>
                </a:solidFill>
                <a:effectLst/>
                <a:latin typeface="Century Gothic" panose="020B0502020202020204" pitchFamily="34" charset="0"/>
              </a:rPr>
              <a:t>                                                            </a:t>
            </a:r>
          </a:p>
          <a:p>
            <a:pPr marL="1371600" algn="just" rtl="0" fontAlgn="base">
              <a:spcBef>
                <a:spcPts val="0"/>
              </a:spcBef>
              <a:spcAft>
                <a:spcPts val="0"/>
              </a:spcAft>
            </a:pPr>
            <a:r>
              <a:rPr lang="en-US" sz="1600" dirty="0">
                <a:latin typeface="Century Gothic" panose="020B0502020202020204" pitchFamily="34" charset="0"/>
              </a:rPr>
              <a:t>                                     </a:t>
            </a:r>
            <a:r>
              <a:rPr lang="en-US" sz="1600" b="1" dirty="0">
                <a:solidFill>
                  <a:schemeClr val="bg1"/>
                </a:solidFill>
                <a:latin typeface="Century Gothic" panose="020B0502020202020204" pitchFamily="34" charset="0"/>
              </a:rPr>
              <a:t>CHALLENGES</a:t>
            </a:r>
          </a:p>
          <a:p>
            <a:pPr marL="1371600" algn="just" rtl="0" fontAlgn="base">
              <a:spcBef>
                <a:spcPts val="0"/>
              </a:spcBef>
              <a:spcAft>
                <a:spcPts val="0"/>
              </a:spcAft>
              <a:buFont typeface="+mj-lt"/>
              <a:buAutoNum type="arabicPeriod"/>
            </a:pPr>
            <a:endParaRPr lang="en-US" sz="1600" b="0" i="0" u="none" strike="noStrike" dirty="0">
              <a:solidFill>
                <a:srgbClr val="000000"/>
              </a:solidFill>
              <a:effectLst/>
              <a:latin typeface="Century Gothic" panose="020B0502020202020204" pitchFamily="34" charset="0"/>
            </a:endParaRPr>
          </a:p>
          <a:p>
            <a:pPr marL="457200" lvl="1" algn="just" rtl="0" fontAlgn="base">
              <a:spcBef>
                <a:spcPts val="0"/>
              </a:spcBef>
              <a:spcAft>
                <a:spcPts val="0"/>
              </a:spcAft>
            </a:pPr>
            <a:r>
              <a:rPr lang="en-US" sz="1600" b="1" i="0" u="none" strike="noStrike" dirty="0">
                <a:solidFill>
                  <a:schemeClr val="bg1"/>
                </a:solidFill>
                <a:effectLst/>
                <a:latin typeface="Century Gothic" panose="020B0502020202020204" pitchFamily="34" charset="0"/>
              </a:rPr>
              <a:t>Data quality and accessibility: High-quality, diverse, and accessible data, as well as addressing biases, are required for autonomous systems to be reliable.</a:t>
            </a:r>
          </a:p>
          <a:p>
            <a:pPr marL="457200" lvl="1" algn="just" rtl="0" fontAlgn="base">
              <a:spcBef>
                <a:spcPts val="0"/>
              </a:spcBef>
              <a:spcAft>
                <a:spcPts val="0"/>
              </a:spcAft>
            </a:pPr>
            <a:endParaRPr lang="en-US" sz="1600" b="1" i="0" u="none" strike="noStrike" dirty="0">
              <a:solidFill>
                <a:schemeClr val="bg1"/>
              </a:solidFill>
              <a:effectLst/>
              <a:latin typeface="Century Gothic" panose="020B0502020202020204" pitchFamily="34" charset="0"/>
            </a:endParaRPr>
          </a:p>
          <a:p>
            <a:pPr marL="457200" lvl="1" algn="just" rtl="0" fontAlgn="base">
              <a:spcBef>
                <a:spcPts val="0"/>
              </a:spcBef>
              <a:spcAft>
                <a:spcPts val="0"/>
              </a:spcAft>
            </a:pPr>
            <a:r>
              <a:rPr lang="en-US" sz="1600" b="1" i="0" u="none" strike="noStrike" dirty="0">
                <a:solidFill>
                  <a:schemeClr val="bg1"/>
                </a:solidFill>
                <a:effectLst/>
                <a:latin typeface="Century Gothic" panose="020B0502020202020204" pitchFamily="34" charset="0"/>
              </a:rPr>
              <a:t>System reliability and safety: Ensuring resilience, fault tolerance, and protection against adversarial attacks or failures are critical for autonomous AI system reliability and safety.</a:t>
            </a:r>
          </a:p>
          <a:p>
            <a:pPr marL="457200" lvl="1" algn="just" rtl="0" fontAlgn="base">
              <a:spcBef>
                <a:spcPts val="0"/>
              </a:spcBef>
              <a:spcAft>
                <a:spcPts val="0"/>
              </a:spcAft>
            </a:pPr>
            <a:endParaRPr lang="en-US" sz="1600" b="1" i="0" u="none" strike="noStrike" dirty="0">
              <a:solidFill>
                <a:schemeClr val="bg1"/>
              </a:solidFill>
              <a:effectLst/>
              <a:latin typeface="Century Gothic" panose="020B0502020202020204" pitchFamily="34" charset="0"/>
            </a:endParaRPr>
          </a:p>
          <a:p>
            <a:pPr marL="457200" lvl="1" algn="just" rtl="0" fontAlgn="base">
              <a:spcBef>
                <a:spcPts val="0"/>
              </a:spcBef>
              <a:spcAft>
                <a:spcPts val="0"/>
              </a:spcAft>
            </a:pPr>
            <a:r>
              <a:rPr lang="en-US" sz="1600" b="1" i="0" u="none" strike="noStrike" dirty="0">
                <a:solidFill>
                  <a:schemeClr val="bg1"/>
                </a:solidFill>
                <a:effectLst/>
                <a:latin typeface="Century Gothic" panose="020B0502020202020204" pitchFamily="34" charset="0"/>
              </a:rPr>
              <a:t>Privacy, security, and biases: To address concerns about privacy, security, and potential biases in decision-making, transparency, fairness, and accountability must be ensured.</a:t>
            </a:r>
          </a:p>
          <a:p>
            <a:pPr marL="1371600" algn="just" rtl="0" fontAlgn="base">
              <a:spcBef>
                <a:spcPts val="0"/>
              </a:spcBef>
              <a:spcAft>
                <a:spcPts val="0"/>
              </a:spcAft>
            </a:pPr>
            <a:endParaRPr lang="en-US" b="1" i="0" u="none" strike="noStrike" dirty="0">
              <a:solidFill>
                <a:schemeClr val="bg1"/>
              </a:solidFill>
              <a:effectLst/>
              <a:latin typeface="Century Gothic" panose="020B0502020202020204" pitchFamily="34" charset="0"/>
            </a:endParaRPr>
          </a:p>
        </p:txBody>
      </p:sp>
    </p:spTree>
    <p:extLst>
      <p:ext uri="{BB962C8B-B14F-4D97-AF65-F5344CB8AC3E}">
        <p14:creationId xmlns:p14="http://schemas.microsoft.com/office/powerpoint/2010/main" val="1780736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52"/>
          <p:cNvSpPr/>
          <p:nvPr/>
        </p:nvSpPr>
        <p:spPr>
          <a:xfrm>
            <a:off x="2312225" y="725812"/>
            <a:ext cx="4519500" cy="38385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2"/>
          <p:cNvSpPr/>
          <p:nvPr/>
        </p:nvSpPr>
        <p:spPr>
          <a:xfrm>
            <a:off x="2249975" y="2999800"/>
            <a:ext cx="4644000" cy="1069187"/>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5" name="Google Shape;795;p52"/>
          <p:cNvPicPr preferRelativeResize="0"/>
          <p:nvPr/>
        </p:nvPicPr>
        <p:blipFill>
          <a:blip r:embed="rId3">
            <a:alphaModFix/>
          </a:blip>
          <a:stretch>
            <a:fillRect/>
          </a:stretch>
        </p:blipFill>
        <p:spPr>
          <a:xfrm>
            <a:off x="3571847" y="1068677"/>
            <a:ext cx="1875751" cy="1796801"/>
          </a:xfrm>
          <a:prstGeom prst="rect">
            <a:avLst/>
          </a:prstGeom>
          <a:noFill/>
          <a:ln>
            <a:noFill/>
          </a:ln>
        </p:spPr>
      </p:pic>
      <p:cxnSp>
        <p:nvCxnSpPr>
          <p:cNvPr id="796" name="Google Shape;796;p52"/>
          <p:cNvCxnSpPr>
            <a:cxnSpLocks/>
            <a:stCxn id="793" idx="1"/>
          </p:cNvCxnSpPr>
          <p:nvPr/>
        </p:nvCxnSpPr>
        <p:spPr>
          <a:xfrm rot="10800000" flipH="1">
            <a:off x="2249975" y="2589392"/>
            <a:ext cx="207298" cy="945002"/>
          </a:xfrm>
          <a:prstGeom prst="bentConnector4">
            <a:avLst>
              <a:gd name="adj1" fmla="val -110276"/>
              <a:gd name="adj2" fmla="val 78285"/>
            </a:avLst>
          </a:prstGeom>
          <a:noFill/>
          <a:ln w="9525" cap="flat" cmpd="sng">
            <a:solidFill>
              <a:schemeClr val="lt1"/>
            </a:solidFill>
            <a:prstDash val="solid"/>
            <a:round/>
            <a:headEnd type="none" w="med" len="med"/>
            <a:tailEnd type="none" w="med" len="med"/>
          </a:ln>
        </p:spPr>
      </p:cxnSp>
      <p:cxnSp>
        <p:nvCxnSpPr>
          <p:cNvPr id="797" name="Google Shape;797;p52"/>
          <p:cNvCxnSpPr>
            <a:cxnSpLocks/>
            <a:stCxn id="793" idx="3"/>
          </p:cNvCxnSpPr>
          <p:nvPr/>
        </p:nvCxnSpPr>
        <p:spPr>
          <a:xfrm flipH="1" flipV="1">
            <a:off x="6708274" y="2589392"/>
            <a:ext cx="185701" cy="945002"/>
          </a:xfrm>
          <a:prstGeom prst="bentConnector4">
            <a:avLst>
              <a:gd name="adj1" fmla="val -123101"/>
              <a:gd name="adj2" fmla="val 78285"/>
            </a:avLst>
          </a:prstGeom>
          <a:noFill/>
          <a:ln w="9525" cap="flat" cmpd="sng">
            <a:solidFill>
              <a:schemeClr val="lt1"/>
            </a:solidFill>
            <a:prstDash val="solid"/>
            <a:round/>
            <a:headEnd type="none" w="med" len="med"/>
            <a:tailEnd type="none" w="med" len="med"/>
          </a:ln>
        </p:spPr>
      </p:cxnSp>
      <p:sp>
        <p:nvSpPr>
          <p:cNvPr id="798" name="Google Shape;798;p52"/>
          <p:cNvSpPr txBox="1">
            <a:spLocks noGrp="1"/>
          </p:cNvSpPr>
          <p:nvPr>
            <p:ph type="title"/>
          </p:nvPr>
        </p:nvSpPr>
        <p:spPr>
          <a:xfrm>
            <a:off x="2459375" y="3268443"/>
            <a:ext cx="43122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u="none" strike="noStrike" dirty="0">
                <a:solidFill>
                  <a:srgbClr val="000000"/>
                </a:solidFill>
                <a:effectLst/>
              </a:rPr>
              <a:t>LITERATURE REVIEWS AND SUPPORTING INFORMATION SUPPORTING </a:t>
            </a:r>
            <a:r>
              <a:rPr lang="en-US" sz="2000" b="1" dirty="0">
                <a:solidFill>
                  <a:srgbClr val="000000"/>
                </a:solidFill>
              </a:rPr>
              <a:t>THE GROUP POSITION</a:t>
            </a:r>
            <a:endParaRPr sz="2000" dirty="0">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6" name="Google Shape;826;p54"/>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54"/>
          <p:cNvGrpSpPr/>
          <p:nvPr/>
        </p:nvGrpSpPr>
        <p:grpSpPr>
          <a:xfrm>
            <a:off x="405288" y="860175"/>
            <a:ext cx="171000" cy="3574050"/>
            <a:chOff x="5816800" y="2392275"/>
            <a:chExt cx="171000" cy="3574050"/>
          </a:xfrm>
        </p:grpSpPr>
        <p:sp>
          <p:nvSpPr>
            <p:cNvPr id="863" name="Google Shape;863;p54"/>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4" name="Google Shape;864;p54"/>
            <p:cNvCxnSpPr>
              <a:stCxn id="863" idx="2"/>
              <a:endCxn id="826"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865" name="Google Shape;865;p54"/>
          <p:cNvGrpSpPr/>
          <p:nvPr/>
        </p:nvGrpSpPr>
        <p:grpSpPr>
          <a:xfrm flipH="1">
            <a:off x="8567798" y="860388"/>
            <a:ext cx="171000" cy="2932050"/>
            <a:chOff x="5816800" y="2392488"/>
            <a:chExt cx="171000" cy="2932050"/>
          </a:xfrm>
        </p:grpSpPr>
        <p:sp>
          <p:nvSpPr>
            <p:cNvPr id="866" name="Google Shape;866;p54"/>
            <p:cNvSpPr/>
            <p:nvPr/>
          </p:nvSpPr>
          <p:spPr>
            <a:xfrm>
              <a:off x="5816800" y="5254638"/>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7" name="Google Shape;867;p54"/>
            <p:cNvCxnSpPr>
              <a:stCxn id="866" idx="2"/>
              <a:endCxn id="826" idx="3"/>
            </p:cNvCxnSpPr>
            <p:nvPr/>
          </p:nvCxnSpPr>
          <p:spPr>
            <a:xfrm rot="10800000" flipH="1">
              <a:off x="5816800" y="2392488"/>
              <a:ext cx="171000" cy="2897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871" name="Google Shape;871;p5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rPr>
              <a:t>TECHNOLOGY OBSERVATION</a:t>
            </a:r>
            <a:endParaRPr b="1" dirty="0">
              <a:solidFill>
                <a:schemeClr val="dk1"/>
              </a:solidFill>
            </a:endParaRPr>
          </a:p>
        </p:txBody>
      </p:sp>
      <p:sp>
        <p:nvSpPr>
          <p:cNvPr id="3" name="TextBox 2">
            <a:extLst>
              <a:ext uri="{FF2B5EF4-FFF2-40B4-BE49-F238E27FC236}">
                <a16:creationId xmlns:a16="http://schemas.microsoft.com/office/drawing/2014/main" id="{C25C8065-3178-7C6C-C0DB-DC55B26502A2}"/>
              </a:ext>
            </a:extLst>
          </p:cNvPr>
          <p:cNvSpPr txBox="1"/>
          <p:nvPr/>
        </p:nvSpPr>
        <p:spPr>
          <a:xfrm>
            <a:off x="1689653" y="1602604"/>
            <a:ext cx="7454347" cy="461665"/>
          </a:xfrm>
          <a:prstGeom prst="rect">
            <a:avLst/>
          </a:prstGeom>
          <a:noFill/>
        </p:spPr>
        <p:txBody>
          <a:bodyPr wrap="square">
            <a:spAutoFit/>
          </a:bodyPr>
          <a:lstStyle/>
          <a:p>
            <a:pPr marL="914400" rtl="0" fontAlgn="base">
              <a:spcBef>
                <a:spcPts val="0"/>
              </a:spcBef>
              <a:spcAft>
                <a:spcPts val="0"/>
              </a:spcAft>
            </a:pPr>
            <a:r>
              <a:rPr lang="en-US" sz="2400" b="1" i="0" u="none" strike="noStrike" dirty="0">
                <a:solidFill>
                  <a:schemeClr val="bg1"/>
                </a:solidFill>
                <a:effectLst/>
                <a:latin typeface="Fugaz One"/>
              </a:rPr>
              <a:t>Adoption of </a:t>
            </a:r>
            <a:r>
              <a:rPr lang="en-US" sz="2400" b="1" dirty="0">
                <a:solidFill>
                  <a:schemeClr val="bg1"/>
                </a:solidFill>
                <a:latin typeface="Fugaz One"/>
              </a:rPr>
              <a:t>C</a:t>
            </a:r>
            <a:r>
              <a:rPr lang="en-US" sz="2400" b="1" i="0" u="none" strike="noStrike" dirty="0">
                <a:solidFill>
                  <a:schemeClr val="bg1"/>
                </a:solidFill>
                <a:effectLst/>
                <a:latin typeface="Fugaz One"/>
              </a:rPr>
              <a:t>loud </a:t>
            </a:r>
            <a:r>
              <a:rPr lang="en-US" sz="2400" b="1" dirty="0">
                <a:solidFill>
                  <a:schemeClr val="bg1"/>
                </a:solidFill>
                <a:latin typeface="Fugaz One"/>
              </a:rPr>
              <a:t>C</a:t>
            </a:r>
            <a:r>
              <a:rPr lang="en-US" sz="2400" b="1" i="0" u="none" strike="noStrike" dirty="0">
                <a:solidFill>
                  <a:schemeClr val="bg1"/>
                </a:solidFill>
                <a:effectLst/>
                <a:latin typeface="Fugaz One"/>
              </a:rPr>
              <a:t>omputing in the Philippines:</a:t>
            </a:r>
          </a:p>
        </p:txBody>
      </p:sp>
      <p:sp>
        <p:nvSpPr>
          <p:cNvPr id="5" name="TextBox 4">
            <a:extLst>
              <a:ext uri="{FF2B5EF4-FFF2-40B4-BE49-F238E27FC236}">
                <a16:creationId xmlns:a16="http://schemas.microsoft.com/office/drawing/2014/main" id="{4F5D0DD4-1054-444B-C1AE-9C40B5C58B09}"/>
              </a:ext>
            </a:extLst>
          </p:cNvPr>
          <p:cNvSpPr txBox="1"/>
          <p:nvPr/>
        </p:nvSpPr>
        <p:spPr>
          <a:xfrm>
            <a:off x="3627782" y="2308938"/>
            <a:ext cx="5110930" cy="2246769"/>
          </a:xfrm>
          <a:prstGeom prst="rect">
            <a:avLst/>
          </a:prstGeom>
          <a:noFill/>
        </p:spPr>
        <p:txBody>
          <a:bodyPr wrap="square">
            <a:spAutoFit/>
          </a:bodyPr>
          <a:lstStyle/>
          <a:p>
            <a:r>
              <a:rPr lang="en-US" sz="2000" b="1" i="0" u="none" strike="noStrike" dirty="0">
                <a:solidFill>
                  <a:schemeClr val="bg1"/>
                </a:solidFill>
                <a:effectLst/>
                <a:latin typeface="Fugaz One"/>
              </a:rPr>
              <a:t>The Philippine government has embraced cloud computing through the GovCloud initiative, which was launched by the DOST-ICT Office in 2013. GovCloud provides government agencies with cloud infrastructure access as part of the country's digital transformation efforts.</a:t>
            </a:r>
            <a:endParaRPr lang="en-PH" sz="2000" b="1" dirty="0">
              <a:solidFill>
                <a:schemeClr val="bg1"/>
              </a:solidFill>
              <a:latin typeface="Fugaz One"/>
            </a:endParaRPr>
          </a:p>
        </p:txBody>
      </p:sp>
      <p:pic>
        <p:nvPicPr>
          <p:cNvPr id="2050" name="Picture 2" descr="Philippines map, Philippines Map, map transparent background PNG clipart |  HiClipart">
            <a:extLst>
              <a:ext uri="{FF2B5EF4-FFF2-40B4-BE49-F238E27FC236}">
                <a16:creationId xmlns:a16="http://schemas.microsoft.com/office/drawing/2014/main" id="{3312D38C-0308-7247-A685-99D599049E8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831" b="96377" l="3667" r="95000">
                        <a14:foregroundMark x1="35000" y1="5072" x2="35000" y2="5072"/>
                        <a14:foregroundMark x1="33667" y1="16667" x2="33667" y2="16667"/>
                        <a14:foregroundMark x1="48000" y1="27053" x2="48000" y2="27053"/>
                        <a14:foregroundMark x1="48000" y1="27053" x2="48000" y2="27053"/>
                        <a14:foregroundMark x1="31667" y1="35990" x2="31667" y2="35990"/>
                        <a14:foregroundMark x1="43000" y1="39614" x2="43000" y2="39614"/>
                        <a14:foregroundMark x1="49667" y1="37923" x2="49667" y2="37923"/>
                        <a14:foregroundMark x1="50000" y1="43961" x2="50000" y2="43961"/>
                        <a14:foregroundMark x1="55333" y1="44444" x2="55333" y2="44444"/>
                        <a14:foregroundMark x1="55333" y1="44444" x2="55333" y2="44444"/>
                        <a14:foregroundMark x1="71000" y1="33816" x2="71000" y2="33816"/>
                        <a14:foregroundMark x1="30667" y1="47343" x2="30667" y2="47343"/>
                        <a14:foregroundMark x1="24000" y1="57971" x2="24000" y2="57971"/>
                        <a14:foregroundMark x1="5000" y1="73671" x2="5000" y2="73671"/>
                        <a14:foregroundMark x1="3667" y1="77053" x2="3667" y2="77053"/>
                        <a14:foregroundMark x1="3667" y1="77053" x2="3667" y2="77053"/>
                        <a14:foregroundMark x1="55333" y1="52899" x2="55333" y2="52899"/>
                        <a14:foregroundMark x1="62000" y1="60386" x2="62000" y2="60386"/>
                        <a14:foregroundMark x1="62000" y1="60386" x2="62000" y2="60386"/>
                        <a14:foregroundMark x1="50667" y1="54106" x2="50667" y2="54106"/>
                        <a14:foregroundMark x1="50667" y1="54106" x2="50667" y2="54106"/>
                        <a14:foregroundMark x1="53333" y1="52415" x2="53333" y2="52415"/>
                        <a14:foregroundMark x1="67667" y1="52657" x2="67667" y2="52657"/>
                        <a14:foregroundMark x1="69333" y1="52174" x2="69333" y2="52174"/>
                        <a14:foregroundMark x1="69333" y1="52174" x2="69333" y2="52174"/>
                        <a14:foregroundMark x1="70667" y1="62802" x2="70667" y2="62802"/>
                        <a14:foregroundMark x1="70667" y1="62802" x2="70667" y2="62802"/>
                        <a14:foregroundMark x1="78333" y1="54348" x2="78333" y2="54348"/>
                        <a14:foregroundMark x1="78333" y1="54348" x2="78333" y2="54348"/>
                        <a14:foregroundMark x1="29667" y1="49758" x2="29667" y2="49758"/>
                        <a14:foregroundMark x1="29667" y1="49758" x2="29667" y2="49758"/>
                        <a14:foregroundMark x1="66000" y1="43478" x2="66000" y2="43478"/>
                        <a14:foregroundMark x1="90333" y1="60870" x2="90333" y2="60870"/>
                        <a14:foregroundMark x1="90333" y1="60870" x2="90333" y2="60870"/>
                        <a14:foregroundMark x1="86333" y1="58213" x2="86333" y2="58213"/>
                        <a14:foregroundMark x1="86333" y1="58213" x2="86333" y2="58213"/>
                        <a14:foregroundMark x1="89000" y1="69565" x2="89000" y2="69565"/>
                        <a14:foregroundMark x1="95000" y1="76812" x2="95000" y2="76812"/>
                        <a14:foregroundMark x1="52000" y1="85266" x2="52000" y2="85266"/>
                        <a14:foregroundMark x1="37333" y1="88406" x2="37333" y2="88406"/>
                        <a14:foregroundMark x1="37333" y1="88406" x2="37333" y2="88406"/>
                        <a14:foregroundMark x1="42667" y1="90338" x2="42667" y2="90338"/>
                        <a14:foregroundMark x1="41333" y1="93478" x2="41333" y2="93478"/>
                        <a14:foregroundMark x1="35667" y1="96377" x2="35667" y2="96377"/>
                      </a14:backgroundRemoval>
                    </a14:imgEffect>
                  </a14:imgLayer>
                </a14:imgProps>
              </a:ext>
              <a:ext uri="{28A0092B-C50C-407E-A947-70E740481C1C}">
                <a14:useLocalDpi xmlns:a14="http://schemas.microsoft.com/office/drawing/2010/main" val="0"/>
              </a:ext>
            </a:extLst>
          </a:blip>
          <a:srcRect/>
          <a:stretch>
            <a:fillRect/>
          </a:stretch>
        </p:blipFill>
        <p:spPr bwMode="auto">
          <a:xfrm>
            <a:off x="720000" y="1336690"/>
            <a:ext cx="2495367" cy="34436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7" name="Google Shape;877;p55"/>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55"/>
          <p:cNvGrpSpPr/>
          <p:nvPr/>
        </p:nvGrpSpPr>
        <p:grpSpPr>
          <a:xfrm>
            <a:off x="405288" y="860175"/>
            <a:ext cx="171000" cy="3574050"/>
            <a:chOff x="5816800" y="2392275"/>
            <a:chExt cx="171000" cy="3574050"/>
          </a:xfrm>
        </p:grpSpPr>
        <p:sp>
          <p:nvSpPr>
            <p:cNvPr id="964" name="Google Shape;964;p55"/>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5" name="Google Shape;965;p55"/>
            <p:cNvCxnSpPr>
              <a:stCxn id="964" idx="2"/>
              <a:endCxn id="877"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966" name="Google Shape;966;p55"/>
          <p:cNvGrpSpPr/>
          <p:nvPr/>
        </p:nvGrpSpPr>
        <p:grpSpPr>
          <a:xfrm flipH="1">
            <a:off x="8567798" y="860175"/>
            <a:ext cx="171000" cy="3574050"/>
            <a:chOff x="5816800" y="2392275"/>
            <a:chExt cx="171000" cy="3574050"/>
          </a:xfrm>
        </p:grpSpPr>
        <p:sp>
          <p:nvSpPr>
            <p:cNvPr id="967" name="Google Shape;967;p55"/>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8" name="Google Shape;968;p55"/>
            <p:cNvCxnSpPr>
              <a:stCxn id="967" idx="2"/>
              <a:endCxn id="877"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969" name="Google Shape;969;p5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rPr>
              <a:t>TECHNOLOGY OBSERVATION</a:t>
            </a:r>
            <a:endParaRPr b="1" dirty="0">
              <a:solidFill>
                <a:schemeClr val="dk1"/>
              </a:solidFill>
            </a:endParaRPr>
          </a:p>
        </p:txBody>
      </p:sp>
      <p:pic>
        <p:nvPicPr>
          <p:cNvPr id="1126" name="Picture 8" descr="Reimagining Cloud Adoption in the Philippines, APAC - MegaBites">
            <a:extLst>
              <a:ext uri="{FF2B5EF4-FFF2-40B4-BE49-F238E27FC236}">
                <a16:creationId xmlns:a16="http://schemas.microsoft.com/office/drawing/2014/main" id="{4F517E74-8D55-0291-D942-B338DD88B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273" y="1740568"/>
            <a:ext cx="3552324" cy="2368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28" name="TextBox 1127">
            <a:extLst>
              <a:ext uri="{FF2B5EF4-FFF2-40B4-BE49-F238E27FC236}">
                <a16:creationId xmlns:a16="http://schemas.microsoft.com/office/drawing/2014/main" id="{1B518B65-77D4-2F50-BE20-2DD0EB7FD9CD}"/>
              </a:ext>
            </a:extLst>
          </p:cNvPr>
          <p:cNvSpPr txBox="1"/>
          <p:nvPr/>
        </p:nvSpPr>
        <p:spPr>
          <a:xfrm>
            <a:off x="3870085" y="1508072"/>
            <a:ext cx="5246176" cy="707886"/>
          </a:xfrm>
          <a:prstGeom prst="rect">
            <a:avLst/>
          </a:prstGeom>
          <a:noFill/>
        </p:spPr>
        <p:txBody>
          <a:bodyPr wrap="square">
            <a:spAutoFit/>
          </a:bodyPr>
          <a:lstStyle/>
          <a:p>
            <a:pPr marL="914400" rtl="0" fontAlgn="base">
              <a:spcBef>
                <a:spcPts val="0"/>
              </a:spcBef>
              <a:spcAft>
                <a:spcPts val="0"/>
              </a:spcAft>
            </a:pPr>
            <a:r>
              <a:rPr lang="en-US" sz="2000" b="1" i="0" u="none" strike="noStrike" dirty="0">
                <a:solidFill>
                  <a:schemeClr val="bg1"/>
                </a:solidFill>
                <a:effectLst/>
                <a:latin typeface="Fugaz One"/>
              </a:rPr>
              <a:t>Government Policies and Regarding </a:t>
            </a:r>
            <a:r>
              <a:rPr lang="en-US" sz="2000" b="1" dirty="0">
                <a:solidFill>
                  <a:schemeClr val="bg1"/>
                </a:solidFill>
                <a:latin typeface="Fugaz One"/>
              </a:rPr>
              <a:t>C</a:t>
            </a:r>
            <a:r>
              <a:rPr lang="en-US" sz="2000" b="1" i="0" u="none" strike="noStrike" dirty="0">
                <a:solidFill>
                  <a:schemeClr val="bg1"/>
                </a:solidFill>
                <a:effectLst/>
                <a:latin typeface="Fugaz One"/>
              </a:rPr>
              <a:t>loud </a:t>
            </a:r>
            <a:r>
              <a:rPr lang="en-US" sz="2000" b="1" dirty="0">
                <a:solidFill>
                  <a:schemeClr val="bg1"/>
                </a:solidFill>
                <a:latin typeface="Fugaz One"/>
              </a:rPr>
              <a:t>A</a:t>
            </a:r>
            <a:r>
              <a:rPr lang="en-US" sz="2000" b="1" i="0" u="none" strike="noStrike" dirty="0">
                <a:solidFill>
                  <a:schemeClr val="bg1"/>
                </a:solidFill>
                <a:effectLst/>
                <a:latin typeface="Fugaz One"/>
              </a:rPr>
              <a:t>doption</a:t>
            </a:r>
          </a:p>
        </p:txBody>
      </p:sp>
      <p:sp>
        <p:nvSpPr>
          <p:cNvPr id="1130" name="TextBox 1129">
            <a:extLst>
              <a:ext uri="{FF2B5EF4-FFF2-40B4-BE49-F238E27FC236}">
                <a16:creationId xmlns:a16="http://schemas.microsoft.com/office/drawing/2014/main" id="{2DB21047-05C9-DF66-8ABA-02F106ECE5D8}"/>
              </a:ext>
            </a:extLst>
          </p:cNvPr>
          <p:cNvSpPr txBox="1"/>
          <p:nvPr/>
        </p:nvSpPr>
        <p:spPr>
          <a:xfrm>
            <a:off x="3421479" y="2301853"/>
            <a:ext cx="5196869" cy="2246769"/>
          </a:xfrm>
          <a:prstGeom prst="rect">
            <a:avLst/>
          </a:prstGeom>
          <a:noFill/>
        </p:spPr>
        <p:txBody>
          <a:bodyPr wrap="square">
            <a:spAutoFit/>
          </a:bodyPr>
          <a:lstStyle/>
          <a:p>
            <a:pPr marL="1371600" algn="just" rtl="0">
              <a:spcBef>
                <a:spcPts val="0"/>
              </a:spcBef>
              <a:spcAft>
                <a:spcPts val="0"/>
              </a:spcAft>
            </a:pPr>
            <a:r>
              <a:rPr lang="en-US" sz="1400" b="0" i="0" u="none" strike="noStrike" dirty="0">
                <a:solidFill>
                  <a:srgbClr val="0000FF"/>
                </a:solidFill>
                <a:effectLst/>
                <a:latin typeface="Century Gothic" panose="020B0502020202020204" pitchFamily="34" charset="0"/>
              </a:rPr>
              <a:t> </a:t>
            </a:r>
            <a:r>
              <a:rPr lang="en-US" sz="1400" b="0" i="0" u="none" strike="noStrike" dirty="0">
                <a:solidFill>
                  <a:schemeClr val="bg1"/>
                </a:solidFill>
                <a:effectLst/>
                <a:latin typeface="Century Gothic" panose="020B0502020202020204" pitchFamily="34" charset="0"/>
              </a:rPr>
              <a:t> </a:t>
            </a:r>
            <a:r>
              <a:rPr lang="en-US" sz="1400" b="1" i="0" u="none" strike="noStrike" dirty="0">
                <a:solidFill>
                  <a:schemeClr val="bg1"/>
                </a:solidFill>
                <a:effectLst/>
                <a:latin typeface="Century Gothic" panose="020B0502020202020204" pitchFamily="34" charset="0"/>
              </a:rPr>
              <a:t>Cloud First Policy</a:t>
            </a:r>
            <a:endParaRPr lang="en-US" b="0" dirty="0">
              <a:solidFill>
                <a:schemeClr val="bg1"/>
              </a:solidFill>
              <a:effectLst/>
            </a:endParaRPr>
          </a:p>
          <a:p>
            <a:pPr marL="1371600" algn="just" rtl="0" fontAlgn="base">
              <a:spcBef>
                <a:spcPts val="0"/>
              </a:spcBef>
              <a:spcAft>
                <a:spcPts val="0"/>
              </a:spcAft>
            </a:pPr>
            <a:endParaRPr lang="en-US" sz="1400" b="0" i="0" u="none" strike="noStrike" dirty="0">
              <a:solidFill>
                <a:schemeClr val="bg1"/>
              </a:solidFill>
              <a:effectLst/>
              <a:latin typeface="Century Gothic" panose="020B0502020202020204" pitchFamily="34" charset="0"/>
            </a:endParaRPr>
          </a:p>
          <a:p>
            <a:pPr marL="1371600" algn="just" rtl="0" fontAlgn="base">
              <a:spcBef>
                <a:spcPts val="0"/>
              </a:spcBef>
              <a:spcAft>
                <a:spcPts val="0"/>
              </a:spcAft>
            </a:pPr>
            <a:r>
              <a:rPr lang="en-US" sz="1400" b="1" i="0" u="none" strike="noStrike" dirty="0">
                <a:solidFill>
                  <a:schemeClr val="bg1"/>
                </a:solidFill>
                <a:effectLst/>
                <a:latin typeface="Fugaz One"/>
              </a:rPr>
              <a:t>Cloud computing has brought a new and more efficient means of managing government information technology resources. It is hereby declared the policy of the government to adopt a “cloud first” approach and for government departments and agencies to consider cloud computing solutions as a primary part of their infrastructure planning and procurement.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7" name="Google Shape;877;p55"/>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55"/>
          <p:cNvGrpSpPr/>
          <p:nvPr/>
        </p:nvGrpSpPr>
        <p:grpSpPr>
          <a:xfrm>
            <a:off x="405288" y="860175"/>
            <a:ext cx="171000" cy="3574050"/>
            <a:chOff x="5816800" y="2392275"/>
            <a:chExt cx="171000" cy="3574050"/>
          </a:xfrm>
        </p:grpSpPr>
        <p:sp>
          <p:nvSpPr>
            <p:cNvPr id="964" name="Google Shape;964;p55"/>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5" name="Google Shape;965;p55"/>
            <p:cNvCxnSpPr>
              <a:stCxn id="964" idx="2"/>
              <a:endCxn id="877"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966" name="Google Shape;966;p55"/>
          <p:cNvGrpSpPr/>
          <p:nvPr/>
        </p:nvGrpSpPr>
        <p:grpSpPr>
          <a:xfrm flipH="1">
            <a:off x="8567798" y="860175"/>
            <a:ext cx="171000" cy="3574050"/>
            <a:chOff x="5816800" y="2392275"/>
            <a:chExt cx="171000" cy="3574050"/>
          </a:xfrm>
        </p:grpSpPr>
        <p:sp>
          <p:nvSpPr>
            <p:cNvPr id="967" name="Google Shape;967;p55"/>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8" name="Google Shape;968;p55"/>
            <p:cNvCxnSpPr>
              <a:stCxn id="967" idx="2"/>
              <a:endCxn id="877"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969" name="Google Shape;969;p5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rPr>
              <a:t>TECHNOLOGY OBSERVATION</a:t>
            </a:r>
            <a:endParaRPr b="1" dirty="0">
              <a:solidFill>
                <a:schemeClr val="dk1"/>
              </a:solidFill>
            </a:endParaRPr>
          </a:p>
        </p:txBody>
      </p:sp>
      <p:pic>
        <p:nvPicPr>
          <p:cNvPr id="1126" name="Picture 8" descr="Reimagining Cloud Adoption in the Philippines, APAC - MegaBites">
            <a:extLst>
              <a:ext uri="{FF2B5EF4-FFF2-40B4-BE49-F238E27FC236}">
                <a16:creationId xmlns:a16="http://schemas.microsoft.com/office/drawing/2014/main" id="{4F517E74-8D55-0291-D942-B338DD88B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273" y="1740568"/>
            <a:ext cx="3552324" cy="2368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28" name="TextBox 1127">
            <a:extLst>
              <a:ext uri="{FF2B5EF4-FFF2-40B4-BE49-F238E27FC236}">
                <a16:creationId xmlns:a16="http://schemas.microsoft.com/office/drawing/2014/main" id="{1B518B65-77D4-2F50-BE20-2DD0EB7FD9CD}"/>
              </a:ext>
            </a:extLst>
          </p:cNvPr>
          <p:cNvSpPr txBox="1"/>
          <p:nvPr/>
        </p:nvSpPr>
        <p:spPr>
          <a:xfrm>
            <a:off x="3769346" y="1309166"/>
            <a:ext cx="5246176" cy="707886"/>
          </a:xfrm>
          <a:prstGeom prst="rect">
            <a:avLst/>
          </a:prstGeom>
          <a:noFill/>
        </p:spPr>
        <p:txBody>
          <a:bodyPr wrap="square">
            <a:spAutoFit/>
          </a:bodyPr>
          <a:lstStyle/>
          <a:p>
            <a:pPr marL="914400" rtl="0" fontAlgn="base">
              <a:spcBef>
                <a:spcPts val="0"/>
              </a:spcBef>
              <a:spcAft>
                <a:spcPts val="0"/>
              </a:spcAft>
            </a:pPr>
            <a:r>
              <a:rPr lang="en-US" sz="2000" b="1" i="0" u="none" strike="noStrike" dirty="0">
                <a:solidFill>
                  <a:schemeClr val="bg1"/>
                </a:solidFill>
                <a:effectLst/>
                <a:latin typeface="Fugaz One"/>
              </a:rPr>
              <a:t>Government Policies and Regarding </a:t>
            </a:r>
            <a:r>
              <a:rPr lang="en-US" sz="2000" b="1" dirty="0">
                <a:solidFill>
                  <a:schemeClr val="bg1"/>
                </a:solidFill>
                <a:latin typeface="Fugaz One"/>
              </a:rPr>
              <a:t>C</a:t>
            </a:r>
            <a:r>
              <a:rPr lang="en-US" sz="2000" b="1" i="0" u="none" strike="noStrike" dirty="0">
                <a:solidFill>
                  <a:schemeClr val="bg1"/>
                </a:solidFill>
                <a:effectLst/>
                <a:latin typeface="Fugaz One"/>
              </a:rPr>
              <a:t>loud </a:t>
            </a:r>
            <a:r>
              <a:rPr lang="en-US" sz="2000" b="1" dirty="0">
                <a:solidFill>
                  <a:schemeClr val="bg1"/>
                </a:solidFill>
                <a:latin typeface="Fugaz One"/>
              </a:rPr>
              <a:t>A</a:t>
            </a:r>
            <a:r>
              <a:rPr lang="en-US" sz="2000" b="1" i="0" u="none" strike="noStrike" dirty="0">
                <a:solidFill>
                  <a:schemeClr val="bg1"/>
                </a:solidFill>
                <a:effectLst/>
                <a:latin typeface="Fugaz One"/>
              </a:rPr>
              <a:t>doption</a:t>
            </a:r>
          </a:p>
        </p:txBody>
      </p:sp>
      <p:sp>
        <p:nvSpPr>
          <p:cNvPr id="3" name="TextBox 2">
            <a:extLst>
              <a:ext uri="{FF2B5EF4-FFF2-40B4-BE49-F238E27FC236}">
                <a16:creationId xmlns:a16="http://schemas.microsoft.com/office/drawing/2014/main" id="{DD5F5D77-C3B4-CA0A-FE03-3C1731D5A318}"/>
              </a:ext>
            </a:extLst>
          </p:cNvPr>
          <p:cNvSpPr txBox="1"/>
          <p:nvPr/>
        </p:nvSpPr>
        <p:spPr>
          <a:xfrm>
            <a:off x="4046348" y="1968355"/>
            <a:ext cx="4572000" cy="2862322"/>
          </a:xfrm>
          <a:prstGeom prst="rect">
            <a:avLst/>
          </a:prstGeom>
          <a:noFill/>
        </p:spPr>
        <p:txBody>
          <a:bodyPr wrap="square">
            <a:spAutoFit/>
          </a:bodyPr>
          <a:lstStyle/>
          <a:p>
            <a:pPr marL="1371600" rtl="0" fontAlgn="base">
              <a:spcBef>
                <a:spcPts val="0"/>
              </a:spcBef>
              <a:spcAft>
                <a:spcPts val="0"/>
              </a:spcAft>
            </a:pPr>
            <a:r>
              <a:rPr lang="en-US" sz="1200" b="1" i="0" u="none" strike="noStrike" dirty="0">
                <a:solidFill>
                  <a:schemeClr val="bg1"/>
                </a:solidFill>
                <a:effectLst/>
                <a:latin typeface="Fugaz One"/>
              </a:rPr>
              <a:t>All government agencies shall adopt cloud computing as the preferred ICT deployment strategy for their own administrative use and delivery of government online services, except: </a:t>
            </a:r>
          </a:p>
          <a:p>
            <a:pPr marL="1371600" rtl="0" fontAlgn="base">
              <a:spcBef>
                <a:spcPts val="0"/>
              </a:spcBef>
              <a:spcAft>
                <a:spcPts val="0"/>
              </a:spcAft>
            </a:pPr>
            <a:endParaRPr lang="en-US" sz="1200" b="1" i="0" u="none" strike="noStrike" dirty="0">
              <a:solidFill>
                <a:schemeClr val="bg1"/>
              </a:solidFill>
              <a:effectLst/>
              <a:latin typeface="Fugaz One"/>
            </a:endParaRPr>
          </a:p>
          <a:p>
            <a:pPr marL="742950" lvl="1" indent="-285750" rtl="0" fontAlgn="base">
              <a:spcBef>
                <a:spcPts val="0"/>
              </a:spcBef>
              <a:spcAft>
                <a:spcPts val="0"/>
              </a:spcAft>
              <a:buFont typeface="+mj-lt"/>
              <a:buAutoNum type="arabicPeriod"/>
            </a:pPr>
            <a:r>
              <a:rPr lang="en-US" sz="1200" b="1" i="0" u="none" strike="noStrike" dirty="0">
                <a:solidFill>
                  <a:schemeClr val="bg1"/>
                </a:solidFill>
                <a:effectLst/>
                <a:latin typeface="Fugaz One"/>
              </a:rPr>
              <a:t>When it can be shown that an alternative ICT deployment strategy meets special requirements of a government agency; and</a:t>
            </a:r>
          </a:p>
          <a:p>
            <a:pPr marL="742950" lvl="1" indent="-285750" rtl="0" fontAlgn="base">
              <a:spcBef>
                <a:spcPts val="0"/>
              </a:spcBef>
              <a:spcAft>
                <a:spcPts val="0"/>
              </a:spcAft>
              <a:buFont typeface="+mj-lt"/>
              <a:buAutoNum type="arabicPeriod"/>
            </a:pPr>
            <a:endParaRPr lang="en-US" sz="1200" b="1" i="0" u="none" strike="noStrike" dirty="0">
              <a:solidFill>
                <a:schemeClr val="bg1"/>
              </a:solidFill>
              <a:effectLst/>
              <a:latin typeface="Fugaz One"/>
            </a:endParaRPr>
          </a:p>
          <a:p>
            <a:pPr marL="742950" lvl="1" indent="-285750" rtl="0" fontAlgn="base">
              <a:spcBef>
                <a:spcPts val="0"/>
              </a:spcBef>
              <a:spcAft>
                <a:spcPts val="0"/>
              </a:spcAft>
              <a:buFont typeface="+mj-lt"/>
              <a:buAutoNum type="arabicPeriod"/>
            </a:pPr>
            <a:r>
              <a:rPr lang="en-US" sz="1200" b="1" i="0" u="none" strike="noStrike" dirty="0">
                <a:solidFill>
                  <a:schemeClr val="bg1"/>
                </a:solidFill>
                <a:effectLst/>
                <a:latin typeface="Fugaz One"/>
              </a:rPr>
              <a:t>When it can be shown that an alternative ICT deployment strategy is more cost effective from a Total Cost of Ownership (TCO) perspective and demonstrates at least the same level of security assurance that a cloud computing deployment offers.</a:t>
            </a:r>
          </a:p>
        </p:txBody>
      </p:sp>
    </p:spTree>
    <p:extLst>
      <p:ext uri="{BB962C8B-B14F-4D97-AF65-F5344CB8AC3E}">
        <p14:creationId xmlns:p14="http://schemas.microsoft.com/office/powerpoint/2010/main" val="2483955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4" name="Google Shape;764;p51"/>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51"/>
          <p:cNvGrpSpPr/>
          <p:nvPr/>
        </p:nvGrpSpPr>
        <p:grpSpPr>
          <a:xfrm>
            <a:off x="405288" y="860175"/>
            <a:ext cx="171000" cy="3574050"/>
            <a:chOff x="5816800" y="2392275"/>
            <a:chExt cx="171000" cy="3574050"/>
          </a:xfrm>
        </p:grpSpPr>
        <p:sp>
          <p:nvSpPr>
            <p:cNvPr id="782" name="Google Shape;782;p51"/>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3" name="Google Shape;783;p51"/>
            <p:cNvCxnSpPr>
              <a:stCxn id="782" idx="2"/>
              <a:endCxn id="76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784" name="Google Shape;784;p51"/>
          <p:cNvGrpSpPr/>
          <p:nvPr/>
        </p:nvGrpSpPr>
        <p:grpSpPr>
          <a:xfrm flipH="1">
            <a:off x="8567798" y="860175"/>
            <a:ext cx="171000" cy="3574050"/>
            <a:chOff x="5816800" y="2392275"/>
            <a:chExt cx="171000" cy="3574050"/>
          </a:xfrm>
        </p:grpSpPr>
        <p:sp>
          <p:nvSpPr>
            <p:cNvPr id="785" name="Google Shape;785;p51"/>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6" name="Google Shape;786;p51"/>
            <p:cNvCxnSpPr>
              <a:stCxn id="785" idx="2"/>
              <a:endCxn id="76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3" name="TextBox 2">
            <a:extLst>
              <a:ext uri="{FF2B5EF4-FFF2-40B4-BE49-F238E27FC236}">
                <a16:creationId xmlns:a16="http://schemas.microsoft.com/office/drawing/2014/main" id="{AEA03263-54A6-A376-4B59-A21B2272FBB1}"/>
              </a:ext>
            </a:extLst>
          </p:cNvPr>
          <p:cNvSpPr txBox="1"/>
          <p:nvPr/>
        </p:nvSpPr>
        <p:spPr>
          <a:xfrm>
            <a:off x="475188" y="1190547"/>
            <a:ext cx="8323428" cy="3600986"/>
          </a:xfrm>
          <a:prstGeom prst="rect">
            <a:avLst/>
          </a:prstGeom>
          <a:noFill/>
        </p:spPr>
        <p:txBody>
          <a:bodyPr wrap="square">
            <a:spAutoFit/>
          </a:bodyPr>
          <a:lstStyle/>
          <a:p>
            <a:r>
              <a:rPr lang="en-US" sz="2000" b="1" i="0" u="none" strike="noStrike" dirty="0">
                <a:solidFill>
                  <a:schemeClr val="bg1"/>
                </a:solidFill>
                <a:effectLst/>
                <a:latin typeface="Fugaz One"/>
              </a:rPr>
              <a:t>Enterprise Adoption</a:t>
            </a:r>
          </a:p>
          <a:p>
            <a:r>
              <a:rPr lang="en-US" sz="2000" b="1" dirty="0">
                <a:solidFill>
                  <a:schemeClr val="bg1"/>
                </a:solidFill>
                <a:latin typeface="Fugaz One"/>
              </a:rPr>
              <a:t>            - </a:t>
            </a:r>
            <a:r>
              <a:rPr lang="en-US" sz="2000" b="1" i="0" u="none" strike="noStrike" dirty="0">
                <a:solidFill>
                  <a:schemeClr val="bg1"/>
                </a:solidFill>
                <a:effectLst/>
                <a:latin typeface="Fugaz One"/>
              </a:rPr>
              <a:t>Cloud computing has been adopted by large enterprises such as Netflix, Airbnb, and Spotify to support their high-volume, scalable operations.</a:t>
            </a:r>
          </a:p>
          <a:p>
            <a:endParaRPr lang="en-US" sz="2400" b="1" dirty="0">
              <a:solidFill>
                <a:schemeClr val="bg1"/>
              </a:solidFill>
              <a:latin typeface="Fugaz One"/>
            </a:endParaRPr>
          </a:p>
          <a:p>
            <a:r>
              <a:rPr lang="en-US" sz="2000" b="1" i="0" u="none" strike="noStrike" dirty="0">
                <a:solidFill>
                  <a:schemeClr val="bg1"/>
                </a:solidFill>
                <a:effectLst/>
                <a:latin typeface="Fugaz One"/>
              </a:rPr>
              <a:t>AI and Machine Learning (ML)</a:t>
            </a:r>
          </a:p>
          <a:p>
            <a:r>
              <a:rPr lang="en-US" sz="2000" b="1" dirty="0">
                <a:solidFill>
                  <a:schemeClr val="bg1"/>
                </a:solidFill>
                <a:latin typeface="Fugaz One"/>
              </a:rPr>
              <a:t>              - </a:t>
            </a:r>
            <a:r>
              <a:rPr lang="en-US" sz="2000" b="1" i="0" u="none" strike="noStrike" dirty="0">
                <a:solidFill>
                  <a:schemeClr val="bg1"/>
                </a:solidFill>
                <a:effectLst/>
                <a:latin typeface="Fugaz One"/>
              </a:rPr>
              <a:t> Cloud platforms such as AWS, Azure, and GCP provide extensive AI and ML services, allowing organizations to develop and deploy sophisticated models without significant hardware investments. Amazon </a:t>
            </a:r>
            <a:r>
              <a:rPr lang="en-US" sz="2000" b="1" i="0" u="none" strike="noStrike" dirty="0" err="1">
                <a:solidFill>
                  <a:schemeClr val="bg1"/>
                </a:solidFill>
                <a:effectLst/>
                <a:latin typeface="Fugaz One"/>
              </a:rPr>
              <a:t>SageMaker</a:t>
            </a:r>
            <a:r>
              <a:rPr lang="en-US" sz="2000" b="1" i="0" u="none" strike="noStrike" dirty="0">
                <a:solidFill>
                  <a:schemeClr val="bg1"/>
                </a:solidFill>
                <a:effectLst/>
                <a:latin typeface="Fugaz One"/>
              </a:rPr>
              <a:t>, Google Cloud AI, and Microsoft Azure Machine Learning are a few examples.</a:t>
            </a:r>
          </a:p>
          <a:p>
            <a:endParaRPr lang="en-PH" sz="2400" b="1" dirty="0">
              <a:solidFill>
                <a:schemeClr val="bg1"/>
              </a:solidFill>
              <a:latin typeface="Fugaz One"/>
            </a:endParaRPr>
          </a:p>
        </p:txBody>
      </p:sp>
      <p:sp>
        <p:nvSpPr>
          <p:cNvPr id="5" name="Title 4">
            <a:extLst>
              <a:ext uri="{FF2B5EF4-FFF2-40B4-BE49-F238E27FC236}">
                <a16:creationId xmlns:a16="http://schemas.microsoft.com/office/drawing/2014/main" id="{230C5143-B8B9-78C8-8FB0-15039EB4A244}"/>
              </a:ext>
            </a:extLst>
          </p:cNvPr>
          <p:cNvSpPr>
            <a:spLocks noGrp="1"/>
          </p:cNvSpPr>
          <p:nvPr>
            <p:ph type="title"/>
          </p:nvPr>
        </p:nvSpPr>
        <p:spPr/>
        <p:txBody>
          <a:bodyPr/>
          <a:lstStyle/>
          <a:p>
            <a:r>
              <a:rPr lang="en-US" b="1" dirty="0">
                <a:solidFill>
                  <a:schemeClr val="tx1"/>
                </a:solidFill>
              </a:rPr>
              <a:t>GLOBAL TRENDS AND ADOPTION RATES</a:t>
            </a:r>
            <a:endParaRPr lang="en-PH" b="1" dirty="0">
              <a:solidFill>
                <a:schemeClr val="tx1"/>
              </a:solidFill>
            </a:endParaRPr>
          </a:p>
        </p:txBody>
      </p:sp>
    </p:spTree>
    <p:extLst>
      <p:ext uri="{BB962C8B-B14F-4D97-AF65-F5344CB8AC3E}">
        <p14:creationId xmlns:p14="http://schemas.microsoft.com/office/powerpoint/2010/main" val="84028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4" name="Google Shape;764;p51"/>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51"/>
          <p:cNvGrpSpPr/>
          <p:nvPr/>
        </p:nvGrpSpPr>
        <p:grpSpPr>
          <a:xfrm>
            <a:off x="405288" y="860175"/>
            <a:ext cx="171000" cy="3574050"/>
            <a:chOff x="5816800" y="2392275"/>
            <a:chExt cx="171000" cy="3574050"/>
          </a:xfrm>
        </p:grpSpPr>
        <p:sp>
          <p:nvSpPr>
            <p:cNvPr id="782" name="Google Shape;782;p51"/>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3" name="Google Shape;783;p51"/>
            <p:cNvCxnSpPr>
              <a:stCxn id="782" idx="2"/>
              <a:endCxn id="76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784" name="Google Shape;784;p51"/>
          <p:cNvGrpSpPr/>
          <p:nvPr/>
        </p:nvGrpSpPr>
        <p:grpSpPr>
          <a:xfrm flipH="1">
            <a:off x="8567798" y="860175"/>
            <a:ext cx="171000" cy="3574050"/>
            <a:chOff x="5816800" y="2392275"/>
            <a:chExt cx="171000" cy="3574050"/>
          </a:xfrm>
        </p:grpSpPr>
        <p:sp>
          <p:nvSpPr>
            <p:cNvPr id="785" name="Google Shape;785;p51"/>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6" name="Google Shape;786;p51"/>
            <p:cNvCxnSpPr>
              <a:stCxn id="785" idx="2"/>
              <a:endCxn id="76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3" name="TextBox 2">
            <a:extLst>
              <a:ext uri="{FF2B5EF4-FFF2-40B4-BE49-F238E27FC236}">
                <a16:creationId xmlns:a16="http://schemas.microsoft.com/office/drawing/2014/main" id="{AEA03263-54A6-A376-4B59-A21B2272FBB1}"/>
              </a:ext>
            </a:extLst>
          </p:cNvPr>
          <p:cNvSpPr txBox="1"/>
          <p:nvPr/>
        </p:nvSpPr>
        <p:spPr>
          <a:xfrm>
            <a:off x="-499172" y="1258003"/>
            <a:ext cx="9066922" cy="4339650"/>
          </a:xfrm>
          <a:prstGeom prst="rect">
            <a:avLst/>
          </a:prstGeom>
          <a:noFill/>
        </p:spPr>
        <p:txBody>
          <a:bodyPr wrap="square">
            <a:spAutoFit/>
          </a:bodyPr>
          <a:lstStyle/>
          <a:p>
            <a:pPr marL="1371600" algn="just" rtl="0" fontAlgn="base">
              <a:spcBef>
                <a:spcPts val="0"/>
              </a:spcBef>
              <a:spcAft>
                <a:spcPts val="0"/>
              </a:spcAft>
            </a:pPr>
            <a:r>
              <a:rPr lang="en-US" sz="2000" b="1" i="0" u="none" strike="noStrike" dirty="0">
                <a:solidFill>
                  <a:schemeClr val="bg1"/>
                </a:solidFill>
                <a:effectLst/>
                <a:latin typeface="Fugaz One"/>
              </a:rPr>
              <a:t>Startups and Innovation: </a:t>
            </a:r>
          </a:p>
          <a:p>
            <a:pPr marL="1371600" algn="just" rtl="0" fontAlgn="base">
              <a:spcBef>
                <a:spcPts val="0"/>
              </a:spcBef>
              <a:spcAft>
                <a:spcPts val="0"/>
              </a:spcAft>
            </a:pPr>
            <a:r>
              <a:rPr lang="en-US" sz="2000" b="1" dirty="0">
                <a:solidFill>
                  <a:schemeClr val="bg1"/>
                </a:solidFill>
                <a:latin typeface="Fugaz One"/>
              </a:rPr>
              <a:t>                  - </a:t>
            </a:r>
            <a:r>
              <a:rPr lang="en-US" sz="2000" b="1" i="0" u="none" strike="noStrike" dirty="0">
                <a:solidFill>
                  <a:schemeClr val="bg1"/>
                </a:solidFill>
                <a:effectLst/>
                <a:latin typeface="Fugaz One"/>
              </a:rPr>
              <a:t>By providing low-cost infrastructure and development platforms, cloud computing has fueled the rise of startups and innovation. Dropbox and GitHub began as cloud-based startups and have grown into successful enterprises.</a:t>
            </a:r>
          </a:p>
          <a:p>
            <a:pPr marL="1371600" algn="just" rtl="0" fontAlgn="base">
              <a:spcBef>
                <a:spcPts val="0"/>
              </a:spcBef>
              <a:spcAft>
                <a:spcPts val="0"/>
              </a:spcAft>
            </a:pPr>
            <a:endParaRPr lang="en-US" sz="2000" b="1" i="0" u="none" strike="noStrike" dirty="0">
              <a:solidFill>
                <a:schemeClr val="bg1"/>
              </a:solidFill>
              <a:effectLst/>
              <a:latin typeface="Fugaz One"/>
            </a:endParaRPr>
          </a:p>
          <a:p>
            <a:pPr marL="1371600" algn="just" rtl="0" fontAlgn="base">
              <a:spcBef>
                <a:spcPts val="0"/>
              </a:spcBef>
              <a:spcAft>
                <a:spcPts val="0"/>
              </a:spcAft>
            </a:pPr>
            <a:r>
              <a:rPr lang="en-US" sz="2000" b="1" i="0" u="none" strike="noStrike" dirty="0">
                <a:solidFill>
                  <a:schemeClr val="bg1"/>
                </a:solidFill>
                <a:effectLst/>
                <a:latin typeface="Fugaz One"/>
              </a:rPr>
              <a:t>Gaming Industry</a:t>
            </a:r>
          </a:p>
          <a:p>
            <a:pPr marL="1371600" algn="just" rtl="0" fontAlgn="base">
              <a:spcBef>
                <a:spcPts val="0"/>
              </a:spcBef>
              <a:spcAft>
                <a:spcPts val="0"/>
              </a:spcAft>
            </a:pPr>
            <a:r>
              <a:rPr lang="en-US" sz="2000" b="1" dirty="0">
                <a:solidFill>
                  <a:schemeClr val="bg1"/>
                </a:solidFill>
                <a:latin typeface="Fugaz One"/>
              </a:rPr>
              <a:t>           -</a:t>
            </a:r>
            <a:r>
              <a:rPr lang="en-US" sz="2000" b="1" i="0" u="none" strike="noStrike" dirty="0">
                <a:solidFill>
                  <a:schemeClr val="bg1"/>
                </a:solidFill>
                <a:effectLst/>
                <a:latin typeface="Fugaz One"/>
              </a:rPr>
              <a:t> Cloud gaming platforms such as Google Stadia and Microsoft </a:t>
            </a:r>
            <a:r>
              <a:rPr lang="en-US" sz="2000" b="1" i="0" u="none" strike="noStrike" dirty="0" err="1">
                <a:solidFill>
                  <a:schemeClr val="bg1"/>
                </a:solidFill>
                <a:effectLst/>
                <a:latin typeface="Fugaz One"/>
              </a:rPr>
              <a:t>xCloud</a:t>
            </a:r>
            <a:r>
              <a:rPr lang="en-US" sz="2000" b="1" i="0" u="none" strike="noStrike" dirty="0">
                <a:solidFill>
                  <a:schemeClr val="bg1"/>
                </a:solidFill>
                <a:effectLst/>
                <a:latin typeface="Fugaz One"/>
              </a:rPr>
              <a:t> make use of cloud infrastructure to allow users to stream and play high-quality games without the need for dedicated gaming hardware.</a:t>
            </a:r>
          </a:p>
          <a:p>
            <a:br>
              <a:rPr lang="en-US" sz="3200" b="1" dirty="0">
                <a:solidFill>
                  <a:schemeClr val="bg1"/>
                </a:solidFill>
                <a:effectLst/>
                <a:latin typeface="Fugaz One"/>
              </a:rPr>
            </a:br>
            <a:endParaRPr lang="en-PH" sz="2400" b="1" dirty="0">
              <a:solidFill>
                <a:schemeClr val="bg1"/>
              </a:solidFill>
              <a:latin typeface="Fugaz One"/>
            </a:endParaRPr>
          </a:p>
        </p:txBody>
      </p:sp>
      <p:sp>
        <p:nvSpPr>
          <p:cNvPr id="5" name="Title 4">
            <a:extLst>
              <a:ext uri="{FF2B5EF4-FFF2-40B4-BE49-F238E27FC236}">
                <a16:creationId xmlns:a16="http://schemas.microsoft.com/office/drawing/2014/main" id="{230C5143-B8B9-78C8-8FB0-15039EB4A244}"/>
              </a:ext>
            </a:extLst>
          </p:cNvPr>
          <p:cNvSpPr>
            <a:spLocks noGrp="1"/>
          </p:cNvSpPr>
          <p:nvPr>
            <p:ph type="title"/>
          </p:nvPr>
        </p:nvSpPr>
        <p:spPr/>
        <p:txBody>
          <a:bodyPr/>
          <a:lstStyle/>
          <a:p>
            <a:r>
              <a:rPr lang="en-US" b="1" dirty="0">
                <a:solidFill>
                  <a:schemeClr val="tx1"/>
                </a:solidFill>
              </a:rPr>
              <a:t>GLOBAL TRENDS AND ADOPTION RATES</a:t>
            </a:r>
            <a:endParaRPr lang="en-PH" b="1" dirty="0">
              <a:solidFill>
                <a:schemeClr val="tx1"/>
              </a:solidFill>
            </a:endParaRPr>
          </a:p>
        </p:txBody>
      </p:sp>
    </p:spTree>
    <p:extLst>
      <p:ext uri="{BB962C8B-B14F-4D97-AF65-F5344CB8AC3E}">
        <p14:creationId xmlns:p14="http://schemas.microsoft.com/office/powerpoint/2010/main" val="794526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2"/>
          <p:cNvSpPr txBox="1">
            <a:spLocks noGrp="1"/>
          </p:cNvSpPr>
          <p:nvPr>
            <p:ph type="body" idx="1"/>
          </p:nvPr>
        </p:nvSpPr>
        <p:spPr>
          <a:xfrm>
            <a:off x="-272716" y="1536594"/>
            <a:ext cx="9176645" cy="3416400"/>
          </a:xfrm>
          <a:prstGeom prst="rect">
            <a:avLst/>
          </a:prstGeom>
        </p:spPr>
        <p:txBody>
          <a:bodyPr spcFirstLastPara="1" wrap="square" lIns="91425" tIns="91425" rIns="91425" bIns="91425" anchor="t" anchorCtr="0">
            <a:noAutofit/>
          </a:bodyPr>
          <a:lstStyle/>
          <a:p>
            <a:pPr marL="914400" indent="0" rtl="0">
              <a:spcBef>
                <a:spcPts val="0"/>
              </a:spcBef>
              <a:spcAft>
                <a:spcPts val="0"/>
              </a:spcAft>
              <a:buNone/>
            </a:pPr>
            <a:r>
              <a:rPr lang="en-US" sz="2000" b="1" i="0" u="none" strike="noStrike" dirty="0">
                <a:solidFill>
                  <a:schemeClr val="bg1"/>
                </a:solidFill>
                <a:effectLst/>
                <a:latin typeface="Century Gothic" panose="020B0502020202020204" pitchFamily="34" charset="0"/>
              </a:rPr>
              <a:t>Cloud computing can be traced back to the early 2000s, when internet-based services began to evolve. The concept of cloud computing developed in response to the limitations and challenges of traditional computing models. In the past, organizations had to invest heavily in building and maintaining their own physical infrastructure, including servers, storage, and networking equipment, to meet their computing needs. </a:t>
            </a:r>
          </a:p>
          <a:p>
            <a:pPr marL="914400" indent="0" rtl="0">
              <a:spcBef>
                <a:spcPts val="0"/>
              </a:spcBef>
              <a:spcAft>
                <a:spcPts val="0"/>
              </a:spcAft>
              <a:buNone/>
            </a:pPr>
            <a:r>
              <a:rPr lang="en-US" sz="2000" b="1" i="0" u="none" strike="noStrike" dirty="0">
                <a:solidFill>
                  <a:schemeClr val="bg1"/>
                </a:solidFill>
                <a:effectLst/>
                <a:latin typeface="Century Gothic" panose="020B0502020202020204" pitchFamily="34" charset="0"/>
              </a:rPr>
              <a:t>As a result, resources are underutilized, costs are high, and management processes are complicated.</a:t>
            </a:r>
            <a:br>
              <a:rPr lang="en-US" sz="2000" dirty="0"/>
            </a:br>
            <a:endParaRPr lang="en-US" sz="2000" b="1" dirty="0">
              <a:solidFill>
                <a:schemeClr val="bg1"/>
              </a:solidFill>
              <a:effectLst/>
            </a:endParaRPr>
          </a:p>
        </p:txBody>
      </p:sp>
      <p:grpSp>
        <p:nvGrpSpPr>
          <p:cNvPr id="165" name="Google Shape;165;p32"/>
          <p:cNvGrpSpPr/>
          <p:nvPr/>
        </p:nvGrpSpPr>
        <p:grpSpPr>
          <a:xfrm>
            <a:off x="576350" y="860248"/>
            <a:ext cx="992258" cy="602061"/>
            <a:chOff x="5987863" y="2392348"/>
            <a:chExt cx="992275" cy="602061"/>
          </a:xfrm>
        </p:grpSpPr>
        <p:sp>
          <p:nvSpPr>
            <p:cNvPr id="166" name="Google Shape;166;p32"/>
            <p:cNvSpPr/>
            <p:nvPr/>
          </p:nvSpPr>
          <p:spPr>
            <a:xfrm>
              <a:off x="6910238" y="2924508"/>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32"/>
            <p:cNvCxnSpPr>
              <a:cxnSpLocks/>
              <a:stCxn id="166" idx="4"/>
              <a:endCxn id="163" idx="1"/>
            </p:cNvCxnSpPr>
            <p:nvPr/>
          </p:nvCxnSpPr>
          <p:spPr>
            <a:xfrm rot="5400000" flipH="1">
              <a:off x="6165495" y="2214716"/>
              <a:ext cx="602061" cy="957325"/>
            </a:xfrm>
            <a:prstGeom prst="bentConnector4">
              <a:avLst>
                <a:gd name="adj1" fmla="val 24408"/>
                <a:gd name="adj2" fmla="val 123879"/>
              </a:avLst>
            </a:prstGeom>
            <a:noFill/>
            <a:ln w="9525" cap="flat" cmpd="sng">
              <a:solidFill>
                <a:schemeClr val="lt1"/>
              </a:solidFill>
              <a:prstDash val="solid"/>
              <a:round/>
              <a:headEnd type="none" w="med" len="med"/>
              <a:tailEnd type="none" w="med" len="med"/>
            </a:ln>
          </p:spPr>
        </p:cxnSp>
      </p:grpSp>
      <p:grpSp>
        <p:nvGrpSpPr>
          <p:cNvPr id="168" name="Google Shape;168;p32"/>
          <p:cNvGrpSpPr/>
          <p:nvPr/>
        </p:nvGrpSpPr>
        <p:grpSpPr>
          <a:xfrm flipH="1">
            <a:off x="8534271" y="860248"/>
            <a:ext cx="66757" cy="2687714"/>
            <a:chOff x="5945166" y="-292052"/>
            <a:chExt cx="69900" cy="2664849"/>
          </a:xfrm>
        </p:grpSpPr>
        <p:sp>
          <p:nvSpPr>
            <p:cNvPr id="169" name="Google Shape;169;p32"/>
            <p:cNvSpPr/>
            <p:nvPr/>
          </p:nvSpPr>
          <p:spPr>
            <a:xfrm>
              <a:off x="5945166" y="2302897"/>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32"/>
            <p:cNvCxnSpPr>
              <a:cxnSpLocks/>
              <a:stCxn id="169" idx="3"/>
              <a:endCxn id="163" idx="3"/>
            </p:cNvCxnSpPr>
            <p:nvPr/>
          </p:nvCxnSpPr>
          <p:spPr>
            <a:xfrm rot="16200000">
              <a:off x="4640400" y="1022950"/>
              <a:ext cx="2654614" cy="24609"/>
            </a:xfrm>
            <a:prstGeom prst="bentConnector4">
              <a:avLst>
                <a:gd name="adj1" fmla="val -8924"/>
                <a:gd name="adj2" fmla="val -1014280"/>
              </a:avLst>
            </a:prstGeom>
            <a:noFill/>
            <a:ln w="9525" cap="flat" cmpd="sng">
              <a:solidFill>
                <a:schemeClr val="lt1"/>
              </a:solidFill>
              <a:prstDash val="solid"/>
              <a:round/>
              <a:headEnd type="none" w="med" len="med"/>
              <a:tailEnd type="none" w="med" len="med"/>
            </a:ln>
          </p:spPr>
        </p:cxnSp>
      </p:grpSp>
      <p:sp>
        <p:nvSpPr>
          <p:cNvPr id="171" name="Google Shape;171;p3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b="1" dirty="0"/>
              <a:t>CLOUD COMPUTING</a:t>
            </a:r>
            <a:endParaRPr b="1" dirty="0"/>
          </a:p>
        </p:txBody>
      </p:sp>
    </p:spTree>
    <p:extLst>
      <p:ext uri="{BB962C8B-B14F-4D97-AF65-F5344CB8AC3E}">
        <p14:creationId xmlns:p14="http://schemas.microsoft.com/office/powerpoint/2010/main" val="1362221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4" name="Google Shape;764;p51"/>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51"/>
          <p:cNvGrpSpPr/>
          <p:nvPr/>
        </p:nvGrpSpPr>
        <p:grpSpPr>
          <a:xfrm>
            <a:off x="405288" y="860175"/>
            <a:ext cx="171000" cy="3574050"/>
            <a:chOff x="5816800" y="2392275"/>
            <a:chExt cx="171000" cy="3574050"/>
          </a:xfrm>
        </p:grpSpPr>
        <p:sp>
          <p:nvSpPr>
            <p:cNvPr id="782" name="Google Shape;782;p51"/>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3" name="Google Shape;783;p51"/>
            <p:cNvCxnSpPr>
              <a:stCxn id="782" idx="2"/>
              <a:endCxn id="76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784" name="Google Shape;784;p51"/>
          <p:cNvGrpSpPr/>
          <p:nvPr/>
        </p:nvGrpSpPr>
        <p:grpSpPr>
          <a:xfrm flipH="1">
            <a:off x="8567798" y="860175"/>
            <a:ext cx="171000" cy="3574050"/>
            <a:chOff x="5816800" y="2392275"/>
            <a:chExt cx="171000" cy="3574050"/>
          </a:xfrm>
        </p:grpSpPr>
        <p:sp>
          <p:nvSpPr>
            <p:cNvPr id="785" name="Google Shape;785;p51"/>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6" name="Google Shape;786;p51"/>
            <p:cNvCxnSpPr>
              <a:stCxn id="785" idx="2"/>
              <a:endCxn id="76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3" name="TextBox 2">
            <a:extLst>
              <a:ext uri="{FF2B5EF4-FFF2-40B4-BE49-F238E27FC236}">
                <a16:creationId xmlns:a16="http://schemas.microsoft.com/office/drawing/2014/main" id="{AEA03263-54A6-A376-4B59-A21B2272FBB1}"/>
              </a:ext>
            </a:extLst>
          </p:cNvPr>
          <p:cNvSpPr txBox="1"/>
          <p:nvPr/>
        </p:nvSpPr>
        <p:spPr>
          <a:xfrm>
            <a:off x="-569010" y="1344975"/>
            <a:ext cx="9237884" cy="4339650"/>
          </a:xfrm>
          <a:prstGeom prst="rect">
            <a:avLst/>
          </a:prstGeom>
          <a:noFill/>
        </p:spPr>
        <p:txBody>
          <a:bodyPr wrap="square">
            <a:spAutoFit/>
          </a:bodyPr>
          <a:lstStyle/>
          <a:p>
            <a:pPr marL="914400" algn="just" rtl="0" fontAlgn="base">
              <a:spcBef>
                <a:spcPts val="0"/>
              </a:spcBef>
              <a:spcAft>
                <a:spcPts val="0"/>
              </a:spcAft>
            </a:pPr>
            <a:r>
              <a:rPr lang="en-US" sz="2000" b="1" i="0" u="none" strike="noStrike" dirty="0">
                <a:solidFill>
                  <a:schemeClr val="bg1"/>
                </a:solidFill>
                <a:effectLst/>
                <a:latin typeface="Fugaz One"/>
              </a:rPr>
              <a:t>The Role of Cloud Computing in Artificial Intelligence</a:t>
            </a:r>
          </a:p>
          <a:p>
            <a:pPr marL="1371600" indent="457200" algn="just" rtl="0">
              <a:spcBef>
                <a:spcPts val="0"/>
              </a:spcBef>
              <a:spcAft>
                <a:spcPts val="0"/>
              </a:spcAft>
            </a:pPr>
            <a:r>
              <a:rPr lang="en-US" sz="2000" b="1" dirty="0">
                <a:solidFill>
                  <a:schemeClr val="bg1"/>
                </a:solidFill>
                <a:latin typeface="Fugaz One"/>
              </a:rPr>
              <a:t>  - </a:t>
            </a:r>
            <a:r>
              <a:rPr lang="en-US" sz="1600" b="1" i="0" u="none" strike="noStrike" dirty="0">
                <a:solidFill>
                  <a:schemeClr val="bg1"/>
                </a:solidFill>
                <a:effectLst/>
                <a:latin typeface="Fugaz One"/>
              </a:rPr>
              <a:t>The author's ability to highlight the advantages of using the cloud for AI applications, supported by relevant examples and case studies, was also commended. The feedback encourages the author to continue sharing valuable information on the intersection of AI and cloud computing, indicating their appreciation for the article.</a:t>
            </a:r>
            <a:endParaRPr lang="en-US" sz="1600" b="1" dirty="0">
              <a:solidFill>
                <a:schemeClr val="bg1"/>
              </a:solidFill>
              <a:effectLst/>
              <a:latin typeface="Fugaz One"/>
            </a:endParaRPr>
          </a:p>
          <a:p>
            <a:pPr marL="914400" algn="just" rtl="0" fontAlgn="base">
              <a:spcBef>
                <a:spcPts val="0"/>
              </a:spcBef>
              <a:spcAft>
                <a:spcPts val="0"/>
              </a:spcAft>
              <a:buFont typeface="+mj-lt"/>
              <a:buAutoNum type="arabicPeriod"/>
            </a:pPr>
            <a:br>
              <a:rPr lang="en-US" sz="2000" b="1" dirty="0">
                <a:solidFill>
                  <a:schemeClr val="bg1"/>
                </a:solidFill>
                <a:effectLst/>
                <a:latin typeface="Fugaz One"/>
              </a:rPr>
            </a:br>
            <a:r>
              <a:rPr lang="en-US" sz="2000" b="1" i="0" u="none" strike="noStrike" dirty="0">
                <a:solidFill>
                  <a:schemeClr val="bg1"/>
                </a:solidFill>
                <a:effectLst/>
                <a:latin typeface="Fugaz One"/>
              </a:rPr>
              <a:t>Building towards more Autonomous and Proactive </a:t>
            </a:r>
            <a:r>
              <a:rPr lang="en-US" sz="2000" b="1" dirty="0">
                <a:solidFill>
                  <a:schemeClr val="bg1"/>
                </a:solidFill>
                <a:latin typeface="Fugaz One"/>
              </a:rPr>
              <a:t>C</a:t>
            </a:r>
            <a:r>
              <a:rPr lang="en-US" sz="2000" b="1" i="0" u="none" strike="noStrike" dirty="0">
                <a:solidFill>
                  <a:schemeClr val="bg1"/>
                </a:solidFill>
                <a:effectLst/>
                <a:latin typeface="Fugaz One"/>
              </a:rPr>
              <a:t>loud </a:t>
            </a:r>
            <a:r>
              <a:rPr lang="en-US" sz="2000" b="1" dirty="0">
                <a:solidFill>
                  <a:schemeClr val="bg1"/>
                </a:solidFill>
                <a:latin typeface="Fugaz One"/>
              </a:rPr>
              <a:t>T</a:t>
            </a:r>
            <a:r>
              <a:rPr lang="en-US" sz="2000" b="1" i="0" u="none" strike="noStrike" dirty="0">
                <a:solidFill>
                  <a:schemeClr val="bg1"/>
                </a:solidFill>
                <a:effectLst/>
                <a:latin typeface="Fugaz One"/>
              </a:rPr>
              <a:t>echnologies with Artificial Intelligence</a:t>
            </a:r>
          </a:p>
          <a:p>
            <a:pPr marL="1828800" rtl="0">
              <a:spcBef>
                <a:spcPts val="0"/>
              </a:spcBef>
              <a:spcAft>
                <a:spcPts val="0"/>
              </a:spcAft>
            </a:pPr>
            <a:br>
              <a:rPr lang="en-US" sz="1600" b="1" dirty="0">
                <a:solidFill>
                  <a:schemeClr val="bg1"/>
                </a:solidFill>
                <a:effectLst/>
                <a:latin typeface="Fugaz One"/>
              </a:rPr>
            </a:br>
            <a:r>
              <a:rPr lang="en-US" sz="1600" b="1" dirty="0">
                <a:solidFill>
                  <a:schemeClr val="bg1"/>
                </a:solidFill>
                <a:effectLst/>
                <a:latin typeface="Fugaz One"/>
              </a:rPr>
              <a:t> -  </a:t>
            </a:r>
            <a:r>
              <a:rPr lang="en-US" sz="1600" b="1" i="0" u="none" strike="noStrike" dirty="0">
                <a:solidFill>
                  <a:schemeClr val="bg1"/>
                </a:solidFill>
                <a:effectLst/>
                <a:latin typeface="Fugaz One"/>
              </a:rPr>
              <a:t>This article effectively bridges the gap between AI and cloud technologies, offering valuable insights for both technical experts and those new to the field. It is evident that the author possesses a deep understanding of the subject matter, and their expertise shines through in every paragraph.</a:t>
            </a:r>
            <a:endParaRPr lang="en-US" sz="1600" b="1" dirty="0">
              <a:solidFill>
                <a:schemeClr val="bg1"/>
              </a:solidFill>
              <a:effectLst/>
              <a:latin typeface="Fugaz One"/>
            </a:endParaRPr>
          </a:p>
          <a:p>
            <a:br>
              <a:rPr lang="en-US" sz="2800" dirty="0"/>
            </a:br>
            <a:endParaRPr lang="en-US" sz="2000" b="1" i="0" u="none" strike="noStrike" dirty="0">
              <a:solidFill>
                <a:schemeClr val="bg1"/>
              </a:solidFill>
              <a:effectLst/>
              <a:latin typeface="Fugaz One"/>
            </a:endParaRPr>
          </a:p>
        </p:txBody>
      </p:sp>
      <p:sp>
        <p:nvSpPr>
          <p:cNvPr id="5" name="Title 4">
            <a:extLst>
              <a:ext uri="{FF2B5EF4-FFF2-40B4-BE49-F238E27FC236}">
                <a16:creationId xmlns:a16="http://schemas.microsoft.com/office/drawing/2014/main" id="{230C5143-B8B9-78C8-8FB0-15039EB4A244}"/>
              </a:ext>
            </a:extLst>
          </p:cNvPr>
          <p:cNvSpPr>
            <a:spLocks noGrp="1"/>
          </p:cNvSpPr>
          <p:nvPr>
            <p:ph type="title"/>
          </p:nvPr>
        </p:nvSpPr>
        <p:spPr/>
        <p:txBody>
          <a:bodyPr/>
          <a:lstStyle/>
          <a:p>
            <a:r>
              <a:rPr lang="en-US" b="1" dirty="0">
                <a:solidFill>
                  <a:schemeClr val="tx1"/>
                </a:solidFill>
              </a:rPr>
              <a:t>TECHNOLOGY LITERARY REVIEWS</a:t>
            </a:r>
            <a:endParaRPr lang="en-PH" b="1" dirty="0">
              <a:solidFill>
                <a:schemeClr val="tx1"/>
              </a:solidFill>
            </a:endParaRPr>
          </a:p>
        </p:txBody>
      </p:sp>
    </p:spTree>
    <p:extLst>
      <p:ext uri="{BB962C8B-B14F-4D97-AF65-F5344CB8AC3E}">
        <p14:creationId xmlns:p14="http://schemas.microsoft.com/office/powerpoint/2010/main" val="4038417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56"/>
          <p:cNvSpPr/>
          <p:nvPr/>
        </p:nvSpPr>
        <p:spPr>
          <a:xfrm>
            <a:off x="29625" y="1192674"/>
            <a:ext cx="4460400" cy="3788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6"/>
          <p:cNvSpPr/>
          <p:nvPr/>
        </p:nvSpPr>
        <p:spPr>
          <a:xfrm>
            <a:off x="4291875" y="339536"/>
            <a:ext cx="4624500" cy="3927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56"/>
          <p:cNvSpPr/>
          <p:nvPr/>
        </p:nvSpPr>
        <p:spPr>
          <a:xfrm>
            <a:off x="5031825" y="1956024"/>
            <a:ext cx="3144600" cy="1294029"/>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78" name="Google Shape;978;p56"/>
          <p:cNvGrpSpPr/>
          <p:nvPr/>
        </p:nvGrpSpPr>
        <p:grpSpPr>
          <a:xfrm>
            <a:off x="990225" y="1260651"/>
            <a:ext cx="3410334" cy="2774597"/>
            <a:chOff x="990225" y="1260651"/>
            <a:chExt cx="3410334" cy="2774597"/>
          </a:xfrm>
        </p:grpSpPr>
        <p:sp>
          <p:nvSpPr>
            <p:cNvPr id="979" name="Google Shape;979;p56"/>
            <p:cNvSpPr/>
            <p:nvPr/>
          </p:nvSpPr>
          <p:spPr>
            <a:xfrm>
              <a:off x="2123801" y="3622106"/>
              <a:ext cx="1143193" cy="413142"/>
            </a:xfrm>
            <a:custGeom>
              <a:avLst/>
              <a:gdLst/>
              <a:ahLst/>
              <a:cxnLst/>
              <a:rect l="l" t="t" r="r" b="b"/>
              <a:pathLst>
                <a:path w="55441" h="20036" extrusionOk="0">
                  <a:moveTo>
                    <a:pt x="0" y="20035"/>
                  </a:moveTo>
                  <a:lnTo>
                    <a:pt x="0" y="17982"/>
                  </a:lnTo>
                  <a:lnTo>
                    <a:pt x="6526" y="17184"/>
                  </a:lnTo>
                  <a:lnTo>
                    <a:pt x="11030" y="1"/>
                  </a:lnTo>
                  <a:lnTo>
                    <a:pt x="44410" y="1"/>
                  </a:lnTo>
                  <a:lnTo>
                    <a:pt x="48911" y="17184"/>
                  </a:lnTo>
                  <a:lnTo>
                    <a:pt x="55441" y="17982"/>
                  </a:lnTo>
                  <a:lnTo>
                    <a:pt x="55441" y="200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6"/>
            <p:cNvSpPr/>
            <p:nvPr/>
          </p:nvSpPr>
          <p:spPr>
            <a:xfrm>
              <a:off x="990237" y="1260651"/>
              <a:ext cx="3410321" cy="2065402"/>
            </a:xfrm>
            <a:custGeom>
              <a:avLst/>
              <a:gdLst/>
              <a:ahLst/>
              <a:cxnLst/>
              <a:rect l="l" t="t" r="r" b="b"/>
              <a:pathLst>
                <a:path w="165389" h="100165" extrusionOk="0">
                  <a:moveTo>
                    <a:pt x="1" y="100165"/>
                  </a:moveTo>
                  <a:lnTo>
                    <a:pt x="1" y="3726"/>
                  </a:lnTo>
                  <a:cubicBezTo>
                    <a:pt x="1" y="1669"/>
                    <a:pt x="1670" y="0"/>
                    <a:pt x="3728" y="0"/>
                  </a:cubicBezTo>
                  <a:lnTo>
                    <a:pt x="161661" y="0"/>
                  </a:lnTo>
                  <a:cubicBezTo>
                    <a:pt x="163721" y="0"/>
                    <a:pt x="165388" y="1669"/>
                    <a:pt x="165388" y="3726"/>
                  </a:cubicBezTo>
                  <a:lnTo>
                    <a:pt x="165388" y="100165"/>
                  </a:lnTo>
                  <a:close/>
                </a:path>
              </a:pathLst>
            </a:custGeom>
            <a:gradFill>
              <a:gsLst>
                <a:gs pos="0">
                  <a:srgbClr val="00BCC2"/>
                </a:gs>
                <a:gs pos="100000">
                  <a:srgbClr val="B2E4C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6"/>
            <p:cNvSpPr/>
            <p:nvPr/>
          </p:nvSpPr>
          <p:spPr>
            <a:xfrm>
              <a:off x="990225" y="3250054"/>
              <a:ext cx="3410321" cy="383348"/>
            </a:xfrm>
            <a:custGeom>
              <a:avLst/>
              <a:gdLst/>
              <a:ahLst/>
              <a:cxnLst/>
              <a:rect l="l" t="t" r="r" b="b"/>
              <a:pathLst>
                <a:path w="165389" h="14909" extrusionOk="0">
                  <a:moveTo>
                    <a:pt x="161661" y="14908"/>
                  </a:moveTo>
                  <a:lnTo>
                    <a:pt x="3728" y="14908"/>
                  </a:lnTo>
                  <a:cubicBezTo>
                    <a:pt x="1670" y="14908"/>
                    <a:pt x="1" y="13241"/>
                    <a:pt x="1" y="11182"/>
                  </a:cubicBezTo>
                  <a:lnTo>
                    <a:pt x="1" y="1"/>
                  </a:lnTo>
                  <a:lnTo>
                    <a:pt x="165388" y="1"/>
                  </a:lnTo>
                  <a:lnTo>
                    <a:pt x="165388" y="11182"/>
                  </a:lnTo>
                  <a:cubicBezTo>
                    <a:pt x="165388" y="13241"/>
                    <a:pt x="163719" y="14908"/>
                    <a:pt x="161661" y="14908"/>
                  </a:cubicBezTo>
                  <a:close/>
                </a:path>
              </a:pathLst>
            </a:custGeom>
            <a:gradFill>
              <a:gsLst>
                <a:gs pos="0">
                  <a:srgbClr val="00BCC2"/>
                </a:gs>
                <a:gs pos="100000">
                  <a:srgbClr val="B2E4C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83" name="Google Shape;983;p56"/>
          <p:cNvCxnSpPr>
            <a:cxnSpLocks/>
            <a:stCxn id="976" idx="1"/>
          </p:cNvCxnSpPr>
          <p:nvPr/>
        </p:nvCxnSpPr>
        <p:spPr>
          <a:xfrm rot="10800000" flipV="1">
            <a:off x="4783201" y="2603038"/>
            <a:ext cx="248625" cy="255087"/>
          </a:xfrm>
          <a:prstGeom prst="bentConnector2">
            <a:avLst/>
          </a:prstGeom>
          <a:noFill/>
          <a:ln w="9525" cap="flat" cmpd="sng">
            <a:solidFill>
              <a:schemeClr val="lt1"/>
            </a:solidFill>
            <a:prstDash val="solid"/>
            <a:round/>
            <a:headEnd type="none" w="med" len="med"/>
            <a:tailEnd type="none" w="med" len="med"/>
          </a:ln>
        </p:spPr>
      </p:cxnSp>
      <p:cxnSp>
        <p:nvCxnSpPr>
          <p:cNvPr id="984" name="Google Shape;984;p56"/>
          <p:cNvCxnSpPr>
            <a:cxnSpLocks/>
            <a:stCxn id="976" idx="3"/>
          </p:cNvCxnSpPr>
          <p:nvPr/>
        </p:nvCxnSpPr>
        <p:spPr>
          <a:xfrm>
            <a:off x="8176425" y="2603039"/>
            <a:ext cx="254653" cy="255087"/>
          </a:xfrm>
          <a:prstGeom prst="bentConnector2">
            <a:avLst/>
          </a:prstGeom>
          <a:noFill/>
          <a:ln w="9525" cap="flat" cmpd="sng">
            <a:solidFill>
              <a:schemeClr val="lt1"/>
            </a:solidFill>
            <a:prstDash val="solid"/>
            <a:round/>
            <a:headEnd type="none" w="med" len="med"/>
            <a:tailEnd type="none" w="med" len="med"/>
          </a:ln>
        </p:spPr>
      </p:cxnSp>
      <p:grpSp>
        <p:nvGrpSpPr>
          <p:cNvPr id="985" name="Google Shape;985;p56"/>
          <p:cNvGrpSpPr/>
          <p:nvPr/>
        </p:nvGrpSpPr>
        <p:grpSpPr>
          <a:xfrm flipH="1">
            <a:off x="2660435" y="3268925"/>
            <a:ext cx="3943800" cy="1139550"/>
            <a:chOff x="2048263" y="4736650"/>
            <a:chExt cx="3943800" cy="1139550"/>
          </a:xfrm>
        </p:grpSpPr>
        <p:sp>
          <p:nvSpPr>
            <p:cNvPr id="986" name="Google Shape;986;p56"/>
            <p:cNvSpPr/>
            <p:nvPr/>
          </p:nvSpPr>
          <p:spPr>
            <a:xfrm>
              <a:off x="5922163" y="580630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7" name="Google Shape;987;p56"/>
            <p:cNvCxnSpPr>
              <a:cxnSpLocks/>
              <a:stCxn id="986" idx="2"/>
            </p:cNvCxnSpPr>
            <p:nvPr/>
          </p:nvCxnSpPr>
          <p:spPr>
            <a:xfrm rot="10800000">
              <a:off x="2048263" y="4736650"/>
              <a:ext cx="3873900" cy="1104600"/>
            </a:xfrm>
            <a:prstGeom prst="bentConnector2">
              <a:avLst/>
            </a:prstGeom>
            <a:noFill/>
            <a:ln w="9525" cap="flat" cmpd="sng">
              <a:solidFill>
                <a:schemeClr val="lt1"/>
              </a:solidFill>
              <a:prstDash val="solid"/>
              <a:round/>
              <a:headEnd type="none" w="med" len="med"/>
              <a:tailEnd type="none" w="med" len="med"/>
            </a:ln>
          </p:spPr>
        </p:cxnSp>
      </p:grpSp>
      <p:sp>
        <p:nvSpPr>
          <p:cNvPr id="988" name="Google Shape;988;p56"/>
          <p:cNvSpPr txBox="1">
            <a:spLocks noGrp="1"/>
          </p:cNvSpPr>
          <p:nvPr>
            <p:ph type="title"/>
          </p:nvPr>
        </p:nvSpPr>
        <p:spPr>
          <a:xfrm>
            <a:off x="5121975" y="2285400"/>
            <a:ext cx="2964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rPr>
              <a:t>SUMMARY</a:t>
            </a:r>
            <a:endParaRPr b="1" dirty="0">
              <a:solidFill>
                <a:schemeClr val="dk1"/>
              </a:solidFill>
            </a:endParaRPr>
          </a:p>
        </p:txBody>
      </p:sp>
      <p:pic>
        <p:nvPicPr>
          <p:cNvPr id="3074" name="Picture 2" descr="Cloud Computing: Advantages and Disadvantages | Simplilearn">
            <a:extLst>
              <a:ext uri="{FF2B5EF4-FFF2-40B4-BE49-F238E27FC236}">
                <a16:creationId xmlns:a16="http://schemas.microsoft.com/office/drawing/2014/main" id="{C85C45F8-68B3-BC07-661E-C836F7164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71" y="1528709"/>
            <a:ext cx="3228827" cy="18162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9"/>
          <p:cNvSpPr/>
          <p:nvPr/>
        </p:nvSpPr>
        <p:spPr>
          <a:xfrm>
            <a:off x="4869024" y="733601"/>
            <a:ext cx="4519500" cy="38385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49"/>
          <p:cNvSpPr/>
          <p:nvPr/>
        </p:nvSpPr>
        <p:spPr>
          <a:xfrm>
            <a:off x="936972" y="491201"/>
            <a:ext cx="340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9"/>
          <p:cNvSpPr txBox="1">
            <a:spLocks noGrp="1"/>
          </p:cNvSpPr>
          <p:nvPr>
            <p:ph type="body" idx="1"/>
          </p:nvPr>
        </p:nvSpPr>
        <p:spPr>
          <a:xfrm>
            <a:off x="249598" y="1187788"/>
            <a:ext cx="4756057" cy="2757300"/>
          </a:xfrm>
          <a:prstGeom prst="rect">
            <a:avLst/>
          </a:prstGeom>
        </p:spPr>
        <p:txBody>
          <a:bodyPr spcFirstLastPara="1" wrap="square" lIns="91425" tIns="91425" rIns="91425" bIns="91425" anchor="t" anchorCtr="0">
            <a:noAutofit/>
          </a:bodyPr>
          <a:lstStyle/>
          <a:p>
            <a:pPr indent="0" algn="just" rtl="0">
              <a:spcBef>
                <a:spcPts val="0"/>
              </a:spcBef>
              <a:spcAft>
                <a:spcPts val="0"/>
              </a:spcAft>
              <a:buNone/>
            </a:pPr>
            <a:r>
              <a:rPr lang="en-US" sz="1800" b="1" i="0" u="none" strike="noStrike" dirty="0">
                <a:solidFill>
                  <a:schemeClr val="bg1"/>
                </a:solidFill>
                <a:effectLst/>
                <a:latin typeface="Fugaz One"/>
              </a:rPr>
              <a:t>In this comprehensive set of entries, we discover the intersection of cloud computing, autonomous AI, and their effect on distinctive industries. The article starts with an advent to cloud computing, highlighting its function in delivering on-demand computing resources and putting off the need to control agencies' personal infrastructure. Autonomous computing, with a focal point on self-handling and self-optimizing structures, changed into additionally introduced.</a:t>
            </a:r>
            <a:endParaRPr lang="en-US" sz="1800" b="1" dirty="0">
              <a:solidFill>
                <a:schemeClr val="bg1"/>
              </a:solidFill>
              <a:effectLst/>
              <a:latin typeface="Fugaz One"/>
            </a:endParaRPr>
          </a:p>
          <a:p>
            <a:pPr marL="165100" indent="0">
              <a:buNone/>
            </a:pPr>
            <a:endParaRPr dirty="0"/>
          </a:p>
        </p:txBody>
      </p:sp>
      <p:grpSp>
        <p:nvGrpSpPr>
          <p:cNvPr id="739" name="Google Shape;739;p49"/>
          <p:cNvGrpSpPr/>
          <p:nvPr/>
        </p:nvGrpSpPr>
        <p:grpSpPr>
          <a:xfrm>
            <a:off x="405288" y="733601"/>
            <a:ext cx="531684" cy="3700624"/>
            <a:chOff x="5816800" y="2265701"/>
            <a:chExt cx="531684" cy="3700624"/>
          </a:xfrm>
        </p:grpSpPr>
        <p:sp>
          <p:nvSpPr>
            <p:cNvPr id="740" name="Google Shape;740;p49"/>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 name="Google Shape;741;p49"/>
            <p:cNvCxnSpPr>
              <a:stCxn id="740" idx="2"/>
              <a:endCxn id="736" idx="1"/>
            </p:cNvCxnSpPr>
            <p:nvPr/>
          </p:nvCxnSpPr>
          <p:spPr>
            <a:xfrm rot="10800000" flipH="1">
              <a:off x="5816800" y="2265701"/>
              <a:ext cx="531684" cy="3665674"/>
            </a:xfrm>
            <a:prstGeom prst="bentConnector3">
              <a:avLst>
                <a:gd name="adj1" fmla="val -42995"/>
              </a:avLst>
            </a:prstGeom>
            <a:noFill/>
            <a:ln w="9525" cap="flat" cmpd="sng">
              <a:solidFill>
                <a:schemeClr val="lt1"/>
              </a:solidFill>
              <a:prstDash val="solid"/>
              <a:round/>
              <a:headEnd type="none" w="med" len="med"/>
              <a:tailEnd type="none" w="med" len="med"/>
            </a:ln>
          </p:spPr>
        </p:cxnSp>
      </p:grpSp>
      <p:sp>
        <p:nvSpPr>
          <p:cNvPr id="742" name="Google Shape;742;p49"/>
          <p:cNvSpPr txBox="1">
            <a:spLocks noGrp="1"/>
          </p:cNvSpPr>
          <p:nvPr>
            <p:ph type="title"/>
          </p:nvPr>
        </p:nvSpPr>
        <p:spPr>
          <a:xfrm>
            <a:off x="1626024" y="447251"/>
            <a:ext cx="3243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dk1"/>
                </a:solidFill>
              </a:rPr>
              <a:t>SUMMARY</a:t>
            </a:r>
            <a:endParaRPr sz="2800" b="1" dirty="0">
              <a:solidFill>
                <a:schemeClr val="dk1"/>
              </a:solidFill>
            </a:endParaRPr>
          </a:p>
        </p:txBody>
      </p:sp>
      <p:pic>
        <p:nvPicPr>
          <p:cNvPr id="2" name="Google Shape;1398;p60">
            <a:extLst>
              <a:ext uri="{FF2B5EF4-FFF2-40B4-BE49-F238E27FC236}">
                <a16:creationId xmlns:a16="http://schemas.microsoft.com/office/drawing/2014/main" id="{F12C7D97-1058-EAFD-39E7-3D5EF75541CE}"/>
              </a:ext>
            </a:extLst>
          </p:cNvPr>
          <p:cNvPicPr preferRelativeResize="0"/>
          <p:nvPr/>
        </p:nvPicPr>
        <p:blipFill>
          <a:blip r:embed="rId3">
            <a:alphaModFix/>
          </a:blip>
          <a:stretch>
            <a:fillRect/>
          </a:stretch>
        </p:blipFill>
        <p:spPr>
          <a:xfrm>
            <a:off x="5183210" y="1672080"/>
            <a:ext cx="3555503" cy="2551281"/>
          </a:xfrm>
          <a:prstGeom prst="rect">
            <a:avLst/>
          </a:prstGeom>
          <a:noFill/>
          <a:ln>
            <a:noFill/>
          </a:ln>
        </p:spPr>
      </p:pic>
    </p:spTree>
    <p:extLst>
      <p:ext uri="{BB962C8B-B14F-4D97-AF65-F5344CB8AC3E}">
        <p14:creationId xmlns:p14="http://schemas.microsoft.com/office/powerpoint/2010/main" val="1549237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9"/>
          <p:cNvSpPr/>
          <p:nvPr/>
        </p:nvSpPr>
        <p:spPr>
          <a:xfrm>
            <a:off x="5032536" y="857749"/>
            <a:ext cx="4519500" cy="38385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49"/>
          <p:cNvSpPr/>
          <p:nvPr/>
        </p:nvSpPr>
        <p:spPr>
          <a:xfrm>
            <a:off x="936971" y="491201"/>
            <a:ext cx="5373887"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49"/>
          <p:cNvSpPr txBox="1">
            <a:spLocks noGrp="1"/>
          </p:cNvSpPr>
          <p:nvPr>
            <p:ph type="body" idx="1"/>
          </p:nvPr>
        </p:nvSpPr>
        <p:spPr>
          <a:xfrm>
            <a:off x="564087" y="1063901"/>
            <a:ext cx="4922313" cy="2881187"/>
          </a:xfrm>
          <a:prstGeom prst="rect">
            <a:avLst/>
          </a:prstGeom>
        </p:spPr>
        <p:txBody>
          <a:bodyPr spcFirstLastPara="1" wrap="square" lIns="91425" tIns="91425" rIns="91425" bIns="91425" anchor="t" anchorCtr="0">
            <a:noAutofit/>
          </a:bodyPr>
          <a:lstStyle/>
          <a:p>
            <a:pPr marL="457200" algn="just" rtl="0" fontAlgn="base">
              <a:spcBef>
                <a:spcPts val="1200"/>
              </a:spcBef>
              <a:spcAft>
                <a:spcPts val="0"/>
              </a:spcAft>
              <a:buFont typeface="+mj-lt"/>
              <a:buAutoNum type="arabicPeriod"/>
            </a:pPr>
            <a:r>
              <a:rPr lang="en-US" sz="1200" b="1" i="0" u="none" strike="noStrike" dirty="0">
                <a:solidFill>
                  <a:schemeClr val="bg1"/>
                </a:solidFill>
                <a:effectLst/>
                <a:latin typeface="Fugaz One"/>
              </a:rPr>
              <a:t>Cloud computing and autonomous AI technologies have the potential to revolutionize industries by enabling efficient and scalable computing resources, advanced analytics, and real-time data processing.</a:t>
            </a:r>
          </a:p>
          <a:p>
            <a:pPr marL="457200" algn="just" rtl="0" fontAlgn="base">
              <a:spcBef>
                <a:spcPts val="0"/>
              </a:spcBef>
              <a:spcAft>
                <a:spcPts val="0"/>
              </a:spcAft>
              <a:buFont typeface="+mj-lt"/>
              <a:buAutoNum type="arabicPeriod"/>
            </a:pPr>
            <a:r>
              <a:rPr lang="en-US" sz="1200" b="1" i="0" u="none" strike="noStrike" dirty="0">
                <a:solidFill>
                  <a:schemeClr val="bg1"/>
                </a:solidFill>
                <a:effectLst/>
                <a:latin typeface="Fugaz One"/>
              </a:rPr>
              <a:t>The integration of cloud computing and autonomous AI offers numerous benefits such as cost savings, increased productivity, enhanced decision-making, and improved system reliability.</a:t>
            </a:r>
          </a:p>
          <a:p>
            <a:pPr marL="457200" algn="just" rtl="0" fontAlgn="base">
              <a:spcBef>
                <a:spcPts val="0"/>
              </a:spcBef>
              <a:spcAft>
                <a:spcPts val="0"/>
              </a:spcAft>
              <a:buFont typeface="+mj-lt"/>
              <a:buAutoNum type="arabicPeriod"/>
            </a:pPr>
            <a:r>
              <a:rPr lang="en-US" sz="1200" b="1" i="0" u="none" strike="noStrike" dirty="0">
                <a:solidFill>
                  <a:schemeClr val="bg1"/>
                </a:solidFill>
                <a:effectLst/>
                <a:latin typeface="Fugaz One"/>
              </a:rPr>
              <a:t>Cloud computing provides different deployment models (public, private, hybrid) and types (IaaS, PaaS, SaaS), allowing organizations to choose the most suitable approach based on their specific requirements.</a:t>
            </a:r>
          </a:p>
          <a:p>
            <a:pPr marL="457200" algn="just" rtl="0" fontAlgn="base">
              <a:spcBef>
                <a:spcPts val="0"/>
              </a:spcBef>
              <a:spcAft>
                <a:spcPts val="0"/>
              </a:spcAft>
              <a:buFont typeface="+mj-lt"/>
              <a:buAutoNum type="arabicPeriod"/>
            </a:pPr>
            <a:r>
              <a:rPr lang="en-US" sz="1200" b="1" i="0" u="none" strike="noStrike" dirty="0">
                <a:solidFill>
                  <a:schemeClr val="bg1"/>
                </a:solidFill>
                <a:effectLst/>
                <a:latin typeface="Fugaz One"/>
              </a:rPr>
              <a:t>Autonomic computing enhances system performance by automating tasks such as configuration, optimization, healing, protection, and self-awareness, leading to increased efficiency and reduced errors.</a:t>
            </a:r>
          </a:p>
          <a:p>
            <a:pPr marL="457200" algn="just" rtl="0" fontAlgn="base">
              <a:spcBef>
                <a:spcPts val="0"/>
              </a:spcBef>
              <a:spcAft>
                <a:spcPts val="1200"/>
              </a:spcAft>
              <a:buFont typeface="+mj-lt"/>
              <a:buAutoNum type="arabicPeriod"/>
            </a:pPr>
            <a:r>
              <a:rPr lang="en-US" sz="1200" b="1" i="0" u="none" strike="noStrike" dirty="0">
                <a:solidFill>
                  <a:schemeClr val="bg1"/>
                </a:solidFill>
                <a:effectLst/>
                <a:latin typeface="Fugaz One"/>
              </a:rPr>
              <a:t>Despite the advantages, challenges related to data privacy, connectivity, data quality, system reliability, safety, security, and biases must be addressed to ensure the successful implementation and adoption of these technologies.</a:t>
            </a:r>
          </a:p>
          <a:p>
            <a:pPr marL="165100" indent="0">
              <a:buNone/>
            </a:pPr>
            <a:endParaRPr dirty="0"/>
          </a:p>
        </p:txBody>
      </p:sp>
      <p:grpSp>
        <p:nvGrpSpPr>
          <p:cNvPr id="739" name="Google Shape;739;p49"/>
          <p:cNvGrpSpPr/>
          <p:nvPr/>
        </p:nvGrpSpPr>
        <p:grpSpPr>
          <a:xfrm>
            <a:off x="405287" y="733601"/>
            <a:ext cx="531683" cy="3700624"/>
            <a:chOff x="5816799" y="2265701"/>
            <a:chExt cx="531683" cy="3700624"/>
          </a:xfrm>
        </p:grpSpPr>
        <p:sp>
          <p:nvSpPr>
            <p:cNvPr id="740" name="Google Shape;740;p49"/>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 name="Google Shape;741;p49"/>
            <p:cNvCxnSpPr>
              <a:cxnSpLocks/>
              <a:stCxn id="740" idx="2"/>
              <a:endCxn id="736" idx="1"/>
            </p:cNvCxnSpPr>
            <p:nvPr/>
          </p:nvCxnSpPr>
          <p:spPr>
            <a:xfrm rot="10800000" flipH="1">
              <a:off x="5816799" y="2265701"/>
              <a:ext cx="531683" cy="3665674"/>
            </a:xfrm>
            <a:prstGeom prst="bentConnector3">
              <a:avLst>
                <a:gd name="adj1" fmla="val -42996"/>
              </a:avLst>
            </a:prstGeom>
            <a:noFill/>
            <a:ln w="9525" cap="flat" cmpd="sng">
              <a:solidFill>
                <a:schemeClr val="lt1"/>
              </a:solidFill>
              <a:prstDash val="solid"/>
              <a:round/>
              <a:headEnd type="none" w="med" len="med"/>
              <a:tailEnd type="none" w="med" len="med"/>
            </a:ln>
          </p:spPr>
        </p:cxnSp>
      </p:grpSp>
      <p:sp>
        <p:nvSpPr>
          <p:cNvPr id="742" name="Google Shape;742;p49"/>
          <p:cNvSpPr txBox="1">
            <a:spLocks noGrp="1"/>
          </p:cNvSpPr>
          <p:nvPr>
            <p:ph type="title"/>
          </p:nvPr>
        </p:nvSpPr>
        <p:spPr>
          <a:xfrm>
            <a:off x="2532374" y="447251"/>
            <a:ext cx="3243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dk1"/>
                </a:solidFill>
              </a:rPr>
              <a:t>CONCLUSIONS</a:t>
            </a:r>
            <a:endParaRPr sz="2800" b="1" dirty="0">
              <a:solidFill>
                <a:schemeClr val="dk1"/>
              </a:solidFill>
            </a:endParaRPr>
          </a:p>
        </p:txBody>
      </p:sp>
      <p:pic>
        <p:nvPicPr>
          <p:cNvPr id="4" name="Google Shape;1395;p60">
            <a:extLst>
              <a:ext uri="{FF2B5EF4-FFF2-40B4-BE49-F238E27FC236}">
                <a16:creationId xmlns:a16="http://schemas.microsoft.com/office/drawing/2014/main" id="{F739E4EA-4044-BFA7-E0BC-9007CB4480DE}"/>
              </a:ext>
            </a:extLst>
          </p:cNvPr>
          <p:cNvPicPr preferRelativeResize="0"/>
          <p:nvPr/>
        </p:nvPicPr>
        <p:blipFill>
          <a:blip r:embed="rId3">
            <a:alphaModFix/>
          </a:blip>
          <a:stretch>
            <a:fillRect/>
          </a:stretch>
        </p:blipFill>
        <p:spPr>
          <a:xfrm>
            <a:off x="5908964" y="2193682"/>
            <a:ext cx="2271968" cy="2458617"/>
          </a:xfrm>
          <a:prstGeom prst="rect">
            <a:avLst/>
          </a:prstGeom>
          <a:noFill/>
          <a:ln>
            <a:noFill/>
          </a:ln>
        </p:spPr>
      </p:pic>
    </p:spTree>
    <p:extLst>
      <p:ext uri="{BB962C8B-B14F-4D97-AF65-F5344CB8AC3E}">
        <p14:creationId xmlns:p14="http://schemas.microsoft.com/office/powerpoint/2010/main" val="1784882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grpSp>
        <p:nvGrpSpPr>
          <p:cNvPr id="739" name="Google Shape;739;p49"/>
          <p:cNvGrpSpPr/>
          <p:nvPr/>
        </p:nvGrpSpPr>
        <p:grpSpPr>
          <a:xfrm>
            <a:off x="4017243" y="785551"/>
            <a:ext cx="281481" cy="3743831"/>
            <a:chOff x="5816799" y="2238797"/>
            <a:chExt cx="283169" cy="3727528"/>
          </a:xfrm>
        </p:grpSpPr>
        <p:sp>
          <p:nvSpPr>
            <p:cNvPr id="740" name="Google Shape;740;p49"/>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 name="Google Shape;741;p49"/>
            <p:cNvCxnSpPr>
              <a:cxnSpLocks/>
              <a:stCxn id="740" idx="2"/>
              <a:endCxn id="736" idx="1"/>
            </p:cNvCxnSpPr>
            <p:nvPr/>
          </p:nvCxnSpPr>
          <p:spPr>
            <a:xfrm rot="10800000" flipH="1">
              <a:off x="5816799" y="2238797"/>
              <a:ext cx="283169" cy="3692578"/>
            </a:xfrm>
            <a:prstGeom prst="bentConnector3">
              <a:avLst>
                <a:gd name="adj1" fmla="val -81213"/>
              </a:avLst>
            </a:prstGeom>
            <a:noFill/>
            <a:ln w="9525" cap="flat" cmpd="sng">
              <a:solidFill>
                <a:schemeClr val="lt1"/>
              </a:solidFill>
              <a:prstDash val="solid"/>
              <a:round/>
              <a:headEnd type="none" w="med" len="med"/>
              <a:tailEnd type="none" w="med" len="med"/>
            </a:ln>
          </p:spPr>
        </p:cxnSp>
      </p:grpSp>
      <p:sp>
        <p:nvSpPr>
          <p:cNvPr id="735" name="Google Shape;735;p49"/>
          <p:cNvSpPr/>
          <p:nvPr/>
        </p:nvSpPr>
        <p:spPr>
          <a:xfrm>
            <a:off x="-243881" y="690882"/>
            <a:ext cx="4519500" cy="38385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49"/>
          <p:cNvSpPr/>
          <p:nvPr/>
        </p:nvSpPr>
        <p:spPr>
          <a:xfrm>
            <a:off x="3849701" y="549224"/>
            <a:ext cx="4922313"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49"/>
          <p:cNvSpPr txBox="1">
            <a:spLocks noGrp="1"/>
          </p:cNvSpPr>
          <p:nvPr>
            <p:ph type="body" idx="1"/>
          </p:nvPr>
        </p:nvSpPr>
        <p:spPr>
          <a:xfrm>
            <a:off x="3849699" y="1068829"/>
            <a:ext cx="5072889" cy="2881187"/>
          </a:xfrm>
          <a:prstGeom prst="rect">
            <a:avLst/>
          </a:prstGeom>
        </p:spPr>
        <p:txBody>
          <a:bodyPr spcFirstLastPara="1" wrap="square" lIns="91425" tIns="91425" rIns="91425" bIns="91425" anchor="t" anchorCtr="0">
            <a:noAutofit/>
          </a:bodyPr>
          <a:lstStyle/>
          <a:p>
            <a:pPr marL="457200" algn="just" rtl="0" fontAlgn="base">
              <a:spcBef>
                <a:spcPts val="1200"/>
              </a:spcBef>
              <a:spcAft>
                <a:spcPts val="0"/>
              </a:spcAft>
              <a:buFont typeface="+mj-lt"/>
              <a:buAutoNum type="arabicPeriod"/>
            </a:pPr>
            <a:r>
              <a:rPr lang="en-US" sz="1300" b="1" i="0" u="none" strike="noStrike" dirty="0">
                <a:solidFill>
                  <a:schemeClr val="bg1"/>
                </a:solidFill>
                <a:effectLst/>
                <a:latin typeface="Fugaz One"/>
              </a:rPr>
              <a:t>Organizations should explore the potential of cloud computing and autonomous AI in their respective industries to drive innovation, improve efficiency, and gain a competitive edge.</a:t>
            </a:r>
          </a:p>
          <a:p>
            <a:pPr marL="457200" algn="just" rtl="0" fontAlgn="base">
              <a:spcBef>
                <a:spcPts val="0"/>
              </a:spcBef>
              <a:spcAft>
                <a:spcPts val="0"/>
              </a:spcAft>
              <a:buFont typeface="+mj-lt"/>
              <a:buAutoNum type="arabicPeriod"/>
            </a:pPr>
            <a:r>
              <a:rPr lang="en-US" sz="1300" b="1" i="0" u="none" strike="noStrike" dirty="0">
                <a:solidFill>
                  <a:schemeClr val="bg1"/>
                </a:solidFill>
                <a:effectLst/>
                <a:latin typeface="Fugaz One"/>
              </a:rPr>
              <a:t>Enterprises should carefully consider the deployment models (public, private, hybrid) and types of cloud computing (IaaS, PaaS, SaaS) to align with their business goals, security requirements, and data privacy concerns.</a:t>
            </a:r>
          </a:p>
          <a:p>
            <a:pPr marL="457200" algn="just" rtl="0" fontAlgn="base">
              <a:spcBef>
                <a:spcPts val="0"/>
              </a:spcBef>
              <a:spcAft>
                <a:spcPts val="0"/>
              </a:spcAft>
              <a:buFont typeface="+mj-lt"/>
              <a:buAutoNum type="arabicPeriod"/>
            </a:pPr>
            <a:r>
              <a:rPr lang="en-US" sz="1300" b="1" i="0" u="none" strike="noStrike" dirty="0">
                <a:solidFill>
                  <a:schemeClr val="bg1"/>
                </a:solidFill>
                <a:effectLst/>
                <a:latin typeface="Fugaz One"/>
              </a:rPr>
              <a:t>It is crucial to invest in robust data management practices, ensuring high-quality, diverse, and accessible data for reliable autonomous AI systems.</a:t>
            </a:r>
          </a:p>
          <a:p>
            <a:pPr marL="457200" algn="just" rtl="0" fontAlgn="base">
              <a:spcBef>
                <a:spcPts val="0"/>
              </a:spcBef>
              <a:spcAft>
                <a:spcPts val="0"/>
              </a:spcAft>
              <a:buFont typeface="+mj-lt"/>
              <a:buAutoNum type="arabicPeriod"/>
            </a:pPr>
            <a:r>
              <a:rPr lang="en-US" sz="1300" b="1" i="0" u="none" strike="noStrike" dirty="0">
                <a:solidFill>
                  <a:schemeClr val="bg1"/>
                </a:solidFill>
                <a:effectLst/>
                <a:latin typeface="Fugaz One"/>
              </a:rPr>
              <a:t>Collaboration between industry experts, policymakers, and researchers is necessary to establish guidelines, standards, and regulations to address concerns related to privacy, security, transparency, and biases in AI systems.</a:t>
            </a:r>
          </a:p>
          <a:p>
            <a:pPr marL="457200" algn="just" rtl="0" fontAlgn="base">
              <a:spcBef>
                <a:spcPts val="0"/>
              </a:spcBef>
              <a:spcAft>
                <a:spcPts val="1200"/>
              </a:spcAft>
              <a:buFont typeface="+mj-lt"/>
              <a:buAutoNum type="arabicPeriod"/>
            </a:pPr>
            <a:r>
              <a:rPr lang="en-US" sz="1300" b="1" i="0" u="none" strike="noStrike" dirty="0">
                <a:solidFill>
                  <a:schemeClr val="bg1"/>
                </a:solidFill>
                <a:effectLst/>
                <a:latin typeface="Fugaz One"/>
              </a:rPr>
              <a:t>Continued research and knowledge-sharing on the intersection of cloud computing and autonomous AI will contribute to the advancement and adoption of these technologies.</a:t>
            </a:r>
          </a:p>
          <a:p>
            <a:pPr marL="165100" indent="0">
              <a:buNone/>
            </a:pPr>
            <a:endParaRPr dirty="0"/>
          </a:p>
        </p:txBody>
      </p:sp>
      <p:sp>
        <p:nvSpPr>
          <p:cNvPr id="742" name="Google Shape;742;p49"/>
          <p:cNvSpPr txBox="1">
            <a:spLocks noGrp="1"/>
          </p:cNvSpPr>
          <p:nvPr>
            <p:ph type="title"/>
          </p:nvPr>
        </p:nvSpPr>
        <p:spPr>
          <a:xfrm>
            <a:off x="4466266" y="499201"/>
            <a:ext cx="368918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dk1"/>
                </a:solidFill>
              </a:rPr>
              <a:t>RECOMMENDATIONS</a:t>
            </a:r>
            <a:endParaRPr sz="2800" b="1" dirty="0">
              <a:solidFill>
                <a:schemeClr val="dk1"/>
              </a:solidFill>
            </a:endParaRPr>
          </a:p>
        </p:txBody>
      </p:sp>
      <p:pic>
        <p:nvPicPr>
          <p:cNvPr id="5" name="Google Shape;1399;p60">
            <a:extLst>
              <a:ext uri="{FF2B5EF4-FFF2-40B4-BE49-F238E27FC236}">
                <a16:creationId xmlns:a16="http://schemas.microsoft.com/office/drawing/2014/main" id="{4CAB5125-96E4-B0E7-56D9-C8B2037E6E15}"/>
              </a:ext>
            </a:extLst>
          </p:cNvPr>
          <p:cNvPicPr preferRelativeResize="0"/>
          <p:nvPr/>
        </p:nvPicPr>
        <p:blipFill>
          <a:blip r:embed="rId3">
            <a:alphaModFix/>
          </a:blip>
          <a:stretch>
            <a:fillRect/>
          </a:stretch>
        </p:blipFill>
        <p:spPr>
          <a:xfrm>
            <a:off x="1183264" y="1804912"/>
            <a:ext cx="1771745" cy="2492122"/>
          </a:xfrm>
          <a:prstGeom prst="rect">
            <a:avLst/>
          </a:prstGeom>
          <a:noFill/>
          <a:ln>
            <a:noFill/>
          </a:ln>
        </p:spPr>
      </p:pic>
    </p:spTree>
    <p:extLst>
      <p:ext uri="{BB962C8B-B14F-4D97-AF65-F5344CB8AC3E}">
        <p14:creationId xmlns:p14="http://schemas.microsoft.com/office/powerpoint/2010/main" val="2921713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013;p58">
            <a:extLst>
              <a:ext uri="{FF2B5EF4-FFF2-40B4-BE49-F238E27FC236}">
                <a16:creationId xmlns:a16="http://schemas.microsoft.com/office/drawing/2014/main" id="{78C1C043-E949-F098-B4A8-43D28D8B0E33}"/>
              </a:ext>
            </a:extLst>
          </p:cNvPr>
          <p:cNvSpPr/>
          <p:nvPr/>
        </p:nvSpPr>
        <p:spPr>
          <a:xfrm>
            <a:off x="4382814" y="476100"/>
            <a:ext cx="4624500" cy="4191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14;p58">
            <a:extLst>
              <a:ext uri="{FF2B5EF4-FFF2-40B4-BE49-F238E27FC236}">
                <a16:creationId xmlns:a16="http://schemas.microsoft.com/office/drawing/2014/main" id="{D4C89A58-BD0A-D11C-FDB7-6E916EDB5C11}"/>
              </a:ext>
            </a:extLst>
          </p:cNvPr>
          <p:cNvSpPr/>
          <p:nvPr/>
        </p:nvSpPr>
        <p:spPr>
          <a:xfrm>
            <a:off x="721761" y="1415674"/>
            <a:ext cx="3442200" cy="794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1032;p58">
            <a:extLst>
              <a:ext uri="{FF2B5EF4-FFF2-40B4-BE49-F238E27FC236}">
                <a16:creationId xmlns:a16="http://schemas.microsoft.com/office/drawing/2014/main" id="{F87E064F-64A8-1484-D427-35DD3B3025CC}"/>
              </a:ext>
            </a:extLst>
          </p:cNvPr>
          <p:cNvCxnSpPr>
            <a:cxnSpLocks/>
          </p:cNvCxnSpPr>
          <p:nvPr/>
        </p:nvCxnSpPr>
        <p:spPr>
          <a:xfrm flipH="1">
            <a:off x="4010821" y="1759862"/>
            <a:ext cx="148200" cy="1139400"/>
          </a:xfrm>
          <a:prstGeom prst="bentConnector3">
            <a:avLst>
              <a:gd name="adj1" fmla="val -160678"/>
            </a:avLst>
          </a:prstGeom>
          <a:noFill/>
          <a:ln w="9525" cap="flat" cmpd="sng">
            <a:solidFill>
              <a:schemeClr val="lt1"/>
            </a:solidFill>
            <a:prstDash val="solid"/>
            <a:round/>
            <a:headEnd type="none" w="med" len="med"/>
            <a:tailEnd type="none" w="med" len="med"/>
          </a:ln>
        </p:spPr>
      </p:cxnSp>
      <p:cxnSp>
        <p:nvCxnSpPr>
          <p:cNvPr id="6" name="Google Shape;1031;p58">
            <a:extLst>
              <a:ext uri="{FF2B5EF4-FFF2-40B4-BE49-F238E27FC236}">
                <a16:creationId xmlns:a16="http://schemas.microsoft.com/office/drawing/2014/main" id="{329EBDF6-6B79-5808-E4D6-A67A1D57B3C7}"/>
              </a:ext>
            </a:extLst>
          </p:cNvPr>
          <p:cNvCxnSpPr>
            <a:cxnSpLocks/>
          </p:cNvCxnSpPr>
          <p:nvPr/>
        </p:nvCxnSpPr>
        <p:spPr>
          <a:xfrm>
            <a:off x="723719" y="1698794"/>
            <a:ext cx="147900" cy="1139400"/>
          </a:xfrm>
          <a:prstGeom prst="bentConnector3">
            <a:avLst>
              <a:gd name="adj1" fmla="val -161004"/>
            </a:avLst>
          </a:prstGeom>
          <a:noFill/>
          <a:ln w="9525" cap="flat" cmpd="sng">
            <a:solidFill>
              <a:schemeClr val="lt1"/>
            </a:solidFill>
            <a:prstDash val="solid"/>
            <a:round/>
            <a:headEnd type="none" w="med" len="med"/>
            <a:tailEnd type="none" w="med" len="med"/>
          </a:ln>
        </p:spPr>
      </p:cxnSp>
      <p:sp>
        <p:nvSpPr>
          <p:cNvPr id="7" name="Google Shape;1015;p58">
            <a:extLst>
              <a:ext uri="{FF2B5EF4-FFF2-40B4-BE49-F238E27FC236}">
                <a16:creationId xmlns:a16="http://schemas.microsoft.com/office/drawing/2014/main" id="{898365CB-5F86-3DF7-179B-56142BF3F797}"/>
              </a:ext>
            </a:extLst>
          </p:cNvPr>
          <p:cNvSpPr txBox="1">
            <a:spLocks/>
          </p:cNvSpPr>
          <p:nvPr/>
        </p:nvSpPr>
        <p:spPr>
          <a:xfrm>
            <a:off x="777130" y="2329562"/>
            <a:ext cx="3146100" cy="142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2"/>
              </a:buClr>
              <a:buSzPts val="1000"/>
              <a:buFont typeface="Catamaran"/>
              <a:buChar char="●"/>
              <a:defRPr sz="1400" b="0" i="0" u="none" strike="noStrike" cap="none">
                <a:solidFill>
                  <a:schemeClr val="lt1"/>
                </a:solidFill>
                <a:latin typeface="Catamaran"/>
                <a:ea typeface="Catamaran"/>
                <a:cs typeface="Catamaran"/>
                <a:sym typeface="Catamaran"/>
              </a:defRPr>
            </a:lvl1pPr>
            <a:lvl2pPr marL="914400" marR="0" lvl="1" indent="-317500" algn="l" rtl="0">
              <a:lnSpc>
                <a:spcPct val="115000"/>
              </a:lnSpc>
              <a:spcBef>
                <a:spcPts val="1600"/>
              </a:spcBef>
              <a:spcAft>
                <a:spcPts val="0"/>
              </a:spcAft>
              <a:buClr>
                <a:schemeClr val="lt1"/>
              </a:buClr>
              <a:buSzPts val="1400"/>
              <a:buFont typeface="Catamaran"/>
              <a:buChar char="○"/>
              <a:defRPr sz="1400" b="0" i="0" u="none" strike="noStrike" cap="none">
                <a:solidFill>
                  <a:schemeClr val="lt1"/>
                </a:solidFill>
                <a:latin typeface="Catamaran"/>
                <a:ea typeface="Catamaran"/>
                <a:cs typeface="Catamaran"/>
                <a:sym typeface="Catamaran"/>
              </a:defRPr>
            </a:lvl2pPr>
            <a:lvl3pPr marL="1371600" marR="0" lvl="2" indent="-317500" algn="l" rtl="0">
              <a:lnSpc>
                <a:spcPct val="115000"/>
              </a:lnSpc>
              <a:spcBef>
                <a:spcPts val="1600"/>
              </a:spcBef>
              <a:spcAft>
                <a:spcPts val="0"/>
              </a:spcAft>
              <a:buClr>
                <a:schemeClr val="lt1"/>
              </a:buClr>
              <a:buSzPts val="1400"/>
              <a:buFont typeface="Catamaran"/>
              <a:buChar char="■"/>
              <a:defRPr sz="1400" b="0" i="0" u="none" strike="noStrike" cap="none">
                <a:solidFill>
                  <a:schemeClr val="lt1"/>
                </a:solidFill>
                <a:latin typeface="Catamaran"/>
                <a:ea typeface="Catamaran"/>
                <a:cs typeface="Catamaran"/>
                <a:sym typeface="Catamaran"/>
              </a:defRPr>
            </a:lvl3pPr>
            <a:lvl4pPr marL="1828800" marR="0" lvl="3" indent="-317500" algn="l" rtl="0">
              <a:lnSpc>
                <a:spcPct val="115000"/>
              </a:lnSpc>
              <a:spcBef>
                <a:spcPts val="1600"/>
              </a:spcBef>
              <a:spcAft>
                <a:spcPts val="0"/>
              </a:spcAft>
              <a:buClr>
                <a:schemeClr val="lt1"/>
              </a:buClr>
              <a:buSzPts val="1400"/>
              <a:buFont typeface="Catamaran"/>
              <a:buChar char="●"/>
              <a:defRPr sz="1400" b="0" i="0" u="none" strike="noStrike" cap="none">
                <a:solidFill>
                  <a:schemeClr val="lt1"/>
                </a:solidFill>
                <a:latin typeface="Catamaran"/>
                <a:ea typeface="Catamaran"/>
                <a:cs typeface="Catamaran"/>
                <a:sym typeface="Catamaran"/>
              </a:defRPr>
            </a:lvl4pPr>
            <a:lvl5pPr marL="2286000" marR="0" lvl="4" indent="-317500" algn="l" rtl="0">
              <a:lnSpc>
                <a:spcPct val="115000"/>
              </a:lnSpc>
              <a:spcBef>
                <a:spcPts val="1600"/>
              </a:spcBef>
              <a:spcAft>
                <a:spcPts val="0"/>
              </a:spcAft>
              <a:buClr>
                <a:schemeClr val="lt1"/>
              </a:buClr>
              <a:buSzPts val="1400"/>
              <a:buFont typeface="Catamaran"/>
              <a:buChar char="○"/>
              <a:defRPr sz="1400" b="0" i="0" u="none" strike="noStrike" cap="none">
                <a:solidFill>
                  <a:schemeClr val="lt1"/>
                </a:solidFill>
                <a:latin typeface="Catamaran"/>
                <a:ea typeface="Catamaran"/>
                <a:cs typeface="Catamaran"/>
                <a:sym typeface="Catamaran"/>
              </a:defRPr>
            </a:lvl5pPr>
            <a:lvl6pPr marL="2743200" marR="0" lvl="5" indent="-317500" algn="l" rtl="0">
              <a:lnSpc>
                <a:spcPct val="115000"/>
              </a:lnSpc>
              <a:spcBef>
                <a:spcPts val="1600"/>
              </a:spcBef>
              <a:spcAft>
                <a:spcPts val="0"/>
              </a:spcAft>
              <a:buClr>
                <a:schemeClr val="lt1"/>
              </a:buClr>
              <a:buSzPts val="1400"/>
              <a:buFont typeface="Catamaran"/>
              <a:buChar char="■"/>
              <a:defRPr sz="1400" b="0" i="0" u="none" strike="noStrike" cap="none">
                <a:solidFill>
                  <a:schemeClr val="lt1"/>
                </a:solidFill>
                <a:latin typeface="Catamaran"/>
                <a:ea typeface="Catamaran"/>
                <a:cs typeface="Catamaran"/>
                <a:sym typeface="Catamaran"/>
              </a:defRPr>
            </a:lvl6pPr>
            <a:lvl7pPr marL="3200400" marR="0" lvl="6" indent="-317500" algn="l" rtl="0">
              <a:lnSpc>
                <a:spcPct val="115000"/>
              </a:lnSpc>
              <a:spcBef>
                <a:spcPts val="1600"/>
              </a:spcBef>
              <a:spcAft>
                <a:spcPts val="0"/>
              </a:spcAft>
              <a:buClr>
                <a:schemeClr val="lt1"/>
              </a:buClr>
              <a:buSzPts val="1400"/>
              <a:buFont typeface="Catamaran"/>
              <a:buChar char="●"/>
              <a:defRPr sz="1400" b="0" i="0" u="none" strike="noStrike" cap="none">
                <a:solidFill>
                  <a:schemeClr val="lt1"/>
                </a:solidFill>
                <a:latin typeface="Catamaran"/>
                <a:ea typeface="Catamaran"/>
                <a:cs typeface="Catamaran"/>
                <a:sym typeface="Catamaran"/>
              </a:defRPr>
            </a:lvl7pPr>
            <a:lvl8pPr marL="3657600" marR="0" lvl="7" indent="-317500" algn="l" rtl="0">
              <a:lnSpc>
                <a:spcPct val="115000"/>
              </a:lnSpc>
              <a:spcBef>
                <a:spcPts val="1600"/>
              </a:spcBef>
              <a:spcAft>
                <a:spcPts val="0"/>
              </a:spcAft>
              <a:buClr>
                <a:schemeClr val="lt1"/>
              </a:buClr>
              <a:buSzPts val="1400"/>
              <a:buFont typeface="Catamaran"/>
              <a:buChar char="○"/>
              <a:defRPr sz="1400" b="0" i="0" u="none" strike="noStrike" cap="none">
                <a:solidFill>
                  <a:schemeClr val="lt1"/>
                </a:solidFill>
                <a:latin typeface="Catamaran"/>
                <a:ea typeface="Catamaran"/>
                <a:cs typeface="Catamaran"/>
                <a:sym typeface="Catamaran"/>
              </a:defRPr>
            </a:lvl8pPr>
            <a:lvl9pPr marL="4114800" marR="0" lvl="8" indent="-317500" algn="l" rtl="0">
              <a:lnSpc>
                <a:spcPct val="115000"/>
              </a:lnSpc>
              <a:spcBef>
                <a:spcPts val="1600"/>
              </a:spcBef>
              <a:spcAft>
                <a:spcPts val="1600"/>
              </a:spcAft>
              <a:buClr>
                <a:schemeClr val="lt1"/>
              </a:buClr>
              <a:buSzPts val="1400"/>
              <a:buFont typeface="Catamaran"/>
              <a:buChar char="■"/>
              <a:defRPr sz="1400" b="0" i="0" u="none" strike="noStrike" cap="none">
                <a:solidFill>
                  <a:schemeClr val="lt1"/>
                </a:solidFill>
                <a:latin typeface="Catamaran"/>
                <a:ea typeface="Catamaran"/>
                <a:cs typeface="Catamaran"/>
                <a:sym typeface="Catamaran"/>
              </a:defRPr>
            </a:lvl9pPr>
          </a:lstStyle>
          <a:p>
            <a:pPr marL="0" indent="0" algn="ctr">
              <a:buClr>
                <a:schemeClr val="lt1"/>
              </a:buClr>
              <a:buSzPts val="1100"/>
              <a:buFont typeface="Arial"/>
              <a:buNone/>
            </a:pPr>
            <a:r>
              <a:rPr lang="en-US" b="1" dirty="0" err="1">
                <a:latin typeface="Fugaz One"/>
              </a:rPr>
              <a:t>Alam</a:t>
            </a:r>
            <a:r>
              <a:rPr lang="en-US" b="1" dirty="0">
                <a:latin typeface="Fugaz One"/>
              </a:rPr>
              <a:t>, </a:t>
            </a:r>
            <a:r>
              <a:rPr lang="en-US" b="1" dirty="0" err="1">
                <a:latin typeface="Fugaz One"/>
              </a:rPr>
              <a:t>Jhonel</a:t>
            </a:r>
            <a:endParaRPr lang="en-US" b="1" dirty="0">
              <a:latin typeface="Fugaz One"/>
            </a:endParaRPr>
          </a:p>
          <a:p>
            <a:pPr marL="0" indent="0" algn="ctr">
              <a:buClr>
                <a:schemeClr val="lt1"/>
              </a:buClr>
              <a:buSzPts val="1100"/>
              <a:buFont typeface="Arial"/>
              <a:buNone/>
            </a:pPr>
            <a:r>
              <a:rPr lang="en-US" b="1" dirty="0">
                <a:latin typeface="Fugaz One"/>
              </a:rPr>
              <a:t>Fabiosa, Lenny</a:t>
            </a:r>
          </a:p>
          <a:p>
            <a:pPr marL="0" indent="0" algn="ctr">
              <a:buClr>
                <a:schemeClr val="lt1"/>
              </a:buClr>
              <a:buSzPts val="1100"/>
              <a:buFont typeface="Arial"/>
              <a:buNone/>
            </a:pPr>
            <a:r>
              <a:rPr lang="en-US" b="1" dirty="0">
                <a:latin typeface="Fugaz One"/>
              </a:rPr>
              <a:t>Marin, Manuel</a:t>
            </a:r>
          </a:p>
          <a:p>
            <a:pPr marL="0" indent="0" algn="ctr">
              <a:buClr>
                <a:schemeClr val="lt1"/>
              </a:buClr>
              <a:buSzPts val="1100"/>
              <a:buFont typeface="Arial"/>
              <a:buNone/>
            </a:pPr>
            <a:r>
              <a:rPr lang="en-US" b="1" dirty="0" err="1">
                <a:latin typeface="Fugaz One"/>
              </a:rPr>
              <a:t>Lasam</a:t>
            </a:r>
            <a:r>
              <a:rPr lang="en-US" b="1" dirty="0">
                <a:latin typeface="Fugaz One"/>
              </a:rPr>
              <a:t>, </a:t>
            </a:r>
            <a:r>
              <a:rPr lang="en-US" b="1" dirty="0" err="1">
                <a:latin typeface="Fugaz One"/>
              </a:rPr>
              <a:t>Krissa</a:t>
            </a:r>
            <a:r>
              <a:rPr lang="en-US" b="1" dirty="0">
                <a:latin typeface="Fugaz One"/>
              </a:rPr>
              <a:t> Lynne</a:t>
            </a:r>
          </a:p>
          <a:p>
            <a:pPr marL="0" indent="0" algn="ctr">
              <a:buClr>
                <a:schemeClr val="lt1"/>
              </a:buClr>
              <a:buSzPts val="1100"/>
              <a:buFont typeface="Arial"/>
              <a:buNone/>
            </a:pPr>
            <a:endParaRPr lang="en-US" b="1" dirty="0">
              <a:latin typeface="Fugaz One"/>
            </a:endParaRPr>
          </a:p>
          <a:p>
            <a:pPr marL="0" indent="0" algn="ctr">
              <a:buClr>
                <a:schemeClr val="lt1"/>
              </a:buClr>
              <a:buSzPts val="1100"/>
              <a:buFont typeface="Arial"/>
              <a:buNone/>
            </a:pPr>
            <a:r>
              <a:rPr lang="en-US" b="1" dirty="0">
                <a:latin typeface="Fugaz One"/>
              </a:rPr>
              <a:t>BSCS-NS-2AB</a:t>
            </a:r>
          </a:p>
        </p:txBody>
      </p:sp>
      <p:sp>
        <p:nvSpPr>
          <p:cNvPr id="8" name="Google Shape;1037;p58">
            <a:extLst>
              <a:ext uri="{FF2B5EF4-FFF2-40B4-BE49-F238E27FC236}">
                <a16:creationId xmlns:a16="http://schemas.microsoft.com/office/drawing/2014/main" id="{803EF715-2B52-713D-0CAF-9047FD023186}"/>
              </a:ext>
            </a:extLst>
          </p:cNvPr>
          <p:cNvSpPr txBox="1">
            <a:spLocks noGrp="1"/>
          </p:cNvSpPr>
          <p:nvPr>
            <p:ph type="title"/>
          </p:nvPr>
        </p:nvSpPr>
        <p:spPr>
          <a:xfrm>
            <a:off x="847321" y="1395494"/>
            <a:ext cx="3146100" cy="8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b="1" dirty="0">
                <a:solidFill>
                  <a:schemeClr val="dk1"/>
                </a:solidFill>
              </a:rPr>
              <a:t>THANK YOU!</a:t>
            </a:r>
            <a:endParaRPr sz="4000" b="1" dirty="0">
              <a:solidFill>
                <a:schemeClr val="dk1"/>
              </a:solidFill>
            </a:endParaRPr>
          </a:p>
        </p:txBody>
      </p:sp>
      <p:pic>
        <p:nvPicPr>
          <p:cNvPr id="9" name="Google Shape;1030;p58">
            <a:extLst>
              <a:ext uri="{FF2B5EF4-FFF2-40B4-BE49-F238E27FC236}">
                <a16:creationId xmlns:a16="http://schemas.microsoft.com/office/drawing/2014/main" id="{E68AE927-37E3-BA5C-EAA4-E8F83C015B90}"/>
              </a:ext>
            </a:extLst>
          </p:cNvPr>
          <p:cNvPicPr preferRelativeResize="0"/>
          <p:nvPr/>
        </p:nvPicPr>
        <p:blipFill>
          <a:blip r:embed="rId2">
            <a:alphaModFix/>
          </a:blip>
          <a:stretch>
            <a:fillRect/>
          </a:stretch>
        </p:blipFill>
        <p:spPr>
          <a:xfrm>
            <a:off x="4543300" y="1230361"/>
            <a:ext cx="4393823" cy="3337801"/>
          </a:xfrm>
          <a:prstGeom prst="rect">
            <a:avLst/>
          </a:prstGeom>
          <a:noFill/>
          <a:ln>
            <a:noFill/>
          </a:ln>
        </p:spPr>
      </p:pic>
      <p:grpSp>
        <p:nvGrpSpPr>
          <p:cNvPr id="11" name="Google Shape;1033;p58">
            <a:extLst>
              <a:ext uri="{FF2B5EF4-FFF2-40B4-BE49-F238E27FC236}">
                <a16:creationId xmlns:a16="http://schemas.microsoft.com/office/drawing/2014/main" id="{C462D85A-1CF4-8605-C2A7-8A7300720BF7}"/>
              </a:ext>
            </a:extLst>
          </p:cNvPr>
          <p:cNvGrpSpPr/>
          <p:nvPr/>
        </p:nvGrpSpPr>
        <p:grpSpPr>
          <a:xfrm>
            <a:off x="394464" y="3609839"/>
            <a:ext cx="3988350" cy="70500"/>
            <a:chOff x="401348" y="4309400"/>
            <a:chExt cx="3988350" cy="70500"/>
          </a:xfrm>
        </p:grpSpPr>
        <p:sp>
          <p:nvSpPr>
            <p:cNvPr id="12" name="Google Shape;1034;p58">
              <a:extLst>
                <a:ext uri="{FF2B5EF4-FFF2-40B4-BE49-F238E27FC236}">
                  <a16:creationId xmlns:a16="http://schemas.microsoft.com/office/drawing/2014/main" id="{5CF41F46-5E34-2FC4-C1AB-34C42EDCB89C}"/>
                </a:ext>
              </a:extLst>
            </p:cNvPr>
            <p:cNvSpPr/>
            <p:nvPr/>
          </p:nvSpPr>
          <p:spPr>
            <a:xfrm flipH="1">
              <a:off x="401348" y="430940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1035;p58">
              <a:extLst>
                <a:ext uri="{FF2B5EF4-FFF2-40B4-BE49-F238E27FC236}">
                  <a16:creationId xmlns:a16="http://schemas.microsoft.com/office/drawing/2014/main" id="{046B8FBF-5E08-531C-A9C1-3E9FEF2BDFC9}"/>
                </a:ext>
              </a:extLst>
            </p:cNvPr>
            <p:cNvCxnSpPr>
              <a:stCxn id="12" idx="4"/>
              <a:endCxn id="14" idx="4"/>
            </p:cNvCxnSpPr>
            <p:nvPr/>
          </p:nvCxnSpPr>
          <p:spPr>
            <a:xfrm rot="-5400000" flipH="1">
              <a:off x="2395298" y="2420300"/>
              <a:ext cx="600" cy="39186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14" name="Google Shape;1036;p58">
              <a:extLst>
                <a:ext uri="{FF2B5EF4-FFF2-40B4-BE49-F238E27FC236}">
                  <a16:creationId xmlns:a16="http://schemas.microsoft.com/office/drawing/2014/main" id="{C1A382A5-9D68-8113-504B-109A4A6842A0}"/>
                </a:ext>
              </a:extLst>
            </p:cNvPr>
            <p:cNvSpPr/>
            <p:nvPr/>
          </p:nvSpPr>
          <p:spPr>
            <a:xfrm flipH="1">
              <a:off x="4319798" y="430940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59616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61"/>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1"/>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200" dirty="0"/>
          </a:p>
          <a:p>
            <a:pPr marL="0" lvl="0" indent="0" algn="l" rtl="0">
              <a:lnSpc>
                <a:spcPct val="100000"/>
              </a:lnSpc>
              <a:spcBef>
                <a:spcPts val="0"/>
              </a:spcBef>
              <a:spcAft>
                <a:spcPts val="0"/>
              </a:spcAft>
              <a:buNone/>
            </a:pPr>
            <a:endParaRPr lang="en-PH" sz="1600" dirty="0">
              <a:latin typeface="Fugaz One"/>
              <a:ea typeface="Fugaz One"/>
              <a:cs typeface="Fugaz One"/>
              <a:sym typeface="Fugaz One"/>
            </a:endParaRPr>
          </a:p>
          <a:p>
            <a:pPr>
              <a:buFont typeface="+mj-lt"/>
              <a:buAutoNum type="romanUcPeriod"/>
            </a:pPr>
            <a:r>
              <a:rPr lang="en-US" sz="1050" b="0" i="0" u="sng" strike="noStrike" dirty="0">
                <a:solidFill>
                  <a:srgbClr val="1155CC"/>
                </a:solidFill>
                <a:effectLst/>
                <a:latin typeface="Century Gothic" panose="020B0502020202020204" pitchFamily="34" charset="0"/>
                <a:hlinkClick r:id="rId3"/>
              </a:rPr>
              <a:t>https://www.ibm.com/topics/cloud-computing</a:t>
            </a:r>
            <a:endParaRPr lang="en-US" sz="1050" b="0" i="0" u="none" strike="noStrike" dirty="0">
              <a:solidFill>
                <a:srgbClr val="000000"/>
              </a:solidFill>
              <a:effectLst/>
              <a:latin typeface="Century Gothic" panose="020B0502020202020204" pitchFamily="34" charset="0"/>
            </a:endParaRPr>
          </a:p>
          <a:p>
            <a:pPr>
              <a:buAutoNum type="romanUcPeriod"/>
            </a:pPr>
            <a:r>
              <a:rPr lang="en-US" sz="1050" b="0" i="0" u="sng" strike="noStrike" dirty="0">
                <a:solidFill>
                  <a:srgbClr val="1155CC"/>
                </a:solidFill>
                <a:effectLst/>
                <a:latin typeface="Century Gothic" panose="020B0502020202020204" pitchFamily="34" charset="0"/>
                <a:hlinkClick r:id="rId4"/>
              </a:rPr>
              <a:t>https://www.geeksforgeeks.org/cloud-computing/</a:t>
            </a:r>
            <a:br>
              <a:rPr lang="en-US" sz="1050" b="0" i="0" u="none" strike="noStrike" dirty="0">
                <a:solidFill>
                  <a:srgbClr val="000000"/>
                </a:solidFill>
                <a:effectLst/>
                <a:latin typeface="Century Gothic" panose="020B0502020202020204" pitchFamily="34" charset="0"/>
                <a:hlinkClick r:id="rId4"/>
              </a:rPr>
            </a:br>
            <a:r>
              <a:rPr lang="en-US" sz="1050" b="0" i="0" u="sng" strike="noStrike" dirty="0">
                <a:solidFill>
                  <a:srgbClr val="1155CC"/>
                </a:solidFill>
                <a:effectLst/>
                <a:latin typeface="Century Gothic" panose="020B0502020202020204" pitchFamily="34" charset="0"/>
                <a:hlinkClick r:id="rId5"/>
              </a:rPr>
              <a:t>https://cloud.google.com/learn/what-is-cloud-computing</a:t>
            </a:r>
            <a:endParaRPr lang="en-US" sz="1050" b="0" dirty="0">
              <a:effectLst/>
            </a:endParaRPr>
          </a:p>
          <a:p>
            <a:pPr>
              <a:buAutoNum type="romanUcPeriod"/>
            </a:pPr>
            <a:r>
              <a:rPr lang="en-US" sz="1050" b="0" i="0" u="sng" strike="noStrike" dirty="0">
                <a:solidFill>
                  <a:srgbClr val="1155CC"/>
                </a:solidFill>
                <a:effectLst/>
                <a:latin typeface="Century Gothic" panose="020B0502020202020204" pitchFamily="34" charset="0"/>
                <a:hlinkClick r:id="rId6"/>
              </a:rPr>
              <a:t>AI in the cloud (nutanix.com)</a:t>
            </a:r>
            <a:endParaRPr lang="en-US" sz="1050" b="0" dirty="0">
              <a:effectLst/>
            </a:endParaRPr>
          </a:p>
          <a:p>
            <a:pPr>
              <a:buAutoNum type="romanUcPeriod"/>
            </a:pPr>
            <a:endParaRPr lang="en-US" sz="1200" dirty="0"/>
          </a:p>
          <a:p>
            <a:pPr>
              <a:buAutoNum type="romanUcPeriod"/>
            </a:pPr>
            <a:endParaRPr lang="en-US" dirty="0"/>
          </a:p>
          <a:p>
            <a:pPr algn="just">
              <a:buAutoNum type="romanUcPeriod"/>
            </a:pPr>
            <a:r>
              <a:rPr lang="en-US" sz="1050" b="0" i="0" u="sng" strike="noStrike" dirty="0">
                <a:solidFill>
                  <a:srgbClr val="1155CC"/>
                </a:solidFill>
                <a:effectLst/>
                <a:latin typeface="Century Gothic" panose="020B0502020202020204" pitchFamily="34" charset="0"/>
                <a:hlinkClick r:id="rId7"/>
              </a:rPr>
              <a:t>What is autonomic computing (AC)?: AI terms explained - AI For Anyone</a:t>
            </a:r>
            <a:br>
              <a:rPr lang="en-US" sz="1050" b="0" i="0" u="none" strike="noStrike" dirty="0">
                <a:solidFill>
                  <a:srgbClr val="000000"/>
                </a:solidFill>
                <a:effectLst/>
                <a:latin typeface="Century Gothic" panose="020B0502020202020204" pitchFamily="34" charset="0"/>
                <a:hlinkClick r:id="rId7"/>
              </a:rPr>
            </a:br>
            <a:r>
              <a:rPr lang="en-US" sz="1050" b="0" i="0" u="sng" strike="noStrike" dirty="0">
                <a:solidFill>
                  <a:srgbClr val="1155CC"/>
                </a:solidFill>
                <a:effectLst/>
                <a:latin typeface="Century Gothic" panose="020B0502020202020204" pitchFamily="34" charset="0"/>
                <a:hlinkClick r:id="rId8"/>
              </a:rPr>
              <a:t>The Role of Cloud Computing in Artificial Intelligence</a:t>
            </a:r>
            <a:endParaRPr lang="en-US" sz="1050" b="0" dirty="0">
              <a:effectLst/>
            </a:endParaRPr>
          </a:p>
          <a:p>
            <a:pPr algn="just">
              <a:buAutoNum type="romanUcPeriod"/>
            </a:pPr>
            <a:r>
              <a:rPr lang="en-US" sz="1050" b="0" i="0" u="sng" strike="noStrike" dirty="0">
                <a:solidFill>
                  <a:srgbClr val="1155CC"/>
                </a:solidFill>
                <a:effectLst/>
                <a:latin typeface="Century Gothic" panose="020B0502020202020204" pitchFamily="34" charset="0"/>
                <a:hlinkClick r:id="rId9"/>
              </a:rPr>
              <a:t>Building toward more autonomous and proactive cloud technologies with AI</a:t>
            </a:r>
            <a:endParaRPr lang="en-US" sz="1050" b="0" dirty="0">
              <a:effectLst/>
            </a:endParaRPr>
          </a:p>
          <a:p>
            <a:pPr algn="just">
              <a:buAutoNum type="romanUcPeriod"/>
            </a:pPr>
            <a:r>
              <a:rPr lang="en-US" sz="1050" b="0" i="1" u="sng" strike="noStrike" dirty="0">
                <a:solidFill>
                  <a:srgbClr val="1155CC"/>
                </a:solidFill>
                <a:effectLst/>
                <a:latin typeface="Century Gothic" panose="020B0502020202020204" pitchFamily="34" charset="0"/>
                <a:hlinkClick r:id="rId10"/>
              </a:rPr>
              <a:t>DICT announces cloud first approach for the Philippine government - </a:t>
            </a:r>
            <a:r>
              <a:rPr lang="en-US" sz="1050" b="0" i="1" u="sng" strike="noStrike" dirty="0" err="1">
                <a:solidFill>
                  <a:srgbClr val="1155CC"/>
                </a:solidFill>
                <a:effectLst/>
                <a:latin typeface="Century Gothic" panose="020B0502020202020204" pitchFamily="34" charset="0"/>
                <a:hlinkClick r:id="rId10"/>
              </a:rPr>
              <a:t>OpenGov</a:t>
            </a:r>
            <a:r>
              <a:rPr lang="en-US" sz="1050" b="0" i="1" u="sng" strike="noStrike" dirty="0">
                <a:solidFill>
                  <a:srgbClr val="1155CC"/>
                </a:solidFill>
                <a:effectLst/>
                <a:latin typeface="Century Gothic" panose="020B0502020202020204" pitchFamily="34" charset="0"/>
                <a:hlinkClick r:id="rId10"/>
              </a:rPr>
              <a:t> Asia</a:t>
            </a:r>
            <a:endParaRPr lang="en-US" sz="1050" b="0" dirty="0">
              <a:effectLst/>
            </a:endParaRPr>
          </a:p>
          <a:p>
            <a:pPr>
              <a:buAutoNum type="romanUcPeriod"/>
            </a:pPr>
            <a:r>
              <a:rPr lang="en-US" sz="1050" b="0" i="1" u="sng" strike="noStrike" dirty="0">
                <a:solidFill>
                  <a:srgbClr val="1155CC"/>
                </a:solidFill>
                <a:effectLst/>
                <a:latin typeface="Century Gothic" panose="020B0502020202020204" pitchFamily="34" charset="0"/>
                <a:hlinkClick r:id="rId11"/>
              </a:rPr>
              <a:t>Government Cloud service launched in Philippines for accelerating online deployment of agencies’ services and data - </a:t>
            </a:r>
            <a:r>
              <a:rPr lang="en-US" sz="1050" b="0" i="1" u="sng" strike="noStrike" dirty="0" err="1">
                <a:solidFill>
                  <a:srgbClr val="1155CC"/>
                </a:solidFill>
                <a:effectLst/>
                <a:latin typeface="Century Gothic" panose="020B0502020202020204" pitchFamily="34" charset="0"/>
                <a:hlinkClick r:id="rId11"/>
              </a:rPr>
              <a:t>OpenGov</a:t>
            </a:r>
            <a:r>
              <a:rPr lang="en-US" sz="1050" b="0" i="1" u="sng" strike="noStrike" dirty="0">
                <a:solidFill>
                  <a:srgbClr val="1155CC"/>
                </a:solidFill>
                <a:effectLst/>
                <a:latin typeface="Century Gothic" panose="020B0502020202020204" pitchFamily="34" charset="0"/>
                <a:hlinkClick r:id="rId11"/>
              </a:rPr>
              <a:t> Asia</a:t>
            </a:r>
            <a:br>
              <a:rPr lang="en-US" sz="1050" b="1" i="1" u="none" strike="noStrike" dirty="0">
                <a:solidFill>
                  <a:srgbClr val="000000"/>
                </a:solidFill>
                <a:effectLst/>
                <a:latin typeface="Century Gothic" panose="020B0502020202020204" pitchFamily="34" charset="0"/>
                <a:hlinkClick r:id="rId11"/>
              </a:rPr>
            </a:br>
            <a:endParaRPr lang="en-US" sz="1050" dirty="0"/>
          </a:p>
        </p:txBody>
      </p:sp>
      <p:grpSp>
        <p:nvGrpSpPr>
          <p:cNvPr id="1408" name="Google Shape;1408;p61"/>
          <p:cNvGrpSpPr/>
          <p:nvPr/>
        </p:nvGrpSpPr>
        <p:grpSpPr>
          <a:xfrm>
            <a:off x="405288" y="860175"/>
            <a:ext cx="171000" cy="3574050"/>
            <a:chOff x="5816800" y="2392275"/>
            <a:chExt cx="171000" cy="3574050"/>
          </a:xfrm>
        </p:grpSpPr>
        <p:sp>
          <p:nvSpPr>
            <p:cNvPr id="1409" name="Google Shape;1409;p61"/>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0" name="Google Shape;1410;p61"/>
            <p:cNvCxnSpPr>
              <a:stCxn id="1409" idx="2"/>
              <a:endCxn id="1406"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1411" name="Google Shape;1411;p61"/>
          <p:cNvGrpSpPr/>
          <p:nvPr/>
        </p:nvGrpSpPr>
        <p:grpSpPr>
          <a:xfrm flipH="1">
            <a:off x="8567798" y="860175"/>
            <a:ext cx="171000" cy="3574050"/>
            <a:chOff x="5816800" y="2392275"/>
            <a:chExt cx="171000" cy="3574050"/>
          </a:xfrm>
        </p:grpSpPr>
        <p:sp>
          <p:nvSpPr>
            <p:cNvPr id="1412" name="Google Shape;1412;p61"/>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3" name="Google Shape;1413;p61"/>
            <p:cNvCxnSpPr>
              <a:stCxn id="1412" idx="2"/>
              <a:endCxn id="1406"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1414" name="Google Shape;1414;p6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REFERENCES</a:t>
            </a:r>
            <a:endParaRPr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6"/>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9" name="Google Shape;269;p36"/>
          <p:cNvGrpSpPr/>
          <p:nvPr/>
        </p:nvGrpSpPr>
        <p:grpSpPr>
          <a:xfrm>
            <a:off x="405288" y="860175"/>
            <a:ext cx="171000" cy="3574050"/>
            <a:chOff x="5816800" y="2392275"/>
            <a:chExt cx="171000" cy="3574050"/>
          </a:xfrm>
        </p:grpSpPr>
        <p:sp>
          <p:nvSpPr>
            <p:cNvPr id="270" name="Google Shape;270;p3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36"/>
            <p:cNvCxnSpPr>
              <a:stCxn id="270" idx="2"/>
              <a:endCxn id="249"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72" name="Google Shape;272;p36"/>
          <p:cNvGrpSpPr/>
          <p:nvPr/>
        </p:nvGrpSpPr>
        <p:grpSpPr>
          <a:xfrm flipH="1">
            <a:off x="8567798" y="860175"/>
            <a:ext cx="171000" cy="3574050"/>
            <a:chOff x="5816800" y="2392275"/>
            <a:chExt cx="171000" cy="3574050"/>
          </a:xfrm>
        </p:grpSpPr>
        <p:sp>
          <p:nvSpPr>
            <p:cNvPr id="273" name="Google Shape;273;p3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6"/>
            <p:cNvCxnSpPr>
              <a:stCxn id="273" idx="2"/>
              <a:endCxn id="249"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275" name="Google Shape;275;p3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b="1" dirty="0">
                <a:solidFill>
                  <a:schemeClr val="dk1"/>
                </a:solidFill>
              </a:rPr>
              <a:t>AUTONOMIC</a:t>
            </a:r>
            <a:r>
              <a:rPr lang="en-PH" dirty="0">
                <a:solidFill>
                  <a:schemeClr val="dk1"/>
                </a:solidFill>
              </a:rPr>
              <a:t> </a:t>
            </a:r>
            <a:r>
              <a:rPr lang="en-PH" b="1" dirty="0">
                <a:solidFill>
                  <a:schemeClr val="dk1"/>
                </a:solidFill>
              </a:rPr>
              <a:t>COMPUTING</a:t>
            </a:r>
            <a:endParaRPr b="1" dirty="0">
              <a:solidFill>
                <a:schemeClr val="dk1"/>
              </a:solidFill>
            </a:endParaRPr>
          </a:p>
        </p:txBody>
      </p:sp>
      <p:sp>
        <p:nvSpPr>
          <p:cNvPr id="3" name="TextBox 2">
            <a:extLst>
              <a:ext uri="{FF2B5EF4-FFF2-40B4-BE49-F238E27FC236}">
                <a16:creationId xmlns:a16="http://schemas.microsoft.com/office/drawing/2014/main" id="{34CCC4D6-2F49-C6C9-178B-D5F9EFC3AB4E}"/>
              </a:ext>
            </a:extLst>
          </p:cNvPr>
          <p:cNvSpPr txBox="1"/>
          <p:nvPr/>
        </p:nvSpPr>
        <p:spPr>
          <a:xfrm>
            <a:off x="490788" y="1657838"/>
            <a:ext cx="8419458" cy="2585323"/>
          </a:xfrm>
          <a:prstGeom prst="rect">
            <a:avLst/>
          </a:prstGeom>
          <a:noFill/>
        </p:spPr>
        <p:txBody>
          <a:bodyPr wrap="square">
            <a:spAutoFit/>
          </a:bodyPr>
          <a:lstStyle/>
          <a:p>
            <a:r>
              <a:rPr lang="en-US" sz="1800" b="1" i="0" dirty="0">
                <a:solidFill>
                  <a:srgbClr val="FFFFFF"/>
                </a:solidFill>
                <a:effectLst/>
                <a:latin typeface="Century Gothic" panose="020B0502020202020204" pitchFamily="34" charset="0"/>
              </a:rPr>
              <a:t>Autonomic computing is a computing system that is designed to be self-managing, self-healing, self-optimizing, and self-configuring. </a:t>
            </a:r>
          </a:p>
          <a:p>
            <a:r>
              <a:rPr lang="en-US" sz="1800" b="1" i="0" dirty="0">
                <a:solidFill>
                  <a:srgbClr val="FFFFFF"/>
                </a:solidFill>
                <a:effectLst/>
                <a:latin typeface="Century Gothic" panose="020B0502020202020204" pitchFamily="34" charset="0"/>
              </a:rPr>
              <a:t> </a:t>
            </a:r>
            <a:br>
              <a:rPr lang="en-US" sz="1800" b="1" dirty="0">
                <a:latin typeface="Century Gothic" panose="020B0502020202020204" pitchFamily="34" charset="0"/>
              </a:rPr>
            </a:br>
            <a:r>
              <a:rPr lang="en-US" sz="1800" b="1" i="0" dirty="0">
                <a:solidFill>
                  <a:srgbClr val="FFFFFF"/>
                </a:solidFill>
                <a:effectLst/>
                <a:latin typeface="Century Gothic" panose="020B0502020202020204" pitchFamily="34" charset="0"/>
              </a:rPr>
              <a:t>The concept of autonomic computing was first introduced by IBM in 2001, as a response to the increasing complexity of computing systems and the need for more efficient and reliable management of these systems. The goal of autonomic computing is to create computing systems that can adapt to changing conditions, optimize their performance, and recover from failures without human intervention.</a:t>
            </a:r>
            <a:endParaRPr lang="en-PH" sz="1800" b="1" dirty="0">
              <a:latin typeface="Century Gothic" panose="020B0502020202020204" pitchFamily="34" charset="0"/>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p:nvPr/>
        </p:nvSpPr>
        <p:spPr>
          <a:xfrm>
            <a:off x="5407274" y="722775"/>
            <a:ext cx="3374700" cy="3488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1285225" y="827875"/>
            <a:ext cx="3635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txBox="1">
            <a:spLocks noGrp="1"/>
          </p:cNvSpPr>
          <p:nvPr>
            <p:ph type="title" idx="2"/>
          </p:nvPr>
        </p:nvSpPr>
        <p:spPr>
          <a:xfrm>
            <a:off x="1481424" y="1539400"/>
            <a:ext cx="35737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rgbClr val="FFFFFF"/>
                </a:solidFill>
                <a:effectLst/>
                <a:latin typeface="Century Gothic" panose="020B0502020202020204" pitchFamily="34" charset="0"/>
              </a:rPr>
              <a:t>Overall, autonomic computing represents a significant advance in the field of computing, as it enables the creation of more efficient, reliable, and adaptive computing systems that can meet the demands of modern computing environments.</a:t>
            </a:r>
            <a:endParaRPr sz="1800" b="1" dirty="0">
              <a:latin typeface="Century Gothic" panose="020B0502020202020204" pitchFamily="34" charset="0"/>
            </a:endParaRPr>
          </a:p>
        </p:txBody>
      </p:sp>
      <p:pic>
        <p:nvPicPr>
          <p:cNvPr id="289" name="Google Shape;289;p37"/>
          <p:cNvPicPr preferRelativeResize="0"/>
          <p:nvPr/>
        </p:nvPicPr>
        <p:blipFill>
          <a:blip r:embed="rId3">
            <a:alphaModFix/>
          </a:blip>
          <a:stretch>
            <a:fillRect/>
          </a:stretch>
        </p:blipFill>
        <p:spPr>
          <a:xfrm>
            <a:off x="6838763" y="848450"/>
            <a:ext cx="1749851" cy="3446600"/>
          </a:xfrm>
          <a:prstGeom prst="rect">
            <a:avLst/>
          </a:prstGeom>
          <a:noFill/>
          <a:ln>
            <a:noFill/>
          </a:ln>
        </p:spPr>
      </p:pic>
      <p:grpSp>
        <p:nvGrpSpPr>
          <p:cNvPr id="292" name="Google Shape;292;p37"/>
          <p:cNvGrpSpPr/>
          <p:nvPr/>
        </p:nvGrpSpPr>
        <p:grpSpPr>
          <a:xfrm>
            <a:off x="981163" y="1070175"/>
            <a:ext cx="304200" cy="3364050"/>
            <a:chOff x="5816800" y="2602275"/>
            <a:chExt cx="304200" cy="3364050"/>
          </a:xfrm>
        </p:grpSpPr>
        <p:sp>
          <p:nvSpPr>
            <p:cNvPr id="293" name="Google Shape;293;p37"/>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a:stCxn id="293" idx="2"/>
              <a:endCxn id="286" idx="1"/>
            </p:cNvCxnSpPr>
            <p:nvPr/>
          </p:nvCxnSpPr>
          <p:spPr>
            <a:xfrm rot="10800000" flipH="1">
              <a:off x="5816800" y="2602275"/>
              <a:ext cx="304200" cy="3329100"/>
            </a:xfrm>
            <a:prstGeom prst="bentConnector3">
              <a:avLst>
                <a:gd name="adj1" fmla="val -78279"/>
              </a:avLst>
            </a:prstGeom>
            <a:noFill/>
            <a:ln w="9525" cap="flat" cmpd="sng">
              <a:solidFill>
                <a:schemeClr val="lt1"/>
              </a:solidFill>
              <a:prstDash val="solid"/>
              <a:round/>
              <a:headEnd type="none" w="med" len="med"/>
              <a:tailEnd type="none" w="med" len="med"/>
            </a:ln>
          </p:spPr>
        </p:cxnSp>
      </p:grpSp>
      <p:sp>
        <p:nvSpPr>
          <p:cNvPr id="295" name="Google Shape;295;p37"/>
          <p:cNvSpPr txBox="1">
            <a:spLocks noGrp="1"/>
          </p:cNvSpPr>
          <p:nvPr>
            <p:ph type="title"/>
          </p:nvPr>
        </p:nvSpPr>
        <p:spPr>
          <a:xfrm>
            <a:off x="1481425" y="827875"/>
            <a:ext cx="3194849" cy="4128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2000" b="1" dirty="0">
                <a:solidFill>
                  <a:schemeClr val="dk1"/>
                </a:solidFill>
              </a:rPr>
              <a:t>AUTONOMIC COMPUTING</a:t>
            </a:r>
            <a:endParaRPr sz="2000" b="1" dirty="0">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p:nvPr/>
        </p:nvSpPr>
        <p:spPr>
          <a:xfrm>
            <a:off x="4561475"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3"/>
          <p:cNvSpPr/>
          <p:nvPr/>
        </p:nvSpPr>
        <p:spPr>
          <a:xfrm>
            <a:off x="4561475" y="13980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3"/>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3"/>
          <p:cNvSpPr/>
          <p:nvPr/>
        </p:nvSpPr>
        <p:spPr>
          <a:xfrm>
            <a:off x="410725" y="1398025"/>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3"/>
          <p:cNvSpPr/>
          <p:nvPr/>
        </p:nvSpPr>
        <p:spPr>
          <a:xfrm>
            <a:off x="489117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3"/>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3"/>
          <p:cNvSpPr/>
          <p:nvPr/>
        </p:nvSpPr>
        <p:spPr>
          <a:xfrm>
            <a:off x="74032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txBox="1">
            <a:spLocks noGrp="1"/>
          </p:cNvSpPr>
          <p:nvPr>
            <p:ph type="title" idx="2"/>
          </p:nvPr>
        </p:nvSpPr>
        <p:spPr>
          <a:xfrm>
            <a:off x="1826275" y="1899194"/>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1600" b="1" dirty="0"/>
              <a:t>Introduction and Background of the topic</a:t>
            </a:r>
            <a:endParaRPr sz="1600" b="1" dirty="0"/>
          </a:p>
        </p:txBody>
      </p:sp>
      <p:sp>
        <p:nvSpPr>
          <p:cNvPr id="193" name="Google Shape;193;p33"/>
          <p:cNvSpPr txBox="1">
            <a:spLocks noGrp="1"/>
          </p:cNvSpPr>
          <p:nvPr>
            <p:ph type="title" idx="9"/>
          </p:nvPr>
        </p:nvSpPr>
        <p:spPr>
          <a:xfrm>
            <a:off x="81937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01</a:t>
            </a:r>
            <a:endParaRPr b="1" dirty="0">
              <a:solidFill>
                <a:schemeClr val="dk1"/>
              </a:solidFill>
            </a:endParaRPr>
          </a:p>
        </p:txBody>
      </p:sp>
      <p:sp>
        <p:nvSpPr>
          <p:cNvPr id="194" name="Google Shape;194;p33"/>
          <p:cNvSpPr txBox="1">
            <a:spLocks noGrp="1"/>
          </p:cNvSpPr>
          <p:nvPr>
            <p:ph type="title" idx="13"/>
          </p:nvPr>
        </p:nvSpPr>
        <p:spPr>
          <a:xfrm>
            <a:off x="819375" y="3568802"/>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02</a:t>
            </a:r>
            <a:endParaRPr b="1" dirty="0">
              <a:solidFill>
                <a:schemeClr val="dk1"/>
              </a:solidFill>
            </a:endParaRPr>
          </a:p>
        </p:txBody>
      </p:sp>
      <p:sp>
        <p:nvSpPr>
          <p:cNvPr id="195" name="Google Shape;195;p33"/>
          <p:cNvSpPr txBox="1">
            <a:spLocks noGrp="1"/>
          </p:cNvSpPr>
          <p:nvPr>
            <p:ph type="title" idx="14"/>
          </p:nvPr>
        </p:nvSpPr>
        <p:spPr>
          <a:xfrm>
            <a:off x="497022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03</a:t>
            </a:r>
            <a:endParaRPr b="1" dirty="0">
              <a:solidFill>
                <a:schemeClr val="dk1"/>
              </a:solidFill>
            </a:endParaRPr>
          </a:p>
        </p:txBody>
      </p:sp>
      <p:sp>
        <p:nvSpPr>
          <p:cNvPr id="196" name="Google Shape;196;p33"/>
          <p:cNvSpPr txBox="1">
            <a:spLocks noGrp="1"/>
          </p:cNvSpPr>
          <p:nvPr>
            <p:ph type="title" idx="15"/>
          </p:nvPr>
        </p:nvSpPr>
        <p:spPr>
          <a:xfrm>
            <a:off x="4970225" y="3569825"/>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04</a:t>
            </a:r>
            <a:endParaRPr b="1" dirty="0">
              <a:solidFill>
                <a:schemeClr val="dk1"/>
              </a:solidFill>
            </a:endParaRPr>
          </a:p>
        </p:txBody>
      </p:sp>
      <p:grpSp>
        <p:nvGrpSpPr>
          <p:cNvPr id="197" name="Google Shape;197;p33"/>
          <p:cNvGrpSpPr/>
          <p:nvPr/>
        </p:nvGrpSpPr>
        <p:grpSpPr>
          <a:xfrm>
            <a:off x="405288" y="860175"/>
            <a:ext cx="171000" cy="3574050"/>
            <a:chOff x="5816800" y="2392275"/>
            <a:chExt cx="171000" cy="3574050"/>
          </a:xfrm>
        </p:grpSpPr>
        <p:sp>
          <p:nvSpPr>
            <p:cNvPr id="198" name="Google Shape;198;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33"/>
            <p:cNvCxnSpPr>
              <a:stCxn id="198" idx="2"/>
              <a:endCxn id="18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0" name="Google Shape;200;p33"/>
          <p:cNvGrpSpPr/>
          <p:nvPr/>
        </p:nvGrpSpPr>
        <p:grpSpPr>
          <a:xfrm flipH="1">
            <a:off x="8567798" y="860175"/>
            <a:ext cx="171000" cy="3574050"/>
            <a:chOff x="5816800" y="2392275"/>
            <a:chExt cx="171000" cy="3574050"/>
          </a:xfrm>
        </p:grpSpPr>
        <p:sp>
          <p:nvSpPr>
            <p:cNvPr id="201" name="Google Shape;201;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33"/>
            <p:cNvCxnSpPr>
              <a:stCxn id="201" idx="2"/>
              <a:endCxn id="18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3" name="Google Shape;203;p33"/>
          <p:cNvGrpSpPr/>
          <p:nvPr/>
        </p:nvGrpSpPr>
        <p:grpSpPr>
          <a:xfrm>
            <a:off x="1222156" y="1621125"/>
            <a:ext cx="1294800" cy="163050"/>
            <a:chOff x="4588669" y="3153225"/>
            <a:chExt cx="1294800" cy="163050"/>
          </a:xfrm>
        </p:grpSpPr>
        <p:sp>
          <p:nvSpPr>
            <p:cNvPr id="204" name="Google Shape;204;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205;p33"/>
            <p:cNvCxnSpPr>
              <a:stCxn id="204" idx="2"/>
              <a:endCxn id="183"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06" name="Google Shape;206;p33"/>
          <p:cNvGrpSpPr/>
          <p:nvPr/>
        </p:nvGrpSpPr>
        <p:grpSpPr>
          <a:xfrm>
            <a:off x="5372863" y="1621125"/>
            <a:ext cx="1305900" cy="163050"/>
            <a:chOff x="4580800" y="3153225"/>
            <a:chExt cx="1305900" cy="163050"/>
          </a:xfrm>
        </p:grpSpPr>
        <p:sp>
          <p:nvSpPr>
            <p:cNvPr id="207" name="Google Shape;207;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33"/>
            <p:cNvCxnSpPr>
              <a:stCxn id="207" idx="2"/>
              <a:endCxn id="181"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grpSp>
        <p:nvGrpSpPr>
          <p:cNvPr id="209" name="Google Shape;209;p33"/>
          <p:cNvGrpSpPr/>
          <p:nvPr/>
        </p:nvGrpSpPr>
        <p:grpSpPr>
          <a:xfrm>
            <a:off x="1222156" y="3286950"/>
            <a:ext cx="1294800" cy="163050"/>
            <a:chOff x="4588669" y="3153225"/>
            <a:chExt cx="1294800" cy="163050"/>
          </a:xfrm>
        </p:grpSpPr>
        <p:sp>
          <p:nvSpPr>
            <p:cNvPr id="210" name="Google Shape;210;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33"/>
            <p:cNvCxnSpPr>
              <a:stCxn id="210" idx="2"/>
              <a:endCxn id="182"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12" name="Google Shape;212;p33"/>
          <p:cNvGrpSpPr/>
          <p:nvPr/>
        </p:nvGrpSpPr>
        <p:grpSpPr>
          <a:xfrm>
            <a:off x="5372863" y="3286950"/>
            <a:ext cx="1305900" cy="163050"/>
            <a:chOff x="4580800" y="3153225"/>
            <a:chExt cx="1305900" cy="163050"/>
          </a:xfrm>
        </p:grpSpPr>
        <p:sp>
          <p:nvSpPr>
            <p:cNvPr id="213" name="Google Shape;213;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33"/>
            <p:cNvCxnSpPr>
              <a:stCxn id="213" idx="2"/>
              <a:endCxn id="180"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215" name="Google Shape;215;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rPr>
              <a:t>TABLE OF CONTENTS</a:t>
            </a:r>
            <a:endParaRPr b="1" dirty="0">
              <a:solidFill>
                <a:schemeClr val="dk1"/>
              </a:solidFill>
            </a:endParaRPr>
          </a:p>
        </p:txBody>
      </p:sp>
      <p:sp>
        <p:nvSpPr>
          <p:cNvPr id="19" name="Google Shape;185;p33">
            <a:extLst>
              <a:ext uri="{FF2B5EF4-FFF2-40B4-BE49-F238E27FC236}">
                <a16:creationId xmlns:a16="http://schemas.microsoft.com/office/drawing/2014/main" id="{93352630-2EE5-AECC-125E-A7549FC3F778}"/>
              </a:ext>
            </a:extLst>
          </p:cNvPr>
          <p:cNvSpPr txBox="1">
            <a:spLocks/>
          </p:cNvSpPr>
          <p:nvPr/>
        </p:nvSpPr>
        <p:spPr>
          <a:xfrm>
            <a:off x="1847723" y="3560831"/>
            <a:ext cx="2463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1600" b="1" dirty="0"/>
              <a:t>Objectives of the Topic</a:t>
            </a:r>
          </a:p>
        </p:txBody>
      </p:sp>
      <p:sp>
        <p:nvSpPr>
          <p:cNvPr id="20" name="Google Shape;185;p33">
            <a:extLst>
              <a:ext uri="{FF2B5EF4-FFF2-40B4-BE49-F238E27FC236}">
                <a16:creationId xmlns:a16="http://schemas.microsoft.com/office/drawing/2014/main" id="{3203E332-D141-9CC7-D4A9-99372734E10A}"/>
              </a:ext>
            </a:extLst>
          </p:cNvPr>
          <p:cNvSpPr txBox="1">
            <a:spLocks/>
          </p:cNvSpPr>
          <p:nvPr/>
        </p:nvSpPr>
        <p:spPr>
          <a:xfrm>
            <a:off x="6144337" y="1878712"/>
            <a:ext cx="2463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1600" b="1" dirty="0"/>
              <a:t>Scope of the Topic </a:t>
            </a:r>
          </a:p>
        </p:txBody>
      </p:sp>
      <p:sp>
        <p:nvSpPr>
          <p:cNvPr id="21" name="Google Shape;185;p33">
            <a:extLst>
              <a:ext uri="{FF2B5EF4-FFF2-40B4-BE49-F238E27FC236}">
                <a16:creationId xmlns:a16="http://schemas.microsoft.com/office/drawing/2014/main" id="{11C8F18B-39F6-47AB-5975-6B0AD40BEA77}"/>
              </a:ext>
            </a:extLst>
          </p:cNvPr>
          <p:cNvSpPr txBox="1">
            <a:spLocks/>
          </p:cNvSpPr>
          <p:nvPr/>
        </p:nvSpPr>
        <p:spPr>
          <a:xfrm>
            <a:off x="6064477" y="3560831"/>
            <a:ext cx="2463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500"/>
              <a:buFont typeface="Fugaz One"/>
              <a:buNone/>
              <a:defRPr sz="25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2pPr>
            <a:lvl3pPr marR="0" lvl="2"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3pPr>
            <a:lvl4pPr marR="0" lvl="3"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4pPr>
            <a:lvl5pPr marR="0" lvl="4"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5pPr>
            <a:lvl6pPr marR="0" lvl="5"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6pPr>
            <a:lvl7pPr marR="0" lvl="6"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7pPr>
            <a:lvl8pPr marR="0" lvl="7"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8pPr>
            <a:lvl9pPr marR="0" lvl="8" algn="ctr" rtl="0">
              <a:lnSpc>
                <a:spcPct val="100000"/>
              </a:lnSpc>
              <a:spcBef>
                <a:spcPts val="0"/>
              </a:spcBef>
              <a:spcAft>
                <a:spcPts val="0"/>
              </a:spcAft>
              <a:buClr>
                <a:schemeClr val="dk2"/>
              </a:buClr>
              <a:buSzPts val="2500"/>
              <a:buFont typeface="Fugaz One"/>
              <a:buNone/>
              <a:defRPr sz="2500" b="0" i="0" u="none" strike="noStrike" cap="none">
                <a:solidFill>
                  <a:schemeClr val="dk2"/>
                </a:solidFill>
                <a:latin typeface="Fugaz One"/>
                <a:ea typeface="Fugaz One"/>
                <a:cs typeface="Fugaz One"/>
                <a:sym typeface="Fugaz One"/>
              </a:defRPr>
            </a:lvl9pPr>
          </a:lstStyle>
          <a:p>
            <a:r>
              <a:rPr lang="en-US" sz="1600" b="1" dirty="0"/>
              <a:t>Presentation of the chosen Technology</a:t>
            </a:r>
          </a:p>
        </p:txBody>
      </p:sp>
    </p:spTree>
    <p:extLst>
      <p:ext uri="{BB962C8B-B14F-4D97-AF65-F5344CB8AC3E}">
        <p14:creationId xmlns:p14="http://schemas.microsoft.com/office/powerpoint/2010/main" val="3986699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4438721" y="151574"/>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53" y="3015335"/>
            <a:ext cx="360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2700" b="1" dirty="0"/>
              <a:t>OBJECTIVES OF THE TOPIC</a:t>
            </a:r>
            <a:endParaRPr sz="2700" b="1" dirty="0"/>
          </a:p>
        </p:txBody>
      </p:sp>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stCxn id="237" idx="1"/>
            <a:endCxn id="234" idx="1"/>
          </p:cNvCxnSpPr>
          <p:nvPr/>
        </p:nvCxnSpPr>
        <p:spPr>
          <a:xfrm rot="10800000" flipV="1">
            <a:off x="689653" y="1955773"/>
            <a:ext cx="1009022" cy="1480461"/>
          </a:xfrm>
          <a:prstGeom prst="bentConnector3">
            <a:avLst>
              <a:gd name="adj1" fmla="val 122656"/>
            </a:avLst>
          </a:prstGeom>
          <a:noFill/>
          <a:ln w="9525" cap="flat" cmpd="sng">
            <a:solidFill>
              <a:schemeClr val="lt1"/>
            </a:solidFill>
            <a:prstDash val="solid"/>
            <a:round/>
            <a:headEnd type="none" w="med" len="med"/>
            <a:tailEnd type="none" w="med" len="med"/>
          </a:ln>
        </p:spPr>
      </p:cxnSp>
      <p:cxnSp>
        <p:nvCxnSpPr>
          <p:cNvPr id="239" name="Google Shape;239;p35"/>
          <p:cNvCxnSpPr>
            <a:stCxn id="234" idx="3"/>
            <a:endCxn id="237" idx="3"/>
          </p:cNvCxnSpPr>
          <p:nvPr/>
        </p:nvCxnSpPr>
        <p:spPr>
          <a:xfrm flipH="1" flipV="1">
            <a:off x="3288075" y="1955774"/>
            <a:ext cx="1009078" cy="1480461"/>
          </a:xfrm>
          <a:prstGeom prst="bentConnector3">
            <a:avLst>
              <a:gd name="adj1" fmla="val -22654"/>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02</a:t>
            </a:r>
            <a:endParaRPr b="1" dirty="0">
              <a:solidFill>
                <a:schemeClr val="dk1"/>
              </a:solidFill>
            </a:endParaRPr>
          </a:p>
        </p:txBody>
      </p:sp>
      <p:pic>
        <p:nvPicPr>
          <p:cNvPr id="2" name="Google Shape;1399;p60">
            <a:extLst>
              <a:ext uri="{FF2B5EF4-FFF2-40B4-BE49-F238E27FC236}">
                <a16:creationId xmlns:a16="http://schemas.microsoft.com/office/drawing/2014/main" id="{FCDD4042-DBB6-42B6-9C14-F988E4903190}"/>
              </a:ext>
            </a:extLst>
          </p:cNvPr>
          <p:cNvPicPr preferRelativeResize="0"/>
          <p:nvPr/>
        </p:nvPicPr>
        <p:blipFill>
          <a:blip r:embed="rId3">
            <a:alphaModFix/>
          </a:blip>
          <a:stretch>
            <a:fillRect/>
          </a:stretch>
        </p:blipFill>
        <p:spPr>
          <a:xfrm>
            <a:off x="5559307" y="979730"/>
            <a:ext cx="2433135" cy="3215445"/>
          </a:xfrm>
          <a:prstGeom prst="rect">
            <a:avLst/>
          </a:prstGeom>
          <a:noFill/>
          <a:ln>
            <a:noFill/>
          </a:ln>
        </p:spPr>
      </p:pic>
    </p:spTree>
    <p:extLst>
      <p:ext uri="{BB962C8B-B14F-4D97-AF65-F5344CB8AC3E}">
        <p14:creationId xmlns:p14="http://schemas.microsoft.com/office/powerpoint/2010/main" val="1512670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3197</Words>
  <Application>Microsoft Office PowerPoint</Application>
  <PresentationFormat>On-screen Show (16:9)</PresentationFormat>
  <Paragraphs>296</Paragraphs>
  <Slides>56</Slides>
  <Notes>55</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Cloud Engineer CV by Slidesgo</vt:lpstr>
      <vt:lpstr>Cloud Computing and Autonomous AI: Pioneering the Era of Intelligent and Automated Systems</vt:lpstr>
      <vt:lpstr>Introduction and Background of the topic</vt:lpstr>
      <vt:lpstr>INTRODUCTION AND BACKGROUND OF THE TOPIC</vt:lpstr>
      <vt:lpstr>CLOUD COMPUTING</vt:lpstr>
      <vt:lpstr>CLOUD COMPUTING</vt:lpstr>
      <vt:lpstr>AUTONOMIC COMPUTING</vt:lpstr>
      <vt:lpstr>Overall, autonomic computing represents a significant advance in the field of computing, as it enables the creation of more efficient, reliable, and adaptive computing systems that can meet the demands of modern computing environments.</vt:lpstr>
      <vt:lpstr>Introduction and Background of the topic</vt:lpstr>
      <vt:lpstr>OBJECTIVES OF THE TOPIC</vt:lpstr>
      <vt:lpstr>OBJECTIVE</vt:lpstr>
      <vt:lpstr>Introduction and Background of the topic</vt:lpstr>
      <vt:lpstr>SCOPE OF THE TOPIC</vt:lpstr>
      <vt:lpstr>The scope of our topic includes the interaction of cloud computing and autonomous AI, with a focus on their combined impact in driving positive transformations. We will look at the advantages, opportunities, and challenges of integrating these technologies. Examining real-world case studies and success stories that demonstrate the practical applications and tangible outcomes of cloud computing and autonomous AI across various industries and sectors is also part of the scope. We will also address concerns, misconceptions, and ethical concerns in order to provide a comprehensive understanding of the scope and implications of these technologies.  </vt:lpstr>
      <vt:lpstr>Introduction and Background of the topic</vt:lpstr>
      <vt:lpstr>PRESENTATION OF THE CHOSEN TECHNOLOGY</vt:lpstr>
      <vt:lpstr>CLOUD  COMPUTING</vt:lpstr>
      <vt:lpstr>CLOUD COMPUTING USES AND ITS FUNCTIONS</vt:lpstr>
      <vt:lpstr>Natural Language Processing (NLP)</vt:lpstr>
      <vt:lpstr>PRIVATE CLOUD</vt:lpstr>
      <vt:lpstr>PRIVATE CLOUD</vt:lpstr>
      <vt:lpstr>PRIVATE CLOUD</vt:lpstr>
      <vt:lpstr>HYBRID CLOUD</vt:lpstr>
      <vt:lpstr>PRIVATE CLOUD</vt:lpstr>
      <vt:lpstr>PUBLIC CLOUD</vt:lpstr>
      <vt:lpstr>THREE TYPES OF CLOUD COMPUTING</vt:lpstr>
      <vt:lpstr>THREE TYPES OF CLOUD COMPUTING</vt:lpstr>
      <vt:lpstr>THREE TYPES OF CLOUD COMPUTING</vt:lpstr>
      <vt:lpstr>THREE TYPES OF CLOUD COMPUTING</vt:lpstr>
      <vt:lpstr>THREE TYPES OF CLOUD COMPUTING</vt:lpstr>
      <vt:lpstr>THREE TYPES OF CLOUD COMPUTING</vt:lpstr>
      <vt:lpstr>AUTONOMIC COMPUTING</vt:lpstr>
      <vt:lpstr>AUTONOMIC COMPUTING USES AND ITS FUNCTIONS</vt:lpstr>
      <vt:lpstr>  Self-Configuration </vt:lpstr>
      <vt:lpstr>Some of the Applications in Autonomic:</vt:lpstr>
      <vt:lpstr>Some of the Applications in Autonomic:</vt:lpstr>
      <vt:lpstr>Some of the Applications in Autonomic:</vt:lpstr>
      <vt:lpstr>Some of the Applications in Autonomic:</vt:lpstr>
      <vt:lpstr>Some of the Applications in Autonomic:</vt:lpstr>
      <vt:lpstr>IMPORTANCE AND BENEFITS</vt:lpstr>
      <vt:lpstr>CLOUD COMPUTING</vt:lpstr>
      <vt:lpstr>CLOUD COMPUTING</vt:lpstr>
      <vt:lpstr>AUTONOMIC COMPUTING</vt:lpstr>
      <vt:lpstr>AUTONOMIC COMPUTING</vt:lpstr>
      <vt:lpstr>LITERATURE REVIEWS AND SUPPORTING INFORMATION SUPPORTING THE GROUP POSITION</vt:lpstr>
      <vt:lpstr>TECHNOLOGY OBSERVATION</vt:lpstr>
      <vt:lpstr>TECHNOLOGY OBSERVATION</vt:lpstr>
      <vt:lpstr>TECHNOLOGY OBSERVATION</vt:lpstr>
      <vt:lpstr>GLOBAL TRENDS AND ADOPTION RATES</vt:lpstr>
      <vt:lpstr>GLOBAL TRENDS AND ADOPTION RATES</vt:lpstr>
      <vt:lpstr>TECHNOLOGY LITERARY REVIEWS</vt:lpstr>
      <vt:lpstr>SUMMARY</vt:lpstr>
      <vt:lpstr>SUMMARY</vt:lpstr>
      <vt:lpstr>CONCLUSIONS</vt:lpstr>
      <vt:lpstr>RECOMMENDATIONS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and Autonomous AI: Pioneering the Era of Intelligent and Automated Systems</dc:title>
  <cp:lastModifiedBy>Lenny Fabiosa</cp:lastModifiedBy>
  <cp:revision>6</cp:revision>
  <dcterms:modified xsi:type="dcterms:W3CDTF">2023-06-18T15:09:28Z</dcterms:modified>
</cp:coreProperties>
</file>