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1"/>
  </p:normalViewPr>
  <p:slideViewPr>
    <p:cSldViewPr snapToGrid="0">
      <p:cViewPr>
        <p:scale>
          <a:sx n="83" d="100"/>
          <a:sy n="83" d="100"/>
        </p:scale>
        <p:origin x="-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F4369-0224-40BB-B8E0-AC36D8CF2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119739-9CDB-4944-856E-DF88179E0170}">
      <dgm:prSet/>
      <dgm:spPr/>
      <dgm:t>
        <a:bodyPr/>
        <a:lstStyle/>
        <a:p>
          <a:r>
            <a:rPr lang="en-US"/>
            <a:t>The Yellow Cab company outperforms Pink Cab in every analysis. </a:t>
          </a:r>
        </a:p>
      </dgm:t>
    </dgm:pt>
    <dgm:pt modelId="{02BAB1AE-4786-48DC-919B-2A5C33BD6CF2}" type="parTrans" cxnId="{7F6FBE68-4481-42E7-9320-522BBE12C637}">
      <dgm:prSet/>
      <dgm:spPr/>
      <dgm:t>
        <a:bodyPr/>
        <a:lstStyle/>
        <a:p>
          <a:endParaRPr lang="en-US"/>
        </a:p>
      </dgm:t>
    </dgm:pt>
    <dgm:pt modelId="{22A9B28B-547C-48C2-AF1B-B41C82B99561}" type="sibTrans" cxnId="{7F6FBE68-4481-42E7-9320-522BBE12C637}">
      <dgm:prSet/>
      <dgm:spPr/>
      <dgm:t>
        <a:bodyPr/>
        <a:lstStyle/>
        <a:p>
          <a:endParaRPr lang="en-US"/>
        </a:p>
      </dgm:t>
    </dgm:pt>
    <dgm:pt modelId="{60822F85-FDEB-41A4-9893-D697FBFFB075}">
      <dgm:prSet/>
      <dgm:spPr/>
      <dgm:t>
        <a:bodyPr/>
        <a:lstStyle/>
        <a:p>
          <a:r>
            <a:rPr lang="en-US"/>
            <a:t>XYZ Firm should invest in Yellow Cab</a:t>
          </a:r>
        </a:p>
      </dgm:t>
    </dgm:pt>
    <dgm:pt modelId="{24624A34-21B0-4CD7-8011-E2DAC19B7408}" type="parTrans" cxnId="{7D535A33-3BD1-499C-A91E-B9C2F9157C85}">
      <dgm:prSet/>
      <dgm:spPr/>
      <dgm:t>
        <a:bodyPr/>
        <a:lstStyle/>
        <a:p>
          <a:endParaRPr lang="en-US"/>
        </a:p>
      </dgm:t>
    </dgm:pt>
    <dgm:pt modelId="{51EE0CEA-417F-41CB-B51C-E82E48DB2712}" type="sibTrans" cxnId="{7D535A33-3BD1-499C-A91E-B9C2F9157C85}">
      <dgm:prSet/>
      <dgm:spPr/>
      <dgm:t>
        <a:bodyPr/>
        <a:lstStyle/>
        <a:p>
          <a:endParaRPr lang="en-US"/>
        </a:p>
      </dgm:t>
    </dgm:pt>
    <dgm:pt modelId="{1D7202A8-F5CD-4688-BE9F-17634108437A}">
      <dgm:prSet/>
      <dgm:spPr/>
      <dgm:t>
        <a:bodyPr/>
        <a:lstStyle/>
        <a:p>
          <a:r>
            <a:rPr lang="en-US"/>
            <a:t>Pink Cab may be newer and just starting the business. It is worth keeping analyzing in the future.</a:t>
          </a:r>
        </a:p>
      </dgm:t>
    </dgm:pt>
    <dgm:pt modelId="{C35D6B93-8304-450A-B57B-051B2C8D1423}" type="parTrans" cxnId="{E66E641C-1E7A-4B8F-A94A-9F040D282AB2}">
      <dgm:prSet/>
      <dgm:spPr/>
      <dgm:t>
        <a:bodyPr/>
        <a:lstStyle/>
        <a:p>
          <a:endParaRPr lang="en-US"/>
        </a:p>
      </dgm:t>
    </dgm:pt>
    <dgm:pt modelId="{D8913705-27D5-486C-AA92-9EC6CA52A036}" type="sibTrans" cxnId="{E66E641C-1E7A-4B8F-A94A-9F040D282AB2}">
      <dgm:prSet/>
      <dgm:spPr/>
      <dgm:t>
        <a:bodyPr/>
        <a:lstStyle/>
        <a:p>
          <a:endParaRPr lang="en-US"/>
        </a:p>
      </dgm:t>
    </dgm:pt>
    <dgm:pt modelId="{15C5ADBB-E62F-4629-9234-400218AB2EFA}" type="pres">
      <dgm:prSet presAssocID="{B3AF4369-0224-40BB-B8E0-AC36D8CF23D1}" presName="root" presStyleCnt="0">
        <dgm:presLayoutVars>
          <dgm:dir/>
          <dgm:resizeHandles val="exact"/>
        </dgm:presLayoutVars>
      </dgm:prSet>
      <dgm:spPr/>
    </dgm:pt>
    <dgm:pt modelId="{7C8A48C1-C197-4AB6-AD10-D9CB97283BBA}" type="pres">
      <dgm:prSet presAssocID="{DB119739-9CDB-4944-856E-DF88179E0170}" presName="compNode" presStyleCnt="0"/>
      <dgm:spPr/>
    </dgm:pt>
    <dgm:pt modelId="{311C5585-FB3E-4CA1-819E-9F477BAA5009}" type="pres">
      <dgm:prSet presAssocID="{DB119739-9CDB-4944-856E-DF88179E0170}" presName="bgRect" presStyleLbl="bgShp" presStyleIdx="0" presStyleCnt="3"/>
      <dgm:spPr/>
    </dgm:pt>
    <dgm:pt modelId="{AE07682A-67E0-42D8-9CB5-A3CCEAFEF651}" type="pres">
      <dgm:prSet presAssocID="{DB119739-9CDB-4944-856E-DF88179E01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330C8969-E6BA-4F94-A6AD-99A2EC1A406C}" type="pres">
      <dgm:prSet presAssocID="{DB119739-9CDB-4944-856E-DF88179E0170}" presName="spaceRect" presStyleCnt="0"/>
      <dgm:spPr/>
    </dgm:pt>
    <dgm:pt modelId="{23FD17EE-36E3-47B0-99B0-4600C562FBBB}" type="pres">
      <dgm:prSet presAssocID="{DB119739-9CDB-4944-856E-DF88179E0170}" presName="parTx" presStyleLbl="revTx" presStyleIdx="0" presStyleCnt="3">
        <dgm:presLayoutVars>
          <dgm:chMax val="0"/>
          <dgm:chPref val="0"/>
        </dgm:presLayoutVars>
      </dgm:prSet>
      <dgm:spPr/>
    </dgm:pt>
    <dgm:pt modelId="{525DCBCE-A823-4E09-975D-C3663306F0DC}" type="pres">
      <dgm:prSet presAssocID="{22A9B28B-547C-48C2-AF1B-B41C82B99561}" presName="sibTrans" presStyleCnt="0"/>
      <dgm:spPr/>
    </dgm:pt>
    <dgm:pt modelId="{A41C8FA3-6AB4-47DD-B138-3D3DD9197C9E}" type="pres">
      <dgm:prSet presAssocID="{60822F85-FDEB-41A4-9893-D697FBFFB075}" presName="compNode" presStyleCnt="0"/>
      <dgm:spPr/>
    </dgm:pt>
    <dgm:pt modelId="{B49EA3D8-7289-4D9A-85FF-232C014E6A63}" type="pres">
      <dgm:prSet presAssocID="{60822F85-FDEB-41A4-9893-D697FBFFB075}" presName="bgRect" presStyleLbl="bgShp" presStyleIdx="1" presStyleCnt="3"/>
      <dgm:spPr/>
    </dgm:pt>
    <dgm:pt modelId="{60BE3AF6-40D2-4C9C-8455-F83E2D9184A6}" type="pres">
      <dgm:prSet presAssocID="{60822F85-FDEB-41A4-9893-D697FBFFB0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A63B90-AC22-4158-B02F-E8E9FF2BBDF7}" type="pres">
      <dgm:prSet presAssocID="{60822F85-FDEB-41A4-9893-D697FBFFB075}" presName="spaceRect" presStyleCnt="0"/>
      <dgm:spPr/>
    </dgm:pt>
    <dgm:pt modelId="{C6AD9FAA-147D-4DC3-B867-93784B9AD70F}" type="pres">
      <dgm:prSet presAssocID="{60822F85-FDEB-41A4-9893-D697FBFFB075}" presName="parTx" presStyleLbl="revTx" presStyleIdx="1" presStyleCnt="3">
        <dgm:presLayoutVars>
          <dgm:chMax val="0"/>
          <dgm:chPref val="0"/>
        </dgm:presLayoutVars>
      </dgm:prSet>
      <dgm:spPr/>
    </dgm:pt>
    <dgm:pt modelId="{300D7557-C91C-4889-9871-498CC8DFB11B}" type="pres">
      <dgm:prSet presAssocID="{51EE0CEA-417F-41CB-B51C-E82E48DB2712}" presName="sibTrans" presStyleCnt="0"/>
      <dgm:spPr/>
    </dgm:pt>
    <dgm:pt modelId="{8C26980C-E304-47BC-A724-217582DA36E6}" type="pres">
      <dgm:prSet presAssocID="{1D7202A8-F5CD-4688-BE9F-17634108437A}" presName="compNode" presStyleCnt="0"/>
      <dgm:spPr/>
    </dgm:pt>
    <dgm:pt modelId="{628504F4-7E93-439D-A51F-3FE6EC213D85}" type="pres">
      <dgm:prSet presAssocID="{1D7202A8-F5CD-4688-BE9F-17634108437A}" presName="bgRect" presStyleLbl="bgShp" presStyleIdx="2" presStyleCnt="3"/>
      <dgm:spPr/>
    </dgm:pt>
    <dgm:pt modelId="{31FC0E5E-61DF-4C34-9A51-CC07F3934461}" type="pres">
      <dgm:prSet presAssocID="{1D7202A8-F5CD-4688-BE9F-176341084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3AB24C2-A4E7-46E1-B88D-50F6B076082E}" type="pres">
      <dgm:prSet presAssocID="{1D7202A8-F5CD-4688-BE9F-17634108437A}" presName="spaceRect" presStyleCnt="0"/>
      <dgm:spPr/>
    </dgm:pt>
    <dgm:pt modelId="{3F52DD12-9A3C-46FB-86A5-05E132777F2E}" type="pres">
      <dgm:prSet presAssocID="{1D7202A8-F5CD-4688-BE9F-1763410843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C52B19-D8E9-4CC6-BFFD-5D976D72FB76}" type="presOf" srcId="{B3AF4369-0224-40BB-B8E0-AC36D8CF23D1}" destId="{15C5ADBB-E62F-4629-9234-400218AB2EFA}" srcOrd="0" destOrd="0" presId="urn:microsoft.com/office/officeart/2018/2/layout/IconVerticalSolidList"/>
    <dgm:cxn modelId="{E66E641C-1E7A-4B8F-A94A-9F040D282AB2}" srcId="{B3AF4369-0224-40BB-B8E0-AC36D8CF23D1}" destId="{1D7202A8-F5CD-4688-BE9F-17634108437A}" srcOrd="2" destOrd="0" parTransId="{C35D6B93-8304-450A-B57B-051B2C8D1423}" sibTransId="{D8913705-27D5-486C-AA92-9EC6CA52A036}"/>
    <dgm:cxn modelId="{7D535A33-3BD1-499C-A91E-B9C2F9157C85}" srcId="{B3AF4369-0224-40BB-B8E0-AC36D8CF23D1}" destId="{60822F85-FDEB-41A4-9893-D697FBFFB075}" srcOrd="1" destOrd="0" parTransId="{24624A34-21B0-4CD7-8011-E2DAC19B7408}" sibTransId="{51EE0CEA-417F-41CB-B51C-E82E48DB2712}"/>
    <dgm:cxn modelId="{E3C6CA5B-BA96-4042-BCCE-E72F9924DB82}" type="presOf" srcId="{DB119739-9CDB-4944-856E-DF88179E0170}" destId="{23FD17EE-36E3-47B0-99B0-4600C562FBBB}" srcOrd="0" destOrd="0" presId="urn:microsoft.com/office/officeart/2018/2/layout/IconVerticalSolidList"/>
    <dgm:cxn modelId="{72440F5C-275F-474E-9D09-9B0380A96A16}" type="presOf" srcId="{1D7202A8-F5CD-4688-BE9F-17634108437A}" destId="{3F52DD12-9A3C-46FB-86A5-05E132777F2E}" srcOrd="0" destOrd="0" presId="urn:microsoft.com/office/officeart/2018/2/layout/IconVerticalSolidList"/>
    <dgm:cxn modelId="{7F6FBE68-4481-42E7-9320-522BBE12C637}" srcId="{B3AF4369-0224-40BB-B8E0-AC36D8CF23D1}" destId="{DB119739-9CDB-4944-856E-DF88179E0170}" srcOrd="0" destOrd="0" parTransId="{02BAB1AE-4786-48DC-919B-2A5C33BD6CF2}" sibTransId="{22A9B28B-547C-48C2-AF1B-B41C82B99561}"/>
    <dgm:cxn modelId="{3DC0D9A1-FCBC-4B7F-A1A8-8C6B63D1EEF9}" type="presOf" srcId="{60822F85-FDEB-41A4-9893-D697FBFFB075}" destId="{C6AD9FAA-147D-4DC3-B867-93784B9AD70F}" srcOrd="0" destOrd="0" presId="urn:microsoft.com/office/officeart/2018/2/layout/IconVerticalSolidList"/>
    <dgm:cxn modelId="{433143FE-25B6-418E-895E-9DD34227D517}" type="presParOf" srcId="{15C5ADBB-E62F-4629-9234-400218AB2EFA}" destId="{7C8A48C1-C197-4AB6-AD10-D9CB97283BBA}" srcOrd="0" destOrd="0" presId="urn:microsoft.com/office/officeart/2018/2/layout/IconVerticalSolidList"/>
    <dgm:cxn modelId="{A69F64A4-4962-4EA6-B5DD-A6D8B5BCD3E4}" type="presParOf" srcId="{7C8A48C1-C197-4AB6-AD10-D9CB97283BBA}" destId="{311C5585-FB3E-4CA1-819E-9F477BAA5009}" srcOrd="0" destOrd="0" presId="urn:microsoft.com/office/officeart/2018/2/layout/IconVerticalSolidList"/>
    <dgm:cxn modelId="{73D9DD63-8417-4E5D-8D40-DD29D4E9ABF3}" type="presParOf" srcId="{7C8A48C1-C197-4AB6-AD10-D9CB97283BBA}" destId="{AE07682A-67E0-42D8-9CB5-A3CCEAFEF651}" srcOrd="1" destOrd="0" presId="urn:microsoft.com/office/officeart/2018/2/layout/IconVerticalSolidList"/>
    <dgm:cxn modelId="{DF394310-AC4D-4C7C-8586-DBA60F044CC4}" type="presParOf" srcId="{7C8A48C1-C197-4AB6-AD10-D9CB97283BBA}" destId="{330C8969-E6BA-4F94-A6AD-99A2EC1A406C}" srcOrd="2" destOrd="0" presId="urn:microsoft.com/office/officeart/2018/2/layout/IconVerticalSolidList"/>
    <dgm:cxn modelId="{6DB8E29B-9117-43AD-BF9F-16C24C048591}" type="presParOf" srcId="{7C8A48C1-C197-4AB6-AD10-D9CB97283BBA}" destId="{23FD17EE-36E3-47B0-99B0-4600C562FBBB}" srcOrd="3" destOrd="0" presId="urn:microsoft.com/office/officeart/2018/2/layout/IconVerticalSolidList"/>
    <dgm:cxn modelId="{3E184D23-71F6-4F5E-8307-E1E4055E75C3}" type="presParOf" srcId="{15C5ADBB-E62F-4629-9234-400218AB2EFA}" destId="{525DCBCE-A823-4E09-975D-C3663306F0DC}" srcOrd="1" destOrd="0" presId="urn:microsoft.com/office/officeart/2018/2/layout/IconVerticalSolidList"/>
    <dgm:cxn modelId="{029DBCA0-517C-45FE-87FE-125ADA0D28E1}" type="presParOf" srcId="{15C5ADBB-E62F-4629-9234-400218AB2EFA}" destId="{A41C8FA3-6AB4-47DD-B138-3D3DD9197C9E}" srcOrd="2" destOrd="0" presId="urn:microsoft.com/office/officeart/2018/2/layout/IconVerticalSolidList"/>
    <dgm:cxn modelId="{6CA1627B-8B6A-4DED-96CE-FF5CB7B2894C}" type="presParOf" srcId="{A41C8FA3-6AB4-47DD-B138-3D3DD9197C9E}" destId="{B49EA3D8-7289-4D9A-85FF-232C014E6A63}" srcOrd="0" destOrd="0" presId="urn:microsoft.com/office/officeart/2018/2/layout/IconVerticalSolidList"/>
    <dgm:cxn modelId="{21318FEC-DCC8-4E36-8935-F920286154E3}" type="presParOf" srcId="{A41C8FA3-6AB4-47DD-B138-3D3DD9197C9E}" destId="{60BE3AF6-40D2-4C9C-8455-F83E2D9184A6}" srcOrd="1" destOrd="0" presId="urn:microsoft.com/office/officeart/2018/2/layout/IconVerticalSolidList"/>
    <dgm:cxn modelId="{9425EA33-DDD9-4528-8D5E-031A5EC80FCC}" type="presParOf" srcId="{A41C8FA3-6AB4-47DD-B138-3D3DD9197C9E}" destId="{8FA63B90-AC22-4158-B02F-E8E9FF2BBDF7}" srcOrd="2" destOrd="0" presId="urn:microsoft.com/office/officeart/2018/2/layout/IconVerticalSolidList"/>
    <dgm:cxn modelId="{A655E8FA-A296-486C-ADA3-EB596E869536}" type="presParOf" srcId="{A41C8FA3-6AB4-47DD-B138-3D3DD9197C9E}" destId="{C6AD9FAA-147D-4DC3-B867-93784B9AD70F}" srcOrd="3" destOrd="0" presId="urn:microsoft.com/office/officeart/2018/2/layout/IconVerticalSolidList"/>
    <dgm:cxn modelId="{82FFC735-6B79-43BA-9DF8-3B1FB57466CA}" type="presParOf" srcId="{15C5ADBB-E62F-4629-9234-400218AB2EFA}" destId="{300D7557-C91C-4889-9871-498CC8DFB11B}" srcOrd="3" destOrd="0" presId="urn:microsoft.com/office/officeart/2018/2/layout/IconVerticalSolidList"/>
    <dgm:cxn modelId="{A4BEB46A-F266-4616-AB64-ACC3E9ADB3C7}" type="presParOf" srcId="{15C5ADBB-E62F-4629-9234-400218AB2EFA}" destId="{8C26980C-E304-47BC-A724-217582DA36E6}" srcOrd="4" destOrd="0" presId="urn:microsoft.com/office/officeart/2018/2/layout/IconVerticalSolidList"/>
    <dgm:cxn modelId="{97C5FD48-ABB4-43B2-9A6F-7E145363AA6A}" type="presParOf" srcId="{8C26980C-E304-47BC-A724-217582DA36E6}" destId="{628504F4-7E93-439D-A51F-3FE6EC213D85}" srcOrd="0" destOrd="0" presId="urn:microsoft.com/office/officeart/2018/2/layout/IconVerticalSolidList"/>
    <dgm:cxn modelId="{3CADCF4B-0F00-4EDE-95B6-343857098D46}" type="presParOf" srcId="{8C26980C-E304-47BC-A724-217582DA36E6}" destId="{31FC0E5E-61DF-4C34-9A51-CC07F3934461}" srcOrd="1" destOrd="0" presId="urn:microsoft.com/office/officeart/2018/2/layout/IconVerticalSolidList"/>
    <dgm:cxn modelId="{1DE14087-8954-48F6-B821-8BFADDEFD75F}" type="presParOf" srcId="{8C26980C-E304-47BC-A724-217582DA36E6}" destId="{A3AB24C2-A4E7-46E1-B88D-50F6B076082E}" srcOrd="2" destOrd="0" presId="urn:microsoft.com/office/officeart/2018/2/layout/IconVerticalSolidList"/>
    <dgm:cxn modelId="{8ED1820A-F4B7-4DDA-8736-88E7E8E2A9C8}" type="presParOf" srcId="{8C26980C-E304-47BC-A724-217582DA36E6}" destId="{3F52DD12-9A3C-46FB-86A5-05E132777F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C5585-FB3E-4CA1-819E-9F477BAA5009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7682A-67E0-42D8-9CB5-A3CCEAFEF651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17EE-36E3-47B0-99B0-4600C562FBBB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Yellow Cab company outperforms Pink Cab in every analysis. </a:t>
          </a:r>
        </a:p>
      </dsp:txBody>
      <dsp:txXfrm>
        <a:off x="1816103" y="671"/>
        <a:ext cx="4447536" cy="1572384"/>
      </dsp:txXfrm>
    </dsp:sp>
    <dsp:sp modelId="{B49EA3D8-7289-4D9A-85FF-232C014E6A63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E3AF6-40D2-4C9C-8455-F83E2D9184A6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D9FAA-147D-4DC3-B867-93784B9AD70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XYZ Firm should invest in Yellow Cab</a:t>
          </a:r>
        </a:p>
      </dsp:txBody>
      <dsp:txXfrm>
        <a:off x="1816103" y="1966151"/>
        <a:ext cx="4447536" cy="1572384"/>
      </dsp:txXfrm>
    </dsp:sp>
    <dsp:sp modelId="{628504F4-7E93-439D-A51F-3FE6EC213D85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C0E5E-61DF-4C34-9A51-CC07F393446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2DD12-9A3C-46FB-86A5-05E132777F2E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Pink Cab may be newer and just starting the business. It is worth keeping analyzing in the future.</a:t>
          </a: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04596" y="1744239"/>
            <a:ext cx="11080790" cy="418576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Insight for Cab Investment</a:t>
            </a:r>
          </a:p>
          <a:p>
            <a:r>
              <a:rPr lang="en-US" sz="6600" dirty="0">
                <a:solidFill>
                  <a:srgbClr val="FF6600"/>
                </a:solidFill>
              </a:rPr>
              <a:t>Firm</a:t>
            </a:r>
          </a:p>
          <a:p>
            <a:endParaRPr lang="en-US" sz="6600" dirty="0">
              <a:solidFill>
                <a:srgbClr val="FF6600"/>
              </a:solidFill>
            </a:endParaRPr>
          </a:p>
          <a:p>
            <a:endParaRPr lang="en-US" sz="4000" dirty="0"/>
          </a:p>
          <a:p>
            <a:r>
              <a:rPr lang="en-US" sz="2800" b="1" dirty="0"/>
              <a:t>10/21/2022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8E63-9721-418F-A37C-F2E84913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vs. Profit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02F95D4-BA51-E261-5501-2F94E2024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6" y="1863801"/>
            <a:ext cx="8374491" cy="433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D73B9-218E-8B6F-01F6-AFAB785C5E22}"/>
              </a:ext>
            </a:extLst>
          </p:cNvPr>
          <p:cNvSpPr txBox="1"/>
          <p:nvPr/>
        </p:nvSpPr>
        <p:spPr>
          <a:xfrm>
            <a:off x="9025467" y="2116667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outperforms Pink Cab in all age categories.</a:t>
            </a:r>
          </a:p>
        </p:txBody>
      </p:sp>
    </p:spTree>
    <p:extLst>
      <p:ext uri="{BB962C8B-B14F-4D97-AF65-F5344CB8AC3E}">
        <p14:creationId xmlns:p14="http://schemas.microsoft.com/office/powerpoint/2010/main" val="32204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DCE5-5923-E32B-7547-DE20F62E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vs Profit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7C796CF-AF30-48B6-1DAD-AC0C27FB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09" y="1690688"/>
            <a:ext cx="8672817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11441-7AE2-44A6-9DD0-369BC05B839D}"/>
              </a:ext>
            </a:extLst>
          </p:cNvPr>
          <p:cNvSpPr txBox="1"/>
          <p:nvPr/>
        </p:nvSpPr>
        <p:spPr>
          <a:xfrm>
            <a:off x="118533" y="1896533"/>
            <a:ext cx="317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earns the most profit in all cities as well, with the exception of Tucson AZ.</a:t>
            </a:r>
          </a:p>
        </p:txBody>
      </p:sp>
    </p:spTree>
    <p:extLst>
      <p:ext uri="{BB962C8B-B14F-4D97-AF65-F5344CB8AC3E}">
        <p14:creationId xmlns:p14="http://schemas.microsoft.com/office/powerpoint/2010/main" val="17712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C644-FFE2-02BF-E816-841D3472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KM Travelled,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98A0A-7292-97B3-5AA7-F98493CE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3429000"/>
            <a:ext cx="12048519" cy="2734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698AE-4505-C051-0D05-DA97B3FE70AA}"/>
              </a:ext>
            </a:extLst>
          </p:cNvPr>
          <p:cNvSpPr txBox="1"/>
          <p:nvPr/>
        </p:nvSpPr>
        <p:spPr>
          <a:xfrm>
            <a:off x="719667" y="1690688"/>
            <a:ext cx="6697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distance increases, Pink Cab tends to stay at the same profit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Conversely, Yellow Cab’s profit margin increases as distance is increased.</a:t>
            </a:r>
          </a:p>
        </p:txBody>
      </p:sp>
    </p:spTree>
    <p:extLst>
      <p:ext uri="{BB962C8B-B14F-4D97-AF65-F5344CB8AC3E}">
        <p14:creationId xmlns:p14="http://schemas.microsoft.com/office/powerpoint/2010/main" val="173446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CF334-1C80-2A97-ED62-0C50D762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Profit, Age, 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89CF589-FD58-6E5C-F618-A3CA4B7B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16532"/>
            <a:ext cx="11496821" cy="21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8204-1606-CAC7-3DD7-6D07685C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Summary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03623-AEEB-13C2-FB49-7A52BCDC5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63123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3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531-280D-2185-DEDB-E6C2290B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5405-1860-04D4-30DA-907EEBA5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F0502020204030204" pitchFamily="34" charset="0"/>
              </a:rPr>
              <a:t>XYZ is a private firm in US. </a:t>
            </a:r>
          </a:p>
          <a:p>
            <a:r>
              <a:rPr lang="en-US" b="0" i="0" dirty="0">
                <a:effectLst/>
                <a:latin typeface="Roboto" panose="020F0502020204030204" pitchFamily="34" charset="0"/>
              </a:rPr>
              <a:t>Due to remarkable growth in the Cab Industry in last few years and multiple key players in the market, it is planning for an investment in Cab industry. </a:t>
            </a:r>
          </a:p>
          <a:p>
            <a:r>
              <a:rPr lang="en-US" b="0" i="0" dirty="0">
                <a:effectLst/>
                <a:latin typeface="Roboto" panose="020F0502020204030204" pitchFamily="34" charset="0"/>
              </a:rPr>
              <a:t>As per their Go-to-Market(G2M) strategy they want to understand the market before taking final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64CD-757E-678A-DEE0-797CC89B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F0FF-770E-B036-D984-D5BECFA1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will be conducted to help XYZ firm decide which company to invest in.</a:t>
            </a:r>
          </a:p>
          <a:p>
            <a:pPr lvl="1"/>
            <a:r>
              <a:rPr lang="en-US" dirty="0"/>
              <a:t>1) Data will be opened and read</a:t>
            </a:r>
          </a:p>
          <a:p>
            <a:pPr lvl="1"/>
            <a:r>
              <a:rPr lang="en-US" dirty="0"/>
              <a:t>2) Data will be preprocessed and optimized for visualization</a:t>
            </a:r>
          </a:p>
          <a:p>
            <a:pPr lvl="1"/>
            <a:r>
              <a:rPr lang="en-US" dirty="0"/>
              <a:t>3) Statistical data analysis will be executed for several hypothesis</a:t>
            </a:r>
          </a:p>
          <a:p>
            <a:pPr lvl="1"/>
            <a:r>
              <a:rPr lang="en-US" dirty="0"/>
              <a:t>4) General conclusion will be made with suggestions for XYZ firm</a:t>
            </a:r>
          </a:p>
        </p:txBody>
      </p:sp>
    </p:spTree>
    <p:extLst>
      <p:ext uri="{BB962C8B-B14F-4D97-AF65-F5344CB8AC3E}">
        <p14:creationId xmlns:p14="http://schemas.microsoft.com/office/powerpoint/2010/main" val="32582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EDBF-4B58-C579-0CB4-E9E5D04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Profit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50E0D57-0817-5C4C-C97E-B3A0F89A1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" y="1826659"/>
            <a:ext cx="7147122" cy="4666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32672-D8A9-F176-0DF5-28EAEB722D19}"/>
              </a:ext>
            </a:extLst>
          </p:cNvPr>
          <p:cNvSpPr txBox="1"/>
          <p:nvPr/>
        </p:nvSpPr>
        <p:spPr>
          <a:xfrm>
            <a:off x="7924800" y="2093843"/>
            <a:ext cx="3670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profit trends linearly towards the bottom.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this pattern, the prices were most likely set this way as discounts to promote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5878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9BD8-9810-7085-52CB-F814F49B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Ride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747943C-9B77-F0BD-CC14-C187DEFF4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899"/>
            <a:ext cx="10515599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783-AB22-8166-75B4-CC40593E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ECD632-6D5F-F9E7-7710-52A3BE11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3" y="2549720"/>
            <a:ext cx="4838700" cy="316230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D3C012-6D62-C7E9-4040-16E4E8A3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1620"/>
            <a:ext cx="48387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3BB65-81FE-394D-EC09-264852DFDDDE}"/>
              </a:ext>
            </a:extLst>
          </p:cNvPr>
          <p:cNvSpPr txBox="1"/>
          <p:nvPr/>
        </p:nvSpPr>
        <p:spPr>
          <a:xfrm>
            <a:off x="2256642" y="2172143"/>
            <a:ext cx="34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7678B-3AEE-1D5D-50F2-68C115273446}"/>
              </a:ext>
            </a:extLst>
          </p:cNvPr>
          <p:cNvSpPr txBox="1"/>
          <p:nvPr/>
        </p:nvSpPr>
        <p:spPr>
          <a:xfrm>
            <a:off x="7789333" y="217214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272284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A9870-261F-4328-A857-6789FE2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Profit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CB37FCE-8616-DF42-E2C9-58386ED3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04801"/>
            <a:ext cx="7347537" cy="484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7843-1AEB-1639-23F7-BBADF78A1693}"/>
              </a:ext>
            </a:extLst>
          </p:cNvPr>
          <p:cNvSpPr txBox="1"/>
          <p:nvPr/>
        </p:nvSpPr>
        <p:spPr>
          <a:xfrm>
            <a:off x="638175" y="3674533"/>
            <a:ext cx="356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outperforms Pink Cab for each yearly profit</a:t>
            </a:r>
          </a:p>
        </p:txBody>
      </p:sp>
    </p:spTree>
    <p:extLst>
      <p:ext uri="{BB962C8B-B14F-4D97-AF65-F5344CB8AC3E}">
        <p14:creationId xmlns:p14="http://schemas.microsoft.com/office/powerpoint/2010/main" val="162861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3F380-C2BA-F2F9-38A9-A2B8C9AE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Income vs Profit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4B6DB18-3434-1D0E-3F13-B41DE76C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8" y="2491767"/>
            <a:ext cx="8076033" cy="399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96CB-42BD-AF82-F5C5-124B675E758A}"/>
              </a:ext>
            </a:extLst>
          </p:cNvPr>
          <p:cNvSpPr txBox="1"/>
          <p:nvPr/>
        </p:nvSpPr>
        <p:spPr>
          <a:xfrm>
            <a:off x="8686800" y="270933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makes the most profit in all income categories</a:t>
            </a:r>
          </a:p>
        </p:txBody>
      </p:sp>
    </p:spTree>
    <p:extLst>
      <p:ext uri="{BB962C8B-B14F-4D97-AF65-F5344CB8AC3E}">
        <p14:creationId xmlns:p14="http://schemas.microsoft.com/office/powerpoint/2010/main" val="31350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331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PowerPoint Presentation</vt:lpstr>
      <vt:lpstr>   Agenda</vt:lpstr>
      <vt:lpstr> Executive Summary</vt:lpstr>
      <vt:lpstr>Approach</vt:lpstr>
      <vt:lpstr>Negative Profit</vt:lpstr>
      <vt:lpstr>Monthly Ride Distribution</vt:lpstr>
      <vt:lpstr>Outlier Removal</vt:lpstr>
      <vt:lpstr>Annual Profit</vt:lpstr>
      <vt:lpstr>Customer Income vs Profit</vt:lpstr>
      <vt:lpstr>Age vs. Profit</vt:lpstr>
      <vt:lpstr>City vs Profit</vt:lpstr>
      <vt:lpstr>Income, KM Travelled, Profit</vt:lpstr>
      <vt:lpstr>Profit, Age, City</vt:lpstr>
      <vt:lpstr>Summary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2022-10-22T01:00:27Z</dcterms:created>
  <dcterms:modified xsi:type="dcterms:W3CDTF">2022-10-22T02:37:53Z</dcterms:modified>
</cp:coreProperties>
</file>