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2" r:id="rId6"/>
    <p:sldId id="260" r:id="rId7"/>
    <p:sldId id="268" r:id="rId8"/>
    <p:sldId id="263" r:id="rId9"/>
    <p:sldId id="269" r:id="rId10"/>
    <p:sldId id="264" r:id="rId11"/>
    <p:sldId id="261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5896" y="1083174"/>
            <a:ext cx="8623663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5896" y="3562849"/>
            <a:ext cx="86236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19-Feb-19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19-Feb-19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6" y="1709738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6" y="4589463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19-Feb-19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5897" y="1825625"/>
            <a:ext cx="420624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1880" y="1825625"/>
            <a:ext cx="429768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19-Feb-19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352062"/>
            <a:ext cx="8623663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4" y="1668100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5895" y="2492012"/>
            <a:ext cx="438912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02583" y="1668100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02583" y="2492012"/>
            <a:ext cx="411697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19-Feb-19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19-Feb-19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19-Feb-19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8548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19-Feb-19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57200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09852" y="457200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57400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19-Feb-19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5897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7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19-Feb-19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tiSKQw" TargetMode="External"/><Relationship Id="rId2" Type="http://schemas.openxmlformats.org/officeDocument/2006/relationships/hyperlink" Target="https://goo.gl/2j9Gz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sD4Z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5896" y="1083173"/>
            <a:ext cx="8623663" cy="2685637"/>
          </a:xfrm>
        </p:spPr>
        <p:txBody>
          <a:bodyPr>
            <a:normAutofit/>
          </a:bodyPr>
          <a:lstStyle/>
          <a:p>
            <a:r>
              <a:rPr lang="en-US" dirty="0" smtClean="0"/>
              <a:t>WIA 1004 </a:t>
            </a:r>
            <a:br>
              <a:rPr lang="en-US" dirty="0" smtClean="0"/>
            </a:br>
            <a:r>
              <a:rPr lang="en-US" sz="4800" dirty="0" smtClean="0"/>
              <a:t>FUNDAMENTALS OF ARTIFICIAL INTELLIGENCE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5896" y="3929449"/>
            <a:ext cx="8623663" cy="128916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BY: DR. ERMA RAHAYU MOHD FAIZAL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244382"/>
            <a:ext cx="8623663" cy="1325563"/>
          </a:xfrm>
        </p:spPr>
        <p:txBody>
          <a:bodyPr/>
          <a:lstStyle/>
          <a:p>
            <a:r>
              <a:rPr lang="en-US" dirty="0" smtClean="0"/>
              <a:t>WHO STARTED AI?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5897" y="1569945"/>
            <a:ext cx="8623663" cy="4659269"/>
          </a:xfrm>
        </p:spPr>
        <p:txBody>
          <a:bodyPr/>
          <a:lstStyle/>
          <a:p>
            <a:r>
              <a:rPr lang="en-US" dirty="0" smtClean="0"/>
              <a:t>Already started in 1950’s when Alan Turing invented the Turing test</a:t>
            </a:r>
          </a:p>
          <a:p>
            <a:r>
              <a:rPr lang="en-US" dirty="0" smtClean="0"/>
              <a:t>Newell and Simon created Logic Theorist which consider the first AI program in 1955.</a:t>
            </a:r>
          </a:p>
          <a:p>
            <a:r>
              <a:rPr lang="en-US" dirty="0" smtClean="0"/>
              <a:t>The person who coined the term “ARTIFICIAL INTELLIGENCE” is John McCarthy whom is known as the </a:t>
            </a:r>
            <a:r>
              <a:rPr lang="en-US" u="sng" dirty="0" smtClean="0"/>
              <a:t>Father of AI</a:t>
            </a:r>
            <a:r>
              <a:rPr lang="en-US" dirty="0" smtClean="0"/>
              <a:t> in 1956.</a:t>
            </a:r>
            <a:endParaRPr lang="en-US" u="sng" dirty="0" smtClean="0"/>
          </a:p>
          <a:p>
            <a:r>
              <a:rPr lang="en-US" dirty="0" smtClean="0"/>
              <a:t>1957, Newell and Simon came out with General Problem Solver as one of the research in AI.</a:t>
            </a:r>
          </a:p>
          <a:p>
            <a:r>
              <a:rPr lang="en-US" dirty="0" smtClean="0"/>
              <a:t>Research in AI is evolving until now.</a:t>
            </a:r>
          </a:p>
        </p:txBody>
      </p:sp>
    </p:spTree>
    <p:extLst>
      <p:ext uri="{BB962C8B-B14F-4D97-AF65-F5344CB8AC3E}">
        <p14:creationId xmlns:p14="http://schemas.microsoft.com/office/powerpoint/2010/main" val="329044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AI?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over dangerous and repetitive job</a:t>
            </a:r>
          </a:p>
          <a:p>
            <a:r>
              <a:rPr lang="en-US" dirty="0" smtClean="0"/>
              <a:t>Improvement in our daily life</a:t>
            </a:r>
          </a:p>
          <a:p>
            <a:r>
              <a:rPr lang="en-US" dirty="0" smtClean="0"/>
              <a:t>Less time taken for services at any level of job</a:t>
            </a:r>
          </a:p>
          <a:p>
            <a:r>
              <a:rPr lang="en-US" dirty="0" smtClean="0"/>
              <a:t>Every task is done efficiently</a:t>
            </a:r>
          </a:p>
          <a:p>
            <a:r>
              <a:rPr lang="en-US" dirty="0" smtClean="0"/>
              <a:t>Reduce 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5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AI HEADING TO?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3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AI AFFECT OUR LIFE?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5897" y="1841792"/>
            <a:ext cx="8623663" cy="471964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Everybody will have a virtual assistant, and they're going to be pretty smart</a:t>
            </a:r>
          </a:p>
          <a:p>
            <a:pPr>
              <a:lnSpc>
                <a:spcPct val="110000"/>
              </a:lnSpc>
            </a:pPr>
            <a:r>
              <a:rPr lang="en-US" dirty="0"/>
              <a:t>All your voice-based gadgets will work together</a:t>
            </a:r>
          </a:p>
          <a:p>
            <a:pPr>
              <a:lnSpc>
                <a:spcPct val="110000"/>
              </a:lnSpc>
            </a:pPr>
            <a:r>
              <a:rPr lang="en-US" dirty="0"/>
              <a:t>Facial recognition will be the new credit card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Everyone around you is </a:t>
            </a:r>
            <a:r>
              <a:rPr lang="en-US" dirty="0"/>
              <a:t>going to start to talk about AI 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/>
              <a:t>Artificial intelligence will generate media specific to your personal preferences</a:t>
            </a:r>
          </a:p>
          <a:p>
            <a:pPr>
              <a:lnSpc>
                <a:spcPct val="110000"/>
              </a:lnSpc>
            </a:pPr>
            <a:r>
              <a:rPr lang="en-US" dirty="0"/>
              <a:t>Artificial intelligence will write news and market reports tailored specifically for you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1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133170"/>
            <a:ext cx="8623663" cy="1325563"/>
          </a:xfrm>
        </p:spPr>
        <p:txBody>
          <a:bodyPr/>
          <a:lstStyle/>
          <a:p>
            <a:r>
              <a:rPr lang="en-US" dirty="0" smtClean="0"/>
              <a:t>AI LATEST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Transportation</a:t>
            </a:r>
          </a:p>
          <a:p>
            <a:r>
              <a:rPr lang="en-US" dirty="0" smtClean="0"/>
              <a:t>Healthcare</a:t>
            </a:r>
          </a:p>
          <a:p>
            <a:r>
              <a:rPr lang="en-US" dirty="0" smtClean="0"/>
              <a:t>Military</a:t>
            </a:r>
          </a:p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Education</a:t>
            </a:r>
          </a:p>
          <a:p>
            <a:r>
              <a:rPr lang="en-US" dirty="0" smtClean="0"/>
              <a:t>Home/Service robots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goo.gl/2j9GzE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goo.gl/tiSKQw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15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6" y="602727"/>
            <a:ext cx="8623663" cy="1325563"/>
          </a:xfrm>
        </p:spPr>
        <p:txBody>
          <a:bodyPr/>
          <a:lstStyle/>
          <a:p>
            <a:r>
              <a:rPr lang="en-US" dirty="0" smtClean="0"/>
              <a:t>COURSE PRO FORMA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5897" y="2187146"/>
            <a:ext cx="8623663" cy="4042068"/>
          </a:xfrm>
        </p:spPr>
        <p:txBody>
          <a:bodyPr/>
          <a:lstStyle/>
          <a:p>
            <a:r>
              <a:rPr lang="en-US" dirty="0" smtClean="0"/>
              <a:t>Please refer to the spectrum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4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602727"/>
            <a:ext cx="8623663" cy="1325563"/>
          </a:xfrm>
        </p:spPr>
        <p:txBody>
          <a:bodyPr/>
          <a:lstStyle/>
          <a:p>
            <a:r>
              <a:rPr lang="en-US" dirty="0" smtClean="0"/>
              <a:t>COURSE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5897" y="2323070"/>
            <a:ext cx="8623663" cy="3906144"/>
          </a:xfrm>
        </p:spPr>
        <p:txBody>
          <a:bodyPr/>
          <a:lstStyle/>
          <a:p>
            <a:r>
              <a:rPr lang="en-US" dirty="0" smtClean="0"/>
              <a:t>Please refer to the spectrum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1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254" y="553300"/>
            <a:ext cx="8623663" cy="1325563"/>
          </a:xfrm>
        </p:spPr>
        <p:txBody>
          <a:bodyPr/>
          <a:lstStyle/>
          <a:p>
            <a:r>
              <a:rPr lang="en-US" dirty="0" smtClean="0"/>
              <a:t>COURSE ASSESSMENT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745332"/>
              </p:ext>
            </p:extLst>
          </p:nvPr>
        </p:nvGraphicFramePr>
        <p:xfrm>
          <a:off x="3645879" y="2323413"/>
          <a:ext cx="8073681" cy="301850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24815"/>
                <a:gridCol w="2874433"/>
                <a:gridCol w="2874433"/>
              </a:tblGrid>
              <a:tr h="39219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ACTIVITIES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PERCENTAGE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97149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CONTINUOUS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ASSESSMENT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Selected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Tutorials /Quizzes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57391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Mid-Term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Test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20%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9666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Assignment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018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FINAL EXAM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1898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4685" y="2133499"/>
            <a:ext cx="8623663" cy="2387600"/>
          </a:xfrm>
        </p:spPr>
        <p:txBody>
          <a:bodyPr/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11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Artificial Intelligence </a:t>
            </a:r>
            <a:r>
              <a:rPr lang="en-US" dirty="0"/>
              <a:t>is</a:t>
            </a:r>
            <a:r>
              <a:rPr lang="en-MY" dirty="0"/>
              <a:t> the study of the computations that make it possible to perceive, reason and act.</a:t>
            </a:r>
          </a:p>
          <a:p>
            <a:r>
              <a:rPr lang="en-US" dirty="0"/>
              <a:t>Human imitations – think, act and reasoning up to the level of human </a:t>
            </a:r>
            <a:r>
              <a:rPr lang="en-US" dirty="0" smtClean="0"/>
              <a:t>thinking</a:t>
            </a:r>
            <a:endParaRPr lang="en-US" dirty="0" smtClean="0">
              <a:hlinkClick r:id="rId2"/>
            </a:endParaRP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goo.gl/sD4ZHP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5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590152" y="747969"/>
            <a:ext cx="7506215" cy="5480531"/>
            <a:chOff x="3627222" y="995104"/>
            <a:chExt cx="7506215" cy="54805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7222" y="995104"/>
              <a:ext cx="7506215" cy="548053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080422" y="995104"/>
              <a:ext cx="2063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Segoe Print" panose="02000600000000000000" pitchFamily="2" charset="0"/>
                </a:rPr>
                <a:t>Computer Science</a:t>
              </a:r>
              <a:endParaRPr lang="en-US" sz="1400" dirty="0">
                <a:latin typeface="Segoe Print" panose="02000600000000000000" pitchFamily="2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055803" y="6450227"/>
            <a:ext cx="4136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Credit to : Dr. Raj Ramesh (source from </a:t>
            </a:r>
            <a:r>
              <a:rPr lang="en-US" sz="1400" dirty="0" err="1" smtClean="0"/>
              <a:t>youtube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221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DOES AI STARTED?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5897" y="1631093"/>
            <a:ext cx="8623663" cy="5041556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1943     	McCulloch &amp; Pitts: Boolean circuit model of brain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1950     	Turing's "Computing Machinery and Intelligence"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1956		</a:t>
            </a:r>
            <a:r>
              <a:rPr lang="en-US" altLang="en-US" dirty="0"/>
              <a:t>Dartmouth meeting: "</a:t>
            </a:r>
            <a:r>
              <a:rPr lang="en-US" altLang="en-US" b="1" dirty="0"/>
              <a:t>Artificial Intelligence</a:t>
            </a:r>
            <a:r>
              <a:rPr lang="en-US" altLang="en-US" dirty="0"/>
              <a:t>" adopted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1952—69	Look, Ma, no hands! 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1950s	</a:t>
            </a:r>
            <a:r>
              <a:rPr lang="en-US" altLang="en-US" dirty="0" smtClean="0"/>
              <a:t>                Early </a:t>
            </a:r>
            <a:r>
              <a:rPr lang="en-US" altLang="en-US" dirty="0"/>
              <a:t>AI programs, including Samuel's checkers</a:t>
            </a:r>
            <a:br>
              <a:rPr lang="en-US" altLang="en-US" dirty="0"/>
            </a:br>
            <a:r>
              <a:rPr lang="en-US" altLang="en-US" dirty="0"/>
              <a:t>		program, Newell &amp; Simon's Logic Theorist, </a:t>
            </a:r>
            <a:br>
              <a:rPr lang="en-US" altLang="en-US" dirty="0"/>
            </a:br>
            <a:r>
              <a:rPr lang="en-US" altLang="en-US" dirty="0"/>
              <a:t>		Gelernter's Geometry Engine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1965		Robinson's complete algorithm for logical reasoning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1966—73	AI discovers computational complexity</a:t>
            </a:r>
            <a:br>
              <a:rPr lang="en-US" altLang="en-US" dirty="0"/>
            </a:br>
            <a:r>
              <a:rPr lang="en-US" altLang="en-US" dirty="0"/>
              <a:t>		Neural network research almost disappears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1969—79	Early development of knowledge-based systems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1980-- 	</a:t>
            </a:r>
            <a:r>
              <a:rPr lang="en-US" altLang="en-US" dirty="0" smtClean="0"/>
              <a:t>                AI </a:t>
            </a:r>
            <a:r>
              <a:rPr lang="en-US" altLang="en-US" dirty="0"/>
              <a:t>becomes an industry 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1986-- 	</a:t>
            </a:r>
            <a:r>
              <a:rPr lang="en-US" altLang="en-US" dirty="0" smtClean="0"/>
              <a:t>                Neural </a:t>
            </a:r>
            <a:r>
              <a:rPr lang="en-US" altLang="en-US" dirty="0"/>
              <a:t>networks return to popularity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1987--	</a:t>
            </a:r>
            <a:r>
              <a:rPr lang="en-US" altLang="en-US" dirty="0" smtClean="0"/>
              <a:t>                AI </a:t>
            </a:r>
            <a:r>
              <a:rPr lang="en-US" altLang="en-US" dirty="0"/>
              <a:t>becomes a science 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1995--	</a:t>
            </a:r>
            <a:r>
              <a:rPr lang="en-US" altLang="en-US" dirty="0" smtClean="0"/>
              <a:t>                The </a:t>
            </a:r>
            <a:r>
              <a:rPr lang="en-US" altLang="en-US" dirty="0"/>
              <a:t>emergence of intelligent agents</a:t>
            </a:r>
            <a:r>
              <a:rPr lang="en-US" altLang="en-US" sz="1600" dirty="0"/>
              <a:t> 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8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Turing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5897" y="1742939"/>
            <a:ext cx="8623663" cy="448627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en-US" sz="2400" dirty="0"/>
              <a:t>Turing (1950) "Computing machinery and intelligence":</a:t>
            </a:r>
          </a:p>
          <a:p>
            <a:pPr>
              <a:lnSpc>
                <a:spcPct val="100000"/>
              </a:lnSpc>
            </a:pPr>
            <a:r>
              <a:rPr lang="en-US" altLang="en-US" sz="2400" dirty="0"/>
              <a:t>"Can machines think?"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"Can machines behave intelligently?"</a:t>
            </a:r>
          </a:p>
          <a:p>
            <a:pPr>
              <a:lnSpc>
                <a:spcPct val="100000"/>
              </a:lnSpc>
            </a:pPr>
            <a:r>
              <a:rPr lang="en-US" altLang="en-US" sz="2400" dirty="0"/>
              <a:t>Operational test for intelligent behavior: the Imitation Game</a:t>
            </a:r>
          </a:p>
          <a:p>
            <a:pPr>
              <a:lnSpc>
                <a:spcPct val="100000"/>
              </a:lnSpc>
            </a:pPr>
            <a:r>
              <a:rPr lang="en-US" altLang="en-US" sz="2400" dirty="0"/>
              <a:t>Suggested major components of AI: 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2400" dirty="0"/>
              <a:t>     - knowledge representation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2400" dirty="0"/>
              <a:t>     - reasoning, 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2400" dirty="0"/>
              <a:t>     - language/image understanding,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2400" dirty="0"/>
              <a:t>     - learning</a:t>
            </a: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pic>
        <p:nvPicPr>
          <p:cNvPr id="4" name="Picture 4" descr="tu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079" y="5329881"/>
            <a:ext cx="3948113" cy="136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56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DABEB7E4-FBD7-C94F-9D7C-453E867EFB64}" vid="{9B141126-495E-6545-A756-93C48DDBAC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AI-PowerPoint-Template</Template>
  <TotalTime>177</TotalTime>
  <Words>355</Words>
  <Application>Microsoft Office PowerPoint</Application>
  <PresentationFormat>Widescreen</PresentationFormat>
  <Paragraphs>81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Segoe Print</vt:lpstr>
      <vt:lpstr>Trebuchet MS</vt:lpstr>
      <vt:lpstr>Wingdings</vt:lpstr>
      <vt:lpstr>Office Theme</vt:lpstr>
      <vt:lpstr>WIA 1004  FUNDAMENTALS OF ARTIFICIAL INTELLIGENCE</vt:lpstr>
      <vt:lpstr>COURSE PRO FORMA</vt:lpstr>
      <vt:lpstr>COURSE STRUCTURE</vt:lpstr>
      <vt:lpstr>COURSE ASSESSMENT</vt:lpstr>
      <vt:lpstr>ARTIFICIAL INTELLIGENCE</vt:lpstr>
      <vt:lpstr>WHAT IS AI?</vt:lpstr>
      <vt:lpstr>PowerPoint Presentation</vt:lpstr>
      <vt:lpstr>WHEN DOES AI STARTED?</vt:lpstr>
      <vt:lpstr>Turing Test</vt:lpstr>
      <vt:lpstr>WHO STARTED AI?</vt:lpstr>
      <vt:lpstr>WHY DO WE NEED AI?</vt:lpstr>
      <vt:lpstr>WHERE DOES AI HEADING TO?</vt:lpstr>
      <vt:lpstr>HOW WILL AI AFFECT OUR LIFE?</vt:lpstr>
      <vt:lpstr>AI LATEST APPLICATIONS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WIA 1004  FUNDAMENTALS OF ARTIFICIAL INTELLIGENCE</dc:title>
  <dc:creator>Erma</dc:creator>
  <cp:lastModifiedBy>Erma</cp:lastModifiedBy>
  <cp:revision>19</cp:revision>
  <dcterms:created xsi:type="dcterms:W3CDTF">2018-02-06T02:29:15Z</dcterms:created>
  <dcterms:modified xsi:type="dcterms:W3CDTF">2019-02-19T06:25:26Z</dcterms:modified>
</cp:coreProperties>
</file>