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sldIdLst>
    <p:sldId id="256" r:id="rId2"/>
    <p:sldId id="258" r:id="rId3"/>
    <p:sldId id="257" r:id="rId4"/>
    <p:sldId id="299" r:id="rId5"/>
    <p:sldId id="300" r:id="rId6"/>
    <p:sldId id="298" r:id="rId7"/>
    <p:sldId id="260" r:id="rId8"/>
    <p:sldId id="259" r:id="rId9"/>
    <p:sldId id="301" r:id="rId10"/>
    <p:sldId id="302" r:id="rId11"/>
    <p:sldId id="261" r:id="rId12"/>
    <p:sldId id="282" r:id="rId13"/>
    <p:sldId id="262" r:id="rId14"/>
    <p:sldId id="263" r:id="rId15"/>
    <p:sldId id="264" r:id="rId16"/>
    <p:sldId id="283" r:id="rId17"/>
    <p:sldId id="284" r:id="rId18"/>
    <p:sldId id="286" r:id="rId19"/>
    <p:sldId id="285" r:id="rId20"/>
    <p:sldId id="291" r:id="rId21"/>
    <p:sldId id="287" r:id="rId22"/>
    <p:sldId id="292" r:id="rId23"/>
    <p:sldId id="290" r:id="rId24"/>
    <p:sldId id="293" r:id="rId25"/>
    <p:sldId id="294" r:id="rId26"/>
    <p:sldId id="295" r:id="rId27"/>
    <p:sldId id="296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65B57-46AF-4906-B9B3-1BC33B2E1FC2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CCB08-50D0-4767-B818-92E994812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609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Agent: Medical diagnosis system</a:t>
            </a:r>
          </a:p>
          <a:p>
            <a:r>
              <a:rPr lang="en-US" dirty="0" smtClean="0"/>
              <a:t>Performance measure: Healthy patient, minimize costs, lawsuits</a:t>
            </a:r>
          </a:p>
          <a:p>
            <a:r>
              <a:rPr lang="en-US" dirty="0" smtClean="0"/>
              <a:t>Environment: Patient, hospital, staff</a:t>
            </a:r>
          </a:p>
          <a:p>
            <a:r>
              <a:rPr lang="en-US" dirty="0" smtClean="0"/>
              <a:t>Actuators: Screen display (questions, tests, diagnoses, treatments, referrals)
Sensors: Keyboard (entry of symptoms, findings, patient's answers)</a:t>
            </a:r>
          </a:p>
          <a:p>
            <a:endParaRPr lang="en-GB" b="1" dirty="0" smtClean="0"/>
          </a:p>
          <a:p>
            <a:r>
              <a:rPr lang="en-US" b="1" dirty="0" smtClean="0"/>
              <a:t>Agent: Part-picking robot</a:t>
            </a:r>
          </a:p>
          <a:p>
            <a:r>
              <a:rPr lang="en-US" dirty="0" smtClean="0"/>
              <a:t>Performance measure: Percentage of parts in correct bins</a:t>
            </a:r>
          </a:p>
          <a:p>
            <a:r>
              <a:rPr lang="en-US" dirty="0" smtClean="0"/>
              <a:t>Environment: Conveyor belt with parts, bins</a:t>
            </a:r>
          </a:p>
          <a:p>
            <a:r>
              <a:rPr lang="en-US" dirty="0" smtClean="0"/>
              <a:t>Actuators: Jointed arm and hand</a:t>
            </a:r>
          </a:p>
          <a:p>
            <a:r>
              <a:rPr lang="en-US" dirty="0" smtClean="0"/>
              <a:t>Sensors: Camera, joint angle sensors</a:t>
            </a:r>
          </a:p>
          <a:p>
            <a:endParaRPr lang="en-GB" b="1" dirty="0" smtClean="0"/>
          </a:p>
          <a:p>
            <a:r>
              <a:rPr lang="en-US" b="1" dirty="0" smtClean="0"/>
              <a:t>Agent: Interactive English tutor</a:t>
            </a:r>
          </a:p>
          <a:p>
            <a:r>
              <a:rPr lang="en-US" dirty="0" smtClean="0"/>
              <a:t>Performance measure: Maximize student's score on test</a:t>
            </a:r>
          </a:p>
          <a:p>
            <a:r>
              <a:rPr lang="en-US" dirty="0" smtClean="0"/>
              <a:t>Environment: Set of students</a:t>
            </a:r>
          </a:p>
          <a:p>
            <a:r>
              <a:rPr lang="en-US" dirty="0" smtClean="0"/>
              <a:t>Actuators: Screen display (exercises, suggestions, corrections)</a:t>
            </a:r>
          </a:p>
          <a:p>
            <a:r>
              <a:rPr lang="en-US" dirty="0" smtClean="0"/>
              <a:t>Sensors: Keyboard</a:t>
            </a:r>
          </a:p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CCB08-50D0-4767-B818-92E99481252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87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2E699169-8203-40A4-8EE0-347123067C90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AA51B55E-A26A-4425-87A1-BBC8B5B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86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9169-8203-40A4-8EE0-347123067C90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B55E-A26A-4425-87A1-BBC8B5B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21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E699169-8203-40A4-8EE0-347123067C90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A51B55E-A26A-4425-87A1-BBC8B5B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78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E699169-8203-40A4-8EE0-347123067C90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A51B55E-A26A-4425-87A1-BBC8B5B0C606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6403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E699169-8203-40A4-8EE0-347123067C90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A51B55E-A26A-4425-87A1-BBC8B5B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194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9169-8203-40A4-8EE0-347123067C90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B55E-A26A-4425-87A1-BBC8B5B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424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9169-8203-40A4-8EE0-347123067C90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B55E-A26A-4425-87A1-BBC8B5B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573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9169-8203-40A4-8EE0-347123067C90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B55E-A26A-4425-87A1-BBC8B5B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902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E699169-8203-40A4-8EE0-347123067C90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A51B55E-A26A-4425-87A1-BBC8B5B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22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9169-8203-40A4-8EE0-347123067C90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B55E-A26A-4425-87A1-BBC8B5B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73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E699169-8203-40A4-8EE0-347123067C90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AA51B55E-A26A-4425-87A1-BBC8B5B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65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9169-8203-40A4-8EE0-347123067C90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B55E-A26A-4425-87A1-BBC8B5B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32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9169-8203-40A4-8EE0-347123067C90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B55E-A26A-4425-87A1-BBC8B5B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01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9169-8203-40A4-8EE0-347123067C90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B55E-A26A-4425-87A1-BBC8B5B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98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9169-8203-40A4-8EE0-347123067C90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B55E-A26A-4425-87A1-BBC8B5B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68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9169-8203-40A4-8EE0-347123067C90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B55E-A26A-4425-87A1-BBC8B5B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1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9169-8203-40A4-8EE0-347123067C90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B55E-A26A-4425-87A1-BBC8B5B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91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99169-8203-40A4-8EE0-347123067C90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1B55E-A26A-4425-87A1-BBC8B5B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964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3.xml"/><Relationship Id="rId4" Type="http://schemas.openxmlformats.org/officeDocument/2006/relationships/slide" Target="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23.xml"/><Relationship Id="rId4" Type="http://schemas.openxmlformats.org/officeDocument/2006/relationships/slide" Target="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7" Type="http://schemas.openxmlformats.org/officeDocument/2006/relationships/slide" Target="slide27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23.xml"/><Relationship Id="rId4" Type="http://schemas.openxmlformats.org/officeDocument/2006/relationships/slide" Target="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XmfS5sv-i3M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Intelligent Agents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95328"/>
            <a:ext cx="7315200" cy="685800"/>
          </a:xfrm>
        </p:spPr>
        <p:txBody>
          <a:bodyPr/>
          <a:lstStyle/>
          <a:p>
            <a:r>
              <a:rPr lang="en-GB" dirty="0" smtClean="0"/>
              <a:t>WIA1004 FUNDAMENTALS OF ARTIFICIAL INTELLIGENCE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96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Rational action </a:t>
            </a:r>
            <a:r>
              <a:rPr lang="en-US" dirty="0" smtClean="0"/>
              <a:t>: The action maximizes the expected value of the performance measure given the percept sequence to date</a:t>
            </a:r>
          </a:p>
          <a:p>
            <a:endParaRPr lang="en-US" dirty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Rational = Best?</a:t>
            </a:r>
          </a:p>
          <a:p>
            <a:pPr lvl="2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Yes, to the best of its knowledge</a:t>
            </a:r>
          </a:p>
          <a:p>
            <a:pPr lvl="2"/>
            <a:endParaRPr lang="en-US" dirty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Rational = optimal?</a:t>
            </a:r>
          </a:p>
          <a:p>
            <a:pPr lvl="2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Yes, to the best of its abilities</a:t>
            </a:r>
          </a:p>
          <a:p>
            <a:pPr lvl="2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And its constraints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05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5274" y="1988840"/>
            <a:ext cx="7560840" cy="2232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sz="2400" dirty="0">
                <a:solidFill>
                  <a:schemeClr val="bg1"/>
                </a:solidFill>
              </a:rPr>
              <a:t>For each possible percept sequence, a rational agent should </a:t>
            </a:r>
            <a:r>
              <a:rPr lang="en-US" sz="2400" b="1" dirty="0">
                <a:solidFill>
                  <a:schemeClr val="accent1"/>
                </a:solidFill>
              </a:rPr>
              <a:t>select an action </a:t>
            </a:r>
            <a:r>
              <a:rPr lang="en-US" sz="2400" dirty="0">
                <a:solidFill>
                  <a:schemeClr val="bg1"/>
                </a:solidFill>
              </a:rPr>
              <a:t>that is expected to </a:t>
            </a:r>
            <a:r>
              <a:rPr lang="en-US" sz="2400" b="1" dirty="0">
                <a:solidFill>
                  <a:schemeClr val="accent1"/>
                </a:solidFill>
              </a:rPr>
              <a:t>maximize its performance measure</a:t>
            </a:r>
            <a:r>
              <a:rPr lang="en-US" sz="2400" dirty="0">
                <a:solidFill>
                  <a:schemeClr val="bg1"/>
                </a:solidFill>
              </a:rPr>
              <a:t>, given the evidence provided by the </a:t>
            </a:r>
            <a:r>
              <a:rPr lang="en-US" sz="2400" b="1" dirty="0">
                <a:solidFill>
                  <a:schemeClr val="accent1"/>
                </a:solidFill>
              </a:rPr>
              <a:t>percept sequence </a:t>
            </a:r>
            <a:r>
              <a:rPr lang="en-US" sz="2400" dirty="0">
                <a:solidFill>
                  <a:schemeClr val="bg1"/>
                </a:solidFill>
              </a:rPr>
              <a:t>and whatever </a:t>
            </a:r>
            <a:r>
              <a:rPr lang="en-US" sz="2400" b="1" dirty="0">
                <a:solidFill>
                  <a:schemeClr val="accent1"/>
                </a:solidFill>
              </a:rPr>
              <a:t>built-in knowledge </a:t>
            </a:r>
            <a:r>
              <a:rPr lang="en-US" sz="2400" dirty="0">
                <a:solidFill>
                  <a:schemeClr val="bg1"/>
                </a:solidFill>
              </a:rPr>
              <a:t>the agent has.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r>
              <a:rPr lang="en-GB" dirty="0" smtClean="0"/>
              <a:t>Rational Agent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4005064"/>
            <a:ext cx="7955280" cy="2592288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altLang="en-US" sz="2500" b="1" dirty="0">
                <a:ea typeface="ＭＳ Ｐゴシック" panose="020B0600070205080204" pitchFamily="34" charset="-128"/>
              </a:rPr>
              <a:t>Rationality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dirty="0">
                <a:ea typeface="ＭＳ Ｐゴシック" panose="020B0600070205080204" pitchFamily="34" charset="-128"/>
              </a:rPr>
              <a:t>Performance measuring success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dirty="0">
                <a:ea typeface="ＭＳ Ｐゴシック" panose="020B0600070205080204" pitchFamily="34" charset="-128"/>
              </a:rPr>
              <a:t>Agents prior knowledge of environment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dirty="0">
                <a:ea typeface="ＭＳ Ｐゴシック" panose="020B0600070205080204" pitchFamily="34" charset="-128"/>
              </a:rPr>
              <a:t>Actions that agent can perform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dirty="0">
                <a:ea typeface="ＭＳ Ｐゴシック" panose="020B0600070205080204" pitchFamily="34" charset="-128"/>
              </a:rPr>
              <a:t>Agent’s percept sequence to date</a:t>
            </a:r>
          </a:p>
          <a:p>
            <a:pPr marL="365760" lvl="1" indent="0">
              <a:buNone/>
            </a:pP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u="sng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Rational</a:t>
            </a:r>
            <a:r>
              <a:rPr lang="en-US" altLang="en-US" sz="2400" dirty="0">
                <a:ea typeface="ＭＳ Ｐゴシック" panose="020B0600070205080204" pitchFamily="34" charset="-128"/>
              </a:rPr>
              <a:t> is different from </a:t>
            </a:r>
            <a:r>
              <a:rPr lang="en-US" altLang="en-US" sz="2400" u="sng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omniscience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400" dirty="0">
                <a:ea typeface="ＭＳ Ｐゴシック" panose="020B0600070205080204" pitchFamily="34" charset="-128"/>
              </a:rPr>
              <a:t>Percepts may not supply all relevant information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400" dirty="0">
                <a:ea typeface="ＭＳ Ｐゴシック" panose="020B0600070205080204" pitchFamily="34" charset="-128"/>
              </a:rPr>
              <a:t>E.g., in card game, don’t know cards of others.</a:t>
            </a:r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Rational is different from being perfect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400" dirty="0">
                <a:ea typeface="ＭＳ Ｐゴシック" panose="020B0600070205080204" pitchFamily="34" charset="-128"/>
              </a:rPr>
              <a:t>Rationality </a:t>
            </a:r>
            <a:r>
              <a:rPr lang="en-US" altLang="en-US" sz="2400" u="sng" dirty="0">
                <a:ea typeface="ＭＳ Ｐゴシック" panose="020B0600070205080204" pitchFamily="34" charset="-128"/>
              </a:rPr>
              <a:t>maximizes expected outcome </a:t>
            </a:r>
            <a:r>
              <a:rPr lang="en-US" altLang="en-US" sz="2400" dirty="0">
                <a:ea typeface="ＭＳ Ｐゴシック" panose="020B0600070205080204" pitchFamily="34" charset="-128"/>
              </a:rPr>
              <a:t>while perfection maximizes actual outcome.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543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8916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Omniscience, Learning and Autonomy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132856"/>
            <a:ext cx="7024742" cy="369977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Rationality distinct from omniscience (all-knowing with infinite knowledge)</a:t>
            </a:r>
          </a:p>
          <a:p>
            <a:r>
              <a:rPr lang="en-US" sz="2400" dirty="0" smtClean="0"/>
              <a:t>Agent can </a:t>
            </a:r>
            <a:r>
              <a:rPr lang="en-US" sz="2400" dirty="0"/>
              <a:t>perform actions in order to </a:t>
            </a:r>
            <a:r>
              <a:rPr lang="en-US" sz="2400" dirty="0">
                <a:solidFill>
                  <a:schemeClr val="accent1"/>
                </a:solidFill>
              </a:rPr>
              <a:t>modify future percepts </a:t>
            </a:r>
            <a:r>
              <a:rPr lang="en-US" sz="2400" dirty="0"/>
              <a:t>so as to </a:t>
            </a:r>
            <a:r>
              <a:rPr lang="en-US" sz="2400" dirty="0">
                <a:solidFill>
                  <a:schemeClr val="accent1"/>
                </a:solidFill>
              </a:rPr>
              <a:t>obtain useful information</a:t>
            </a:r>
            <a:r>
              <a:rPr lang="en-US" sz="2400" dirty="0"/>
              <a:t> (</a:t>
            </a:r>
            <a:r>
              <a:rPr lang="en-US" sz="2400" b="1" dirty="0"/>
              <a:t>information gathering</a:t>
            </a:r>
            <a:r>
              <a:rPr lang="en-US" sz="2400" dirty="0"/>
              <a:t>, </a:t>
            </a:r>
            <a:r>
              <a:rPr lang="en-US" sz="2400" b="1" dirty="0"/>
              <a:t>exploration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A rational agent should be autonomous</a:t>
            </a:r>
            <a:r>
              <a:rPr lang="en-GB" sz="2400" dirty="0" smtClean="0"/>
              <a:t> (Its </a:t>
            </a:r>
            <a:r>
              <a:rPr lang="en-US" sz="2400" dirty="0" smtClean="0"/>
              <a:t>behavior </a:t>
            </a:r>
            <a:r>
              <a:rPr lang="en-US" sz="2400" dirty="0"/>
              <a:t>is determined by its own experience </a:t>
            </a:r>
            <a:r>
              <a:rPr lang="en-US" sz="2400" dirty="0" smtClean="0"/>
              <a:t>with </a:t>
            </a:r>
            <a:r>
              <a:rPr lang="en-US" sz="2400" dirty="0"/>
              <a:t>ability to learn and </a:t>
            </a:r>
            <a:r>
              <a:rPr lang="en-US" sz="2400" dirty="0" smtClean="0"/>
              <a:t>adapt)</a:t>
            </a:r>
          </a:p>
        </p:txBody>
      </p:sp>
    </p:spTree>
    <p:extLst>
      <p:ext uri="{BB962C8B-B14F-4D97-AF65-F5344CB8AC3E}">
        <p14:creationId xmlns:p14="http://schemas.microsoft.com/office/powerpoint/2010/main" val="223566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/>
          <a:lstStyle/>
          <a:p>
            <a:r>
              <a:rPr lang="en-GB" dirty="0" smtClean="0"/>
              <a:t>PEAS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88840"/>
            <a:ext cx="7024742" cy="417646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PEAS : </a:t>
            </a:r>
            <a:r>
              <a:rPr lang="en-GB" sz="2400" b="1" dirty="0" smtClean="0">
                <a:solidFill>
                  <a:schemeClr val="accent1"/>
                </a:solidFill>
              </a:rPr>
              <a:t>P</a:t>
            </a:r>
            <a:r>
              <a:rPr lang="en-GB" sz="2400" dirty="0" smtClean="0"/>
              <a:t>erformance, </a:t>
            </a:r>
            <a:r>
              <a:rPr lang="en-GB" sz="2400" b="1" dirty="0" smtClean="0">
                <a:solidFill>
                  <a:schemeClr val="accent1"/>
                </a:solidFill>
              </a:rPr>
              <a:t>E</a:t>
            </a:r>
            <a:r>
              <a:rPr lang="en-GB" sz="2400" dirty="0" smtClean="0"/>
              <a:t>nvironment, </a:t>
            </a:r>
            <a:r>
              <a:rPr lang="en-GB" sz="2400" b="1" dirty="0" smtClean="0">
                <a:solidFill>
                  <a:schemeClr val="accent1"/>
                </a:solidFill>
              </a:rPr>
              <a:t>A</a:t>
            </a:r>
            <a:r>
              <a:rPr lang="en-GB" sz="2400" dirty="0" smtClean="0"/>
              <a:t>ctuators, </a:t>
            </a:r>
            <a:r>
              <a:rPr lang="en-GB" sz="2400" b="1" dirty="0" smtClean="0">
                <a:solidFill>
                  <a:schemeClr val="accent1"/>
                </a:solidFill>
              </a:rPr>
              <a:t>S</a:t>
            </a:r>
            <a:r>
              <a:rPr lang="en-GB" sz="2400" dirty="0" smtClean="0"/>
              <a:t>ensors.</a:t>
            </a:r>
          </a:p>
          <a:p>
            <a:r>
              <a:rPr lang="en-US" sz="2400" dirty="0" smtClean="0"/>
              <a:t>Specify </a:t>
            </a:r>
            <a:r>
              <a:rPr lang="en-US" sz="2400" dirty="0"/>
              <a:t>the setting for intelligent agent </a:t>
            </a:r>
            <a:r>
              <a:rPr lang="en-US" sz="2400" dirty="0" smtClean="0"/>
              <a:t>design.</a:t>
            </a:r>
          </a:p>
          <a:p>
            <a:r>
              <a:rPr lang="en-US" sz="2400" dirty="0" smtClean="0"/>
              <a:t>E.g. </a:t>
            </a:r>
            <a:r>
              <a:rPr lang="en-US" sz="2400" dirty="0"/>
              <a:t>designing an automated taxi </a:t>
            </a:r>
            <a:r>
              <a:rPr lang="en-US" sz="2400" dirty="0" smtClean="0"/>
              <a:t>driver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Performance measure?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Environment?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Actuators?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Sensors?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9900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/>
          <a:lstStyle/>
          <a:p>
            <a:r>
              <a:rPr lang="en-GB" dirty="0" smtClean="0"/>
              <a:t>PEAS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5347319"/>
              </p:ext>
            </p:extLst>
          </p:nvPr>
        </p:nvGraphicFramePr>
        <p:xfrm>
          <a:off x="1042988" y="1989138"/>
          <a:ext cx="6777035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407"/>
                <a:gridCol w="1355407"/>
                <a:gridCol w="1355407"/>
                <a:gridCol w="1355407"/>
                <a:gridCol w="13554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Agent type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Performance measure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Environment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Actuators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Sensors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Taxi driver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Safe, fast, legal, comfortable trip, maximize profits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Roads, other traffic, pedestrians, customers.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Steering, accelerator, brake, signal, horn, display..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Cameras, sonar,</a:t>
                      </a:r>
                      <a:r>
                        <a:rPr lang="en-GB" sz="1400" baseline="0" dirty="0" smtClean="0"/>
                        <a:t> speedometer, GPS, odometer, accelerometer, engine sensor, keyboard.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Medical diagnosis system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???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???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???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???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Part-picking robot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???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???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???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???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Interactive English tutor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???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???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???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???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40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r>
              <a:rPr lang="en-GB" dirty="0" smtClean="0"/>
              <a:t>Environment types</a:t>
            </a:r>
            <a:endParaRPr lang="en-GB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43489" y="2060847"/>
            <a:ext cx="7024745" cy="403832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  <a:hlinkClick r:id="rId2" action="ppaction://hlinksldjump"/>
              </a:rPr>
              <a:t>Fully observable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2" action="ppaction://hlinksldjump"/>
              </a:rPr>
              <a:t> (vs.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  <a:hlinkClick r:id="rId2" action="ppaction://hlinksldjump"/>
              </a:rPr>
              <a:t>partially observable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2" action="ppaction://hlinksldjump"/>
              </a:rPr>
              <a:t>)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Deterministic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      (vs.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</a:rPr>
              <a:t>stochastic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) 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Episodic              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(vs.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</a:rPr>
              <a:t>sequential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)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Static                   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(vs.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</a:rPr>
              <a:t>dynamic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)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Discrete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               (vs.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</a:rPr>
              <a:t>continuous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)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Single agent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       (vs.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</a:rPr>
              <a:t>multi agent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3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764373"/>
            <a:ext cx="7362016" cy="1293028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Fully observable</a:t>
            </a:r>
            <a:r>
              <a:rPr lang="en-US" altLang="en-US" dirty="0">
                <a:solidFill>
                  <a:srgbClr val="7B98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solidFill>
                  <a:srgbClr val="7B9899"/>
                </a:solidFill>
                <a:ea typeface="ＭＳ Ｐゴシック" panose="020B0600070205080204" pitchFamily="34" charset="-128"/>
              </a:rPr>
              <a:t/>
            </a:r>
            <a:br>
              <a:rPr lang="en-US" altLang="en-US" dirty="0" smtClean="0">
                <a:solidFill>
                  <a:srgbClr val="7B9899"/>
                </a:solidFill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(</a:t>
            </a:r>
            <a:r>
              <a:rPr lang="en-US" altLang="en-US" dirty="0">
                <a:ea typeface="ＭＳ Ｐゴシック" panose="020B0600070205080204" pitchFamily="34" charset="-128"/>
              </a:rPr>
              <a:t>vs</a:t>
            </a:r>
            <a:r>
              <a:rPr lang="en-US" altLang="en-US" dirty="0">
                <a:solidFill>
                  <a:srgbClr val="7B9899"/>
                </a:solidFill>
                <a:ea typeface="ＭＳ Ｐゴシック" panose="020B0600070205080204" pitchFamily="34" charset="-128"/>
              </a:rPr>
              <a:t>. </a:t>
            </a:r>
            <a:r>
              <a:rPr lang="en-US" altLang="en-US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partially observable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>
                <a:ea typeface="ＭＳ Ｐゴシック" panose="020B0600070205080204" pitchFamily="34" charset="-128"/>
              </a:rPr>
              <a:t>Is everything an agent requires to choose its actions available to it via its sensors? Perfect or Full information.</a:t>
            </a:r>
          </a:p>
          <a:p>
            <a:pPr lvl="1"/>
            <a:r>
              <a:rPr lang="en-GB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If so, the environment is fully accessible</a:t>
            </a:r>
          </a:p>
          <a:p>
            <a:r>
              <a:rPr lang="en-GB" altLang="en-US" dirty="0">
                <a:ea typeface="ＭＳ Ｐゴシック" panose="020B0600070205080204" pitchFamily="34" charset="-128"/>
              </a:rPr>
              <a:t>If not, parts of the environment are inaccessible</a:t>
            </a:r>
          </a:p>
          <a:p>
            <a:pPr lvl="1"/>
            <a:r>
              <a:rPr lang="en-GB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Agent must make informed guesses about world</a:t>
            </a:r>
            <a:r>
              <a:rPr lang="en-GB" altLang="en-US" dirty="0">
                <a:ea typeface="ＭＳ Ｐゴシック" panose="020B0600070205080204" pitchFamily="34" charset="-128"/>
              </a:rPr>
              <a:t>.</a:t>
            </a:r>
          </a:p>
          <a:p>
            <a:r>
              <a:rPr lang="en-GB" altLang="en-US" dirty="0">
                <a:ea typeface="ＭＳ Ｐゴシック" panose="020B0600070205080204" pitchFamily="34" charset="-128"/>
              </a:rPr>
              <a:t>In decision theory: perfect information vs. imperfect information.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1600" y="5157192"/>
            <a:ext cx="7578040" cy="110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An </a:t>
            </a:r>
            <a:r>
              <a:rPr lang="en-US" sz="2000" dirty="0"/>
              <a:t>agent's sensors give it access to the complete state of the environment at each point in time.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2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r>
              <a:rPr lang="en-GB" dirty="0" smtClean="0"/>
              <a:t>Environment types</a:t>
            </a:r>
            <a:endParaRPr lang="en-GB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43489" y="2060847"/>
            <a:ext cx="7024745" cy="403832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  <a:hlinkClick r:id="rId2" action="ppaction://hlinksldjump"/>
              </a:rPr>
              <a:t>Fully observable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2" action="ppaction://hlinksldjump"/>
              </a:rPr>
              <a:t> (vs.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  <a:hlinkClick r:id="rId2" action="ppaction://hlinksldjump"/>
              </a:rPr>
              <a:t>partially observable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2" action="ppaction://hlinksldjump"/>
              </a:rPr>
              <a:t>)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  <a:hlinkClick r:id="rId3" action="ppaction://hlinksldjump"/>
              </a:rPr>
              <a:t>Deterministic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3" action="ppaction://hlinksldjump"/>
              </a:rPr>
              <a:t>       (vs.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  <a:hlinkClick r:id="rId3" action="ppaction://hlinksldjump"/>
              </a:rPr>
              <a:t>stochastic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3" action="ppaction://hlinksldjump"/>
              </a:rPr>
              <a:t>) 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Episodic              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(vs.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</a:rPr>
              <a:t>sequential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)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Static                   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(vs.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</a:rPr>
              <a:t>dynamic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)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Discrete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               (vs.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</a:rPr>
              <a:t>continuous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)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Single agent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       (vs.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</a:rPr>
              <a:t>multi agent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69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764373"/>
            <a:ext cx="8136904" cy="1293028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Deterministic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(vs</a:t>
            </a:r>
            <a:r>
              <a:rPr lang="en-US" altLang="en-US" dirty="0">
                <a:ea typeface="ＭＳ Ｐゴシック" panose="020B0600070205080204" pitchFamily="34" charset="-128"/>
              </a:rPr>
              <a:t>. </a:t>
            </a:r>
            <a:r>
              <a:rPr lang="en-US" altLang="en-US" dirty="0" smtClean="0">
                <a:solidFill>
                  <a:srgbClr val="FFFF00"/>
                </a:solidFill>
                <a:ea typeface="ＭＳ Ｐゴシック" panose="020B0600070205080204" pitchFamily="34" charset="-128"/>
              </a:rPr>
              <a:t>Stochastic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060848"/>
            <a:ext cx="7955280" cy="4069080"/>
          </a:xfrm>
        </p:spPr>
        <p:txBody>
          <a:bodyPr>
            <a:normAutofit/>
          </a:bodyPr>
          <a:lstStyle/>
          <a:p>
            <a:r>
              <a:rPr lang="en-GB" altLang="en-US" sz="2400" dirty="0">
                <a:ea typeface="ＭＳ Ｐゴシック" panose="020B0600070205080204" pitchFamily="34" charset="-128"/>
              </a:rPr>
              <a:t>Does the change in world state</a:t>
            </a:r>
          </a:p>
          <a:p>
            <a:pPr lvl="1"/>
            <a:r>
              <a:rPr lang="en-GB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Depend only on current state and agent’s action?</a:t>
            </a:r>
          </a:p>
          <a:p>
            <a:r>
              <a:rPr lang="en-GB" altLang="en-US" sz="2400" dirty="0">
                <a:ea typeface="ＭＳ Ｐゴシック" panose="020B0600070205080204" pitchFamily="34" charset="-128"/>
              </a:rPr>
              <a:t>Non-deterministic environments</a:t>
            </a:r>
          </a:p>
          <a:p>
            <a:pPr lvl="1"/>
            <a:r>
              <a:rPr lang="en-GB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Have aspects beyond the control of the agent</a:t>
            </a:r>
          </a:p>
          <a:p>
            <a:pPr lvl="1"/>
            <a:r>
              <a:rPr lang="en-GB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Utility functions have to guess at changes in world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971600" y="5157192"/>
            <a:ext cx="741682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next state of the environment is completely determined by the current state and the action executed by the agent.</a:t>
            </a:r>
          </a:p>
        </p:txBody>
      </p:sp>
    </p:spTree>
    <p:extLst>
      <p:ext uri="{BB962C8B-B14F-4D97-AF65-F5344CB8AC3E}">
        <p14:creationId xmlns:p14="http://schemas.microsoft.com/office/powerpoint/2010/main" val="170680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Agents and Environment</a:t>
            </a:r>
            <a:endParaRPr lang="en-GB" dirty="0"/>
          </a:p>
        </p:txBody>
      </p:sp>
      <p:pic>
        <p:nvPicPr>
          <p:cNvPr id="4" name="Picture 4" descr="agent-environ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8310462" cy="375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26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r>
              <a:rPr lang="en-GB" dirty="0" smtClean="0"/>
              <a:t>Environment types</a:t>
            </a:r>
            <a:endParaRPr lang="en-GB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43489" y="2060847"/>
            <a:ext cx="7024745" cy="403832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  <a:hlinkClick r:id="rId2" action="ppaction://hlinksldjump"/>
              </a:rPr>
              <a:t>Fully observable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2" action="ppaction://hlinksldjump"/>
              </a:rPr>
              <a:t> (vs.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  <a:hlinkClick r:id="rId2" action="ppaction://hlinksldjump"/>
              </a:rPr>
              <a:t>partially observable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2" action="ppaction://hlinksldjump"/>
              </a:rPr>
              <a:t>)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  <a:hlinkClick r:id="rId3" action="ppaction://hlinksldjump"/>
              </a:rPr>
              <a:t>Deterministic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3" action="ppaction://hlinksldjump"/>
              </a:rPr>
              <a:t>       (vs.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  <a:hlinkClick r:id="rId3" action="ppaction://hlinksldjump"/>
              </a:rPr>
              <a:t>stochastic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3" action="ppaction://hlinksldjump"/>
              </a:rPr>
              <a:t>) 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  <a:hlinkClick r:id="rId4" action="ppaction://hlinksldjump"/>
              </a:rPr>
              <a:t>Episodic               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4" action="ppaction://hlinksldjump"/>
              </a:rPr>
              <a:t>(vs.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  <a:hlinkClick r:id="rId4" action="ppaction://hlinksldjump"/>
              </a:rPr>
              <a:t>sequential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4" action="ppaction://hlinksldjump"/>
              </a:rPr>
              <a:t>)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Static                   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(vs.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</a:rPr>
              <a:t>dynamic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)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Discrete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               (vs.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</a:rPr>
              <a:t>continuous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)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Single agent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       (vs.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</a:rPr>
              <a:t>multi agent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582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Episodic </a:t>
            </a:r>
            <a:r>
              <a:rPr lang="en-US" altLang="en-US" dirty="0">
                <a:ea typeface="ＭＳ Ｐゴシック" panose="020B0600070205080204" pitchFamily="34" charset="-128"/>
              </a:rPr>
              <a:t>(vs. </a:t>
            </a:r>
            <a:r>
              <a:rPr lang="en-US" altLang="en-US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sequential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060848"/>
            <a:ext cx="7955280" cy="4069080"/>
          </a:xfrm>
        </p:spPr>
        <p:txBody>
          <a:bodyPr>
            <a:normAutofit/>
          </a:bodyPr>
          <a:lstStyle/>
          <a:p>
            <a:r>
              <a:rPr lang="en-GB" altLang="en-US" sz="2400" dirty="0">
                <a:ea typeface="ＭＳ Ｐゴシック" panose="020B0600070205080204" pitchFamily="34" charset="-128"/>
              </a:rPr>
              <a:t>Is the choice of current </a:t>
            </a:r>
            <a:r>
              <a:rPr lang="en-GB" altLang="en-US" sz="2400" dirty="0" smtClean="0">
                <a:ea typeface="ＭＳ Ｐゴシック" panose="020B0600070205080204" pitchFamily="34" charset="-128"/>
              </a:rPr>
              <a:t>action dependent </a:t>
            </a:r>
            <a:r>
              <a:rPr lang="en-GB" altLang="en-US" sz="2400" dirty="0">
                <a:ea typeface="ＭＳ Ｐゴシック" panose="020B0600070205080204" pitchFamily="34" charset="-128"/>
              </a:rPr>
              <a:t>on previous actions?</a:t>
            </a:r>
          </a:p>
          <a:p>
            <a:pPr lvl="1"/>
            <a:r>
              <a:rPr lang="en-GB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If not, then the environment is episodic</a:t>
            </a:r>
          </a:p>
          <a:p>
            <a:r>
              <a:rPr lang="en-GB" altLang="en-US" sz="2400" dirty="0">
                <a:ea typeface="ＭＳ Ｐゴシック" panose="020B0600070205080204" pitchFamily="34" charset="-128"/>
              </a:rPr>
              <a:t>In non-episodic environments:</a:t>
            </a:r>
          </a:p>
          <a:p>
            <a:pPr lvl="1"/>
            <a:r>
              <a:rPr lang="en-GB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Agent has to plan ahead: </a:t>
            </a:r>
            <a:endParaRPr lang="en-GB" altLang="en-US" sz="1800" dirty="0">
              <a:solidFill>
                <a:schemeClr val="accent1">
                  <a:lumMod val="60000"/>
                  <a:lumOff val="40000"/>
                </a:schemeClr>
              </a:solidFill>
              <a:ea typeface="ＭＳ Ｐゴシック" panose="020B0600070205080204" pitchFamily="34" charset="-128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Current choice will affect future actions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55576" y="4725144"/>
            <a:ext cx="7560840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agent's experience is divided into atomic "episodes" (each episode consists of the agent perceiving and then performing a single action), and the choice of action in each episode depends </a:t>
            </a:r>
            <a:r>
              <a:rPr lang="en-US" dirty="0" smtClean="0"/>
              <a:t>ONLY on </a:t>
            </a:r>
            <a:r>
              <a:rPr lang="en-US" dirty="0"/>
              <a:t>the episode itself.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7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r>
              <a:rPr lang="en-GB" dirty="0" smtClean="0"/>
              <a:t>Environment types</a:t>
            </a:r>
            <a:endParaRPr lang="en-GB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43489" y="2060847"/>
            <a:ext cx="7024745" cy="403832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  <a:hlinkClick r:id="rId2" action="ppaction://hlinksldjump"/>
              </a:rPr>
              <a:t>Fully observable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2" action="ppaction://hlinksldjump"/>
              </a:rPr>
              <a:t> (vs.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  <a:hlinkClick r:id="rId2" action="ppaction://hlinksldjump"/>
              </a:rPr>
              <a:t>partially observable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2" action="ppaction://hlinksldjump"/>
              </a:rPr>
              <a:t>)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  <a:hlinkClick r:id="rId3" action="ppaction://hlinksldjump"/>
              </a:rPr>
              <a:t>Deterministic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3" action="ppaction://hlinksldjump"/>
              </a:rPr>
              <a:t>       (vs.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  <a:hlinkClick r:id="rId3" action="ppaction://hlinksldjump"/>
              </a:rPr>
              <a:t>stochastic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3" action="ppaction://hlinksldjump"/>
              </a:rPr>
              <a:t>) 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  <a:hlinkClick r:id="rId4" action="ppaction://hlinksldjump"/>
              </a:rPr>
              <a:t>Episodic               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4" action="ppaction://hlinksldjump"/>
              </a:rPr>
              <a:t>(vs.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  <a:hlinkClick r:id="rId4" action="ppaction://hlinksldjump"/>
              </a:rPr>
              <a:t>sequential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4" action="ppaction://hlinksldjump"/>
              </a:rPr>
              <a:t>)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  <a:hlinkClick r:id="rId5" action="ppaction://hlinksldjump"/>
              </a:rPr>
              <a:t>Static                    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5" action="ppaction://hlinksldjump"/>
              </a:rPr>
              <a:t>(vs.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  <a:hlinkClick r:id="rId5" action="ppaction://hlinksldjump"/>
              </a:rPr>
              <a:t>dynamic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5" action="ppaction://hlinksldjump"/>
              </a:rPr>
              <a:t>)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Discrete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               (vs.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</a:rPr>
              <a:t>continuous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)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Single agent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       (vs.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</a:rPr>
              <a:t>multi agent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175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Static </a:t>
            </a:r>
            <a:r>
              <a:rPr lang="en-US" altLang="en-US" dirty="0">
                <a:ea typeface="ＭＳ Ｐゴシック" panose="020B0600070205080204" pitchFamily="34" charset="-128"/>
              </a:rPr>
              <a:t>(vs. </a:t>
            </a:r>
            <a:r>
              <a:rPr lang="en-US" altLang="en-US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dynamic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060848"/>
            <a:ext cx="7955280" cy="4069080"/>
          </a:xfrm>
        </p:spPr>
        <p:txBody>
          <a:bodyPr>
            <a:normAutofit/>
          </a:bodyPr>
          <a:lstStyle/>
          <a:p>
            <a:r>
              <a:rPr lang="en-GB" altLang="en-US" sz="2400" dirty="0">
                <a:ea typeface="ＭＳ Ｐゴシック" panose="020B0600070205080204" pitchFamily="34" charset="-128"/>
              </a:rPr>
              <a:t>Static environments don’t change</a:t>
            </a:r>
          </a:p>
          <a:p>
            <a:pPr lvl="1"/>
            <a:r>
              <a:rPr lang="en-GB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While the agent is deliberating over what to do</a:t>
            </a:r>
          </a:p>
          <a:p>
            <a:r>
              <a:rPr lang="en-GB" altLang="en-US" sz="2400" dirty="0">
                <a:ea typeface="ＭＳ Ｐゴシック" panose="020B0600070205080204" pitchFamily="34" charset="-128"/>
              </a:rPr>
              <a:t>Dynamic environments do change</a:t>
            </a:r>
          </a:p>
          <a:p>
            <a:pPr lvl="1"/>
            <a:r>
              <a:rPr lang="en-GB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So agent should/could consult the world when choosing actions</a:t>
            </a:r>
          </a:p>
          <a:p>
            <a:pPr lvl="1"/>
            <a:r>
              <a:rPr lang="en-GB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Alternatively: anticipate the change during deliberation OR  make decision very fast</a:t>
            </a:r>
          </a:p>
          <a:p>
            <a:r>
              <a:rPr lang="en-US" altLang="en-US" sz="2400" dirty="0" err="1">
                <a:ea typeface="ＭＳ Ｐゴシック" panose="020B0600070205080204" pitchFamily="34" charset="-128"/>
              </a:rPr>
              <a:t>Semidynamic</a:t>
            </a:r>
            <a:r>
              <a:rPr lang="en-US" altLang="en-US" sz="2400" dirty="0">
                <a:ea typeface="ＭＳ Ｐゴシック" panose="020B0600070205080204" pitchFamily="34" charset="-128"/>
              </a:rPr>
              <a:t>:  If the environment itself does not change with the passage of time but the agent's performance score does.</a:t>
            </a:r>
            <a:endParaRPr lang="en-GB" altLang="en-US" sz="2400" dirty="0">
              <a:ea typeface="ＭＳ Ｐゴシック" panose="020B0600070205080204" pitchFamily="34" charset="-128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643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r>
              <a:rPr lang="en-GB" dirty="0" smtClean="0"/>
              <a:t>Environment types</a:t>
            </a:r>
            <a:endParaRPr lang="en-GB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43489" y="2060847"/>
            <a:ext cx="7024745" cy="403832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  <a:hlinkClick r:id="rId2" action="ppaction://hlinksldjump"/>
              </a:rPr>
              <a:t>Fully observable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2" action="ppaction://hlinksldjump"/>
              </a:rPr>
              <a:t> (vs.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  <a:hlinkClick r:id="rId2" action="ppaction://hlinksldjump"/>
              </a:rPr>
              <a:t>partially observable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2" action="ppaction://hlinksldjump"/>
              </a:rPr>
              <a:t>)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  <a:hlinkClick r:id="rId3" action="ppaction://hlinksldjump"/>
              </a:rPr>
              <a:t>Deterministic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3" action="ppaction://hlinksldjump"/>
              </a:rPr>
              <a:t>       (vs.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  <a:hlinkClick r:id="rId3" action="ppaction://hlinksldjump"/>
              </a:rPr>
              <a:t>stochastic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3" action="ppaction://hlinksldjump"/>
              </a:rPr>
              <a:t>) 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  <a:hlinkClick r:id="rId4" action="ppaction://hlinksldjump"/>
              </a:rPr>
              <a:t>Episodic               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4" action="ppaction://hlinksldjump"/>
              </a:rPr>
              <a:t>(vs.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  <a:hlinkClick r:id="rId4" action="ppaction://hlinksldjump"/>
              </a:rPr>
              <a:t>sequential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4" action="ppaction://hlinksldjump"/>
              </a:rPr>
              <a:t>)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  <a:hlinkClick r:id="rId5" action="ppaction://hlinksldjump"/>
              </a:rPr>
              <a:t>Static                    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5" action="ppaction://hlinksldjump"/>
              </a:rPr>
              <a:t>(vs.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  <a:hlinkClick r:id="rId5" action="ppaction://hlinksldjump"/>
              </a:rPr>
              <a:t>dynamic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5" action="ppaction://hlinksldjump"/>
              </a:rPr>
              <a:t>)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  <a:hlinkClick r:id="rId6" action="ppaction://hlinksldjump"/>
              </a:rPr>
              <a:t>Discrete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6" action="ppaction://hlinksldjump"/>
              </a:rPr>
              <a:t>                (vs.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  <a:hlinkClick r:id="rId6" action="ppaction://hlinksldjump"/>
              </a:rPr>
              <a:t>continuous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6" action="ppaction://hlinksldjump"/>
              </a:rPr>
              <a:t>)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Single agent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       (vs.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</a:rPr>
              <a:t>multi agent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82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764373"/>
            <a:ext cx="7001976" cy="1293028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Discrete</a:t>
            </a:r>
            <a:r>
              <a:rPr lang="en-US" altLang="en-US" dirty="0">
                <a:solidFill>
                  <a:srgbClr val="7B98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solidFill>
                  <a:srgbClr val="7B9899"/>
                </a:solidFill>
                <a:ea typeface="ＭＳ Ｐゴシック" panose="020B0600070205080204" pitchFamily="34" charset="-128"/>
              </a:rPr>
              <a:t/>
            </a:r>
            <a:br>
              <a:rPr lang="en-US" altLang="en-US" dirty="0" smtClean="0">
                <a:solidFill>
                  <a:srgbClr val="7B9899"/>
                </a:solidFill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(</a:t>
            </a:r>
            <a:r>
              <a:rPr lang="en-US" altLang="en-US" dirty="0">
                <a:ea typeface="ＭＳ Ｐゴシック" panose="020B0600070205080204" pitchFamily="34" charset="-128"/>
              </a:rPr>
              <a:t>vs. </a:t>
            </a:r>
            <a:r>
              <a:rPr lang="en-US" altLang="en-US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continuous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there are a limited number of distinct states, </a:t>
            </a:r>
            <a:r>
              <a:rPr lang="en-US" sz="2400" u="sng" dirty="0"/>
              <a:t>clearly defined percepts and actions</a:t>
            </a:r>
            <a:r>
              <a:rPr lang="en-US" sz="2400" dirty="0"/>
              <a:t>, the environment is </a:t>
            </a:r>
            <a:r>
              <a:rPr lang="en-US" sz="2400" dirty="0">
                <a:solidFill>
                  <a:srgbClr val="FF0000"/>
                </a:solidFill>
              </a:rPr>
              <a:t>discrete</a:t>
            </a:r>
            <a:r>
              <a:rPr lang="en-US" sz="2400" dirty="0"/>
              <a:t> </a:t>
            </a:r>
          </a:p>
          <a:p>
            <a:r>
              <a:rPr lang="en-US" sz="2400" dirty="0"/>
              <a:t>A discrete environment has fixed locations or time intervals.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continuous environment could be measured quantitatively to any level of precision.</a:t>
            </a:r>
          </a:p>
        </p:txBody>
      </p:sp>
    </p:spTree>
    <p:extLst>
      <p:ext uri="{BB962C8B-B14F-4D97-AF65-F5344CB8AC3E}">
        <p14:creationId xmlns:p14="http://schemas.microsoft.com/office/powerpoint/2010/main" val="994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r>
              <a:rPr lang="en-GB" dirty="0" smtClean="0"/>
              <a:t>Environment types</a:t>
            </a:r>
            <a:endParaRPr lang="en-GB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43489" y="2060847"/>
            <a:ext cx="7024745" cy="403832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  <a:hlinkClick r:id="rId2" action="ppaction://hlinksldjump"/>
              </a:rPr>
              <a:t>Fully observable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2" action="ppaction://hlinksldjump"/>
              </a:rPr>
              <a:t> (vs.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  <a:hlinkClick r:id="rId2" action="ppaction://hlinksldjump"/>
              </a:rPr>
              <a:t>partially observable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2" action="ppaction://hlinksldjump"/>
              </a:rPr>
              <a:t>)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  <a:hlinkClick r:id="rId3" action="ppaction://hlinksldjump"/>
              </a:rPr>
              <a:t>Deterministic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3" action="ppaction://hlinksldjump"/>
              </a:rPr>
              <a:t>       (vs.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  <a:hlinkClick r:id="rId3" action="ppaction://hlinksldjump"/>
              </a:rPr>
              <a:t>stochastic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3" action="ppaction://hlinksldjump"/>
              </a:rPr>
              <a:t>) 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  <a:hlinkClick r:id="rId4" action="ppaction://hlinksldjump"/>
              </a:rPr>
              <a:t>Episodic               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4" action="ppaction://hlinksldjump"/>
              </a:rPr>
              <a:t>(vs.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  <a:hlinkClick r:id="rId4" action="ppaction://hlinksldjump"/>
              </a:rPr>
              <a:t>sequential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4" action="ppaction://hlinksldjump"/>
              </a:rPr>
              <a:t>)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  <a:hlinkClick r:id="rId5" action="ppaction://hlinksldjump"/>
              </a:rPr>
              <a:t>Static                    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5" action="ppaction://hlinksldjump"/>
              </a:rPr>
              <a:t>(vs.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  <a:hlinkClick r:id="rId5" action="ppaction://hlinksldjump"/>
              </a:rPr>
              <a:t>dynamic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5" action="ppaction://hlinksldjump"/>
              </a:rPr>
              <a:t>)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  <a:hlinkClick r:id="rId6" action="ppaction://hlinksldjump"/>
              </a:rPr>
              <a:t>Discrete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6" action="ppaction://hlinksldjump"/>
              </a:rPr>
              <a:t>                (vs.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  <a:hlinkClick r:id="rId6" action="ppaction://hlinksldjump"/>
              </a:rPr>
              <a:t>continuous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6" action="ppaction://hlinksldjump"/>
              </a:rPr>
              <a:t>)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  <a:hlinkClick r:id="rId7" action="ppaction://hlinksldjump"/>
              </a:rPr>
              <a:t>Single agent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7" action="ppaction://hlinksldjump"/>
              </a:rPr>
              <a:t>        (vs.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  <a:hlinkClick r:id="rId7" action="ppaction://hlinksldjump"/>
              </a:rPr>
              <a:t>multi agent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7" action="ppaction://hlinksldjump"/>
              </a:rPr>
              <a:t>)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189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Single agent</a:t>
            </a:r>
            <a:r>
              <a:rPr lang="en-US" altLang="en-US" dirty="0">
                <a:solidFill>
                  <a:srgbClr val="7B98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solidFill>
                  <a:srgbClr val="7B9899"/>
                </a:solidFill>
                <a:ea typeface="ＭＳ Ｐゴシック" panose="020B0600070205080204" pitchFamily="34" charset="-128"/>
              </a:rPr>
              <a:t/>
            </a:r>
            <a:br>
              <a:rPr lang="en-US" altLang="en-US" dirty="0" smtClean="0">
                <a:solidFill>
                  <a:srgbClr val="7B9899"/>
                </a:solidFill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(</a:t>
            </a:r>
            <a:r>
              <a:rPr lang="en-US" altLang="en-US" dirty="0">
                <a:ea typeface="ＭＳ Ｐゴシック" panose="020B0600070205080204" pitchFamily="34" charset="-128"/>
              </a:rPr>
              <a:t>vs. </a:t>
            </a:r>
            <a:r>
              <a:rPr lang="en-US" altLang="en-US" dirty="0" smtClean="0">
                <a:solidFill>
                  <a:srgbClr val="FFFF00"/>
                </a:solidFill>
                <a:ea typeface="ＭＳ Ｐゴシック" panose="020B0600070205080204" pitchFamily="34" charset="-128"/>
              </a:rPr>
              <a:t>multi agent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An agent operating by itself in an environment or there are many agents working together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873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3490" y="620688"/>
            <a:ext cx="7024744" cy="11521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Environment types - summary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842188"/>
              </p:ext>
            </p:extLst>
          </p:nvPr>
        </p:nvGraphicFramePr>
        <p:xfrm>
          <a:off x="2" y="1989138"/>
          <a:ext cx="9143995" cy="4104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5"/>
                <a:gridCol w="1306285"/>
                <a:gridCol w="1306285"/>
                <a:gridCol w="1306285"/>
                <a:gridCol w="1306285"/>
                <a:gridCol w="1306285"/>
                <a:gridCol w="1306285"/>
              </a:tblGrid>
              <a:tr h="88791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Task environment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Observable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Deterministic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Episodic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Static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Discrete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Agents</a:t>
                      </a:r>
                      <a:endParaRPr lang="en-GB" sz="1200" dirty="0"/>
                    </a:p>
                  </a:txBody>
                  <a:tcPr/>
                </a:tc>
              </a:tr>
              <a:tr h="88791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Crossword puzzle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Fully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Deterministic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Sequential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Static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Discrete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Single </a:t>
                      </a:r>
                      <a:endParaRPr lang="en-GB" sz="1200" dirty="0"/>
                    </a:p>
                  </a:txBody>
                  <a:tcPr/>
                </a:tc>
              </a:tr>
              <a:tr h="720201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Chess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Fully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Strategic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Sequential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Semi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Discrete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Multi</a:t>
                      </a:r>
                      <a:endParaRPr lang="en-GB" sz="1200" dirty="0"/>
                    </a:p>
                  </a:txBody>
                  <a:tcPr/>
                </a:tc>
              </a:tr>
              <a:tr h="720201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Taxi driving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Partially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Stochastic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Sequential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Dynamic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Continuous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Multi</a:t>
                      </a:r>
                      <a:endParaRPr lang="en-GB" sz="1200" dirty="0"/>
                    </a:p>
                  </a:txBody>
                  <a:tcPr/>
                </a:tc>
              </a:tr>
              <a:tr h="88791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Medical diagnosis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Partially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Stochastic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Sequential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Dynamic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Continuous</a:t>
                      </a:r>
                    </a:p>
                    <a:p>
                      <a:pPr algn="ctr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Single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90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108012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Agent Functions and Program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88840"/>
            <a:ext cx="6777317" cy="3843789"/>
          </a:xfrm>
        </p:spPr>
        <p:txBody>
          <a:bodyPr>
            <a:normAutofit/>
          </a:bodyPr>
          <a:lstStyle/>
          <a:p>
            <a:r>
              <a:rPr lang="en-US" sz="2400" dirty="0"/>
              <a:t>An agent is completely specified by the </a:t>
            </a:r>
            <a:r>
              <a:rPr lang="en-US" sz="2400" u="sng" dirty="0">
                <a:solidFill>
                  <a:schemeClr val="accent1"/>
                </a:solidFill>
              </a:rPr>
              <a:t>agent function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mapping percept sequences to </a:t>
            </a:r>
            <a:r>
              <a:rPr lang="en-US" sz="2400" dirty="0" smtClean="0"/>
              <a:t>actions.</a:t>
            </a:r>
            <a:endParaRPr lang="en-US" sz="2400" dirty="0"/>
          </a:p>
          <a:p>
            <a:r>
              <a:rPr lang="en-GB" sz="2400" dirty="0" smtClean="0"/>
              <a:t>Agent = architecture + program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5868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Agents and Environment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411476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ＭＳ Ｐゴシック" panose="020B0600070205080204" pitchFamily="34" charset="-128"/>
              </a:rPr>
              <a:t>An </a:t>
            </a: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agent</a:t>
            </a:r>
            <a:r>
              <a:rPr lang="en-US" altLang="en-US" sz="2400" dirty="0">
                <a:ea typeface="ＭＳ Ｐゴシック" panose="020B0600070205080204" pitchFamily="34" charset="-128"/>
              </a:rPr>
              <a:t> is anything that can be viewed as </a:t>
            </a: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perceiving</a:t>
            </a:r>
            <a:r>
              <a:rPr lang="en-US" altLang="en-US" sz="2400" dirty="0">
                <a:ea typeface="ＭＳ Ｐゴシック" panose="020B0600070205080204" pitchFamily="34" charset="-128"/>
              </a:rPr>
              <a:t> its </a:t>
            </a: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environment</a:t>
            </a:r>
            <a:r>
              <a:rPr lang="en-US" altLang="en-US" sz="2400" dirty="0">
                <a:ea typeface="ＭＳ Ｐゴシック" panose="020B0600070205080204" pitchFamily="34" charset="-128"/>
              </a:rPr>
              <a:t> through </a:t>
            </a: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sensors</a:t>
            </a:r>
            <a:r>
              <a:rPr lang="en-US" altLang="en-US" sz="24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acting</a:t>
            </a:r>
            <a:r>
              <a:rPr lang="en-US" altLang="en-US" sz="2400" dirty="0">
                <a:ea typeface="ＭＳ Ｐゴシック" panose="020B0600070205080204" pitchFamily="34" charset="-128"/>
              </a:rPr>
              <a:t> upon that environment through </a:t>
            </a: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actuators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 smtClean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r>
              <a:rPr lang="en-GB" sz="2400" dirty="0"/>
              <a:t>Percept – perceptual inputs at any given instant.</a:t>
            </a:r>
          </a:p>
          <a:p>
            <a:r>
              <a:rPr lang="en-GB" sz="2400" dirty="0"/>
              <a:t>Percept sequence – complete history of everything the agent has ever perceived.</a:t>
            </a:r>
          </a:p>
          <a:p>
            <a:r>
              <a:rPr lang="en-GB" sz="2400" dirty="0"/>
              <a:t>Agent function – maps any given percept sequence to an action.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 smtClean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091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36712"/>
            <a:ext cx="7024744" cy="745152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4149080"/>
            <a:ext cx="6777317" cy="252027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REFLEX-VACUUM-AGENT ([</a:t>
            </a:r>
            <a:r>
              <a:rPr lang="en-GB" sz="1800" i="1" dirty="0" smtClean="0">
                <a:latin typeface="Courier New" pitchFamily="49" charset="0"/>
                <a:cs typeface="Courier New" pitchFamily="49" charset="0"/>
              </a:rPr>
              <a:t>location, status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])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returns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an action</a:t>
            </a:r>
          </a:p>
          <a:p>
            <a:pPr marL="68580" indent="0">
              <a:buNone/>
            </a:pPr>
            <a:endParaRPr lang="en-GB" sz="1800" dirty="0"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i="1" dirty="0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GB" sz="1800" i="1" dirty="0" smtClean="0">
                <a:latin typeface="Courier New" pitchFamily="49" charset="0"/>
                <a:cs typeface="Courier New" pitchFamily="49" charset="0"/>
              </a:rPr>
              <a:t>Dirty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then return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i="1" dirty="0" smtClean="0">
                <a:latin typeface="Courier New" pitchFamily="49" charset="0"/>
                <a:cs typeface="Courier New" pitchFamily="49" charset="0"/>
              </a:rPr>
              <a:t>Suck</a:t>
            </a:r>
          </a:p>
          <a:p>
            <a:pPr marL="68580" indent="0"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else if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i="1" dirty="0" smtClean="0">
                <a:latin typeface="Courier New" pitchFamily="49" charset="0"/>
                <a:cs typeface="Courier New" pitchFamily="49" charset="0"/>
              </a:rPr>
              <a:t>location=A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then return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i="1" dirty="0" smtClean="0">
                <a:latin typeface="Courier New" pitchFamily="49" charset="0"/>
                <a:cs typeface="Courier New" pitchFamily="49" charset="0"/>
              </a:rPr>
              <a:t>Right</a:t>
            </a:r>
          </a:p>
          <a:p>
            <a:pPr marL="68580" indent="0"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Else if</a:t>
            </a:r>
            <a:r>
              <a:rPr lang="en-GB" sz="18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location</a:t>
            </a:r>
            <a:r>
              <a:rPr lang="en-GB" sz="1800" i="1" dirty="0" smtClean="0">
                <a:latin typeface="Courier New" pitchFamily="49" charset="0"/>
                <a:cs typeface="Courier New" pitchFamily="49" charset="0"/>
              </a:rPr>
              <a:t>=B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then return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i="1" dirty="0" smtClean="0">
                <a:latin typeface="Courier New" pitchFamily="49" charset="0"/>
                <a:cs typeface="Courier New" pitchFamily="49" charset="0"/>
              </a:rPr>
              <a:t>Left</a:t>
            </a:r>
            <a:endParaRPr lang="en-GB" sz="1800" i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 descr="vacuum2-environ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16831"/>
            <a:ext cx="4042548" cy="206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17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r>
              <a:rPr lang="en-GB" dirty="0" smtClean="0"/>
              <a:t>Agent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88840"/>
            <a:ext cx="6777317" cy="3843789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GB" dirty="0" smtClean="0"/>
              <a:t>Four basic kinds of agent program that embody the principles of AI: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Simple reflex agents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Model-based reflex agents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Goal-based agents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Utility-based agents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802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908720"/>
            <a:ext cx="7024744" cy="745152"/>
          </a:xfrm>
        </p:spPr>
        <p:txBody>
          <a:bodyPr/>
          <a:lstStyle/>
          <a:p>
            <a:r>
              <a:rPr lang="en-GB" smtClean="0"/>
              <a:t>Simple Reflex Agents</a:t>
            </a:r>
            <a:endParaRPr lang="en-GB" dirty="0"/>
          </a:p>
        </p:txBody>
      </p:sp>
      <p:pic>
        <p:nvPicPr>
          <p:cNvPr id="4" name="Picture 4" descr="simple-reflex-age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89754" y="1895085"/>
            <a:ext cx="4932215" cy="31398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157192"/>
            <a:ext cx="7496175" cy="15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31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16832"/>
            <a:ext cx="7024742" cy="4320480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Simple but very limited intelligence.</a:t>
            </a:r>
          </a:p>
          <a:p>
            <a:r>
              <a:rPr lang="en-US" altLang="en-US" sz="2400" b="1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Action does not depend on percept history, only on current percept. 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Therefore no memory requirements.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Infinite loops	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Suppose vacuum cleaner does not observe location. What do you do given location = clean? Left of A or right on B -&gt; infinite loop.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  <a:hlinkClick r:id="rId2"/>
              </a:rPr>
              <a:t>Fly buzzing </a:t>
            </a:r>
            <a:r>
              <a:rPr lang="en-US" altLang="en-US" sz="2400" dirty="0">
                <a:ea typeface="ＭＳ Ｐゴシック" panose="020B0600070205080204" pitchFamily="34" charset="-128"/>
              </a:rPr>
              <a:t>around window or light.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Possible Solution: Randomize action.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Thermostat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.</a:t>
            </a: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3490" y="908720"/>
            <a:ext cx="7024744" cy="745152"/>
          </a:xfrm>
        </p:spPr>
        <p:txBody>
          <a:bodyPr/>
          <a:lstStyle/>
          <a:p>
            <a:r>
              <a:rPr lang="en-GB" smtClean="0"/>
              <a:t>Simple Reflex Agents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733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74515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Model-based Reflex Agents</a:t>
            </a:r>
            <a:endParaRPr lang="en-GB" dirty="0"/>
          </a:p>
        </p:txBody>
      </p:sp>
      <p:pic>
        <p:nvPicPr>
          <p:cNvPr id="4" name="Picture 4" descr="reflex+state-age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1720" y="1772816"/>
            <a:ext cx="5046475" cy="321257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057434"/>
            <a:ext cx="5754726" cy="181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756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44824"/>
            <a:ext cx="7024742" cy="3987805"/>
          </a:xfrm>
        </p:spPr>
        <p:txBody>
          <a:bodyPr/>
          <a:lstStyle/>
          <a:p>
            <a:r>
              <a:rPr lang="en-GB" dirty="0" smtClean="0"/>
              <a:t>Keep track part that can’t be seen.</a:t>
            </a:r>
          </a:p>
          <a:p>
            <a:r>
              <a:rPr lang="en-GB" dirty="0" smtClean="0"/>
              <a:t>Maintain some sort of internal state that depend on the percept history</a:t>
            </a:r>
          </a:p>
          <a:p>
            <a:endParaRPr lang="en-GB" dirty="0" smtClean="0"/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dirty="0"/>
              <a:t>Know how world evolves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</a:pPr>
            <a:r>
              <a:rPr lang="en-US" altLang="en-US" sz="2200" dirty="0"/>
              <a:t>Overtaking car gets closer from behind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dirty="0"/>
              <a:t>How agents actions affect the world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</a:pPr>
            <a:r>
              <a:rPr lang="en-US" altLang="en-US" sz="2200" dirty="0"/>
              <a:t>Wheel turned clockwise takes you </a:t>
            </a:r>
            <a:r>
              <a:rPr lang="en-US" altLang="en-US" sz="2200" dirty="0" smtClean="0"/>
              <a:t>right</a:t>
            </a:r>
            <a:endParaRPr lang="en-US" altLang="en-US" sz="2200" dirty="0"/>
          </a:p>
          <a:p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74515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Model-based Reflex Agents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209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745152"/>
          </a:xfrm>
        </p:spPr>
        <p:txBody>
          <a:bodyPr/>
          <a:lstStyle/>
          <a:p>
            <a:pPr algn="ctr"/>
            <a:r>
              <a:rPr lang="en-GB" dirty="0" smtClean="0"/>
              <a:t>Goal-based Agents</a:t>
            </a:r>
            <a:endParaRPr lang="en-GB" dirty="0"/>
          </a:p>
        </p:txBody>
      </p:sp>
      <p:pic>
        <p:nvPicPr>
          <p:cNvPr id="4" name="Picture 5" descr="goal-based-age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2855" y="1556792"/>
            <a:ext cx="5542574" cy="35283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43490" y="5301208"/>
            <a:ext cx="7024744" cy="108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en-US" sz="2100" dirty="0" smtClean="0">
                <a:latin typeface="Georgia" panose="02040502050405020303" pitchFamily="18" charset="0"/>
              </a:rPr>
              <a:t> Reflex </a:t>
            </a:r>
            <a:r>
              <a:rPr lang="en-US" altLang="en-US" sz="2100" dirty="0">
                <a:latin typeface="Georgia" panose="02040502050405020303" pitchFamily="18" charset="0"/>
              </a:rPr>
              <a:t>agent breaks when it sees brake lights. Goal based agent reasons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Arial" panose="020B0604020202020204" pitchFamily="34" charset="0"/>
              <a:buChar char="–"/>
            </a:pPr>
            <a:r>
              <a:rPr lang="en-US" altLang="en-US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Brake light  -&gt;  car in front is stopping -&gt; I should stop -&gt; I should use brake</a:t>
            </a:r>
          </a:p>
        </p:txBody>
      </p:sp>
    </p:spTree>
    <p:extLst>
      <p:ext uri="{BB962C8B-B14F-4D97-AF65-F5344CB8AC3E}">
        <p14:creationId xmlns:p14="http://schemas.microsoft.com/office/powerpoint/2010/main" val="200406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16832"/>
            <a:ext cx="7024742" cy="3915797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Knowing </a:t>
            </a:r>
            <a:r>
              <a:rPr lang="en-US" altLang="en-US" dirty="0">
                <a:ea typeface="ＭＳ Ｐゴシック" panose="020B0600070205080204" pitchFamily="34" charset="-128"/>
              </a:rPr>
              <a:t>state and environment? Enough?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2200" dirty="0">
                <a:ea typeface="ＭＳ Ｐゴシック" panose="020B0600070205080204" pitchFamily="34" charset="-128"/>
              </a:rPr>
              <a:t>Taxi can go left, right, straight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Have a goal	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A destination to get to</a:t>
            </a:r>
          </a:p>
          <a:p>
            <a:r>
              <a:rPr lang="en-GB" altLang="en-US" dirty="0">
                <a:ea typeface="ＭＳ Ｐゴシック" panose="020B0600070205080204" pitchFamily="34" charset="-128"/>
              </a:rPr>
              <a:t>Uses knowledge about a goal to guide its actions</a:t>
            </a:r>
          </a:p>
          <a:p>
            <a:pPr lvl="1"/>
            <a:r>
              <a:rPr lang="en-GB" altLang="en-US" sz="2200" dirty="0">
                <a:ea typeface="ＭＳ Ｐゴシック" panose="020B0600070205080204" pitchFamily="34" charset="-128"/>
              </a:rPr>
              <a:t>E.g., Search, planning</a:t>
            </a:r>
          </a:p>
          <a:p>
            <a:r>
              <a:rPr lang="en-GB" dirty="0" smtClean="0"/>
              <a:t>Agents need some sort of </a:t>
            </a:r>
            <a:r>
              <a:rPr lang="en-GB" b="1" dirty="0" smtClean="0">
                <a:solidFill>
                  <a:srgbClr val="FF0000"/>
                </a:solidFill>
              </a:rPr>
              <a:t>goal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information that describes situations that are desirable.</a:t>
            </a:r>
          </a:p>
          <a:p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745152"/>
          </a:xfrm>
        </p:spPr>
        <p:txBody>
          <a:bodyPr/>
          <a:lstStyle/>
          <a:p>
            <a:pPr algn="ctr"/>
            <a:r>
              <a:rPr lang="en-GB" dirty="0" smtClean="0"/>
              <a:t>Goal-based Agents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99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83648"/>
            <a:ext cx="7024744" cy="817160"/>
          </a:xfrm>
        </p:spPr>
        <p:txBody>
          <a:bodyPr/>
          <a:lstStyle/>
          <a:p>
            <a:pPr algn="ctr"/>
            <a:r>
              <a:rPr lang="en-GB" dirty="0" smtClean="0"/>
              <a:t>Utility-based Agents</a:t>
            </a:r>
            <a:endParaRPr lang="en-GB" dirty="0"/>
          </a:p>
        </p:txBody>
      </p:sp>
      <p:pic>
        <p:nvPicPr>
          <p:cNvPr id="4" name="Picture 5" descr="utility-based-age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3647" y="1983278"/>
            <a:ext cx="6343107" cy="403800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85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16832"/>
            <a:ext cx="7024742" cy="3915797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GB" sz="2400" dirty="0" smtClean="0"/>
              <a:t>Goals alone are not enough to generate  a high-quality behaviour.</a:t>
            </a:r>
          </a:p>
          <a:p>
            <a:pPr>
              <a:spcAft>
                <a:spcPts val="1200"/>
              </a:spcAft>
            </a:pPr>
            <a:r>
              <a:rPr lang="en-GB" sz="2400" dirty="0" smtClean="0"/>
              <a:t>A utility function maps a state (or a sequence of states) onto a real number which describes the associated degree of information - </a:t>
            </a:r>
            <a:r>
              <a:rPr lang="en-US" altLang="en-US" sz="2400" dirty="0">
                <a:ea typeface="ＭＳ Ｐゴシック" panose="020B0600070205080204" pitchFamily="34" charset="-128"/>
              </a:rPr>
              <a:t>“happiness”, “goodness”, “success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”</a:t>
            </a:r>
            <a:r>
              <a:rPr lang="en-GB" sz="2400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en-GB" sz="2400" dirty="0" smtClean="0"/>
              <a:t>A complete specification of the utility function allows rational decisions.</a:t>
            </a:r>
            <a:endParaRPr lang="en-GB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3490" y="883648"/>
            <a:ext cx="7024744" cy="817160"/>
          </a:xfrm>
        </p:spPr>
        <p:txBody>
          <a:bodyPr/>
          <a:lstStyle/>
          <a:p>
            <a:pPr algn="ctr"/>
            <a:r>
              <a:rPr lang="en-GB" dirty="0" smtClean="0"/>
              <a:t>Utility-based Agents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84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057401"/>
            <a:ext cx="7955280" cy="4206239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Human agent</a:t>
            </a:r>
            <a:r>
              <a:rPr lang="en-US" altLang="en-US" sz="2400" dirty="0">
                <a:ea typeface="ＭＳ Ｐゴシック" panose="020B0600070205080204" pitchFamily="34" charset="-128"/>
              </a:rPr>
              <a:t>: 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–"/>
            </a:pPr>
            <a:r>
              <a:rPr lang="en-US" altLang="en-US" sz="2400" dirty="0">
                <a:ea typeface="ＭＳ Ｐゴシック" panose="020B0600070205080204" pitchFamily="34" charset="-128"/>
              </a:rPr>
              <a:t>eyes, ears, and other organs for sensors; 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–"/>
            </a:pPr>
            <a:r>
              <a:rPr lang="en-US" altLang="en-US" sz="2400" dirty="0">
                <a:ea typeface="ＭＳ Ｐゴシック" panose="020B0600070205080204" pitchFamily="34" charset="-128"/>
              </a:rPr>
              <a:t>hands, legs, mouth, and other body parts for actuators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–"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Robotic agent</a:t>
            </a:r>
            <a:r>
              <a:rPr lang="en-US" altLang="en-US" sz="2400" dirty="0">
                <a:ea typeface="ＭＳ Ｐゴシック" panose="020B0600070205080204" pitchFamily="34" charset="-128"/>
              </a:rPr>
              <a:t>: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–"/>
            </a:pPr>
            <a:r>
              <a:rPr lang="en-US" altLang="en-US" sz="2400" dirty="0">
                <a:ea typeface="ＭＳ Ｐゴシック" panose="020B0600070205080204" pitchFamily="34" charset="-128"/>
              </a:rPr>
              <a:t>cameras and infrared range finders for sensors 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–"/>
            </a:pPr>
            <a:r>
              <a:rPr lang="en-US" altLang="en-US" sz="2400" dirty="0">
                <a:ea typeface="ＭＳ Ｐゴシック" panose="020B0600070205080204" pitchFamily="34" charset="-128"/>
              </a:rPr>
              <a:t>various motors for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actuators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–"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600" dirty="0" smtClean="0">
                <a:solidFill>
                  <a:srgbClr val="FFFF00"/>
                </a:solidFill>
                <a:ea typeface="ＭＳ Ｐゴシック" panose="020B0600070205080204" pitchFamily="34" charset="-128"/>
              </a:rPr>
              <a:t>Software agent (</a:t>
            </a:r>
            <a:r>
              <a:rPr lang="en-US" altLang="en-US" sz="2600" dirty="0" err="1" smtClean="0">
                <a:solidFill>
                  <a:srgbClr val="FFFF00"/>
                </a:solidFill>
                <a:ea typeface="ＭＳ Ｐゴシック" panose="020B0600070205080204" pitchFamily="34" charset="-128"/>
              </a:rPr>
              <a:t>Softbot</a:t>
            </a:r>
            <a:r>
              <a:rPr lang="en-US" altLang="en-US" sz="2600" dirty="0" smtClean="0">
                <a:solidFill>
                  <a:srgbClr val="FFFF00"/>
                </a:solidFill>
                <a:ea typeface="ＭＳ Ｐゴシック" panose="020B0600070205080204" pitchFamily="34" charset="-128"/>
              </a:rPr>
              <a:t>)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–"/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Function as sensors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–"/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Function as </a:t>
            </a:r>
            <a:r>
              <a:rPr lang="en-US" altLang="en-US" sz="2400" dirty="0" err="1" smtClean="0">
                <a:ea typeface="ＭＳ Ｐゴシック" panose="020B0600070205080204" pitchFamily="34" charset="-128"/>
              </a:rPr>
              <a:t>actiuators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659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pPr algn="ctr"/>
            <a:r>
              <a:rPr lang="en-GB" dirty="0" smtClean="0"/>
              <a:t>Learning Agents</a:t>
            </a:r>
            <a:endParaRPr lang="en-GB" dirty="0"/>
          </a:p>
        </p:txBody>
      </p:sp>
      <p:pic>
        <p:nvPicPr>
          <p:cNvPr id="4" name="Picture 9" descr="learning-ag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664" y="1974438"/>
            <a:ext cx="5760640" cy="4046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607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060848"/>
            <a:ext cx="6777317" cy="4320480"/>
          </a:xfrm>
        </p:spPr>
        <p:txBody>
          <a:bodyPr>
            <a:normAutofit/>
          </a:bodyPr>
          <a:lstStyle/>
          <a:p>
            <a:r>
              <a:rPr lang="en-GB" dirty="0" smtClean="0"/>
              <a:t>Divided into four conceptual components:</a:t>
            </a:r>
          </a:p>
          <a:p>
            <a:pPr lvl="1"/>
            <a:r>
              <a:rPr lang="en-GB" b="1" dirty="0" smtClean="0">
                <a:solidFill>
                  <a:srgbClr val="FF0000"/>
                </a:solidFill>
              </a:rPr>
              <a:t>Learning element</a:t>
            </a:r>
          </a:p>
          <a:p>
            <a:pPr lvl="2"/>
            <a:r>
              <a:rPr lang="en-GB" dirty="0" smtClean="0"/>
              <a:t>Responsible for making improvement</a:t>
            </a:r>
          </a:p>
          <a:p>
            <a:pPr lvl="1"/>
            <a:r>
              <a:rPr lang="en-GB" b="1" dirty="0" smtClean="0">
                <a:solidFill>
                  <a:srgbClr val="FF0000"/>
                </a:solidFill>
              </a:rPr>
              <a:t>Performance element</a:t>
            </a:r>
          </a:p>
          <a:p>
            <a:pPr lvl="2"/>
            <a:r>
              <a:rPr lang="en-GB" dirty="0" smtClean="0"/>
              <a:t>Responsible for selecting external actions</a:t>
            </a:r>
          </a:p>
          <a:p>
            <a:pPr lvl="1"/>
            <a:r>
              <a:rPr lang="en-GB" b="1" dirty="0" smtClean="0">
                <a:solidFill>
                  <a:srgbClr val="FF0000"/>
                </a:solidFill>
              </a:rPr>
              <a:t>Critic</a:t>
            </a:r>
          </a:p>
          <a:p>
            <a:pPr lvl="2"/>
            <a:r>
              <a:rPr lang="en-GB" dirty="0" smtClean="0"/>
              <a:t>Tells the learning element how well the agent is doing with respect to a fixed performance standard</a:t>
            </a:r>
          </a:p>
          <a:p>
            <a:pPr lvl="1"/>
            <a:r>
              <a:rPr lang="en-GB" b="1" dirty="0" smtClean="0">
                <a:solidFill>
                  <a:srgbClr val="FF0000"/>
                </a:solidFill>
              </a:rPr>
              <a:t>Problem generator</a:t>
            </a:r>
          </a:p>
          <a:p>
            <a:pPr lvl="2"/>
            <a:r>
              <a:rPr lang="en-GB" dirty="0" smtClean="0"/>
              <a:t>Responsible for suggesting actions that will lead to new and informative experiences.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pPr algn="ctr"/>
            <a:r>
              <a:rPr lang="en-GB" dirty="0" smtClean="0"/>
              <a:t>Learning Agents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627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988840"/>
            <a:ext cx="7955280" cy="4274800"/>
          </a:xfrm>
        </p:spPr>
        <p:txBody>
          <a:bodyPr>
            <a:normAutofit/>
          </a:bodyPr>
          <a:lstStyle/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Performance element</a:t>
            </a:r>
          </a:p>
          <a:p>
            <a:pPr lvl="2"/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How it currently drives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Taxi driver Makes quick left turn across 3 lanes</a:t>
            </a:r>
          </a:p>
          <a:p>
            <a:pPr lvl="2"/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Critics 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observe shocking language by passenger and other drivers and informs bad action</a:t>
            </a:r>
          </a:p>
          <a:p>
            <a:pPr lvl="2"/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Learning element 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tries to modify performance elements for future</a:t>
            </a:r>
          </a:p>
          <a:p>
            <a:pPr lvl="2"/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Problem generator 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suggests experiment out something called Brakes on different Road conditions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 Exploration vs. Exploitation</a:t>
            </a:r>
          </a:p>
          <a:p>
            <a:pPr lvl="2"/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Learning experience can be costly in the short run</a:t>
            </a:r>
          </a:p>
          <a:p>
            <a:pPr lvl="2"/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shocking language from other drivers</a:t>
            </a:r>
          </a:p>
          <a:p>
            <a:pPr lvl="2"/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Less tip</a:t>
            </a:r>
          </a:p>
          <a:p>
            <a:pPr lvl="2"/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Fewer passengers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108012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Learning Agents – </a:t>
            </a:r>
            <a:br>
              <a:rPr lang="en-GB" dirty="0" smtClean="0"/>
            </a:br>
            <a:r>
              <a:rPr lang="en-GB" dirty="0" smtClean="0"/>
              <a:t>e.g. Taxi driver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981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 faculties of intelligence</a:t>
            </a:r>
          </a:p>
          <a:p>
            <a:pPr lvl="1"/>
            <a:r>
              <a:rPr lang="en-US" dirty="0" smtClean="0"/>
              <a:t>Sensing </a:t>
            </a:r>
          </a:p>
          <a:p>
            <a:pPr lvl="1"/>
            <a:r>
              <a:rPr lang="en-US" dirty="0" smtClean="0"/>
              <a:t>Acting</a:t>
            </a:r>
          </a:p>
          <a:p>
            <a:pPr lvl="1"/>
            <a:r>
              <a:rPr lang="en-US" dirty="0" smtClean="0"/>
              <a:t>Understanding, reasoning, learning</a:t>
            </a:r>
          </a:p>
          <a:p>
            <a:r>
              <a:rPr lang="en-US" dirty="0" smtClean="0"/>
              <a:t>In order to act, one must sense.</a:t>
            </a:r>
          </a:p>
          <a:p>
            <a:pPr lvl="1"/>
            <a:r>
              <a:rPr lang="en-US" dirty="0" smtClean="0"/>
              <a:t>Blind action is not a characterization of intelligence</a:t>
            </a:r>
          </a:p>
          <a:p>
            <a:r>
              <a:rPr lang="en-US" dirty="0" smtClean="0"/>
              <a:t>Sensing needs understanding to be useful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4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Behavior and performance of IAs in terms of agent function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Perception history </a:t>
            </a:r>
            <a:r>
              <a:rPr lang="en-US" dirty="0" smtClean="0"/>
              <a:t>(sequence) to </a:t>
            </a:r>
            <a:r>
              <a:rPr lang="en-US" dirty="0" smtClean="0">
                <a:solidFill>
                  <a:srgbClr val="FFFF00"/>
                </a:solidFill>
              </a:rPr>
              <a:t>Action Mapping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Ideal Mapping</a:t>
            </a:r>
            <a:r>
              <a:rPr lang="en-US" dirty="0" smtClean="0"/>
              <a:t> : specifies which actions an agent ought to take at any point of time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r>
              <a:rPr lang="en-US" b="1" u="sng" dirty="0" smtClean="0"/>
              <a:t>Performance measure</a:t>
            </a:r>
            <a:r>
              <a:rPr lang="en-US" u="sng" dirty="0" smtClean="0"/>
              <a:t> </a:t>
            </a:r>
            <a:r>
              <a:rPr lang="en-US" dirty="0" smtClean="0"/>
              <a:t>: a subjective measure to characterize how successful an agent is (e.g. speed, power usage, accuracy, cost,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12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916832"/>
            <a:ext cx="7955280" cy="406908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Vacuum cleaner agent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/>
          </a:p>
        </p:txBody>
      </p:sp>
      <p:sp>
        <p:nvSpPr>
          <p:cNvPr id="6" name="Rectangle 5"/>
          <p:cNvSpPr/>
          <p:nvPr/>
        </p:nvSpPr>
        <p:spPr>
          <a:xfrm>
            <a:off x="823327" y="2664942"/>
            <a:ext cx="7493089" cy="270827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Percepts</a:t>
            </a:r>
            <a:r>
              <a:rPr lang="en-US" altLang="en-US" sz="2400" dirty="0">
                <a:ea typeface="ＭＳ Ｐゴシック" panose="020B0600070205080204" pitchFamily="34" charset="-128"/>
              </a:rPr>
              <a:t>: location and contents, e.g., [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A,Dirty</a:t>
            </a:r>
            <a:r>
              <a:rPr lang="en-US" altLang="en-US" sz="2400" dirty="0">
                <a:ea typeface="ＭＳ Ｐゴシック" panose="020B0600070205080204" pitchFamily="34" charset="-128"/>
              </a:rPr>
              <a:t>]</a:t>
            </a:r>
          </a:p>
          <a:p>
            <a:pPr marL="342900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Actions</a:t>
            </a:r>
            <a:r>
              <a:rPr lang="en-US" altLang="en-US" sz="2400" dirty="0">
                <a:ea typeface="ＭＳ Ｐゴシック" panose="020B0600070205080204" pitchFamily="34" charset="-128"/>
              </a:rPr>
              <a:t>: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Left</a:t>
            </a:r>
            <a:r>
              <a:rPr lang="en-US" altLang="en-US" sz="2400" dirty="0">
                <a:ea typeface="ＭＳ Ｐゴシック" panose="020B0600070205080204" pitchFamily="34" charset="-128"/>
              </a:rPr>
              <a:t>,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Right</a:t>
            </a:r>
            <a:r>
              <a:rPr lang="en-US" altLang="en-US" sz="2400" dirty="0">
                <a:ea typeface="ＭＳ Ｐゴシック" panose="020B0600070205080204" pitchFamily="34" charset="-128"/>
              </a:rPr>
              <a:t>,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Suck</a:t>
            </a:r>
            <a:r>
              <a:rPr lang="en-US" altLang="en-US" sz="2400" dirty="0">
                <a:ea typeface="ＭＳ Ｐゴシック" panose="020B0600070205080204" pitchFamily="34" charset="-128"/>
              </a:rPr>
              <a:t>, </a:t>
            </a:r>
            <a:r>
              <a:rPr lang="en-US" altLang="en-US" sz="2400" i="1" dirty="0" err="1">
                <a:ea typeface="ＭＳ Ｐゴシック" panose="020B0600070205080204" pitchFamily="34" charset="-128"/>
              </a:rPr>
              <a:t>NoOp</a:t>
            </a:r>
            <a:endParaRPr lang="en-US" altLang="en-US" sz="2400" i="1" dirty="0">
              <a:ea typeface="ＭＳ Ｐゴシック" panose="020B0600070205080204" pitchFamily="34" charset="-128"/>
            </a:endParaRPr>
          </a:p>
          <a:p>
            <a:pPr marL="342900" indent="-457200">
              <a:buFont typeface="Arial" panose="020B0604020202020204" pitchFamily="34" charset="0"/>
              <a:buChar char="•"/>
            </a:pPr>
            <a:r>
              <a:rPr lang="en-US" altLang="en-US" sz="2400" i="1" dirty="0">
                <a:ea typeface="ＭＳ Ｐゴシック" panose="020B0600070205080204" pitchFamily="34" charset="-128"/>
              </a:rPr>
              <a:t>Agent’s function </a:t>
            </a:r>
            <a:r>
              <a:rPr lang="en-US" altLang="en-US" sz="2400" i="1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 look-up </a:t>
            </a:r>
            <a:r>
              <a:rPr lang="en-US" altLang="en-US" sz="2400" i="1" dirty="0" smtClean="0">
                <a:ea typeface="ＭＳ Ｐゴシック" panose="020B0600070205080204" pitchFamily="34" charset="-128"/>
              </a:rPr>
              <a:t>table</a:t>
            </a:r>
          </a:p>
          <a:p>
            <a:pPr marL="342900" indent="-457200">
              <a:buFont typeface="Arial" panose="020B0604020202020204" pitchFamily="34" charset="0"/>
              <a:buChar char="•"/>
            </a:pPr>
            <a:endParaRPr lang="en-US" altLang="en-US" sz="2400" i="1" dirty="0" smtClean="0">
              <a:ea typeface="ＭＳ Ｐゴシック" panose="020B0600070205080204" pitchFamily="34" charset="-128"/>
            </a:endParaRP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 altLang="en-US" sz="2000" i="1" dirty="0" smtClean="0">
                <a:ea typeface="ＭＳ Ｐゴシック" panose="020B0600070205080204" pitchFamily="34" charset="-128"/>
              </a:rPr>
              <a:t>For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many agents this is a very large table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586" y="4721376"/>
            <a:ext cx="5582220" cy="1879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vacuum2-environ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13895"/>
            <a:ext cx="3714750" cy="190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17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The Concept of Rationality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0" y="2060848"/>
            <a:ext cx="7024744" cy="4392488"/>
          </a:xfrm>
        </p:spPr>
        <p:txBody>
          <a:bodyPr>
            <a:noAutofit/>
          </a:bodyPr>
          <a:lstStyle/>
          <a:p>
            <a:r>
              <a:rPr lang="en-US" sz="2400" dirty="0"/>
              <a:t>An agent should strive to "</a:t>
            </a:r>
            <a:r>
              <a:rPr lang="en-US" sz="2400" dirty="0">
                <a:solidFill>
                  <a:srgbClr val="FF0000"/>
                </a:solidFill>
              </a:rPr>
              <a:t>do the right thing</a:t>
            </a:r>
            <a:r>
              <a:rPr lang="en-US" sz="2400" dirty="0"/>
              <a:t>", based on what it can perceive and the actions it can perform.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right action is the one that will cause the agent to be most </a:t>
            </a:r>
            <a:r>
              <a:rPr lang="en-US" sz="2400" dirty="0" smtClean="0"/>
              <a:t>successful.</a:t>
            </a:r>
          </a:p>
          <a:p>
            <a:r>
              <a:rPr lang="en-US" sz="2400" dirty="0" smtClean="0"/>
              <a:t>E.g. Performance measure of a vacuum cleaner agent:</a:t>
            </a:r>
          </a:p>
          <a:p>
            <a:pPr lvl="2"/>
            <a:r>
              <a:rPr lang="en-US" sz="2400" dirty="0" smtClean="0"/>
              <a:t>Amount dirt cleaned up, amount time taken, amount of electricity consumed, amount of noise generated, etc.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9160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Perfect rationality</a:t>
            </a:r>
          </a:p>
          <a:p>
            <a:pPr lvl="1"/>
            <a:r>
              <a:rPr lang="en-US" dirty="0" smtClean="0"/>
              <a:t>Assumes that the rational agent knows all and will take action that maximizes the utility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Bounded rationality</a:t>
            </a:r>
          </a:p>
          <a:p>
            <a:pPr lvl="1"/>
            <a:r>
              <a:rPr lang="en-US" dirty="0" smtClean="0"/>
              <a:t>Because of the limitations of the human mind, human must use approximate methods to handle many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7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663</TotalTime>
  <Words>1768</Words>
  <Application>Microsoft Office PowerPoint</Application>
  <PresentationFormat>On-screen Show (4:3)</PresentationFormat>
  <Paragraphs>321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ＭＳ Ｐゴシック</vt:lpstr>
      <vt:lpstr>Arial</vt:lpstr>
      <vt:lpstr>Calibri</vt:lpstr>
      <vt:lpstr>Century Gothic</vt:lpstr>
      <vt:lpstr>Courier New</vt:lpstr>
      <vt:lpstr>Georgia</vt:lpstr>
      <vt:lpstr>Wingdings</vt:lpstr>
      <vt:lpstr>Wingdings 2</vt:lpstr>
      <vt:lpstr>Vapor Trail</vt:lpstr>
      <vt:lpstr>Intelligent Agents</vt:lpstr>
      <vt:lpstr>Agents and Environment</vt:lpstr>
      <vt:lpstr>Agents and Environment</vt:lpstr>
      <vt:lpstr>Examples of agent</vt:lpstr>
      <vt:lpstr>agent</vt:lpstr>
      <vt:lpstr>performance</vt:lpstr>
      <vt:lpstr>Example</vt:lpstr>
      <vt:lpstr>The Concept of Rationality</vt:lpstr>
      <vt:lpstr>rationality</vt:lpstr>
      <vt:lpstr>rationality</vt:lpstr>
      <vt:lpstr>Rational Agent</vt:lpstr>
      <vt:lpstr>rationality</vt:lpstr>
      <vt:lpstr>Omniscience, Learning and Autonomy</vt:lpstr>
      <vt:lpstr>PEAS</vt:lpstr>
      <vt:lpstr>PEAS</vt:lpstr>
      <vt:lpstr>Environment types</vt:lpstr>
      <vt:lpstr>Fully observable  (vs. partially observable)</vt:lpstr>
      <vt:lpstr>Environment types</vt:lpstr>
      <vt:lpstr>Deterministic(vs. Stochastic)</vt:lpstr>
      <vt:lpstr>Environment types</vt:lpstr>
      <vt:lpstr>Episodic (vs. sequential)</vt:lpstr>
      <vt:lpstr>Environment types</vt:lpstr>
      <vt:lpstr>Static (vs. dynamic)</vt:lpstr>
      <vt:lpstr>Environment types</vt:lpstr>
      <vt:lpstr>Discrete  (vs. continuous)</vt:lpstr>
      <vt:lpstr>Environment types</vt:lpstr>
      <vt:lpstr>Single agent  (vs. multi agent)</vt:lpstr>
      <vt:lpstr>Environment types - summary</vt:lpstr>
      <vt:lpstr>Agent Functions and Program</vt:lpstr>
      <vt:lpstr>Example</vt:lpstr>
      <vt:lpstr>Agent Types</vt:lpstr>
      <vt:lpstr>Simple Reflex Agents</vt:lpstr>
      <vt:lpstr>Simple Reflex Agents</vt:lpstr>
      <vt:lpstr>Model-based Reflex Agents</vt:lpstr>
      <vt:lpstr>Model-based Reflex Agents</vt:lpstr>
      <vt:lpstr>Goal-based Agents</vt:lpstr>
      <vt:lpstr>Goal-based Agents</vt:lpstr>
      <vt:lpstr>Utility-based Agents</vt:lpstr>
      <vt:lpstr>Utility-based Agents</vt:lpstr>
      <vt:lpstr>Learning Agents</vt:lpstr>
      <vt:lpstr>Learning Agents</vt:lpstr>
      <vt:lpstr>Learning Agents –  e.g. Taxi driver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Agents</dc:title>
  <dc:creator>ermarahayu</dc:creator>
  <cp:lastModifiedBy>Erma</cp:lastModifiedBy>
  <cp:revision>39</cp:revision>
  <dcterms:created xsi:type="dcterms:W3CDTF">2012-02-27T05:09:01Z</dcterms:created>
  <dcterms:modified xsi:type="dcterms:W3CDTF">2017-02-20T05:11:13Z</dcterms:modified>
</cp:coreProperties>
</file>