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5" r:id="rId49"/>
    <p:sldId id="306" r:id="rId50"/>
    <p:sldId id="307" r:id="rId51"/>
    <p:sldId id="302" r:id="rId52"/>
    <p:sldId id="303" r:id="rId53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6426EDD-2090-486D-AEC7-8B724ABC6190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9240364-F3C9-45BA-82FB-1EF26412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7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69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5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9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7715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2794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1965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752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485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4804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5660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8974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1034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499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0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9336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3959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8212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9400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9498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9638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2893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44299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4956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39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918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231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40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9903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41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3085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42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5259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43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1828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44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14682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45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41107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46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3163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51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1674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C402-86EF-45F0-BDE2-221A5541A100}" type="slidenum">
              <a:rPr lang="en-MY" smtClean="0"/>
              <a:t>52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202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2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0364-F3C9-45BA-82FB-1EF264126F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163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85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70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574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4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8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59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03-Mar-20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7294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03-Mar-20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28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059" y="1098388"/>
            <a:ext cx="6091517" cy="4394988"/>
          </a:xfrm>
        </p:spPr>
        <p:txBody>
          <a:bodyPr/>
          <a:lstStyle/>
          <a:p>
            <a:r>
              <a:rPr lang="en-US" sz="7200" dirty="0" smtClean="0"/>
              <a:t>State space search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Searching Strategy I</a:t>
            </a:r>
          </a:p>
          <a:p>
            <a:r>
              <a:rPr lang="en-US" dirty="0" smtClean="0"/>
              <a:t>WIA1004/WAES1102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874517"/>
            <a:ext cx="4814046" cy="39928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Your task is to move the tower from the left peg to the right peg, moving only one disk at a time and never putting a larger disk on a smaller one.</a:t>
            </a:r>
            <a:endParaRPr lang="en-US" sz="3200" dirty="0"/>
          </a:p>
        </p:txBody>
      </p:sp>
      <p:pic>
        <p:nvPicPr>
          <p:cNvPr id="3074" name="Picture 2" descr="https://www.ocf.berkeley.edu/~shidi/cs61a/w/images/f/f8/Hanoi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72" y="2286000"/>
            <a:ext cx="53435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63652" y="5190565"/>
            <a:ext cx="128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pic>
        <p:nvPicPr>
          <p:cNvPr id="4098" name="Picture 2" descr="https://www.ocf.berkeley.edu/~shidi/cs61a/w/images/7/7d/Hanoi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93" y="2171700"/>
            <a:ext cx="7205813" cy="35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28817" y="6051177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Vs. Implicit 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08083"/>
            <a:ext cx="10178322" cy="42715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state space may be explicitly represented.</a:t>
            </a:r>
          </a:p>
          <a:p>
            <a:r>
              <a:rPr lang="en-US" sz="2400" dirty="0" smtClean="0"/>
              <a:t>Typically it is implicitly represented and generated when required.</a:t>
            </a:r>
          </a:p>
          <a:p>
            <a:r>
              <a:rPr lang="en-US" sz="2400" dirty="0" smtClean="0"/>
              <a:t>The agent knows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initial state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operators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 operator is a function which “expands” a node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Compute the successor node(s)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 – Example of 8 Puzzle</a:t>
            </a:r>
            <a:endParaRPr lang="en-US" dirty="0"/>
          </a:p>
        </p:txBody>
      </p:sp>
      <p:pic>
        <p:nvPicPr>
          <p:cNvPr id="5122" name="Picture 2" descr="https://pravj.github.io/images/st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69" y="2575112"/>
            <a:ext cx="6603862" cy="33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97725"/>
            <a:ext cx="10178322" cy="43818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States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A description of each of the eight tiles in each location that it can occupy</a:t>
            </a:r>
          </a:p>
          <a:p>
            <a:r>
              <a:rPr lang="en-US" sz="2400" dirty="0" smtClean="0"/>
              <a:t>Operators/Actions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blank moves left, right, up or down</a:t>
            </a:r>
          </a:p>
          <a:p>
            <a:r>
              <a:rPr lang="en-US" sz="2400" dirty="0" smtClean="0"/>
              <a:t>Goal Test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current state matches a certain state </a:t>
            </a:r>
          </a:p>
          <a:p>
            <a:r>
              <a:rPr lang="en-US" sz="2400" dirty="0" smtClean="0"/>
              <a:t>Path Cost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Each move of the blank costs 1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 – Example tic-tac-toe Game</a:t>
            </a:r>
            <a:endParaRPr lang="en-US" dirty="0"/>
          </a:p>
        </p:txBody>
      </p:sp>
      <p:pic>
        <p:nvPicPr>
          <p:cNvPr id="6146" name="Picture 2" descr="tictoe2.jpg (592×27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14" y="2634409"/>
            <a:ext cx="7905972" cy="371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09932"/>
          </a:xfrm>
        </p:spPr>
        <p:txBody>
          <a:bodyPr/>
          <a:lstStyle/>
          <a:p>
            <a:r>
              <a:rPr lang="en-US" dirty="0" smtClean="0"/>
              <a:t>Search Through A 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839" y="1876097"/>
            <a:ext cx="3935177" cy="3231931"/>
          </a:xfrm>
        </p:spPr>
        <p:txBody>
          <a:bodyPr>
            <a:normAutofit/>
          </a:bodyPr>
          <a:lstStyle/>
          <a:p>
            <a:r>
              <a:rPr lang="en-US" sz="2800" dirty="0"/>
              <a:t>Output</a:t>
            </a:r>
          </a:p>
          <a:p>
            <a:pPr lvl="1"/>
            <a:r>
              <a:rPr lang="en-US" sz="2400" dirty="0"/>
              <a:t>Path : start →a state satisfying goal test</a:t>
            </a:r>
          </a:p>
          <a:p>
            <a:pPr lvl="1"/>
            <a:r>
              <a:rPr lang="en-US" sz="2400" dirty="0"/>
              <a:t>May require shortest path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13981" y="1876097"/>
            <a:ext cx="3935177" cy="428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Input</a:t>
            </a:r>
          </a:p>
          <a:p>
            <a:pPr lvl="1"/>
            <a:r>
              <a:rPr lang="en-US" sz="2400" dirty="0" smtClean="0"/>
              <a:t>Set of states</a:t>
            </a:r>
          </a:p>
          <a:p>
            <a:pPr lvl="1"/>
            <a:r>
              <a:rPr lang="en-US" sz="2400" dirty="0" smtClean="0"/>
              <a:t>Operators and costs</a:t>
            </a:r>
          </a:p>
          <a:p>
            <a:pPr lvl="1"/>
            <a:r>
              <a:rPr lang="en-US" sz="2400" dirty="0" smtClean="0"/>
              <a:t>Start state</a:t>
            </a:r>
          </a:p>
          <a:p>
            <a:pPr lvl="1"/>
            <a:r>
              <a:rPr lang="en-US" sz="2400" dirty="0" smtClean="0"/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18435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8083"/>
            <a:ext cx="9601200" cy="5069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L be a list containing the initial state (L= the </a:t>
            </a:r>
            <a:r>
              <a:rPr lang="en-US" dirty="0" smtClean="0">
                <a:solidFill>
                  <a:srgbClr val="FF0000"/>
                </a:solidFill>
              </a:rPr>
              <a:t>fringe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L is empty return failure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 ← select (L)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Node is a Goal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then return Node  </a:t>
            </a:r>
            <a:r>
              <a:rPr lang="en-US" dirty="0" smtClean="0">
                <a:solidFill>
                  <a:srgbClr val="00B050"/>
                </a:solidFill>
              </a:rPr>
              <a:t>//the path from initial state to Node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apply all applicable operators to Node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merge the newly generated state into 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Search Algorithm : 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3709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tree may be unbounded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Because of loops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Because of state space is infinite</a:t>
            </a:r>
          </a:p>
          <a:p>
            <a:r>
              <a:rPr lang="en-US" sz="2400" dirty="0" smtClean="0"/>
              <a:t>Return a path or a node?</a:t>
            </a:r>
          </a:p>
          <a:p>
            <a:r>
              <a:rPr lang="en-US" sz="2400" dirty="0" smtClean="0"/>
              <a:t>How are merge and select done?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Is the graph weighted or </a:t>
            </a:r>
            <a:r>
              <a:rPr lang="en-US" sz="2000" dirty="0" err="1" smtClean="0">
                <a:solidFill>
                  <a:srgbClr val="002060"/>
                </a:solidFill>
              </a:rPr>
              <a:t>unweighted</a:t>
            </a:r>
            <a:r>
              <a:rPr lang="en-US" sz="2000" dirty="0" smtClean="0">
                <a:solidFill>
                  <a:srgbClr val="002060"/>
                </a:solidFill>
              </a:rPr>
              <a:t>?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How much is known about the quality of intermediate states?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Is the aim to find a minimal cost path or any path as soon as possible?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2677"/>
            <a:ext cx="9342750" cy="41769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Measuring problem solving performance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COMPLETENESS</a:t>
            </a:r>
            <a:r>
              <a:rPr lang="en-US" sz="2000" dirty="0" smtClean="0">
                <a:solidFill>
                  <a:srgbClr val="002060"/>
                </a:solidFill>
              </a:rPr>
              <a:t> – is the strategy guaranteed to find the solution if one exists?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OPTIMALITY</a:t>
            </a:r>
            <a:r>
              <a:rPr lang="en-US" sz="2000" dirty="0" smtClean="0">
                <a:solidFill>
                  <a:srgbClr val="002060"/>
                </a:solidFill>
              </a:rPr>
              <a:t> – does the solution have low cost or the minimal cost?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What is the search cost associated with the time and memory required to find a solution?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Agent</a:t>
            </a:r>
            <a:endParaRPr lang="en-US" dirty="0"/>
          </a:p>
        </p:txBody>
      </p:sp>
      <p:pic>
        <p:nvPicPr>
          <p:cNvPr id="4" name="Picture 4" descr="agent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08" y="2171700"/>
            <a:ext cx="7102783" cy="32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5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7258" y="1734669"/>
            <a:ext cx="5392271" cy="25952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Uninformed Search / </a:t>
            </a:r>
            <a:br>
              <a:rPr lang="en-US" sz="4800" dirty="0" smtClean="0"/>
            </a:br>
            <a:r>
              <a:rPr lang="en-US" sz="4800" dirty="0" smtClean="0"/>
              <a:t>Blind Search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353" y="4480715"/>
            <a:ext cx="6831673" cy="1086237"/>
          </a:xfrm>
        </p:spPr>
        <p:txBody>
          <a:bodyPr/>
          <a:lstStyle/>
          <a:p>
            <a:r>
              <a:rPr lang="en-US" dirty="0" smtClean="0"/>
              <a:t>WIA1004 / WAES1102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964706" cy="1066800"/>
          </a:xfrm>
        </p:spPr>
        <p:txBody>
          <a:bodyPr>
            <a:noAutofit/>
          </a:bodyPr>
          <a:lstStyle/>
          <a:p>
            <a:r>
              <a:rPr lang="en-US" sz="4400" dirty="0" smtClean="0"/>
              <a:t>Uninformed Search Strategies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229600" cy="43251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 main techniques used:</a:t>
            </a:r>
          </a:p>
          <a:p>
            <a:pPr lvl="1"/>
            <a:r>
              <a:rPr lang="en-US" sz="2800" dirty="0" smtClean="0"/>
              <a:t>Breadth First Search (BFS)</a:t>
            </a:r>
          </a:p>
          <a:p>
            <a:pPr lvl="1"/>
            <a:r>
              <a:rPr lang="en-US" sz="2800" dirty="0" smtClean="0"/>
              <a:t>Depth </a:t>
            </a:r>
            <a:r>
              <a:rPr lang="en-US" sz="2800" dirty="0"/>
              <a:t>F</a:t>
            </a:r>
            <a:r>
              <a:rPr lang="en-US" sz="2800" dirty="0" smtClean="0"/>
              <a:t>irst Search (DFS)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049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Find 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3653118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Shortest path ?</a:t>
            </a:r>
          </a:p>
          <a:p>
            <a:r>
              <a:rPr lang="en-US" sz="2400" dirty="0" smtClean="0"/>
              <a:t>Any path ?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Blind search</a:t>
            </a:r>
          </a:p>
          <a:p>
            <a:pPr lvl="1"/>
            <a:r>
              <a:rPr lang="en-US" sz="2400" dirty="0" smtClean="0"/>
              <a:t>BFS</a:t>
            </a:r>
          </a:p>
          <a:p>
            <a:pPr lvl="1"/>
            <a:r>
              <a:rPr lang="en-US" sz="2400" dirty="0" smtClean="0"/>
              <a:t>DFS</a:t>
            </a:r>
          </a:p>
          <a:p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1076" y="1882588"/>
            <a:ext cx="5616295" cy="30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93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all possible paths</a:t>
            </a:r>
          </a:p>
          <a:p>
            <a:r>
              <a:rPr lang="en-US" sz="2400" dirty="0" smtClean="0"/>
              <a:t>Eliminate cycle from paths</a:t>
            </a:r>
          </a:p>
          <a:p>
            <a:r>
              <a:rPr lang="en-US" sz="2400" dirty="0" smtClean="0"/>
              <a:t>Result: A search tree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054" y="3309232"/>
            <a:ext cx="5047286" cy="275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048000"/>
            <a:ext cx="499510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0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Search Tree -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44958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Root node</a:t>
            </a:r>
          </a:p>
          <a:p>
            <a:r>
              <a:rPr lang="en-US" sz="2400" dirty="0" smtClean="0"/>
              <a:t>Leaf node</a:t>
            </a:r>
          </a:p>
          <a:p>
            <a:r>
              <a:rPr lang="en-US" sz="2400" dirty="0" smtClean="0"/>
              <a:t>Ancestor/descendant</a:t>
            </a:r>
          </a:p>
          <a:p>
            <a:r>
              <a:rPr lang="en-US" sz="2400" dirty="0" smtClean="0"/>
              <a:t>Branching factor</a:t>
            </a:r>
          </a:p>
          <a:p>
            <a:r>
              <a:rPr lang="en-US" sz="2400" dirty="0" smtClean="0"/>
              <a:t>Complete path/Partial path</a:t>
            </a:r>
          </a:p>
          <a:p>
            <a:r>
              <a:rPr lang="en-US" sz="2400" dirty="0" smtClean="0"/>
              <a:t>Expanding open nodes results in close nodes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29118"/>
            <a:ext cx="5325664" cy="324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40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Basic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229600" cy="47609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i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be a list containing the initial state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empty return failure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Node     remove-first (</a:t>
            </a:r>
            <a:r>
              <a:rPr lang="en-US" i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Node is a goal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return the path from initial state to 	   Node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generate all successors of Node 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merge the newly generated nodes into </a:t>
            </a:r>
            <a:r>
              <a:rPr lang="en-US" i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endParaRPr lang="en-US" dirty="0">
              <a:solidFill>
                <a:srgbClr val="CC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 loop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00733" y="31960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561294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Search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Measuring problem solving performance:</a:t>
            </a:r>
          </a:p>
          <a:p>
            <a:pPr lvl="1"/>
            <a:r>
              <a:rPr lang="en-US" sz="2000" b="1" dirty="0" smtClean="0"/>
              <a:t>Completeness</a:t>
            </a:r>
            <a:r>
              <a:rPr lang="en-US" sz="2000" dirty="0" smtClean="0"/>
              <a:t> – is the strategy guaranteed to find a solution if one exists?</a:t>
            </a:r>
          </a:p>
          <a:p>
            <a:pPr lvl="1"/>
            <a:r>
              <a:rPr lang="en-US" sz="2000" b="1" dirty="0" smtClean="0"/>
              <a:t>Optimality</a:t>
            </a:r>
            <a:r>
              <a:rPr lang="en-US" sz="2000" dirty="0" smtClean="0"/>
              <a:t> – does the solution require low cost or the minimal cost?</a:t>
            </a:r>
          </a:p>
          <a:p>
            <a:pPr lvl="1"/>
            <a:r>
              <a:rPr lang="en-US" sz="2000" b="1" dirty="0" smtClean="0"/>
              <a:t>Time complexity </a:t>
            </a:r>
            <a:r>
              <a:rPr lang="en-US" sz="2000" dirty="0" smtClean="0"/>
              <a:t>– time taken (number of nodes expanded) (worst or average case) to find a solution.</a:t>
            </a:r>
          </a:p>
          <a:p>
            <a:pPr lvl="1"/>
            <a:r>
              <a:rPr lang="en-US" sz="2000" b="1" dirty="0" smtClean="0"/>
              <a:t>Space complexity </a:t>
            </a:r>
            <a:r>
              <a:rPr lang="en-US" sz="2000" dirty="0" smtClean="0"/>
              <a:t>– space used by the algorithm measured in terms of the maximum size of fringe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25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586158" cy="46416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400" i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be a list containing the initial state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empty return failure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Node     remove-first (</a:t>
            </a:r>
            <a:r>
              <a:rPr lang="en-US" sz="2400" i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Node is a goal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return the path from initial state 	   to Node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generate all successors of Node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%%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Expand shallowest node first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   add generated nodes to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400" i="1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endParaRPr lang="en-US" sz="2400" i="1" dirty="0">
              <a:solidFill>
                <a:srgbClr val="CC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 loop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92621" y="320576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BFS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55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2982" y="0"/>
            <a:ext cx="2969017" cy="162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3918" y="1582831"/>
            <a:ext cx="5919064" cy="399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7936302" y="3210464"/>
            <a:ext cx="619664" cy="774940"/>
            <a:chOff x="9023230" y="2820838"/>
            <a:chExt cx="619664" cy="7749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169879" y="3122763"/>
              <a:ext cx="473015" cy="473015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8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3688" y="807385"/>
            <a:ext cx="6064623" cy="442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55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B 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15532" y="2631059"/>
            <a:ext cx="646981" cy="802257"/>
            <a:chOff x="9023230" y="2820838"/>
            <a:chExt cx="646981" cy="80225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9169879" y="3122763"/>
              <a:ext cx="500332" cy="500332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8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Directed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9815715" cy="40050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goal directed agent needs to achieve certain goals.</a:t>
            </a:r>
          </a:p>
          <a:p>
            <a:r>
              <a:rPr lang="en-US" sz="2400" dirty="0" smtClean="0"/>
              <a:t>Many problems can be represented as a set of STATES and a set of rules of how one state is transformed to another.</a:t>
            </a:r>
          </a:p>
          <a:p>
            <a:r>
              <a:rPr lang="en-US" sz="2400" dirty="0" smtClean="0"/>
              <a:t>The agent must choose a sequence of ACTIONS to achieve the desired goal.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3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55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C D 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764" y="680546"/>
            <a:ext cx="6062472" cy="444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815532" y="2708693"/>
            <a:ext cx="646981" cy="802257"/>
            <a:chOff x="9023230" y="2820838"/>
            <a:chExt cx="646981" cy="8022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9169879" y="3122763"/>
              <a:ext cx="500332" cy="500332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55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D E D G</a:t>
            </a:r>
          </a:p>
        </p:txBody>
      </p:sp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764" y="859221"/>
            <a:ext cx="6821108" cy="44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8453887" y="2639684"/>
            <a:ext cx="646981" cy="802257"/>
            <a:chOff x="9023230" y="2820838"/>
            <a:chExt cx="646981" cy="8022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9169879" y="3122763"/>
              <a:ext cx="500332" cy="500332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55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E D G C F</a:t>
            </a:r>
          </a:p>
        </p:txBody>
      </p:sp>
      <p:pic>
        <p:nvPicPr>
          <p:cNvPr id="5123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764" y="814552"/>
            <a:ext cx="6786602" cy="44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8367623" y="2634897"/>
            <a:ext cx="646981" cy="802257"/>
            <a:chOff x="9023230" y="2820838"/>
            <a:chExt cx="646981" cy="8022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9169879" y="3122763"/>
              <a:ext cx="500332" cy="500332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6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55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D G C F</a:t>
            </a:r>
          </a:p>
        </p:txBody>
      </p:sp>
      <p:pic>
        <p:nvPicPr>
          <p:cNvPr id="6147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6741" y="737607"/>
            <a:ext cx="6976383" cy="421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8583283" y="2794960"/>
            <a:ext cx="646981" cy="802257"/>
            <a:chOff x="9023230" y="2820838"/>
            <a:chExt cx="646981" cy="8022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9169879" y="3122763"/>
              <a:ext cx="500332" cy="500332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8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55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FF0000"/>
                </a:solidFill>
              </a:rPr>
              <a:t>G</a:t>
            </a:r>
            <a:r>
              <a:rPr lang="en-US" sz="2400" b="1" dirty="0">
                <a:solidFill>
                  <a:srgbClr val="0000FF"/>
                </a:solidFill>
              </a:rPr>
              <a:t> C F B F</a:t>
            </a:r>
          </a:p>
        </p:txBody>
      </p:sp>
      <p:pic>
        <p:nvPicPr>
          <p:cNvPr id="7170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5396" y="809296"/>
            <a:ext cx="7013276" cy="44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435970" y="2717324"/>
            <a:ext cx="646981" cy="802257"/>
            <a:chOff x="9023230" y="2820838"/>
            <a:chExt cx="646981" cy="8022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9169879" y="3122763"/>
              <a:ext cx="500332" cy="500332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7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Model of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876800"/>
            <a:ext cx="8229600" cy="1164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d: depth of the shallowest  goal node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m: maximum depth of the search tree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981200"/>
            <a:ext cx="7772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9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Breadth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229600" cy="4325112"/>
          </a:xfrm>
        </p:spPr>
        <p:txBody>
          <a:bodyPr/>
          <a:lstStyle/>
          <a:p>
            <a:r>
              <a:rPr lang="en-US" sz="2400" dirty="0" smtClean="0"/>
              <a:t>Breadth first search is:</a:t>
            </a:r>
          </a:p>
          <a:p>
            <a:pPr lvl="1"/>
            <a:r>
              <a:rPr lang="en-US" sz="2000" dirty="0" smtClean="0"/>
              <a:t>FIFO order.</a:t>
            </a:r>
          </a:p>
          <a:p>
            <a:pPr lvl="1"/>
            <a:r>
              <a:rPr lang="en-US" sz="2000" dirty="0" smtClean="0"/>
              <a:t>Complete.</a:t>
            </a:r>
          </a:p>
          <a:p>
            <a:pPr lvl="1"/>
            <a:r>
              <a:rPr lang="en-US" sz="2000" dirty="0" smtClean="0"/>
              <a:t>The algorithm is optimal (i.e. admissible) if all operators have the same cost. Otherwise, finds a solution with the shortest path length.</a:t>
            </a:r>
          </a:p>
          <a:p>
            <a:pPr lvl="1"/>
            <a:r>
              <a:rPr lang="en-US" sz="2000" dirty="0" smtClean="0"/>
              <a:t>Exponential time and space complexity, </a:t>
            </a:r>
            <a:r>
              <a:rPr lang="en-US" sz="2000" i="1" dirty="0" smtClean="0">
                <a:solidFill>
                  <a:srgbClr val="0070C0"/>
                </a:solidFill>
              </a:rPr>
              <a:t>O(b</a:t>
            </a:r>
            <a:r>
              <a:rPr lang="en-US" sz="2000" i="1" baseline="30000" dirty="0" smtClean="0">
                <a:solidFill>
                  <a:srgbClr val="0070C0"/>
                </a:solidFill>
              </a:rPr>
              <a:t>d</a:t>
            </a:r>
            <a:r>
              <a:rPr lang="en-US" sz="2000" i="1" dirty="0" smtClean="0">
                <a:solidFill>
                  <a:srgbClr val="0070C0"/>
                </a:solidFill>
              </a:rPr>
              <a:t>)</a:t>
            </a:r>
            <a:r>
              <a:rPr lang="en-US" sz="2000" dirty="0" smtClean="0"/>
              <a:t>, where </a:t>
            </a:r>
            <a:r>
              <a:rPr lang="en-US" sz="2000" i="1" dirty="0" smtClean="0">
                <a:solidFill>
                  <a:srgbClr val="0070C0"/>
                </a:solidFill>
              </a:rPr>
              <a:t>d</a:t>
            </a:r>
            <a:r>
              <a:rPr lang="en-US" sz="2000" dirty="0" smtClean="0"/>
              <a:t> is the depth of the solution and </a:t>
            </a:r>
            <a:r>
              <a:rPr lang="en-US" sz="2000" i="1" dirty="0" smtClean="0">
                <a:solidFill>
                  <a:srgbClr val="0070C0"/>
                </a:solidFill>
              </a:rPr>
              <a:t>b</a:t>
            </a:r>
            <a:r>
              <a:rPr lang="en-US" sz="2000" dirty="0" smtClean="0"/>
              <a:t> is the branching factor (i.e. number of children) at each node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8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Breadth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9338441" cy="4763604"/>
          </a:xfrm>
        </p:spPr>
        <p:txBody>
          <a:bodyPr>
            <a:noAutofit/>
          </a:bodyPr>
          <a:lstStyle/>
          <a:p>
            <a:r>
              <a:rPr lang="en-US" sz="2400" dirty="0"/>
              <a:t>A complete search tree of depth </a:t>
            </a:r>
            <a:r>
              <a:rPr lang="en-US" sz="2400" i="1" dirty="0">
                <a:solidFill>
                  <a:srgbClr val="0070C0"/>
                </a:solidFill>
              </a:rPr>
              <a:t>d</a:t>
            </a:r>
            <a:r>
              <a:rPr lang="en-US" sz="2400" dirty="0"/>
              <a:t> where each non-leaf node has </a:t>
            </a:r>
            <a:r>
              <a:rPr lang="en-US" sz="2400" i="1" dirty="0">
                <a:solidFill>
                  <a:srgbClr val="0070C0"/>
                </a:solidFill>
              </a:rPr>
              <a:t>b</a:t>
            </a:r>
            <a:r>
              <a:rPr lang="en-US" sz="2400" dirty="0"/>
              <a:t> children, has a total of</a:t>
            </a:r>
          </a:p>
          <a:p>
            <a:pPr algn="ctr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00FF"/>
                </a:solidFill>
              </a:rPr>
              <a:t>1+b+b</a:t>
            </a:r>
            <a:r>
              <a:rPr lang="en-US" sz="2400" b="1" baseline="30000" dirty="0">
                <a:solidFill>
                  <a:srgbClr val="0000FF"/>
                </a:solidFill>
              </a:rPr>
              <a:t>2</a:t>
            </a:r>
            <a:r>
              <a:rPr lang="en-US" sz="2400" b="1" dirty="0">
                <a:solidFill>
                  <a:srgbClr val="0000FF"/>
                </a:solidFill>
              </a:rPr>
              <a:t>+…+b</a:t>
            </a:r>
            <a:r>
              <a:rPr lang="en-US" sz="2400" b="1" baseline="30000" dirty="0">
                <a:solidFill>
                  <a:srgbClr val="0000FF"/>
                </a:solidFill>
              </a:rPr>
              <a:t>d</a:t>
            </a:r>
            <a:r>
              <a:rPr lang="en-US" sz="2400" b="1" dirty="0">
                <a:solidFill>
                  <a:srgbClr val="0000FF"/>
                </a:solidFill>
              </a:rPr>
              <a:t> = (b</a:t>
            </a:r>
            <a:r>
              <a:rPr lang="en-US" sz="2400" b="1" baseline="30000" dirty="0">
                <a:solidFill>
                  <a:srgbClr val="0000FF"/>
                </a:solidFill>
              </a:rPr>
              <a:t>(d+1)</a:t>
            </a:r>
            <a:r>
              <a:rPr lang="en-US" sz="2400" b="1" dirty="0">
                <a:solidFill>
                  <a:srgbClr val="0000FF"/>
                </a:solidFill>
              </a:rPr>
              <a:t>-1)/(b-1) nodes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a complete search tree of depth 12, where every node at depths 0, 1, …, 11 has 10 children and every node at depth 12 has 0 children, there are O(10</a:t>
            </a:r>
            <a:r>
              <a:rPr lang="en-US" sz="2400" baseline="30000" dirty="0"/>
              <a:t>12</a:t>
            </a:r>
            <a:r>
              <a:rPr lang="en-US" sz="2400" dirty="0"/>
              <a:t>) nodes in the complete search tree. If BFS expands 1000 nodes/sec and each node uses 100 bytes of storage, then BFS will take 35 years to run in the worst case, and it will use 111 terabytes of memory.</a:t>
            </a:r>
          </a:p>
          <a:p>
            <a:r>
              <a:rPr lang="en-US" sz="2400" dirty="0" smtClean="0"/>
              <a:t>Not </a:t>
            </a:r>
            <a:r>
              <a:rPr lang="en-US" sz="2400" dirty="0"/>
              <a:t>effective unless the search space is small.</a:t>
            </a:r>
          </a:p>
        </p:txBody>
      </p:sp>
    </p:spTree>
    <p:extLst>
      <p:ext uri="{BB962C8B-B14F-4D97-AF65-F5344CB8AC3E}">
        <p14:creationId xmlns:p14="http://schemas.microsoft.com/office/powerpoint/2010/main" val="367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Breadth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550166" cy="43251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Advantage</a:t>
            </a:r>
          </a:p>
          <a:p>
            <a:pPr lvl="1"/>
            <a:r>
              <a:rPr lang="en-US" sz="2000" dirty="0" smtClean="0"/>
              <a:t>Finds the path of minimal length to the goal.</a:t>
            </a:r>
          </a:p>
          <a:p>
            <a:r>
              <a:rPr lang="en-US" sz="2400" b="1" dirty="0" smtClean="0"/>
              <a:t>Disadvantage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Requires the generation and storage of a tree whose size is exponential the depth of the shallowest goal node.</a:t>
            </a:r>
          </a:p>
        </p:txBody>
      </p:sp>
    </p:spTree>
    <p:extLst>
      <p:ext uri="{BB962C8B-B14F-4D97-AF65-F5344CB8AC3E}">
        <p14:creationId xmlns:p14="http://schemas.microsoft.com/office/powerpoint/2010/main" val="266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16024"/>
            <a:ext cx="8839200" cy="47279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i="1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 a list containing the initial state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empty return failure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Node     remove-first (</a:t>
            </a:r>
            <a:r>
              <a:rPr lang="en-US" i="1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Node is a goal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return the path from initial state to Node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generate all successors of Node, 			   	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%% Expand </a:t>
            </a:r>
            <a:r>
              <a:rPr lang="en-US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deepest node first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 add generated nodes to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i="1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fringe</a:t>
            </a:r>
          </a:p>
          <a:p>
            <a:pPr>
              <a:buNone/>
            </a:pPr>
            <a:endParaRPr lang="en-US" i="1" dirty="0" smtClean="0">
              <a:solidFill>
                <a:srgbClr val="CC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loop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68615" y="295023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92317"/>
            <a:ext cx="10178322" cy="42872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Initial state </a:t>
            </a:r>
            <a:r>
              <a:rPr lang="en-US" sz="2400" dirty="0" smtClean="0"/>
              <a:t>: The description of the starting configuration of the agent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Action/Operator</a:t>
            </a:r>
            <a:r>
              <a:rPr lang="en-US" sz="2400" dirty="0" smtClean="0"/>
              <a:t> : Takes the agent from one state to another state. 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sz="2400" dirty="0" smtClean="0"/>
              <a:t> : A sequence of actions need to be taken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2400" b="1" dirty="0" smtClean="0"/>
              <a:t> </a:t>
            </a:r>
            <a:r>
              <a:rPr lang="en-US" sz="2400" dirty="0" smtClean="0"/>
              <a:t>: a description of a set of desirable states of the world. Goal states are often specified by a goal test which any goal state must satisfy.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Path cost </a:t>
            </a:r>
            <a:r>
              <a:rPr lang="en-US" sz="2400" dirty="0" smtClean="0"/>
              <a:t>: path -&gt; positive number</a:t>
            </a:r>
          </a:p>
          <a:p>
            <a:pPr marL="0" indent="0">
              <a:buNone/>
            </a:pPr>
            <a:r>
              <a:rPr lang="en-US" sz="2400" dirty="0" smtClean="0"/>
              <a:t>      Usually path cost=sum of step costs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7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DFS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4953000"/>
            <a:ext cx="3352800" cy="45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 dirty="0"/>
              <a:t>Figure 10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4359" y="1"/>
            <a:ext cx="2937641" cy="147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5486400"/>
            <a:ext cx="8229600" cy="554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defTabSz="91440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7318" y="1596180"/>
            <a:ext cx="5881022" cy="3356820"/>
            <a:chOff x="3047318" y="1596180"/>
            <a:chExt cx="5881022" cy="3356820"/>
          </a:xfrm>
        </p:grpSpPr>
        <p:pic>
          <p:nvPicPr>
            <p:cNvPr id="9222" name="Picture 6"/>
            <p:cNvPicPr preferRelativeResize="0"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7318" y="1596180"/>
              <a:ext cx="5881022" cy="335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Connector 4"/>
            <p:cNvCxnSpPr/>
            <p:nvPr/>
          </p:nvCxnSpPr>
          <p:spPr>
            <a:xfrm>
              <a:off x="7599872" y="3269411"/>
              <a:ext cx="293298" cy="3019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7746521" y="3571336"/>
              <a:ext cx="419137" cy="419137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764" y="527304"/>
            <a:ext cx="7286934" cy="44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6103" y="4953000"/>
            <a:ext cx="3352800" cy="45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 dirty="0"/>
              <a:t>Figure 11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5486400"/>
            <a:ext cx="8229600" cy="554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defTabSz="91440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B C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42075" y="2708696"/>
            <a:ext cx="715993" cy="914399"/>
            <a:chOff x="8842075" y="2708696"/>
            <a:chExt cx="715993" cy="91439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8842075" y="2708696"/>
              <a:ext cx="368718" cy="3795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988724" y="3053751"/>
              <a:ext cx="569344" cy="569344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0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764" y="567536"/>
            <a:ext cx="7330066" cy="44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19600" y="4993232"/>
            <a:ext cx="3352800" cy="45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 dirty="0"/>
              <a:t>Figure 12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5486400"/>
            <a:ext cx="8229600" cy="554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defTabSz="91440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D E C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023230" y="2846717"/>
            <a:ext cx="707365" cy="862641"/>
            <a:chOff x="9023230" y="2820838"/>
            <a:chExt cx="707365" cy="86264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169879" y="3122763"/>
              <a:ext cx="560716" cy="560716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763" y="527304"/>
            <a:ext cx="7562979" cy="44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19600" y="4991100"/>
            <a:ext cx="3352800" cy="45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 dirty="0"/>
              <a:t>Figure 13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5486400"/>
            <a:ext cx="8229600" cy="554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defTabSz="91440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C F E 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187132" y="2872596"/>
            <a:ext cx="707365" cy="862641"/>
            <a:chOff x="9023230" y="2820838"/>
            <a:chExt cx="707365" cy="8626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169879" y="3122763"/>
              <a:ext cx="560716" cy="560716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6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764" y="603504"/>
            <a:ext cx="7235176" cy="44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19600" y="5029200"/>
            <a:ext cx="3352800" cy="45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 dirty="0"/>
              <a:t>Figure 14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5486400"/>
            <a:ext cx="8229600" cy="554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defTabSz="91440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0000FF"/>
                </a:solidFill>
              </a:rPr>
              <a:t>G F E 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71471" y="2734574"/>
            <a:ext cx="707365" cy="862641"/>
            <a:chOff x="9023230" y="2820838"/>
            <a:chExt cx="707365" cy="8626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169879" y="3122763"/>
              <a:ext cx="560716" cy="560716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1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8563" y="603504"/>
            <a:ext cx="7509783" cy="44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43400" y="5029200"/>
            <a:ext cx="3352800" cy="45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 dirty="0"/>
              <a:t>Figure 15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5486400"/>
            <a:ext cx="8229600" cy="554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defTabSz="91440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/>
              <a:t>FRINGE: </a:t>
            </a:r>
            <a:r>
              <a:rPr lang="en-US" sz="2400" b="1" dirty="0">
                <a:solidFill>
                  <a:srgbClr val="FF0000"/>
                </a:solidFill>
              </a:rPr>
              <a:t>G</a:t>
            </a:r>
            <a:r>
              <a:rPr lang="en-US" sz="2400" b="1" dirty="0">
                <a:solidFill>
                  <a:srgbClr val="0000FF"/>
                </a:solidFill>
              </a:rPr>
              <a:t> F E 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82023" y="2950234"/>
            <a:ext cx="707365" cy="862641"/>
            <a:chOff x="9023230" y="2820838"/>
            <a:chExt cx="707365" cy="8626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23230" y="2820838"/>
              <a:ext cx="310551" cy="319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169879" y="3122763"/>
              <a:ext cx="560716" cy="560716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7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LIFO order (use a stack).</a:t>
            </a:r>
          </a:p>
          <a:p>
            <a:r>
              <a:rPr lang="en-US" sz="2400" dirty="0" smtClean="0"/>
              <a:t>Takes exponential time, </a:t>
            </a:r>
            <a:r>
              <a:rPr lang="en-US" sz="2400" i="1" dirty="0" smtClean="0">
                <a:solidFill>
                  <a:srgbClr val="0070C0"/>
                </a:solidFill>
              </a:rPr>
              <a:t>O(b</a:t>
            </a:r>
            <a:r>
              <a:rPr lang="en-US" sz="2400" i="1" baseline="30000" dirty="0" smtClean="0">
                <a:solidFill>
                  <a:srgbClr val="0070C0"/>
                </a:solidFill>
              </a:rPr>
              <a:t>d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, but only linear space </a:t>
            </a:r>
            <a:r>
              <a:rPr lang="en-US" sz="2400" i="1" dirty="0" smtClean="0">
                <a:solidFill>
                  <a:srgbClr val="0070C0"/>
                </a:solidFill>
              </a:rPr>
              <a:t>O(</a:t>
            </a:r>
            <a:r>
              <a:rPr lang="en-US" sz="2400" i="1" dirty="0" err="1" smtClean="0">
                <a:solidFill>
                  <a:srgbClr val="0070C0"/>
                </a:solidFill>
              </a:rPr>
              <a:t>bN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May not terminate without a “depth-bound” (depth limited search).</a:t>
            </a:r>
          </a:p>
          <a:p>
            <a:r>
              <a:rPr lang="en-US" sz="2400" dirty="0" smtClean="0"/>
              <a:t>Not complete.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0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LIMITED SEARCH (DLS)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78675"/>
            <a:ext cx="10178322" cy="4296452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avoid the infinite loop condition arising in </a:t>
            </a:r>
            <a:r>
              <a:rPr lang="en-US" dirty="0" smtClean="0"/>
              <a:t>DFS</a:t>
            </a:r>
          </a:p>
          <a:p>
            <a:r>
              <a:rPr lang="en-US" dirty="0" smtClean="0"/>
              <a:t>Define a </a:t>
            </a:r>
            <a:r>
              <a:rPr lang="en-US" dirty="0"/>
              <a:t>predetermined depth </a:t>
            </a:r>
            <a:r>
              <a:rPr lang="en-US" dirty="0" smtClean="0"/>
              <a:t>limit (if n=2, </a:t>
            </a:r>
            <a:r>
              <a:rPr lang="en-US" dirty="0"/>
              <a:t> </a:t>
            </a:r>
            <a:r>
              <a:rPr lang="en-US" dirty="0" smtClean="0"/>
              <a:t>DLS </a:t>
            </a:r>
            <a:r>
              <a:rPr lang="en-US" dirty="0"/>
              <a:t>carries out depth first search till second level in the search tree</a:t>
            </a:r>
            <a:r>
              <a:rPr lang="en-US" dirty="0" smtClean="0"/>
              <a:t>)</a:t>
            </a:r>
          </a:p>
          <a:p>
            <a:r>
              <a:rPr lang="en-US" dirty="0"/>
              <a:t>Depth-limited search can terminate with two conditions:</a:t>
            </a:r>
          </a:p>
          <a:p>
            <a:pPr lvl="1"/>
            <a:r>
              <a:rPr lang="en-US" dirty="0"/>
              <a:t>If the solution is found.</a:t>
            </a:r>
          </a:p>
          <a:p>
            <a:pPr lvl="1"/>
            <a:r>
              <a:rPr lang="en-US" dirty="0"/>
              <a:t>If there is no solution within given depth limit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34" y="4433133"/>
            <a:ext cx="5113598" cy="187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47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69493"/>
            <a:ext cx="10178322" cy="43100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Determine the start node and the search depth.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current node is the goal node.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not: Do nothing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/>
              <a:t>yes:return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Check if the current node is within the specified search depth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not: Do nothing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/>
              <a:t>yes:Expand</a:t>
            </a:r>
            <a:r>
              <a:rPr lang="en-US" dirty="0"/>
              <a:t> the node and save all of its successors in a stack.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Call DLS recursively for all nodes of the stack and go back to step 2.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 smtClean="0"/>
              <a:t>DLS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10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 SEARCH (ids)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69493"/>
            <a:ext cx="10178322" cy="4310099"/>
          </a:xfrm>
        </p:spPr>
        <p:txBody>
          <a:bodyPr/>
          <a:lstStyle/>
          <a:p>
            <a:r>
              <a:rPr lang="en-US" dirty="0" smtClean="0"/>
              <a:t>Also known as Iterative Deepening Depth First Search (IDDFS)</a:t>
            </a:r>
          </a:p>
          <a:p>
            <a:r>
              <a:rPr lang="en-US" dirty="0" smtClean="0"/>
              <a:t>Combines </a:t>
            </a:r>
            <a:r>
              <a:rPr lang="en-US" dirty="0"/>
              <a:t>depth-first search’s space-efficiency and breadth-first search’s fast search (for nodes closer to root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IDS </a:t>
            </a:r>
            <a:r>
              <a:rPr lang="en-US" dirty="0"/>
              <a:t>calls DFS for different depths starting from an initial value. In every call, DFS is restricted from going beyond given depth. So basically we do DFS in a BFS fashion</a:t>
            </a:r>
            <a:endParaRPr lang="en-US" dirty="0"/>
          </a:p>
        </p:txBody>
      </p:sp>
      <p:pic>
        <p:nvPicPr>
          <p:cNvPr id="2050" name="Picture 2" descr="iddf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74" y="3956073"/>
            <a:ext cx="6695600" cy="274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5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2677"/>
            <a:ext cx="10178322" cy="41769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Problem formulation </a:t>
            </a:r>
            <a:r>
              <a:rPr lang="en-US" sz="2400" dirty="0" smtClean="0"/>
              <a:t>means choosing a relevant </a:t>
            </a:r>
            <a:r>
              <a:rPr lang="en-US" sz="2400" u="sng" dirty="0" smtClean="0"/>
              <a:t>set of states </a:t>
            </a:r>
            <a:r>
              <a:rPr lang="en-US" sz="2400" dirty="0" smtClean="0"/>
              <a:t>to consider, and a feasible </a:t>
            </a:r>
            <a:r>
              <a:rPr lang="en-US" sz="2400" u="sng" dirty="0" smtClean="0"/>
              <a:t>set of operators </a:t>
            </a:r>
            <a:r>
              <a:rPr lang="en-US" sz="2400" dirty="0" smtClean="0"/>
              <a:t>for moving from one state to another.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n-US" sz="2400" dirty="0" smtClean="0"/>
              <a:t> is the process of imagining sequences of operators applied to the initial state, and checking which sequence reaches a goal state.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5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performance</a:t>
            </a:r>
            <a:endParaRPr lang="en-US" dirty="0"/>
          </a:p>
        </p:txBody>
      </p:sp>
      <p:pic>
        <p:nvPicPr>
          <p:cNvPr id="4100" name="Picture 4" descr="iddf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874517"/>
            <a:ext cx="97536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13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Formalizing search in a 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04755"/>
            <a:ext cx="8229600" cy="432511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state space is a graph (V, E).</a:t>
            </a:r>
          </a:p>
          <a:p>
            <a:pPr lvl="1"/>
            <a:r>
              <a:rPr lang="en-US" sz="2000" dirty="0" smtClean="0"/>
              <a:t>V is a set of nodes</a:t>
            </a:r>
          </a:p>
          <a:p>
            <a:pPr lvl="1"/>
            <a:r>
              <a:rPr lang="en-US" sz="2000" dirty="0" smtClean="0"/>
              <a:t>E is a set or arcs</a:t>
            </a:r>
          </a:p>
          <a:p>
            <a:r>
              <a:rPr lang="en-US" sz="2400" dirty="0" smtClean="0"/>
              <a:t>Each arc has a fixed, positive cost.</a:t>
            </a:r>
          </a:p>
          <a:p>
            <a:r>
              <a:rPr lang="en-US" sz="2400" dirty="0" smtClean="0"/>
              <a:t>Each node is a data structure</a:t>
            </a:r>
          </a:p>
          <a:p>
            <a:pPr lvl="1"/>
            <a:r>
              <a:rPr lang="en-US" sz="2000" dirty="0" smtClean="0"/>
              <a:t>A state description</a:t>
            </a:r>
          </a:p>
          <a:p>
            <a:pPr lvl="1"/>
            <a:r>
              <a:rPr lang="en-US" sz="2000" dirty="0" smtClean="0"/>
              <a:t>The parent of the node</a:t>
            </a:r>
          </a:p>
          <a:p>
            <a:pPr lvl="1"/>
            <a:r>
              <a:rPr lang="en-US" sz="2000" dirty="0" smtClean="0"/>
              <a:t>Depth of the node</a:t>
            </a:r>
          </a:p>
          <a:p>
            <a:pPr lvl="1"/>
            <a:r>
              <a:rPr lang="en-US" sz="2000" dirty="0" smtClean="0"/>
              <a:t>The operator that generated this node</a:t>
            </a:r>
          </a:p>
          <a:p>
            <a:pPr lvl="1"/>
            <a:r>
              <a:rPr lang="en-US" sz="2000" dirty="0" smtClean="0"/>
              <a:t>Cost of this path (sum of operator costs).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193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Some issue…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6024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process constructs a search tree, where</a:t>
            </a:r>
          </a:p>
          <a:p>
            <a:pPr lvl="1"/>
            <a:r>
              <a:rPr lang="en-US" sz="2000" dirty="0" smtClean="0"/>
              <a:t>Root is the initial state</a:t>
            </a:r>
          </a:p>
          <a:p>
            <a:pPr lvl="1"/>
            <a:r>
              <a:rPr lang="en-US" sz="2000" dirty="0" smtClean="0"/>
              <a:t>Leaf nodes are nodes</a:t>
            </a:r>
          </a:p>
          <a:p>
            <a:pPr lvl="2"/>
            <a:r>
              <a:rPr lang="en-US" sz="2000" dirty="0" smtClean="0"/>
              <a:t>Not yet expanded (i.e., in fringe)</a:t>
            </a:r>
          </a:p>
          <a:p>
            <a:pPr lvl="2"/>
            <a:r>
              <a:rPr lang="en-US" sz="2000" dirty="0" smtClean="0"/>
              <a:t>Having no successors (i.e., dead ends) </a:t>
            </a:r>
          </a:p>
          <a:p>
            <a:r>
              <a:rPr lang="en-US" sz="2400" dirty="0" smtClean="0"/>
              <a:t>Search tree may be infinite because of loops even if state space is small</a:t>
            </a:r>
          </a:p>
          <a:p>
            <a:r>
              <a:rPr lang="en-US" sz="2400" dirty="0" smtClean="0"/>
              <a:t>Return a path or a node depending on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25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3453"/>
            <a:ext cx="5809129" cy="40139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 : the full set of states</a:t>
            </a:r>
          </a:p>
          <a:p>
            <a:r>
              <a:rPr lang="en-US" sz="2400" dirty="0"/>
              <a:t>s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 : the initial state</a:t>
            </a:r>
          </a:p>
          <a:p>
            <a:r>
              <a:rPr lang="en-US" sz="2400" baseline="-25000" dirty="0" smtClean="0"/>
              <a:t> </a:t>
            </a:r>
            <a:r>
              <a:rPr lang="en-US" sz="2400" dirty="0" smtClean="0"/>
              <a:t>A : S →S set of operators</a:t>
            </a:r>
          </a:p>
          <a:p>
            <a:r>
              <a:rPr lang="en-US" sz="2400" dirty="0" smtClean="0"/>
              <a:t>G : the set of final states</a:t>
            </a:r>
          </a:p>
          <a:p>
            <a:r>
              <a:rPr lang="en-US" sz="2400" dirty="0" smtClean="0"/>
              <a:t>Search Problem :</a:t>
            </a:r>
          </a:p>
          <a:p>
            <a:pPr lvl="1"/>
            <a:r>
              <a:rPr lang="en-US" sz="2000" dirty="0" smtClean="0"/>
              <a:t>Find a sequence of actions which transform the agent from the initial state to a goal state</a:t>
            </a:r>
          </a:p>
          <a:p>
            <a:pPr lvl="1"/>
            <a:endParaRPr lang="en-US" sz="2400" dirty="0"/>
          </a:p>
        </p:txBody>
      </p:sp>
      <p:pic>
        <p:nvPicPr>
          <p:cNvPr id="1026" name="Picture 2" descr="http://4.bp.blogspot.com/-bUoXiwiiz7s/UCs5ki9YQgI/AAAAAAAAACI/6IiZd2HFIaI/s320/state_space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012" y="1853453"/>
            <a:ext cx="3436941" cy="40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55379"/>
            <a:ext cx="10178322" cy="42242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search problem consists of finding a solution plan, which is a path from the current state to the goal state.</a:t>
            </a:r>
          </a:p>
          <a:p>
            <a:r>
              <a:rPr lang="en-US" sz="2400" dirty="0" smtClean="0"/>
              <a:t>Representing search problem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A search problem is represented using a directed graph.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The states are represented as nodes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The allowed actions are represented as arcs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39615"/>
            <a:ext cx="10178322" cy="4239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Check the current state</a:t>
            </a:r>
          </a:p>
          <a:p>
            <a:r>
              <a:rPr lang="en-US" sz="2800" dirty="0" smtClean="0"/>
              <a:t>Execute allowable actions to move to the next state</a:t>
            </a:r>
          </a:p>
          <a:p>
            <a:r>
              <a:rPr lang="en-US" sz="2800" dirty="0" smtClean="0"/>
              <a:t>Check if the new state is the solution state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If it is not, the new state becomes the current state and the process is repeated until the solution is found or the state space is ‘exhausted’.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pic>
        <p:nvPicPr>
          <p:cNvPr id="2050" name="Picture 2" descr="http://www3.math.tu-berlin.de/coga/pics/dp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2171700"/>
            <a:ext cx="60864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08776" y="3119718"/>
            <a:ext cx="1679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 States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87553" y="2689412"/>
            <a:ext cx="1721223" cy="661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8014447" y="3350550"/>
            <a:ext cx="169432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8614942" y="3350551"/>
            <a:ext cx="1093834" cy="948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8579224" y="3350551"/>
            <a:ext cx="1129552" cy="1974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3307" y="4807337"/>
            <a:ext cx="180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 States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2953352" y="4706471"/>
            <a:ext cx="1215236" cy="33169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724</TotalTime>
  <Words>1419</Words>
  <Application>Microsoft Office PowerPoint</Application>
  <PresentationFormat>Widescreen</PresentationFormat>
  <Paragraphs>306</Paragraphs>
  <Slides>52</Slides>
  <Notes>48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Gill Sans MT</vt:lpstr>
      <vt:lpstr>Impact</vt:lpstr>
      <vt:lpstr>Times New Roman</vt:lpstr>
      <vt:lpstr>Badge</vt:lpstr>
      <vt:lpstr>State space search</vt:lpstr>
      <vt:lpstr>Intelligent Agent</vt:lpstr>
      <vt:lpstr>Goal Directed Agent</vt:lpstr>
      <vt:lpstr>Important Terms</vt:lpstr>
      <vt:lpstr>Important Terms</vt:lpstr>
      <vt:lpstr>Search Problem</vt:lpstr>
      <vt:lpstr>Search Problem</vt:lpstr>
      <vt:lpstr>Searching Process</vt:lpstr>
      <vt:lpstr>State Space</vt:lpstr>
      <vt:lpstr>Tower of Hanoi Problem</vt:lpstr>
      <vt:lpstr>Solution?</vt:lpstr>
      <vt:lpstr>Explicit Vs. Implicit State Space</vt:lpstr>
      <vt:lpstr>Problem Definition – Example of 8 Puzzle</vt:lpstr>
      <vt:lpstr>Problem Definition</vt:lpstr>
      <vt:lpstr>Problem Definition – Example tic-tac-toe Game</vt:lpstr>
      <vt:lpstr>Search Through A State Space</vt:lpstr>
      <vt:lpstr>Basic Search Algorithm</vt:lpstr>
      <vt:lpstr>Basic Search Algorithm : Key Issues</vt:lpstr>
      <vt:lpstr>Search Strategy</vt:lpstr>
      <vt:lpstr>Uninformed Search /  Blind Search</vt:lpstr>
      <vt:lpstr>Uninformed Search Strategies</vt:lpstr>
      <vt:lpstr>Find a path</vt:lpstr>
      <vt:lpstr>Search Tree</vt:lpstr>
      <vt:lpstr>Search Tree - Terminology</vt:lpstr>
      <vt:lpstr>Basic Search Algorithm</vt:lpstr>
      <vt:lpstr>Evaluating Search Strategies</vt:lpstr>
      <vt:lpstr>Breadth First Search</vt:lpstr>
      <vt:lpstr>BFS Illustration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of Search Tree</vt:lpstr>
      <vt:lpstr>Breadth First</vt:lpstr>
      <vt:lpstr>Breadth First</vt:lpstr>
      <vt:lpstr>Breadth First</vt:lpstr>
      <vt:lpstr>Depth First Search</vt:lpstr>
      <vt:lpstr>DFS Illustration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</vt:lpstr>
      <vt:lpstr>DEPTH LIMITED SEARCH (DLS)</vt:lpstr>
      <vt:lpstr>DLS ALGORITHM</vt:lpstr>
      <vt:lpstr>ITERATIVE DEEPENING SEARCH (ids)</vt:lpstr>
      <vt:lpstr>Comparison of performance</vt:lpstr>
      <vt:lpstr>Formalizing search in a state space</vt:lpstr>
      <vt:lpstr>Some issue…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search</dc:title>
  <dc:creator>Erma</dc:creator>
  <cp:lastModifiedBy>Erma</cp:lastModifiedBy>
  <cp:revision>33</cp:revision>
  <cp:lastPrinted>2017-02-28T01:50:12Z</cp:lastPrinted>
  <dcterms:created xsi:type="dcterms:W3CDTF">2017-02-27T04:59:56Z</dcterms:created>
  <dcterms:modified xsi:type="dcterms:W3CDTF">2020-03-03T05:28:10Z</dcterms:modified>
</cp:coreProperties>
</file>