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258" r:id="rId3"/>
    <p:sldId id="284" r:id="rId4"/>
    <p:sldId id="285" r:id="rId5"/>
    <p:sldId id="286" r:id="rId6"/>
    <p:sldId id="287" r:id="rId7"/>
    <p:sldId id="282" r:id="rId8"/>
    <p:sldId id="283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07291-D5C6-4BAC-BA80-2826A78E5528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18CD0-7714-4C4B-93D9-81DA3803FD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660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8631EAB5-4E84-4FD8-9485-9CD03F1507CC}" type="slidenum">
              <a:rPr lang="en-US" altLang="en-US" sz="1200">
                <a:latin typeface="Arial" charset="0"/>
              </a:rPr>
              <a:pPr/>
              <a:t>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3121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23705EC2-E7F9-446A-9C67-982851E2859C}" type="slidenum">
              <a:rPr lang="en-US" altLang="en-US" sz="1200">
                <a:latin typeface="Arial" charset="0"/>
              </a:rPr>
              <a:pPr/>
              <a:t>14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138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4F445FA6-23D4-497B-BA72-ECC94DC61D29}" type="slidenum">
              <a:rPr lang="en-US" altLang="en-US" sz="1200">
                <a:latin typeface="Arial" charset="0"/>
              </a:rPr>
              <a:pPr/>
              <a:t>15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269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87B1173A-D74D-4F76-811C-21659D2F6368}" type="slidenum">
              <a:rPr lang="en-US" altLang="en-US" sz="1200">
                <a:latin typeface="Arial" charset="0"/>
              </a:rPr>
              <a:pPr/>
              <a:t>16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8947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2E10341F-BEA8-4DC9-9F01-1FE5DD35C1B9}" type="slidenum">
              <a:rPr lang="en-US" altLang="en-US" sz="1200">
                <a:latin typeface="Arial" charset="0"/>
              </a:rPr>
              <a:pPr/>
              <a:t>17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2613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7B82F608-1BF2-4AD3-A7DD-10E56ED2F52C}" type="slidenum">
              <a:rPr lang="en-US" altLang="en-US" sz="1200">
                <a:latin typeface="Arial" charset="0"/>
              </a:rPr>
              <a:pPr/>
              <a:t>18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2636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1191687C-4C47-4591-A205-D0AC8BFA2369}" type="slidenum">
              <a:rPr lang="en-US" altLang="en-US" sz="1200">
                <a:latin typeface="Arial" charset="0"/>
              </a:rPr>
              <a:pPr/>
              <a:t>19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334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E889CFFA-7D5D-4EA0-9683-3C922B9AC451}" type="slidenum">
              <a:rPr lang="en-US" altLang="en-US" sz="1200">
                <a:latin typeface="Arial" charset="0"/>
              </a:rPr>
              <a:pPr/>
              <a:t>20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2187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AF8517E2-52E1-44FC-92CE-F2BA43EE078D}" type="slidenum">
              <a:rPr lang="en-US" altLang="en-US" sz="1200">
                <a:latin typeface="Arial" charset="0"/>
              </a:rPr>
              <a:pPr/>
              <a:t>21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9518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323B5F7F-38BD-4406-87BF-DF5F4FF484AC}" type="slidenum">
              <a:rPr lang="en-US" altLang="en-US" sz="1200">
                <a:latin typeface="Arial" charset="0"/>
              </a:rPr>
              <a:pPr/>
              <a:t>22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2431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AB42BC6C-CF74-4460-8206-AE744E6A0D6A}" type="slidenum">
              <a:rPr lang="en-US" altLang="en-US" sz="1200">
                <a:latin typeface="Arial" charset="0"/>
              </a:rPr>
              <a:pPr/>
              <a:t>23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473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E8C6A0E9-61DE-42DB-82CC-EDC5788DD015}" type="slidenum">
              <a:rPr lang="en-US" altLang="en-US" sz="1200">
                <a:latin typeface="Arial" charset="0"/>
              </a:rPr>
              <a:pPr/>
              <a:t>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480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9EEDD4B7-672F-42A3-ACB6-7B0D6D95903C}" type="slidenum">
              <a:rPr lang="en-US" altLang="en-US" sz="1200">
                <a:latin typeface="Arial" charset="0"/>
              </a:rPr>
              <a:pPr/>
              <a:t>24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1284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912C7926-A4CD-40B2-8717-B524D2FEAF44}" type="slidenum">
              <a:rPr lang="en-US" altLang="en-US" sz="1200">
                <a:latin typeface="Arial" charset="0"/>
              </a:rPr>
              <a:pPr/>
              <a:t>25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774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F3B8-EFE1-4988-A9BF-87720BD04359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92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18CD0-7714-4C4B-93D9-81DA3803FD6B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402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6BA34734-29F8-4351-8E92-0A1F5158D044}" type="slidenum">
              <a:rPr lang="en-US" altLang="en-US" sz="1200">
                <a:latin typeface="Arial" charset="0"/>
              </a:rPr>
              <a:pPr/>
              <a:t>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387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61DD6F30-A01E-4006-A5C2-D34D0E4AAA85}" type="slidenum">
              <a:rPr lang="en-US" altLang="en-US" sz="1200">
                <a:latin typeface="Arial" charset="0"/>
              </a:rPr>
              <a:pPr/>
              <a:t>10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380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0DA10C38-7842-49CB-9315-7DFE2A804219}" type="slidenum">
              <a:rPr lang="en-US" altLang="en-US" sz="1200">
                <a:latin typeface="Arial" charset="0"/>
              </a:rPr>
              <a:pPr/>
              <a:t>11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893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A025A014-5B8C-4EB7-9699-82D2E297EB8E}" type="slidenum">
              <a:rPr lang="en-US" altLang="en-US" sz="1200">
                <a:latin typeface="Arial" charset="0"/>
              </a:rPr>
              <a:pPr/>
              <a:t>12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480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CC1FBD1C-FAA9-420C-B488-30568B000B6E}" type="slidenum">
              <a:rPr lang="en-US" altLang="en-US" sz="1200">
                <a:latin typeface="Arial" charset="0"/>
              </a:rPr>
              <a:pPr/>
              <a:t>13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102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E773A8-AF3F-4FF5-8E51-9AA7F4ED4C60}" type="datetimeFigureOut">
              <a:rPr lang="en-MY" smtClean="0"/>
              <a:t>26/2/2018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24FE6EA-858C-4CF3-B091-BFA55440DFB1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r>
              <a:rPr lang="en-US" altLang="en-US" sz="4800" dirty="0"/>
              <a:t/>
            </a:r>
            <a:br>
              <a:rPr lang="en-US" altLang="en-US" sz="4800" dirty="0"/>
            </a:br>
            <a:r>
              <a:rPr lang="en-US" altLang="en-US" sz="4800" dirty="0" smtClean="0"/>
              <a:t>Searching strategy II</a:t>
            </a:r>
            <a:br>
              <a:rPr lang="en-US" altLang="en-US" sz="4800" dirty="0" smtClean="0"/>
            </a:br>
            <a:r>
              <a:rPr lang="en-US" altLang="en-US" sz="4800" dirty="0" smtClean="0"/>
              <a:t>Informed search</a:t>
            </a:r>
            <a:r>
              <a:rPr lang="en-US" altLang="en-US" sz="4800" dirty="0" smtClean="0"/>
              <a:t/>
            </a:r>
            <a:br>
              <a:rPr lang="en-US" altLang="en-US" sz="4800" dirty="0" smtClean="0"/>
            </a:br>
            <a:endParaRPr lang="en-US" altLang="en-US" sz="48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en-US" dirty="0" smtClean="0"/>
          </a:p>
          <a:p>
            <a:pPr eaLnBrk="1" hangingPunct="1">
              <a:buFont typeface="Wingdings" charset="2"/>
              <a:buNone/>
            </a:pPr>
            <a:r>
              <a:rPr lang="en-US" altLang="en-US" dirty="0" smtClean="0"/>
              <a:t>WIA1004 </a:t>
            </a:r>
            <a:r>
              <a:rPr lang="en-US" altLang="en-US" dirty="0" smtClean="0"/>
              <a:t>/ WAES1102</a:t>
            </a:r>
          </a:p>
        </p:txBody>
      </p:sp>
    </p:spTree>
    <p:extLst>
      <p:ext uri="{BB962C8B-B14F-4D97-AF65-F5344CB8AC3E}">
        <p14:creationId xmlns:p14="http://schemas.microsoft.com/office/powerpoint/2010/main" val="2378331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24" y="476672"/>
            <a:ext cx="8524156" cy="124606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Eg</a:t>
            </a:r>
            <a:r>
              <a:rPr lang="en-US" altLang="en-US" dirty="0" smtClean="0"/>
              <a:t>: Romania with straight-line dist. (</a:t>
            </a:r>
            <a:r>
              <a:rPr lang="en-US" altLang="en-US" dirty="0" err="1" smtClean="0"/>
              <a:t>sld</a:t>
            </a:r>
            <a:r>
              <a:rPr lang="en-US" altLang="en-US" dirty="0" smtClean="0"/>
              <a:t>)</a:t>
            </a:r>
          </a:p>
        </p:txBody>
      </p:sp>
      <p:pic>
        <p:nvPicPr>
          <p:cNvPr id="20483" name="Picture 4" descr="romani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924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best-first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f(n) = estimate of cost from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to </a:t>
            </a:r>
            <a:r>
              <a:rPr lang="en-US" altLang="en-US" i="1" dirty="0" smtClean="0"/>
              <a:t>goal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e.g., </a:t>
            </a:r>
            <a:r>
              <a:rPr lang="en-US" altLang="en-US" i="1" dirty="0" smtClean="0"/>
              <a:t>f(n)</a:t>
            </a:r>
            <a:r>
              <a:rPr lang="en-US" altLang="en-US" dirty="0" smtClean="0"/>
              <a:t> = straight-line distance from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to Bucharest</a:t>
            </a:r>
          </a:p>
          <a:p>
            <a:pPr eaLnBrk="1" hangingPunct="1"/>
            <a:r>
              <a:rPr lang="en-US" altLang="en-US" dirty="0" smtClean="0"/>
              <a:t>Greedy best-first search expands the node that </a:t>
            </a:r>
            <a:r>
              <a:rPr lang="en-US" altLang="en-US" dirty="0" smtClean="0">
                <a:solidFill>
                  <a:srgbClr val="FF0000"/>
                </a:solidFill>
              </a:rPr>
              <a:t>appears</a:t>
            </a:r>
            <a:r>
              <a:rPr lang="en-US" altLang="en-US" dirty="0" smtClean="0"/>
              <a:t> to be closest to goal.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Eg</a:t>
            </a:r>
            <a:r>
              <a:rPr lang="en-US" altLang="en-US" dirty="0" smtClean="0"/>
              <a:t>., Try to find the path between Arad to Bucharest ?</a:t>
            </a:r>
          </a:p>
        </p:txBody>
      </p:sp>
    </p:spTree>
    <p:extLst>
      <p:ext uri="{BB962C8B-B14F-4D97-AF65-F5344CB8AC3E}">
        <p14:creationId xmlns:p14="http://schemas.microsoft.com/office/powerpoint/2010/main" val="3830954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best-first search example</a:t>
            </a:r>
          </a:p>
        </p:txBody>
      </p:sp>
      <p:pic>
        <p:nvPicPr>
          <p:cNvPr id="24579" name="Picture 4" descr="greedy-progress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86" y="1438275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95" y="3212976"/>
            <a:ext cx="7848872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730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greedy-progress0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best-first search example</a:t>
            </a:r>
          </a:p>
        </p:txBody>
      </p:sp>
      <p:pic>
        <p:nvPicPr>
          <p:cNvPr id="26628" name="Picture 5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42" y="3429000"/>
            <a:ext cx="6884274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205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greedy-progress0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best-first search example</a:t>
            </a:r>
          </a:p>
        </p:txBody>
      </p:sp>
      <p:pic>
        <p:nvPicPr>
          <p:cNvPr id="28676" name="Picture 5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488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greedy-progress0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40768"/>
            <a:ext cx="5467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best-first search example</a:t>
            </a:r>
          </a:p>
        </p:txBody>
      </p:sp>
      <p:pic>
        <p:nvPicPr>
          <p:cNvPr id="30724" name="Picture 5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100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834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Properties of greedy best-first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solidFill>
                  <a:srgbClr val="CC0099"/>
                </a:solidFill>
              </a:rPr>
              <a:t>Complete?</a:t>
            </a:r>
            <a:r>
              <a:rPr lang="en-US" altLang="en-US" smtClean="0"/>
              <a:t> No – can get stuck in loops.</a:t>
            </a:r>
          </a:p>
          <a:p>
            <a:pPr eaLnBrk="1" hangingPunct="1"/>
            <a:r>
              <a:rPr lang="en-US" altLang="en-US" u="sng" smtClean="0">
                <a:solidFill>
                  <a:srgbClr val="CC0099"/>
                </a:solidFill>
              </a:rPr>
              <a:t>Time?</a:t>
            </a:r>
            <a:r>
              <a:rPr lang="en-US" altLang="en-US" smtClean="0"/>
              <a:t> </a:t>
            </a:r>
            <a:r>
              <a:rPr lang="en-US" altLang="en-US" i="1" smtClean="0"/>
              <a:t>O(b</a:t>
            </a:r>
            <a:r>
              <a:rPr lang="en-US" altLang="en-US" i="1" baseline="30000" smtClean="0"/>
              <a:t>m</a:t>
            </a:r>
            <a:r>
              <a:rPr lang="en-US" altLang="en-US" i="1" smtClean="0"/>
              <a:t>)</a:t>
            </a:r>
            <a:r>
              <a:rPr lang="en-US" altLang="en-US" smtClean="0"/>
              <a:t>, but a good heuristic can give dramatic improvement</a:t>
            </a:r>
          </a:p>
          <a:p>
            <a:pPr eaLnBrk="1" hangingPunct="1"/>
            <a:r>
              <a:rPr lang="en-US" altLang="en-US" u="sng" smtClean="0">
                <a:solidFill>
                  <a:srgbClr val="CC0099"/>
                </a:solidFill>
              </a:rPr>
              <a:t>Space?</a:t>
            </a:r>
            <a:r>
              <a:rPr lang="en-US" altLang="en-US" smtClean="0"/>
              <a:t> </a:t>
            </a:r>
            <a:r>
              <a:rPr lang="en-US" altLang="en-US" i="1" smtClean="0"/>
              <a:t>O(b</a:t>
            </a:r>
            <a:r>
              <a:rPr lang="en-US" altLang="en-US" i="1" baseline="30000" smtClean="0"/>
              <a:t>m</a:t>
            </a:r>
            <a:r>
              <a:rPr lang="en-US" altLang="en-US" i="1" smtClean="0"/>
              <a:t>) </a:t>
            </a:r>
            <a:r>
              <a:rPr lang="en-US" altLang="en-US" smtClean="0"/>
              <a:t>- keeps all nodes in memory</a:t>
            </a:r>
          </a:p>
          <a:p>
            <a:pPr eaLnBrk="1" hangingPunct="1"/>
            <a:r>
              <a:rPr lang="en-US" altLang="en-US" u="sng" smtClean="0">
                <a:solidFill>
                  <a:srgbClr val="CC0099"/>
                </a:solidFill>
              </a:rPr>
              <a:t>Optimal?</a:t>
            </a:r>
            <a:r>
              <a:rPr lang="en-US" altLang="en-US" smtClean="0"/>
              <a:t> No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mtClean="0"/>
              <a:t>   e.g. Arad</a:t>
            </a:r>
            <a:r>
              <a:rPr lang="en-US" altLang="en-US" smtClean="0">
                <a:sym typeface="Wingdings" charset="2"/>
              </a:rPr>
              <a:t>SibiuRimnicu VireaPitestiBucharest is shorter!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2791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Idea: avoid expanding paths that are already expensive</a:t>
            </a:r>
          </a:p>
          <a:p>
            <a:pPr eaLnBrk="1" hangingPunct="1"/>
            <a:r>
              <a:rPr lang="en-US" altLang="en-US" sz="2800" dirty="0" smtClean="0"/>
              <a:t>Evaluation function </a:t>
            </a:r>
            <a:r>
              <a:rPr lang="en-US" altLang="en-US" sz="2800" i="1" dirty="0" smtClean="0"/>
              <a:t>f(n) = g(n) + h(n)</a:t>
            </a:r>
            <a:endParaRPr lang="en-US" altLang="en-US" sz="2800" dirty="0" smtClean="0"/>
          </a:p>
          <a:p>
            <a:pPr eaLnBrk="1" hangingPunct="1"/>
            <a:r>
              <a:rPr lang="en-US" altLang="en-US" sz="2800" i="1" dirty="0" smtClean="0"/>
              <a:t>g(n) </a:t>
            </a:r>
            <a:r>
              <a:rPr lang="en-US" altLang="en-US" sz="2800" dirty="0" smtClean="0"/>
              <a:t>= cost so far to reach </a:t>
            </a:r>
            <a:r>
              <a:rPr lang="en-US" altLang="en-US" sz="2800" i="1" dirty="0" smtClean="0"/>
              <a:t>n</a:t>
            </a:r>
          </a:p>
          <a:p>
            <a:pPr eaLnBrk="1" hangingPunct="1"/>
            <a:r>
              <a:rPr lang="en-US" altLang="en-US" sz="2800" i="1" dirty="0" smtClean="0"/>
              <a:t>h(n)</a:t>
            </a:r>
            <a:r>
              <a:rPr lang="en-US" altLang="en-US" sz="2800" dirty="0" smtClean="0"/>
              <a:t> = estimated cost from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to goal</a:t>
            </a:r>
          </a:p>
          <a:p>
            <a:pPr eaLnBrk="1" hangingPunct="1"/>
            <a:r>
              <a:rPr lang="en-US" altLang="en-US" sz="2800" i="1" dirty="0" smtClean="0"/>
              <a:t>f(n) </a:t>
            </a:r>
            <a:r>
              <a:rPr lang="en-US" altLang="en-US" sz="2800" dirty="0" smtClean="0"/>
              <a:t>= estimated total cost of path through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to goal</a:t>
            </a:r>
          </a:p>
          <a:p>
            <a:pPr eaLnBrk="1" hangingPunct="1"/>
            <a:r>
              <a:rPr lang="en-US" altLang="en-US" sz="2800" dirty="0" smtClean="0"/>
              <a:t>Best First search has </a:t>
            </a:r>
            <a:r>
              <a:rPr lang="en-US" altLang="en-US" sz="2800" i="1" dirty="0" smtClean="0"/>
              <a:t>f(n)=h(n)</a:t>
            </a:r>
          </a:p>
        </p:txBody>
      </p:sp>
    </p:spTree>
    <p:extLst>
      <p:ext uri="{BB962C8B-B14F-4D97-AF65-F5344CB8AC3E}">
        <p14:creationId xmlns:p14="http://schemas.microsoft.com/office/powerpoint/2010/main" val="1297346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Admissible heuristics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8392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smtClean="0"/>
              <a:t>A heuristic </a:t>
            </a:r>
            <a:r>
              <a:rPr lang="en-US" altLang="en-US" sz="2800" i="1" smtClean="0"/>
              <a:t>h(n)</a:t>
            </a:r>
            <a:r>
              <a:rPr lang="en-US" altLang="en-US" sz="2800" smtClean="0"/>
              <a:t> is </a:t>
            </a:r>
            <a:r>
              <a:rPr lang="en-US" altLang="en-US" sz="2800" smtClean="0">
                <a:solidFill>
                  <a:srgbClr val="FF0000"/>
                </a:solidFill>
              </a:rPr>
              <a:t>admissible</a:t>
            </a:r>
            <a:r>
              <a:rPr lang="en-US" altLang="en-US" sz="2800" smtClean="0"/>
              <a:t> if for every node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,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i="1" smtClean="0"/>
              <a:t>	h(n) </a:t>
            </a:r>
            <a:r>
              <a:rPr lang="en-US" altLang="en-US" sz="2800" i="1" smtClean="0">
                <a:cs typeface="Arial" charset="0"/>
              </a:rPr>
              <a:t>≤</a:t>
            </a:r>
            <a:r>
              <a:rPr lang="en-US" altLang="en-US" sz="2800" i="1" smtClean="0"/>
              <a:t> h</a:t>
            </a:r>
            <a:r>
              <a:rPr lang="en-US" altLang="en-US" sz="2800" i="1" baseline="30000" smtClean="0"/>
              <a:t>*</a:t>
            </a:r>
            <a:r>
              <a:rPr lang="en-US" altLang="en-US" sz="2800" i="1" smtClean="0"/>
              <a:t>(n), </a:t>
            </a:r>
            <a:r>
              <a:rPr lang="en-US" altLang="en-US" sz="2800" smtClean="0"/>
              <a:t>where </a:t>
            </a:r>
            <a:r>
              <a:rPr lang="en-US" altLang="en-US" sz="2800" i="1" smtClean="0"/>
              <a:t>h</a:t>
            </a:r>
            <a:r>
              <a:rPr lang="en-US" altLang="en-US" sz="2800" i="1" baseline="30000" smtClean="0"/>
              <a:t>*</a:t>
            </a:r>
            <a:r>
              <a:rPr lang="en-US" altLang="en-US" sz="2800" i="1" smtClean="0"/>
              <a:t>(n)</a:t>
            </a:r>
            <a:r>
              <a:rPr lang="en-US" altLang="en-US" sz="2800" smtClean="0"/>
              <a:t> is the </a:t>
            </a:r>
            <a:r>
              <a:rPr lang="en-US" altLang="en-US" sz="2800" smtClean="0">
                <a:solidFill>
                  <a:srgbClr val="FF0000"/>
                </a:solidFill>
              </a:rPr>
              <a:t>true </a:t>
            </a:r>
            <a:r>
              <a:rPr lang="en-US" altLang="en-US" sz="2800" smtClean="0"/>
              <a:t>cost to reach the goal state from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.</a:t>
            </a:r>
          </a:p>
          <a:p>
            <a:pPr eaLnBrk="1" hangingPunct="1"/>
            <a:r>
              <a:rPr lang="en-US" altLang="en-US" sz="2800" smtClean="0"/>
              <a:t>An admissible heuristic </a:t>
            </a:r>
            <a:r>
              <a:rPr lang="en-US" altLang="en-US" sz="2800" smtClean="0">
                <a:solidFill>
                  <a:srgbClr val="FF0000"/>
                </a:solidFill>
              </a:rPr>
              <a:t>never overestimates</a:t>
            </a:r>
            <a:r>
              <a:rPr lang="en-US" altLang="en-US" sz="2800" smtClean="0"/>
              <a:t> the cost to reach the goal, i.e., it is </a:t>
            </a:r>
            <a:r>
              <a:rPr lang="en-US" altLang="en-US" sz="2800" smtClean="0">
                <a:solidFill>
                  <a:srgbClr val="FF0000"/>
                </a:solidFill>
              </a:rPr>
              <a:t>optimistic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Example: </a:t>
            </a:r>
            <a:r>
              <a:rPr lang="en-US" altLang="en-US" sz="2800" i="1" smtClean="0"/>
              <a:t>h</a:t>
            </a:r>
            <a:r>
              <a:rPr lang="en-US" altLang="en-US" sz="2800" i="1" baseline="-25000" smtClean="0"/>
              <a:t>SLD</a:t>
            </a:r>
            <a:r>
              <a:rPr lang="en-US" altLang="en-US" sz="2800" i="1" smtClean="0"/>
              <a:t>(n) </a:t>
            </a:r>
            <a:r>
              <a:rPr lang="en-US" altLang="en-US" sz="2800" smtClean="0"/>
              <a:t>(never overestimates the actual road distance)</a:t>
            </a:r>
          </a:p>
          <a:p>
            <a:pPr eaLnBrk="1" hangingPunct="1"/>
            <a:r>
              <a:rPr lang="en-US" altLang="en-US" sz="2800" smtClean="0">
                <a:solidFill>
                  <a:schemeClr val="accent2"/>
                </a:solidFill>
              </a:rPr>
              <a:t>Theorem</a:t>
            </a:r>
            <a:r>
              <a:rPr lang="en-US" altLang="en-US" sz="2800" smtClean="0"/>
              <a:t>: If </a:t>
            </a:r>
            <a:r>
              <a:rPr lang="en-US" altLang="en-US" sz="2800" i="1" smtClean="0"/>
              <a:t>h(n) </a:t>
            </a:r>
            <a:r>
              <a:rPr lang="en-US" altLang="en-US" sz="2800" smtClean="0"/>
              <a:t>is admissible, A</a:t>
            </a:r>
            <a:r>
              <a:rPr lang="en-US" altLang="en-US" sz="2800" baseline="30000" smtClean="0"/>
              <a:t>*</a:t>
            </a:r>
            <a:r>
              <a:rPr lang="en-US" altLang="en-US" sz="2800" smtClean="0"/>
              <a:t> using </a:t>
            </a:r>
            <a:r>
              <a:rPr lang="en-US" altLang="en-US" sz="2800" smtClean="0">
                <a:latin typeface="Courier New" charset="0"/>
              </a:rPr>
              <a:t>TREE-SEARCH</a:t>
            </a:r>
            <a:r>
              <a:rPr lang="en-US" altLang="en-US" sz="2800" smtClean="0"/>
              <a:t> is optimal</a:t>
            </a:r>
          </a:p>
        </p:txBody>
      </p:sp>
    </p:spTree>
    <p:extLst>
      <p:ext uri="{BB962C8B-B14F-4D97-AF65-F5344CB8AC3E}">
        <p14:creationId xmlns:p14="http://schemas.microsoft.com/office/powerpoint/2010/main" val="264457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51203" name="Picture 4" descr="astar-progress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7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9702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048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Heuristics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Best-first search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Greedy best-first search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</a:t>
            </a:r>
            <a:r>
              <a:rPr lang="en-US" altLang="en-US" sz="2400" baseline="30000" dirty="0" smtClean="0"/>
              <a:t>*</a:t>
            </a:r>
            <a:r>
              <a:rPr lang="en-US" altLang="en-US" sz="2400" dirty="0" smtClean="0"/>
              <a:t> 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Game Search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 smtClean="0"/>
              <a:t>MiniMax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err="1" smtClean="0"/>
              <a:t>Alpa</a:t>
            </a:r>
            <a:r>
              <a:rPr lang="en-US" altLang="en-US" sz="2400" dirty="0" smtClean="0"/>
              <a:t>-beta</a:t>
            </a:r>
          </a:p>
        </p:txBody>
      </p:sp>
    </p:spTree>
    <p:extLst>
      <p:ext uri="{BB962C8B-B14F-4D97-AF65-F5344CB8AC3E}">
        <p14:creationId xmlns:p14="http://schemas.microsoft.com/office/powerpoint/2010/main" val="1465425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astar-progress0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-2286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53252" name="Picture 7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3664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55299" name="Picture 5" descr="astar-progress0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31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57347" name="Picture 4" descr="astar-progress0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529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59395" name="Picture 4" descr="astar-progress0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580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</a:t>
            </a:r>
            <a:r>
              <a:rPr lang="en-US" altLang="en-US" baseline="30000" smtClean="0"/>
              <a:t>*</a:t>
            </a:r>
            <a:r>
              <a:rPr lang="en-US" altLang="en-US" smtClean="0"/>
              <a:t> search example</a:t>
            </a:r>
          </a:p>
        </p:txBody>
      </p:sp>
      <p:pic>
        <p:nvPicPr>
          <p:cNvPr id="61443" name="Picture 4" descr="astar-progress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6" descr="romani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68738"/>
            <a:ext cx="609600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342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A*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828800"/>
            <a:ext cx="7776864" cy="4114800"/>
          </a:xfrm>
        </p:spPr>
        <p:txBody>
          <a:bodyPr/>
          <a:lstStyle/>
          <a:p>
            <a:pPr eaLnBrk="1" hangingPunct="1"/>
            <a:r>
              <a:rPr lang="en-US" altLang="en-US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dirty="0" smtClean="0"/>
              <a:t> Yes (unless there are infinitely many nodes with f </a:t>
            </a:r>
            <a:r>
              <a:rPr lang="en-US" altLang="en-US" i="1" dirty="0" smtClean="0">
                <a:cs typeface="Arial" charset="0"/>
              </a:rPr>
              <a:t>≤</a:t>
            </a:r>
            <a:r>
              <a:rPr lang="en-US" altLang="en-US" i="1" dirty="0" smtClean="0"/>
              <a:t> f(G) , </a:t>
            </a:r>
            <a:r>
              <a:rPr lang="en-US" altLang="en-US" dirty="0" smtClean="0"/>
              <a:t>i.e. step-cost &gt; </a:t>
            </a:r>
            <a:r>
              <a:rPr lang="el-GR" altLang="en-US" dirty="0" smtClean="0">
                <a:cs typeface="Tahoma" charset="0"/>
              </a:rPr>
              <a:t>ε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u="sng" dirty="0" smtClean="0">
                <a:solidFill>
                  <a:srgbClr val="CC0099"/>
                </a:solidFill>
              </a:rPr>
              <a:t>Time/Space? </a:t>
            </a:r>
            <a:r>
              <a:rPr lang="en-US" altLang="en-US" dirty="0" smtClean="0"/>
              <a:t>Exponential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dirty="0" smtClean="0"/>
              <a:t>           except if:  </a:t>
            </a:r>
            <a:endParaRPr lang="en-US" altLang="en-US" u="sng" dirty="0" smtClean="0">
              <a:solidFill>
                <a:srgbClr val="CC0099"/>
              </a:solidFill>
            </a:endParaRPr>
          </a:p>
          <a:p>
            <a:pPr eaLnBrk="1" hangingPunct="1"/>
            <a:r>
              <a:rPr lang="en-US" altLang="en-US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dirty="0" smtClean="0"/>
              <a:t> Yes</a:t>
            </a:r>
          </a:p>
          <a:p>
            <a:pPr eaLnBrk="1" hangingPunct="1"/>
            <a:r>
              <a:rPr lang="en-US" altLang="en-US" i="1" u="sng" dirty="0" smtClean="0">
                <a:solidFill>
                  <a:srgbClr val="CC0099"/>
                </a:solidFill>
              </a:rPr>
              <a:t>Optimally Efficient</a:t>
            </a:r>
            <a:r>
              <a:rPr lang="en-US" altLang="en-US" dirty="0" smtClean="0"/>
              <a:t>: Yes </a:t>
            </a:r>
            <a:r>
              <a:rPr lang="en-US" altLang="en-US" sz="2800" dirty="0" smtClean="0"/>
              <a:t>(no algorithm with the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 smtClean="0"/>
              <a:t>   same heuristic is guaranteed to expand fewer </a:t>
            </a:r>
            <a:r>
              <a:rPr lang="en-US" altLang="en-US" sz="2800" dirty="0" smtClean="0"/>
              <a:t> nodes</a:t>
            </a:r>
            <a:r>
              <a:rPr lang="en-US" altLang="en-US" sz="2800" dirty="0" smtClean="0"/>
              <a:t>)</a:t>
            </a:r>
          </a:p>
        </p:txBody>
      </p:sp>
      <p:graphicFrame>
        <p:nvGraphicFramePr>
          <p:cNvPr id="634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70678"/>
              </p:ext>
            </p:extLst>
          </p:nvPr>
        </p:nvGraphicFramePr>
        <p:xfrm>
          <a:off x="4716016" y="2636912"/>
          <a:ext cx="432048" cy="4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215640" imgH="203040" progId="Equation.DSMT4">
                  <p:embed/>
                </p:oleObj>
              </mc:Choice>
              <mc:Fallback>
                <p:oleObj name="Equation" r:id="rId4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636912"/>
                        <a:ext cx="432048" cy="4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098767"/>
              </p:ext>
            </p:extLst>
          </p:nvPr>
        </p:nvGraphicFramePr>
        <p:xfrm>
          <a:off x="2915816" y="3166231"/>
          <a:ext cx="2912683" cy="36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1930320" imgH="241200" progId="Equation.DSMT4">
                  <p:embed/>
                </p:oleObj>
              </mc:Choice>
              <mc:Fallback>
                <p:oleObj name="Equation" r:id="rId6" imgW="1930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166231"/>
                        <a:ext cx="2912683" cy="364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495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3600"/>
          </a:xfrm>
        </p:spPr>
        <p:txBody>
          <a:bodyPr/>
          <a:lstStyle/>
          <a:p>
            <a:pPr eaLnBrk="1" hangingPunct="1"/>
            <a:r>
              <a:rPr lang="en-NZ" altLang="en-US" sz="3600" smtClean="0">
                <a:latin typeface="Lucida Calligraphy" pitchFamily="66" charset="0"/>
              </a:rPr>
              <a:t>Heuristic Search</a:t>
            </a:r>
            <a:endParaRPr lang="en-AU" altLang="en-US" sz="3600" smtClean="0">
              <a:latin typeface="Lucida Calligraphy" pitchFamily="66" charset="0"/>
            </a:endParaRP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1044575" y="1770063"/>
            <a:ext cx="7559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/>
              <a:t>Intelligent search uses heuristics to avoid searching everywhere</a:t>
            </a:r>
            <a:endParaRPr lang="en-AU" altLang="en-US">
              <a:latin typeface="Times New Roman" pitchFamily="18" charset="0"/>
            </a:endParaRPr>
          </a:p>
        </p:txBody>
      </p:sp>
      <p:sp>
        <p:nvSpPr>
          <p:cNvPr id="40965" name="Line 16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0966" name="Text Box 17"/>
          <p:cNvSpPr txBox="1">
            <a:spLocks noChangeArrowheads="1"/>
          </p:cNvSpPr>
          <p:nvPr/>
        </p:nvSpPr>
        <p:spPr bwMode="auto">
          <a:xfrm>
            <a:off x="1044575" y="3209925"/>
            <a:ext cx="7559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/>
              <a:t>Intelligent search does not guarantee finding a solution i.e. you could get stuck</a:t>
            </a:r>
            <a:endParaRPr lang="en-AU" altLang="en-US">
              <a:latin typeface="Times New Roman" pitchFamily="18" charset="0"/>
            </a:endParaRPr>
          </a:p>
        </p:txBody>
      </p:sp>
      <p:sp>
        <p:nvSpPr>
          <p:cNvPr id="40967" name="Text Box 18"/>
          <p:cNvSpPr txBox="1">
            <a:spLocks noChangeArrowheads="1"/>
          </p:cNvSpPr>
          <p:nvPr/>
        </p:nvSpPr>
        <p:spPr bwMode="auto">
          <a:xfrm>
            <a:off x="1044575" y="4738688"/>
            <a:ext cx="755967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/>
              <a:t>Many intelligent search (such as A*, alpha-beta pruning, etc.) have been developed by AI researchers</a:t>
            </a:r>
            <a:endParaRPr lang="en-AU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85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3600"/>
          </a:xfrm>
        </p:spPr>
        <p:txBody>
          <a:bodyPr/>
          <a:lstStyle/>
          <a:p>
            <a:pPr eaLnBrk="1" hangingPunct="1"/>
            <a:r>
              <a:rPr lang="en-NZ" altLang="en-US" sz="3200" smtClean="0">
                <a:latin typeface="Lucida Calligraphy" pitchFamily="66" charset="0"/>
              </a:rPr>
              <a:t>Heuristic Search – 2-person game</a:t>
            </a:r>
            <a:endParaRPr lang="en-AU" altLang="en-US" sz="3200" smtClean="0">
              <a:latin typeface="Lucida Calligraphy" pitchFamily="66" charset="0"/>
            </a:endParaRP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989" name="Text Box 8"/>
          <p:cNvSpPr txBox="1">
            <a:spLocks noChangeArrowheads="1"/>
          </p:cNvSpPr>
          <p:nvPr/>
        </p:nvSpPr>
        <p:spPr bwMode="auto">
          <a:xfrm>
            <a:off x="971550" y="1268413"/>
            <a:ext cx="74168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What is the difference between searching for the right move in a 2-person game and searching for an answer in a puzzle?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H="1">
            <a:off x="2770188" y="3465513"/>
            <a:ext cx="117475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3944938" y="3465513"/>
            <a:ext cx="113030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3822700" y="324961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90688" y="4618038"/>
            <a:ext cx="1900237" cy="1368425"/>
            <a:chOff x="2109" y="1253"/>
            <a:chExt cx="1197" cy="862"/>
          </a:xfrm>
        </p:grpSpPr>
        <p:sp>
          <p:nvSpPr>
            <p:cNvPr id="42005" name="Line 13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2006" name="Line 14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2007" name="Oval 15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183063" y="4618038"/>
            <a:ext cx="1900237" cy="1368425"/>
            <a:chOff x="2109" y="1253"/>
            <a:chExt cx="1197" cy="862"/>
          </a:xfrm>
        </p:grpSpPr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2004" name="Oval 19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66580" name="Oval 20"/>
          <p:cNvSpPr>
            <a:spLocks noChangeArrowheads="1"/>
          </p:cNvSpPr>
          <p:nvPr/>
        </p:nvSpPr>
        <p:spPr bwMode="auto">
          <a:xfrm>
            <a:off x="1547813" y="59848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581" name="Oval 21"/>
          <p:cNvSpPr>
            <a:spLocks noChangeArrowheads="1"/>
          </p:cNvSpPr>
          <p:nvPr/>
        </p:nvSpPr>
        <p:spPr bwMode="auto">
          <a:xfrm>
            <a:off x="3490913" y="59848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582" name="Oval 22"/>
          <p:cNvSpPr>
            <a:spLocks noChangeArrowheads="1"/>
          </p:cNvSpPr>
          <p:nvPr/>
        </p:nvSpPr>
        <p:spPr bwMode="auto">
          <a:xfrm>
            <a:off x="4067175" y="59848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583" name="Oval 23"/>
          <p:cNvSpPr>
            <a:spLocks noChangeArrowheads="1"/>
          </p:cNvSpPr>
          <p:nvPr/>
        </p:nvSpPr>
        <p:spPr bwMode="auto">
          <a:xfrm>
            <a:off x="6011863" y="59848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4210050" y="2962275"/>
            <a:ext cx="2376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latin typeface="Times New Roman" pitchFamily="18" charset="0"/>
              </a:rPr>
              <a:t>Original board situation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5292725" y="4186238"/>
            <a:ext cx="2879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latin typeface="Times New Roman" pitchFamily="18" charset="0"/>
              </a:rPr>
              <a:t>New situation caused by your action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6300788" y="5445125"/>
            <a:ext cx="22320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latin typeface="Times New Roman" pitchFamily="18" charset="0"/>
              </a:rPr>
              <a:t>New situation caused by your opponent action</a:t>
            </a:r>
          </a:p>
        </p:txBody>
      </p:sp>
    </p:spTree>
    <p:extLst>
      <p:ext uri="{BB962C8B-B14F-4D97-AF65-F5344CB8AC3E}">
        <p14:creationId xmlns:p14="http://schemas.microsoft.com/office/powerpoint/2010/main" val="3159339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 animBg="1"/>
      <p:bldP spid="66570" grpId="0" animBg="1"/>
      <p:bldP spid="66571" grpId="0" animBg="1"/>
      <p:bldP spid="66580" grpId="0" animBg="1"/>
      <p:bldP spid="66581" grpId="0" animBg="1"/>
      <p:bldP spid="66582" grpId="0" animBg="1"/>
      <p:bldP spid="66583" grpId="0" animBg="1"/>
      <p:bldP spid="66584" grpId="0"/>
      <p:bldP spid="66585" grpId="0"/>
      <p:bldP spid="665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3600"/>
          </a:xfrm>
        </p:spPr>
        <p:txBody>
          <a:bodyPr/>
          <a:lstStyle/>
          <a:p>
            <a:pPr eaLnBrk="1" hangingPunct="1"/>
            <a:r>
              <a:rPr lang="en-NZ" altLang="en-US" sz="3200" smtClean="0">
                <a:latin typeface="Lucida Calligraphy" pitchFamily="66" charset="0"/>
              </a:rPr>
              <a:t>Heuristic Search – 2-person game</a:t>
            </a:r>
            <a:endParaRPr lang="en-AU" altLang="en-US" sz="3200" smtClean="0">
              <a:latin typeface="Lucida Calligraphy" pitchFamily="66" charset="0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3013" name="Text Box 45"/>
          <p:cNvSpPr txBox="1">
            <a:spLocks noChangeArrowheads="1"/>
          </p:cNvSpPr>
          <p:nvPr/>
        </p:nvSpPr>
        <p:spPr bwMode="auto">
          <a:xfrm>
            <a:off x="611188" y="1268413"/>
            <a:ext cx="77771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Basic Steps: You look ahead n steps (or ply or levels), you calculate the goodness of each end step:</a:t>
            </a:r>
          </a:p>
        </p:txBody>
      </p:sp>
      <p:sp>
        <p:nvSpPr>
          <p:cNvPr id="72750" name="Line 46"/>
          <p:cNvSpPr>
            <a:spLocks noChangeShapeType="1"/>
          </p:cNvSpPr>
          <p:nvPr/>
        </p:nvSpPr>
        <p:spPr bwMode="auto">
          <a:xfrm flipH="1">
            <a:off x="2338388" y="3162300"/>
            <a:ext cx="117475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2751" name="Line 47"/>
          <p:cNvSpPr>
            <a:spLocks noChangeShapeType="1"/>
          </p:cNvSpPr>
          <p:nvPr/>
        </p:nvSpPr>
        <p:spPr bwMode="auto">
          <a:xfrm>
            <a:off x="3513138" y="3162300"/>
            <a:ext cx="113030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2752" name="Oval 48"/>
          <p:cNvSpPr>
            <a:spLocks noChangeArrowheads="1"/>
          </p:cNvSpPr>
          <p:nvPr/>
        </p:nvSpPr>
        <p:spPr bwMode="auto">
          <a:xfrm>
            <a:off x="3390900" y="29464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258888" y="4314825"/>
            <a:ext cx="1900237" cy="1368425"/>
            <a:chOff x="2109" y="1253"/>
            <a:chExt cx="1197" cy="862"/>
          </a:xfrm>
        </p:grpSpPr>
        <p:sp>
          <p:nvSpPr>
            <p:cNvPr id="43031" name="Line 50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3032" name="Line 51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3033" name="Oval 52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751263" y="4314825"/>
            <a:ext cx="1900237" cy="1368425"/>
            <a:chOff x="2109" y="1253"/>
            <a:chExt cx="1197" cy="862"/>
          </a:xfrm>
        </p:grpSpPr>
        <p:sp>
          <p:nvSpPr>
            <p:cNvPr id="43028" name="Line 54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3029" name="Line 55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3030" name="Oval 56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72761" name="Oval 57"/>
          <p:cNvSpPr>
            <a:spLocks noChangeArrowheads="1"/>
          </p:cNvSpPr>
          <p:nvPr/>
        </p:nvSpPr>
        <p:spPr bwMode="auto">
          <a:xfrm>
            <a:off x="1116013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762" name="Oval 58"/>
          <p:cNvSpPr>
            <a:spLocks noChangeArrowheads="1"/>
          </p:cNvSpPr>
          <p:nvPr/>
        </p:nvSpPr>
        <p:spPr bwMode="auto">
          <a:xfrm>
            <a:off x="3059113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763" name="Oval 59"/>
          <p:cNvSpPr>
            <a:spLocks noChangeArrowheads="1"/>
          </p:cNvSpPr>
          <p:nvPr/>
        </p:nvSpPr>
        <p:spPr bwMode="auto">
          <a:xfrm>
            <a:off x="3635375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764" name="Oval 60"/>
          <p:cNvSpPr>
            <a:spLocks noChangeArrowheads="1"/>
          </p:cNvSpPr>
          <p:nvPr/>
        </p:nvSpPr>
        <p:spPr bwMode="auto">
          <a:xfrm>
            <a:off x="5580063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2765" name="Text Box 61"/>
          <p:cNvSpPr txBox="1">
            <a:spLocks noChangeArrowheads="1"/>
          </p:cNvSpPr>
          <p:nvPr/>
        </p:nvSpPr>
        <p:spPr bwMode="auto">
          <a:xfrm>
            <a:off x="1331913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>
                <a:latin typeface="Times New Roman" pitchFamily="18" charset="0"/>
              </a:rPr>
              <a:t>3</a:t>
            </a:r>
          </a:p>
        </p:txBody>
      </p:sp>
      <p:sp>
        <p:nvSpPr>
          <p:cNvPr id="72766" name="Text Box 62"/>
          <p:cNvSpPr txBox="1">
            <a:spLocks noChangeArrowheads="1"/>
          </p:cNvSpPr>
          <p:nvPr/>
        </p:nvSpPr>
        <p:spPr bwMode="auto">
          <a:xfrm>
            <a:off x="2700338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9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72767" name="Text Box 63"/>
          <p:cNvSpPr txBox="1">
            <a:spLocks noChangeArrowheads="1"/>
          </p:cNvSpPr>
          <p:nvPr/>
        </p:nvSpPr>
        <p:spPr bwMode="auto">
          <a:xfrm>
            <a:off x="3779838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/>
        </p:nvSpPr>
        <p:spPr bwMode="auto">
          <a:xfrm>
            <a:off x="5075238" y="5502275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10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72769" name="Text Box 65"/>
          <p:cNvSpPr txBox="1">
            <a:spLocks noChangeArrowheads="1"/>
          </p:cNvSpPr>
          <p:nvPr/>
        </p:nvSpPr>
        <p:spPr bwMode="auto">
          <a:xfrm>
            <a:off x="5724525" y="3500438"/>
            <a:ext cx="2160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Which path do you go?</a:t>
            </a:r>
          </a:p>
        </p:txBody>
      </p:sp>
    </p:spTree>
    <p:extLst>
      <p:ext uri="{BB962C8B-B14F-4D97-AF65-F5344CB8AC3E}">
        <p14:creationId xmlns:p14="http://schemas.microsoft.com/office/powerpoint/2010/main" val="1629115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0" grpId="0" animBg="1"/>
      <p:bldP spid="72751" grpId="0" animBg="1"/>
      <p:bldP spid="72752" grpId="0" animBg="1"/>
      <p:bldP spid="72761" grpId="0" animBg="1"/>
      <p:bldP spid="72762" grpId="0" animBg="1"/>
      <p:bldP spid="72763" grpId="0" animBg="1"/>
      <p:bldP spid="72764" grpId="0" animBg="1"/>
      <p:bldP spid="72765" grpId="0"/>
      <p:bldP spid="72766" grpId="0"/>
      <p:bldP spid="72767" grpId="0"/>
      <p:bldP spid="72768" grpId="0"/>
      <p:bldP spid="727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77771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Basic Steps: You look ahead n steps (or ply or levels), you calculate the goodness of each end step:</a:t>
            </a:r>
          </a:p>
        </p:txBody>
      </p:sp>
      <p:sp>
        <p:nvSpPr>
          <p:cNvPr id="44035" name="Line 4"/>
          <p:cNvSpPr>
            <a:spLocks noChangeShapeType="1"/>
          </p:cNvSpPr>
          <p:nvPr/>
        </p:nvSpPr>
        <p:spPr bwMode="auto">
          <a:xfrm flipH="1">
            <a:off x="2338388" y="3162300"/>
            <a:ext cx="117475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>
            <a:off x="3513138" y="3162300"/>
            <a:ext cx="113030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4037" name="Oval 6"/>
          <p:cNvSpPr>
            <a:spLocks noChangeArrowheads="1"/>
          </p:cNvSpPr>
          <p:nvPr/>
        </p:nvSpPr>
        <p:spPr bwMode="auto">
          <a:xfrm>
            <a:off x="3390900" y="29464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4038" name="Group 7"/>
          <p:cNvGrpSpPr>
            <a:grpSpLocks/>
          </p:cNvGrpSpPr>
          <p:nvPr/>
        </p:nvGrpSpPr>
        <p:grpSpPr bwMode="auto">
          <a:xfrm>
            <a:off x="1258888" y="4314825"/>
            <a:ext cx="1900237" cy="1368425"/>
            <a:chOff x="2109" y="1253"/>
            <a:chExt cx="1197" cy="862"/>
          </a:xfrm>
        </p:grpSpPr>
        <p:sp>
          <p:nvSpPr>
            <p:cNvPr id="44055" name="Line 8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56" name="Line 9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57" name="Oval 10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4039" name="Group 11"/>
          <p:cNvGrpSpPr>
            <a:grpSpLocks/>
          </p:cNvGrpSpPr>
          <p:nvPr/>
        </p:nvGrpSpPr>
        <p:grpSpPr bwMode="auto">
          <a:xfrm>
            <a:off x="3751263" y="4314825"/>
            <a:ext cx="1900237" cy="1368425"/>
            <a:chOff x="2109" y="1253"/>
            <a:chExt cx="1197" cy="862"/>
          </a:xfrm>
        </p:grpSpPr>
        <p:sp>
          <p:nvSpPr>
            <p:cNvPr id="44052" name="Line 12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53" name="Line 13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4054" name="Oval 14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4040" name="Oval 15"/>
          <p:cNvSpPr>
            <a:spLocks noChangeArrowheads="1"/>
          </p:cNvSpPr>
          <p:nvPr/>
        </p:nvSpPr>
        <p:spPr bwMode="auto">
          <a:xfrm>
            <a:off x="1116013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41" name="Oval 16"/>
          <p:cNvSpPr>
            <a:spLocks noChangeArrowheads="1"/>
          </p:cNvSpPr>
          <p:nvPr/>
        </p:nvSpPr>
        <p:spPr bwMode="auto">
          <a:xfrm>
            <a:off x="3059113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42" name="Oval 17"/>
          <p:cNvSpPr>
            <a:spLocks noChangeArrowheads="1"/>
          </p:cNvSpPr>
          <p:nvPr/>
        </p:nvSpPr>
        <p:spPr bwMode="auto">
          <a:xfrm>
            <a:off x="3635375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43" name="Oval 18"/>
          <p:cNvSpPr>
            <a:spLocks noChangeArrowheads="1"/>
          </p:cNvSpPr>
          <p:nvPr/>
        </p:nvSpPr>
        <p:spPr bwMode="auto">
          <a:xfrm>
            <a:off x="5580063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44" name="Text Box 19"/>
          <p:cNvSpPr txBox="1">
            <a:spLocks noChangeArrowheads="1"/>
          </p:cNvSpPr>
          <p:nvPr/>
        </p:nvSpPr>
        <p:spPr bwMode="auto">
          <a:xfrm>
            <a:off x="1331913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>
                <a:latin typeface="Times New Roman" pitchFamily="18" charset="0"/>
              </a:rPr>
              <a:t>3</a:t>
            </a:r>
          </a:p>
        </p:txBody>
      </p:sp>
      <p:sp>
        <p:nvSpPr>
          <p:cNvPr id="44045" name="Text Box 20"/>
          <p:cNvSpPr txBox="1">
            <a:spLocks noChangeArrowheads="1"/>
          </p:cNvSpPr>
          <p:nvPr/>
        </p:nvSpPr>
        <p:spPr bwMode="auto">
          <a:xfrm>
            <a:off x="2700338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9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4046" name="Text Box 21"/>
          <p:cNvSpPr txBox="1">
            <a:spLocks noChangeArrowheads="1"/>
          </p:cNvSpPr>
          <p:nvPr/>
        </p:nvSpPr>
        <p:spPr bwMode="auto">
          <a:xfrm>
            <a:off x="3779838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4047" name="Text Box 22"/>
          <p:cNvSpPr txBox="1">
            <a:spLocks noChangeArrowheads="1"/>
          </p:cNvSpPr>
          <p:nvPr/>
        </p:nvSpPr>
        <p:spPr bwMode="auto">
          <a:xfrm>
            <a:off x="5075238" y="5502275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10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4048" name="Text Box 23"/>
          <p:cNvSpPr txBox="1">
            <a:spLocks noChangeArrowheads="1"/>
          </p:cNvSpPr>
          <p:nvPr/>
        </p:nvSpPr>
        <p:spPr bwMode="auto">
          <a:xfrm>
            <a:off x="5724525" y="3500438"/>
            <a:ext cx="21605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No we can’t go down the rightmost path! Why?</a:t>
            </a:r>
          </a:p>
        </p:txBody>
      </p:sp>
      <p:sp>
        <p:nvSpPr>
          <p:cNvPr id="44049" name="Rectangle 25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Heuristic Search – 2-person game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44051" name="Line 27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6749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3600"/>
          </a:xfrm>
        </p:spPr>
        <p:txBody>
          <a:bodyPr/>
          <a:lstStyle/>
          <a:p>
            <a:pPr eaLnBrk="1" hangingPunct="1"/>
            <a:r>
              <a:rPr lang="en-NZ" altLang="en-US" sz="3600" smtClean="0">
                <a:latin typeface="Lucida Calligraphy" pitchFamily="66" charset="0"/>
              </a:rPr>
              <a:t>Search algorithms</a:t>
            </a:r>
            <a:endParaRPr lang="en-AU" altLang="en-US" sz="3600" smtClean="0">
              <a:latin typeface="Lucida Calligraphy" pitchFamily="66" charset="0"/>
            </a:endParaRP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1258888" y="1989138"/>
            <a:ext cx="69850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 b="1" dirty="0"/>
              <a:t>Which is the better search?</a:t>
            </a:r>
          </a:p>
          <a:p>
            <a:pPr>
              <a:spcBef>
                <a:spcPct val="0"/>
              </a:spcBef>
              <a:buFontTx/>
              <a:buNone/>
            </a:pPr>
            <a:endParaRPr lang="en-AU" altLang="en-US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NZ" altLang="en-US" sz="2800" b="1" dirty="0"/>
              <a:t>Are these search methods intelligent?</a:t>
            </a:r>
          </a:p>
          <a:p>
            <a:pPr>
              <a:spcBef>
                <a:spcPct val="0"/>
              </a:spcBef>
              <a:buFontTx/>
              <a:buNone/>
            </a:pPr>
            <a:endParaRPr lang="en-NZ" altLang="en-US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NZ" altLang="en-US" sz="2800" b="1" dirty="0"/>
              <a:t>What is an intelligent search</a:t>
            </a:r>
            <a:r>
              <a:rPr lang="en-NZ" altLang="en-US" sz="2800" b="1" dirty="0" smtClean="0"/>
              <a:t>?</a:t>
            </a:r>
          </a:p>
          <a:p>
            <a:pPr>
              <a:spcBef>
                <a:spcPct val="0"/>
              </a:spcBef>
              <a:buFontTx/>
              <a:buNone/>
            </a:pPr>
            <a:endParaRPr lang="en-AU" altLang="en-US" sz="2800" b="1" dirty="0" smtClean="0"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NZ" altLang="en-US" sz="2800" b="1" dirty="0">
              <a:latin typeface="Times New Roman" pitchFamily="18" charset="0"/>
            </a:endParaRPr>
          </a:p>
        </p:txBody>
      </p:sp>
      <p:sp>
        <p:nvSpPr>
          <p:cNvPr id="37893" name="Line 25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402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77771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Basic Steps: You look ahead n steps (or ply or levels), you calculate the goodness of each end step as follows: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 flipH="1">
            <a:off x="2049463" y="3162300"/>
            <a:ext cx="117475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3224213" y="3162300"/>
            <a:ext cx="113030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5061" name="Oval 6"/>
          <p:cNvSpPr>
            <a:spLocks noChangeArrowheads="1"/>
          </p:cNvSpPr>
          <p:nvPr/>
        </p:nvSpPr>
        <p:spPr bwMode="auto">
          <a:xfrm>
            <a:off x="3101975" y="29464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5062" name="Group 7"/>
          <p:cNvGrpSpPr>
            <a:grpSpLocks/>
          </p:cNvGrpSpPr>
          <p:nvPr/>
        </p:nvGrpSpPr>
        <p:grpSpPr bwMode="auto">
          <a:xfrm>
            <a:off x="969963" y="4314825"/>
            <a:ext cx="1900237" cy="1368425"/>
            <a:chOff x="2109" y="1253"/>
            <a:chExt cx="1197" cy="862"/>
          </a:xfrm>
        </p:grpSpPr>
        <p:sp>
          <p:nvSpPr>
            <p:cNvPr id="45083" name="Line 8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5084" name="Line 9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5085" name="Oval 10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5063" name="Group 11"/>
          <p:cNvGrpSpPr>
            <a:grpSpLocks/>
          </p:cNvGrpSpPr>
          <p:nvPr/>
        </p:nvGrpSpPr>
        <p:grpSpPr bwMode="auto">
          <a:xfrm>
            <a:off x="3462338" y="4314825"/>
            <a:ext cx="1900237" cy="1368425"/>
            <a:chOff x="2109" y="1253"/>
            <a:chExt cx="1197" cy="862"/>
          </a:xfrm>
        </p:grpSpPr>
        <p:sp>
          <p:nvSpPr>
            <p:cNvPr id="45080" name="Line 12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5081" name="Line 13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5082" name="Oval 14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5064" name="Oval 15"/>
          <p:cNvSpPr>
            <a:spLocks noChangeArrowheads="1"/>
          </p:cNvSpPr>
          <p:nvPr/>
        </p:nvSpPr>
        <p:spPr bwMode="auto">
          <a:xfrm>
            <a:off x="827088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5" name="Oval 16"/>
          <p:cNvSpPr>
            <a:spLocks noChangeArrowheads="1"/>
          </p:cNvSpPr>
          <p:nvPr/>
        </p:nvSpPr>
        <p:spPr bwMode="auto">
          <a:xfrm>
            <a:off x="2770188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6" name="Oval 17"/>
          <p:cNvSpPr>
            <a:spLocks noChangeArrowheads="1"/>
          </p:cNvSpPr>
          <p:nvPr/>
        </p:nvSpPr>
        <p:spPr bwMode="auto">
          <a:xfrm>
            <a:off x="3346450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7" name="Oval 18"/>
          <p:cNvSpPr>
            <a:spLocks noChangeArrowheads="1"/>
          </p:cNvSpPr>
          <p:nvPr/>
        </p:nvSpPr>
        <p:spPr bwMode="auto">
          <a:xfrm>
            <a:off x="5292725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8" name="Text Box 19"/>
          <p:cNvSpPr txBox="1">
            <a:spLocks noChangeArrowheads="1"/>
          </p:cNvSpPr>
          <p:nvPr/>
        </p:nvSpPr>
        <p:spPr bwMode="auto">
          <a:xfrm>
            <a:off x="1042988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>
                <a:latin typeface="Times New Roman" pitchFamily="18" charset="0"/>
              </a:rPr>
              <a:t>3</a:t>
            </a:r>
          </a:p>
        </p:txBody>
      </p:sp>
      <p:sp>
        <p:nvSpPr>
          <p:cNvPr id="45069" name="Text Box 20"/>
          <p:cNvSpPr txBox="1">
            <a:spLocks noChangeArrowheads="1"/>
          </p:cNvSpPr>
          <p:nvPr/>
        </p:nvSpPr>
        <p:spPr bwMode="auto">
          <a:xfrm>
            <a:off x="2411413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9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5070" name="Text Box 21"/>
          <p:cNvSpPr txBox="1">
            <a:spLocks noChangeArrowheads="1"/>
          </p:cNvSpPr>
          <p:nvPr/>
        </p:nvSpPr>
        <p:spPr bwMode="auto">
          <a:xfrm>
            <a:off x="3490913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5071" name="Text Box 22"/>
          <p:cNvSpPr txBox="1">
            <a:spLocks noChangeArrowheads="1"/>
          </p:cNvSpPr>
          <p:nvPr/>
        </p:nvSpPr>
        <p:spPr bwMode="auto">
          <a:xfrm>
            <a:off x="4786313" y="5502275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10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5072" name="Text Box 23"/>
          <p:cNvSpPr txBox="1">
            <a:spLocks noChangeArrowheads="1"/>
          </p:cNvSpPr>
          <p:nvPr/>
        </p:nvSpPr>
        <p:spPr bwMode="auto">
          <a:xfrm>
            <a:off x="5724525" y="4076700"/>
            <a:ext cx="2879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Maximum value</a:t>
            </a:r>
          </a:p>
        </p:txBody>
      </p:sp>
      <p:sp>
        <p:nvSpPr>
          <p:cNvPr id="45073" name="Text Box 24"/>
          <p:cNvSpPr txBox="1">
            <a:spLocks noChangeArrowheads="1"/>
          </p:cNvSpPr>
          <p:nvPr/>
        </p:nvSpPr>
        <p:spPr bwMode="auto">
          <a:xfrm>
            <a:off x="5795963" y="5327650"/>
            <a:ext cx="2879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Minimum value</a:t>
            </a:r>
          </a:p>
        </p:txBody>
      </p:sp>
      <p:sp>
        <p:nvSpPr>
          <p:cNvPr id="45074" name="Line 25"/>
          <p:cNvSpPr>
            <a:spLocks noChangeShapeType="1"/>
          </p:cNvSpPr>
          <p:nvPr/>
        </p:nvSpPr>
        <p:spPr bwMode="auto">
          <a:xfrm>
            <a:off x="395288" y="3716338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5075" name="Line 26"/>
          <p:cNvSpPr>
            <a:spLocks noChangeShapeType="1"/>
          </p:cNvSpPr>
          <p:nvPr/>
        </p:nvSpPr>
        <p:spPr bwMode="auto">
          <a:xfrm>
            <a:off x="395288" y="5013325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5076" name="Line 27"/>
          <p:cNvSpPr>
            <a:spLocks noChangeShapeType="1"/>
          </p:cNvSpPr>
          <p:nvPr/>
        </p:nvSpPr>
        <p:spPr bwMode="auto">
          <a:xfrm>
            <a:off x="395288" y="6310313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5077" name="Rectangle 29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45079" name="Line 31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8952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7777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What problems does one face with the minimax algorithm?</a:t>
            </a:r>
          </a:p>
        </p:txBody>
      </p:sp>
      <p:sp>
        <p:nvSpPr>
          <p:cNvPr id="46083" name="Line 4"/>
          <p:cNvSpPr>
            <a:spLocks noChangeShapeType="1"/>
          </p:cNvSpPr>
          <p:nvPr/>
        </p:nvSpPr>
        <p:spPr bwMode="auto">
          <a:xfrm flipH="1">
            <a:off x="2049463" y="3162300"/>
            <a:ext cx="117475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6084" name="Line 5"/>
          <p:cNvSpPr>
            <a:spLocks noChangeShapeType="1"/>
          </p:cNvSpPr>
          <p:nvPr/>
        </p:nvSpPr>
        <p:spPr bwMode="auto">
          <a:xfrm>
            <a:off x="3224213" y="3162300"/>
            <a:ext cx="113030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6085" name="Oval 6"/>
          <p:cNvSpPr>
            <a:spLocks noChangeArrowheads="1"/>
          </p:cNvSpPr>
          <p:nvPr/>
        </p:nvSpPr>
        <p:spPr bwMode="auto">
          <a:xfrm>
            <a:off x="3101975" y="29464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6086" name="Group 7"/>
          <p:cNvGrpSpPr>
            <a:grpSpLocks/>
          </p:cNvGrpSpPr>
          <p:nvPr/>
        </p:nvGrpSpPr>
        <p:grpSpPr bwMode="auto">
          <a:xfrm>
            <a:off x="969963" y="4314825"/>
            <a:ext cx="1900237" cy="1368425"/>
            <a:chOff x="2109" y="1253"/>
            <a:chExt cx="1197" cy="862"/>
          </a:xfrm>
        </p:grpSpPr>
        <p:sp>
          <p:nvSpPr>
            <p:cNvPr id="46107" name="Line 8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6108" name="Line 9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6109" name="Oval 10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6087" name="Group 11"/>
          <p:cNvGrpSpPr>
            <a:grpSpLocks/>
          </p:cNvGrpSpPr>
          <p:nvPr/>
        </p:nvGrpSpPr>
        <p:grpSpPr bwMode="auto">
          <a:xfrm>
            <a:off x="3462338" y="4314825"/>
            <a:ext cx="1900237" cy="1368425"/>
            <a:chOff x="2109" y="1253"/>
            <a:chExt cx="1197" cy="862"/>
          </a:xfrm>
        </p:grpSpPr>
        <p:sp>
          <p:nvSpPr>
            <p:cNvPr id="46104" name="Line 12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6105" name="Line 13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6106" name="Oval 14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6088" name="Oval 15"/>
          <p:cNvSpPr>
            <a:spLocks noChangeArrowheads="1"/>
          </p:cNvSpPr>
          <p:nvPr/>
        </p:nvSpPr>
        <p:spPr bwMode="auto">
          <a:xfrm>
            <a:off x="827088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6089" name="Oval 16"/>
          <p:cNvSpPr>
            <a:spLocks noChangeArrowheads="1"/>
          </p:cNvSpPr>
          <p:nvPr/>
        </p:nvSpPr>
        <p:spPr bwMode="auto">
          <a:xfrm>
            <a:off x="2770188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6090" name="Oval 17"/>
          <p:cNvSpPr>
            <a:spLocks noChangeArrowheads="1"/>
          </p:cNvSpPr>
          <p:nvPr/>
        </p:nvSpPr>
        <p:spPr bwMode="auto">
          <a:xfrm>
            <a:off x="3346450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6091" name="Oval 18"/>
          <p:cNvSpPr>
            <a:spLocks noChangeArrowheads="1"/>
          </p:cNvSpPr>
          <p:nvPr/>
        </p:nvSpPr>
        <p:spPr bwMode="auto">
          <a:xfrm>
            <a:off x="5292725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6092" name="Text Box 19"/>
          <p:cNvSpPr txBox="1">
            <a:spLocks noChangeArrowheads="1"/>
          </p:cNvSpPr>
          <p:nvPr/>
        </p:nvSpPr>
        <p:spPr bwMode="auto">
          <a:xfrm>
            <a:off x="1042988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>
                <a:latin typeface="Times New Roman" pitchFamily="18" charset="0"/>
              </a:rPr>
              <a:t>3</a:t>
            </a:r>
          </a:p>
        </p:txBody>
      </p:sp>
      <p:sp>
        <p:nvSpPr>
          <p:cNvPr id="46093" name="Text Box 20"/>
          <p:cNvSpPr txBox="1">
            <a:spLocks noChangeArrowheads="1"/>
          </p:cNvSpPr>
          <p:nvPr/>
        </p:nvSpPr>
        <p:spPr bwMode="auto">
          <a:xfrm>
            <a:off x="2411413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9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6094" name="Text Box 21"/>
          <p:cNvSpPr txBox="1">
            <a:spLocks noChangeArrowheads="1"/>
          </p:cNvSpPr>
          <p:nvPr/>
        </p:nvSpPr>
        <p:spPr bwMode="auto">
          <a:xfrm>
            <a:off x="3490913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6095" name="Text Box 22"/>
          <p:cNvSpPr txBox="1">
            <a:spLocks noChangeArrowheads="1"/>
          </p:cNvSpPr>
          <p:nvPr/>
        </p:nvSpPr>
        <p:spPr bwMode="auto">
          <a:xfrm>
            <a:off x="4786313" y="5502275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10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6096" name="Text Box 23"/>
          <p:cNvSpPr txBox="1">
            <a:spLocks noChangeArrowheads="1"/>
          </p:cNvSpPr>
          <p:nvPr/>
        </p:nvSpPr>
        <p:spPr bwMode="auto">
          <a:xfrm>
            <a:off x="5724525" y="4076700"/>
            <a:ext cx="2879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Maximum value</a:t>
            </a:r>
          </a:p>
        </p:txBody>
      </p:sp>
      <p:sp>
        <p:nvSpPr>
          <p:cNvPr id="46097" name="Text Box 24"/>
          <p:cNvSpPr txBox="1">
            <a:spLocks noChangeArrowheads="1"/>
          </p:cNvSpPr>
          <p:nvPr/>
        </p:nvSpPr>
        <p:spPr bwMode="auto">
          <a:xfrm>
            <a:off x="5795963" y="5327650"/>
            <a:ext cx="2879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Minimum value</a:t>
            </a:r>
          </a:p>
        </p:txBody>
      </p:sp>
      <p:sp>
        <p:nvSpPr>
          <p:cNvPr id="46098" name="Line 25"/>
          <p:cNvSpPr>
            <a:spLocks noChangeShapeType="1"/>
          </p:cNvSpPr>
          <p:nvPr/>
        </p:nvSpPr>
        <p:spPr bwMode="auto">
          <a:xfrm>
            <a:off x="395288" y="3716338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099" name="Line 26"/>
          <p:cNvSpPr>
            <a:spLocks noChangeShapeType="1"/>
          </p:cNvSpPr>
          <p:nvPr/>
        </p:nvSpPr>
        <p:spPr bwMode="auto">
          <a:xfrm>
            <a:off x="395288" y="5013325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100" name="Line 27"/>
          <p:cNvSpPr>
            <a:spLocks noChangeShapeType="1"/>
          </p:cNvSpPr>
          <p:nvPr/>
        </p:nvSpPr>
        <p:spPr bwMode="auto">
          <a:xfrm>
            <a:off x="395288" y="6310313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6101" name="Rectangle 29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46103" name="Line 31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2117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77771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Answer: You have to generate all the siblings up to the nth level before you know which is the best move!</a:t>
            </a:r>
          </a:p>
        </p:txBody>
      </p:sp>
      <p:sp>
        <p:nvSpPr>
          <p:cNvPr id="47107" name="Line 4"/>
          <p:cNvSpPr>
            <a:spLocks noChangeShapeType="1"/>
          </p:cNvSpPr>
          <p:nvPr/>
        </p:nvSpPr>
        <p:spPr bwMode="auto">
          <a:xfrm flipH="1">
            <a:off x="2049463" y="3162300"/>
            <a:ext cx="117475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108" name="Line 5"/>
          <p:cNvSpPr>
            <a:spLocks noChangeShapeType="1"/>
          </p:cNvSpPr>
          <p:nvPr/>
        </p:nvSpPr>
        <p:spPr bwMode="auto">
          <a:xfrm>
            <a:off x="3224213" y="3162300"/>
            <a:ext cx="113030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7109" name="Oval 6"/>
          <p:cNvSpPr>
            <a:spLocks noChangeArrowheads="1"/>
          </p:cNvSpPr>
          <p:nvPr/>
        </p:nvSpPr>
        <p:spPr bwMode="auto">
          <a:xfrm>
            <a:off x="3101975" y="29464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7110" name="Group 7"/>
          <p:cNvGrpSpPr>
            <a:grpSpLocks/>
          </p:cNvGrpSpPr>
          <p:nvPr/>
        </p:nvGrpSpPr>
        <p:grpSpPr bwMode="auto">
          <a:xfrm>
            <a:off x="969963" y="4314825"/>
            <a:ext cx="1900237" cy="1368425"/>
            <a:chOff x="2109" y="1253"/>
            <a:chExt cx="1197" cy="862"/>
          </a:xfrm>
        </p:grpSpPr>
        <p:sp>
          <p:nvSpPr>
            <p:cNvPr id="47131" name="Line 8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132" name="Line 9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133" name="Oval 10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7111" name="Group 11"/>
          <p:cNvGrpSpPr>
            <a:grpSpLocks/>
          </p:cNvGrpSpPr>
          <p:nvPr/>
        </p:nvGrpSpPr>
        <p:grpSpPr bwMode="auto">
          <a:xfrm>
            <a:off x="3462338" y="4314825"/>
            <a:ext cx="1900237" cy="1368425"/>
            <a:chOff x="2109" y="1253"/>
            <a:chExt cx="1197" cy="862"/>
          </a:xfrm>
        </p:grpSpPr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129" name="Line 13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7130" name="Oval 14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7112" name="Oval 15"/>
          <p:cNvSpPr>
            <a:spLocks noChangeArrowheads="1"/>
          </p:cNvSpPr>
          <p:nvPr/>
        </p:nvSpPr>
        <p:spPr bwMode="auto">
          <a:xfrm>
            <a:off x="827088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7113" name="Oval 16"/>
          <p:cNvSpPr>
            <a:spLocks noChangeArrowheads="1"/>
          </p:cNvSpPr>
          <p:nvPr/>
        </p:nvSpPr>
        <p:spPr bwMode="auto">
          <a:xfrm>
            <a:off x="2770188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7114" name="Oval 17"/>
          <p:cNvSpPr>
            <a:spLocks noChangeArrowheads="1"/>
          </p:cNvSpPr>
          <p:nvPr/>
        </p:nvSpPr>
        <p:spPr bwMode="auto">
          <a:xfrm>
            <a:off x="3346450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7115" name="Oval 18"/>
          <p:cNvSpPr>
            <a:spLocks noChangeArrowheads="1"/>
          </p:cNvSpPr>
          <p:nvPr/>
        </p:nvSpPr>
        <p:spPr bwMode="auto">
          <a:xfrm>
            <a:off x="5292725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7116" name="Text Box 19"/>
          <p:cNvSpPr txBox="1">
            <a:spLocks noChangeArrowheads="1"/>
          </p:cNvSpPr>
          <p:nvPr/>
        </p:nvSpPr>
        <p:spPr bwMode="auto">
          <a:xfrm>
            <a:off x="1042988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>
                <a:latin typeface="Times New Roman" pitchFamily="18" charset="0"/>
              </a:rPr>
              <a:t>3</a:t>
            </a:r>
          </a:p>
        </p:txBody>
      </p:sp>
      <p:sp>
        <p:nvSpPr>
          <p:cNvPr id="47117" name="Text Box 20"/>
          <p:cNvSpPr txBox="1">
            <a:spLocks noChangeArrowheads="1"/>
          </p:cNvSpPr>
          <p:nvPr/>
        </p:nvSpPr>
        <p:spPr bwMode="auto">
          <a:xfrm>
            <a:off x="2411413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9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7118" name="Text Box 21"/>
          <p:cNvSpPr txBox="1">
            <a:spLocks noChangeArrowheads="1"/>
          </p:cNvSpPr>
          <p:nvPr/>
        </p:nvSpPr>
        <p:spPr bwMode="auto">
          <a:xfrm>
            <a:off x="3490913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7119" name="Text Box 22"/>
          <p:cNvSpPr txBox="1">
            <a:spLocks noChangeArrowheads="1"/>
          </p:cNvSpPr>
          <p:nvPr/>
        </p:nvSpPr>
        <p:spPr bwMode="auto">
          <a:xfrm>
            <a:off x="4786313" y="5502275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10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7120" name="Text Box 23"/>
          <p:cNvSpPr txBox="1">
            <a:spLocks noChangeArrowheads="1"/>
          </p:cNvSpPr>
          <p:nvPr/>
        </p:nvSpPr>
        <p:spPr bwMode="auto">
          <a:xfrm>
            <a:off x="5724525" y="4076700"/>
            <a:ext cx="2879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Maximum value</a:t>
            </a:r>
          </a:p>
        </p:txBody>
      </p:sp>
      <p:sp>
        <p:nvSpPr>
          <p:cNvPr id="47121" name="Text Box 24"/>
          <p:cNvSpPr txBox="1">
            <a:spLocks noChangeArrowheads="1"/>
          </p:cNvSpPr>
          <p:nvPr/>
        </p:nvSpPr>
        <p:spPr bwMode="auto">
          <a:xfrm>
            <a:off x="5795963" y="5327650"/>
            <a:ext cx="2879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Minimum value</a:t>
            </a:r>
          </a:p>
        </p:txBody>
      </p:sp>
      <p:sp>
        <p:nvSpPr>
          <p:cNvPr id="47122" name="Line 25"/>
          <p:cNvSpPr>
            <a:spLocks noChangeShapeType="1"/>
          </p:cNvSpPr>
          <p:nvPr/>
        </p:nvSpPr>
        <p:spPr bwMode="auto">
          <a:xfrm>
            <a:off x="395288" y="3716338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123" name="Line 26"/>
          <p:cNvSpPr>
            <a:spLocks noChangeShapeType="1"/>
          </p:cNvSpPr>
          <p:nvPr/>
        </p:nvSpPr>
        <p:spPr bwMode="auto">
          <a:xfrm>
            <a:off x="395288" y="5013325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124" name="Line 27"/>
          <p:cNvSpPr>
            <a:spLocks noChangeShapeType="1"/>
          </p:cNvSpPr>
          <p:nvPr/>
        </p:nvSpPr>
        <p:spPr bwMode="auto">
          <a:xfrm>
            <a:off x="395288" y="6310313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7125" name="Rectangle 32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47127" name="Line 34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8760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611188" y="1511300"/>
            <a:ext cx="77771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500">
                <a:latin typeface="Times New Roman" pitchFamily="18" charset="0"/>
              </a:rPr>
              <a:t>Can we have a smarter algorithm?</a:t>
            </a:r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 flipH="1">
            <a:off x="2049463" y="3162300"/>
            <a:ext cx="117475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>
            <a:off x="3224213" y="3162300"/>
            <a:ext cx="1130300" cy="115252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3101975" y="29464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969963" y="4314825"/>
            <a:ext cx="1900237" cy="1368425"/>
            <a:chOff x="2109" y="1253"/>
            <a:chExt cx="1197" cy="862"/>
          </a:xfrm>
        </p:grpSpPr>
        <p:sp>
          <p:nvSpPr>
            <p:cNvPr id="48155" name="Line 8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56" name="Line 9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57" name="Oval 10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8135" name="Group 11"/>
          <p:cNvGrpSpPr>
            <a:grpSpLocks/>
          </p:cNvGrpSpPr>
          <p:nvPr/>
        </p:nvGrpSpPr>
        <p:grpSpPr bwMode="auto">
          <a:xfrm>
            <a:off x="3462338" y="4314825"/>
            <a:ext cx="1900237" cy="1368425"/>
            <a:chOff x="2109" y="1253"/>
            <a:chExt cx="1197" cy="862"/>
          </a:xfrm>
        </p:grpSpPr>
        <p:sp>
          <p:nvSpPr>
            <p:cNvPr id="48152" name="Line 12"/>
            <p:cNvSpPr>
              <a:spLocks noChangeShapeType="1"/>
            </p:cNvSpPr>
            <p:nvPr/>
          </p:nvSpPr>
          <p:spPr bwMode="auto">
            <a:xfrm flipH="1">
              <a:off x="2109" y="1389"/>
              <a:ext cx="621" cy="72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53" name="Line 13"/>
            <p:cNvSpPr>
              <a:spLocks noChangeShapeType="1"/>
            </p:cNvSpPr>
            <p:nvPr/>
          </p:nvSpPr>
          <p:spPr bwMode="auto">
            <a:xfrm>
              <a:off x="2730" y="1389"/>
              <a:ext cx="576" cy="72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48154" name="Oval 14"/>
            <p:cNvSpPr>
              <a:spLocks noChangeArrowheads="1"/>
            </p:cNvSpPr>
            <p:nvPr/>
          </p:nvSpPr>
          <p:spPr bwMode="auto">
            <a:xfrm>
              <a:off x="2653" y="125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8136" name="Oval 15"/>
          <p:cNvSpPr>
            <a:spLocks noChangeArrowheads="1"/>
          </p:cNvSpPr>
          <p:nvPr/>
        </p:nvSpPr>
        <p:spPr bwMode="auto">
          <a:xfrm>
            <a:off x="827088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8137" name="Oval 16"/>
          <p:cNvSpPr>
            <a:spLocks noChangeArrowheads="1"/>
          </p:cNvSpPr>
          <p:nvPr/>
        </p:nvSpPr>
        <p:spPr bwMode="auto">
          <a:xfrm>
            <a:off x="2770188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8138" name="Oval 17"/>
          <p:cNvSpPr>
            <a:spLocks noChangeArrowheads="1"/>
          </p:cNvSpPr>
          <p:nvPr/>
        </p:nvSpPr>
        <p:spPr bwMode="auto">
          <a:xfrm>
            <a:off x="3346450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8139" name="Oval 18"/>
          <p:cNvSpPr>
            <a:spLocks noChangeArrowheads="1"/>
          </p:cNvSpPr>
          <p:nvPr/>
        </p:nvSpPr>
        <p:spPr bwMode="auto">
          <a:xfrm>
            <a:off x="5292725" y="5681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8140" name="Text Box 19"/>
          <p:cNvSpPr txBox="1">
            <a:spLocks noChangeArrowheads="1"/>
          </p:cNvSpPr>
          <p:nvPr/>
        </p:nvSpPr>
        <p:spPr bwMode="auto">
          <a:xfrm>
            <a:off x="1042988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>
                <a:latin typeface="Times New Roman" pitchFamily="18" charset="0"/>
              </a:rPr>
              <a:t>3</a:t>
            </a:r>
          </a:p>
        </p:txBody>
      </p:sp>
      <p:sp>
        <p:nvSpPr>
          <p:cNvPr id="48141" name="Text Box 20"/>
          <p:cNvSpPr txBox="1">
            <a:spLocks noChangeArrowheads="1"/>
          </p:cNvSpPr>
          <p:nvPr/>
        </p:nvSpPr>
        <p:spPr bwMode="auto">
          <a:xfrm>
            <a:off x="2411413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9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8142" name="Text Box 21"/>
          <p:cNvSpPr txBox="1">
            <a:spLocks noChangeArrowheads="1"/>
          </p:cNvSpPr>
          <p:nvPr/>
        </p:nvSpPr>
        <p:spPr bwMode="auto">
          <a:xfrm>
            <a:off x="3490913" y="55022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8143" name="Text Box 22"/>
          <p:cNvSpPr txBox="1">
            <a:spLocks noChangeArrowheads="1"/>
          </p:cNvSpPr>
          <p:nvPr/>
        </p:nvSpPr>
        <p:spPr bwMode="auto">
          <a:xfrm>
            <a:off x="4786313" y="5502275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10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8144" name="Text Box 23"/>
          <p:cNvSpPr txBox="1">
            <a:spLocks noChangeArrowheads="1"/>
          </p:cNvSpPr>
          <p:nvPr/>
        </p:nvSpPr>
        <p:spPr bwMode="auto">
          <a:xfrm>
            <a:off x="5724525" y="4076700"/>
            <a:ext cx="2879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Maximum value</a:t>
            </a:r>
          </a:p>
        </p:txBody>
      </p:sp>
      <p:sp>
        <p:nvSpPr>
          <p:cNvPr id="48145" name="Text Box 24"/>
          <p:cNvSpPr txBox="1">
            <a:spLocks noChangeArrowheads="1"/>
          </p:cNvSpPr>
          <p:nvPr/>
        </p:nvSpPr>
        <p:spPr bwMode="auto">
          <a:xfrm>
            <a:off x="5795963" y="5327650"/>
            <a:ext cx="2879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Minimum value</a:t>
            </a:r>
          </a:p>
        </p:txBody>
      </p:sp>
      <p:sp>
        <p:nvSpPr>
          <p:cNvPr id="48146" name="Line 25"/>
          <p:cNvSpPr>
            <a:spLocks noChangeShapeType="1"/>
          </p:cNvSpPr>
          <p:nvPr/>
        </p:nvSpPr>
        <p:spPr bwMode="auto">
          <a:xfrm>
            <a:off x="395288" y="3716338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8147" name="Line 26"/>
          <p:cNvSpPr>
            <a:spLocks noChangeShapeType="1"/>
          </p:cNvSpPr>
          <p:nvPr/>
        </p:nvSpPr>
        <p:spPr bwMode="auto">
          <a:xfrm>
            <a:off x="395288" y="5013325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8148" name="Line 27"/>
          <p:cNvSpPr>
            <a:spLocks noChangeShapeType="1"/>
          </p:cNvSpPr>
          <p:nvPr/>
        </p:nvSpPr>
        <p:spPr bwMode="auto">
          <a:xfrm>
            <a:off x="395288" y="6310313"/>
            <a:ext cx="77771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8149" name="Rectangle 29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48151" name="Line 31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9176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Consider generating the first few nodes using a depth first search:</a:t>
            </a:r>
          </a:p>
        </p:txBody>
      </p:sp>
      <p:sp>
        <p:nvSpPr>
          <p:cNvPr id="49155" name="Line 4"/>
          <p:cNvSpPr>
            <a:spLocks noChangeShapeType="1"/>
          </p:cNvSpPr>
          <p:nvPr/>
        </p:nvSpPr>
        <p:spPr bwMode="auto">
          <a:xfrm flipH="1">
            <a:off x="3419475" y="37385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56" name="Line 5"/>
          <p:cNvSpPr>
            <a:spLocks noChangeShapeType="1"/>
          </p:cNvSpPr>
          <p:nvPr/>
        </p:nvSpPr>
        <p:spPr bwMode="auto">
          <a:xfrm>
            <a:off x="4016375" y="3738563"/>
            <a:ext cx="555625" cy="55403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3924300" y="3522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 flipH="1">
            <a:off x="2798763" y="4530725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>
            <a:off x="3395663" y="4530725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60" name="Oval 9"/>
          <p:cNvSpPr>
            <a:spLocks noChangeArrowheads="1"/>
          </p:cNvSpPr>
          <p:nvPr/>
        </p:nvSpPr>
        <p:spPr bwMode="auto">
          <a:xfrm>
            <a:off x="3273425" y="43148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61" name="Oval 10"/>
          <p:cNvSpPr>
            <a:spLocks noChangeArrowheads="1"/>
          </p:cNvSpPr>
          <p:nvPr/>
        </p:nvSpPr>
        <p:spPr bwMode="auto">
          <a:xfrm>
            <a:off x="2627313" y="52641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62" name="Oval 11"/>
          <p:cNvSpPr>
            <a:spLocks noChangeArrowheads="1"/>
          </p:cNvSpPr>
          <p:nvPr/>
        </p:nvSpPr>
        <p:spPr bwMode="auto">
          <a:xfrm>
            <a:off x="3849688" y="52641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63" name="Text Box 12"/>
          <p:cNvSpPr txBox="1">
            <a:spLocks noChangeArrowheads="1"/>
          </p:cNvSpPr>
          <p:nvPr/>
        </p:nvSpPr>
        <p:spPr bwMode="auto">
          <a:xfrm>
            <a:off x="2843213" y="50847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9164" name="Text Box 13"/>
          <p:cNvSpPr txBox="1">
            <a:spLocks noChangeArrowheads="1"/>
          </p:cNvSpPr>
          <p:nvPr/>
        </p:nvSpPr>
        <p:spPr bwMode="auto">
          <a:xfrm>
            <a:off x="3563938" y="50847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9165" name="Text Box 14"/>
          <p:cNvSpPr txBox="1">
            <a:spLocks noChangeArrowheads="1"/>
          </p:cNvSpPr>
          <p:nvPr/>
        </p:nvSpPr>
        <p:spPr bwMode="auto">
          <a:xfrm>
            <a:off x="1547813" y="270827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4427538" y="4292600"/>
            <a:ext cx="34559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What do I now know about this part of the search? </a:t>
            </a:r>
          </a:p>
        </p:txBody>
      </p:sp>
      <p:sp>
        <p:nvSpPr>
          <p:cNvPr id="49167" name="Text Box 16"/>
          <p:cNvSpPr txBox="1">
            <a:spLocks noChangeArrowheads="1"/>
          </p:cNvSpPr>
          <p:nvPr/>
        </p:nvSpPr>
        <p:spPr bwMode="auto">
          <a:xfrm>
            <a:off x="2987675" y="41338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9168" name="Line 17"/>
          <p:cNvSpPr>
            <a:spLocks noChangeShapeType="1"/>
          </p:cNvSpPr>
          <p:nvPr/>
        </p:nvSpPr>
        <p:spPr bwMode="auto">
          <a:xfrm flipH="1">
            <a:off x="4140200" y="3141663"/>
            <a:ext cx="792163" cy="3683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49169" name="Text Box 18"/>
          <p:cNvSpPr txBox="1">
            <a:spLocks noChangeArrowheads="1"/>
          </p:cNvSpPr>
          <p:nvPr/>
        </p:nvSpPr>
        <p:spPr bwMode="auto">
          <a:xfrm>
            <a:off x="3563938" y="33575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49170" name="Text Box 19"/>
          <p:cNvSpPr txBox="1">
            <a:spLocks noChangeArrowheads="1"/>
          </p:cNvSpPr>
          <p:nvPr/>
        </p:nvSpPr>
        <p:spPr bwMode="auto">
          <a:xfrm>
            <a:off x="1547813" y="3486150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49171" name="Text Box 20"/>
          <p:cNvSpPr txBox="1">
            <a:spLocks noChangeArrowheads="1"/>
          </p:cNvSpPr>
          <p:nvPr/>
        </p:nvSpPr>
        <p:spPr bwMode="auto">
          <a:xfrm>
            <a:off x="1547813" y="5043488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49172" name="Text Box 21"/>
          <p:cNvSpPr txBox="1">
            <a:spLocks noChangeArrowheads="1"/>
          </p:cNvSpPr>
          <p:nvPr/>
        </p:nvSpPr>
        <p:spPr bwMode="auto">
          <a:xfrm>
            <a:off x="1547813" y="426402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49173" name="Rectangle 23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49175" name="Line 25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4899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Consider generating the first few nodes using a depth first search:</a:t>
            </a:r>
          </a:p>
        </p:txBody>
      </p:sp>
      <p:sp>
        <p:nvSpPr>
          <p:cNvPr id="50179" name="Line 4"/>
          <p:cNvSpPr>
            <a:spLocks noChangeShapeType="1"/>
          </p:cNvSpPr>
          <p:nvPr/>
        </p:nvSpPr>
        <p:spPr bwMode="auto">
          <a:xfrm flipH="1">
            <a:off x="3419475" y="37385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0180" name="Line 5"/>
          <p:cNvSpPr>
            <a:spLocks noChangeShapeType="1"/>
          </p:cNvSpPr>
          <p:nvPr/>
        </p:nvSpPr>
        <p:spPr bwMode="auto">
          <a:xfrm>
            <a:off x="4016375" y="3738563"/>
            <a:ext cx="555625" cy="55403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0181" name="Oval 6"/>
          <p:cNvSpPr>
            <a:spLocks noChangeArrowheads="1"/>
          </p:cNvSpPr>
          <p:nvPr/>
        </p:nvSpPr>
        <p:spPr bwMode="auto">
          <a:xfrm>
            <a:off x="3924300" y="3522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 flipH="1">
            <a:off x="2798763" y="4530725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>
            <a:off x="3395663" y="4530725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0184" name="Oval 9"/>
          <p:cNvSpPr>
            <a:spLocks noChangeArrowheads="1"/>
          </p:cNvSpPr>
          <p:nvPr/>
        </p:nvSpPr>
        <p:spPr bwMode="auto">
          <a:xfrm>
            <a:off x="3273425" y="43148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0185" name="Oval 10"/>
          <p:cNvSpPr>
            <a:spLocks noChangeArrowheads="1"/>
          </p:cNvSpPr>
          <p:nvPr/>
        </p:nvSpPr>
        <p:spPr bwMode="auto">
          <a:xfrm>
            <a:off x="2627313" y="52641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0186" name="Oval 11"/>
          <p:cNvSpPr>
            <a:spLocks noChangeArrowheads="1"/>
          </p:cNvSpPr>
          <p:nvPr/>
        </p:nvSpPr>
        <p:spPr bwMode="auto">
          <a:xfrm>
            <a:off x="3849688" y="52641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0187" name="Text Box 12"/>
          <p:cNvSpPr txBox="1">
            <a:spLocks noChangeArrowheads="1"/>
          </p:cNvSpPr>
          <p:nvPr/>
        </p:nvSpPr>
        <p:spPr bwMode="auto">
          <a:xfrm>
            <a:off x="2843213" y="50847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0188" name="Text Box 13"/>
          <p:cNvSpPr txBox="1">
            <a:spLocks noChangeArrowheads="1"/>
          </p:cNvSpPr>
          <p:nvPr/>
        </p:nvSpPr>
        <p:spPr bwMode="auto">
          <a:xfrm>
            <a:off x="3563938" y="50847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1547813" y="270827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4427538" y="4292600"/>
            <a:ext cx="38163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Answer: If this part is to change anything at all, it must compute a value &lt; 3. Why?</a:t>
            </a:r>
          </a:p>
        </p:txBody>
      </p:sp>
      <p:sp>
        <p:nvSpPr>
          <p:cNvPr id="50191" name="Text Box 16"/>
          <p:cNvSpPr txBox="1">
            <a:spLocks noChangeArrowheads="1"/>
          </p:cNvSpPr>
          <p:nvPr/>
        </p:nvSpPr>
        <p:spPr bwMode="auto">
          <a:xfrm>
            <a:off x="2987675" y="41338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0192" name="Line 17"/>
          <p:cNvSpPr>
            <a:spLocks noChangeShapeType="1"/>
          </p:cNvSpPr>
          <p:nvPr/>
        </p:nvSpPr>
        <p:spPr bwMode="auto">
          <a:xfrm flipH="1">
            <a:off x="4140200" y="3141663"/>
            <a:ext cx="792163" cy="3683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0193" name="Text Box 18"/>
          <p:cNvSpPr txBox="1">
            <a:spLocks noChangeArrowheads="1"/>
          </p:cNvSpPr>
          <p:nvPr/>
        </p:nvSpPr>
        <p:spPr bwMode="auto">
          <a:xfrm>
            <a:off x="3563938" y="33575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0194" name="Text Box 19"/>
          <p:cNvSpPr txBox="1">
            <a:spLocks noChangeArrowheads="1"/>
          </p:cNvSpPr>
          <p:nvPr/>
        </p:nvSpPr>
        <p:spPr bwMode="auto">
          <a:xfrm>
            <a:off x="1547813" y="3486150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0195" name="Text Box 20"/>
          <p:cNvSpPr txBox="1">
            <a:spLocks noChangeArrowheads="1"/>
          </p:cNvSpPr>
          <p:nvPr/>
        </p:nvSpPr>
        <p:spPr bwMode="auto">
          <a:xfrm>
            <a:off x="1547813" y="5043488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0196" name="Text Box 21"/>
          <p:cNvSpPr txBox="1">
            <a:spLocks noChangeArrowheads="1"/>
          </p:cNvSpPr>
          <p:nvPr/>
        </p:nvSpPr>
        <p:spPr bwMode="auto">
          <a:xfrm>
            <a:off x="1547813" y="426402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0197" name="Rectangle 23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50199" name="Line 25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7405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Continue expanding the tree:</a:t>
            </a:r>
          </a:p>
        </p:txBody>
      </p:sp>
      <p:sp>
        <p:nvSpPr>
          <p:cNvPr id="51203" name="Line 4"/>
          <p:cNvSpPr>
            <a:spLocks noChangeShapeType="1"/>
          </p:cNvSpPr>
          <p:nvPr/>
        </p:nvSpPr>
        <p:spPr bwMode="auto">
          <a:xfrm flipH="1">
            <a:off x="2698750" y="35226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04" name="Line 5"/>
          <p:cNvSpPr>
            <a:spLocks noChangeShapeType="1"/>
          </p:cNvSpPr>
          <p:nvPr/>
        </p:nvSpPr>
        <p:spPr bwMode="auto">
          <a:xfrm>
            <a:off x="3295650" y="3522663"/>
            <a:ext cx="91598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3203575" y="3306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 flipH="1">
            <a:off x="2078038" y="4314825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>
            <a:off x="2674938" y="4314825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2552700" y="40989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1906588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10" name="Oval 11"/>
          <p:cNvSpPr>
            <a:spLocks noChangeArrowheads="1"/>
          </p:cNvSpPr>
          <p:nvPr/>
        </p:nvSpPr>
        <p:spPr bwMode="auto">
          <a:xfrm>
            <a:off x="3128963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11" name="Text Box 12"/>
          <p:cNvSpPr txBox="1">
            <a:spLocks noChangeArrowheads="1"/>
          </p:cNvSpPr>
          <p:nvPr/>
        </p:nvSpPr>
        <p:spPr bwMode="auto">
          <a:xfrm>
            <a:off x="2122488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1212" name="Text Box 13"/>
          <p:cNvSpPr txBox="1">
            <a:spLocks noChangeArrowheads="1"/>
          </p:cNvSpPr>
          <p:nvPr/>
        </p:nvSpPr>
        <p:spPr bwMode="auto">
          <a:xfrm>
            <a:off x="2843213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1213" name="Text Box 14"/>
          <p:cNvSpPr txBox="1">
            <a:spLocks noChangeArrowheads="1"/>
          </p:cNvSpPr>
          <p:nvPr/>
        </p:nvSpPr>
        <p:spPr bwMode="auto">
          <a:xfrm>
            <a:off x="827088" y="249237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4606925" y="3141663"/>
            <a:ext cx="381635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Reminder: If this part is to change anything at all, it must compute a value </a:t>
            </a:r>
            <a:r>
              <a:rPr lang="en-AU" altLang="en-US" sz="2500" b="1">
                <a:latin typeface="Times New Roman" pitchFamily="18" charset="0"/>
              </a:rPr>
              <a:t>&lt;</a:t>
            </a:r>
            <a:r>
              <a:rPr lang="en-AU" altLang="en-US" sz="2500">
                <a:latin typeface="Times New Roman" pitchFamily="18" charset="0"/>
              </a:rPr>
              <a:t> 3. </a:t>
            </a:r>
          </a:p>
        </p:txBody>
      </p:sp>
      <p:sp>
        <p:nvSpPr>
          <p:cNvPr id="51215" name="Text Box 16"/>
          <p:cNvSpPr txBox="1">
            <a:spLocks noChangeArrowheads="1"/>
          </p:cNvSpPr>
          <p:nvPr/>
        </p:nvSpPr>
        <p:spPr bwMode="auto">
          <a:xfrm>
            <a:off x="2266950" y="39179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1216" name="Line 17"/>
          <p:cNvSpPr>
            <a:spLocks noChangeShapeType="1"/>
          </p:cNvSpPr>
          <p:nvPr/>
        </p:nvSpPr>
        <p:spPr bwMode="auto">
          <a:xfrm flipH="1">
            <a:off x="3419475" y="2925763"/>
            <a:ext cx="792163" cy="3683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2843213" y="31416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1218" name="Text Box 19"/>
          <p:cNvSpPr txBox="1">
            <a:spLocks noChangeArrowheads="1"/>
          </p:cNvSpPr>
          <p:nvPr/>
        </p:nvSpPr>
        <p:spPr bwMode="auto">
          <a:xfrm>
            <a:off x="827088" y="3270250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1219" name="Text Box 20"/>
          <p:cNvSpPr txBox="1">
            <a:spLocks noChangeArrowheads="1"/>
          </p:cNvSpPr>
          <p:nvPr/>
        </p:nvSpPr>
        <p:spPr bwMode="auto">
          <a:xfrm>
            <a:off x="827088" y="4827588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1220" name="Text Box 21"/>
          <p:cNvSpPr txBox="1">
            <a:spLocks noChangeArrowheads="1"/>
          </p:cNvSpPr>
          <p:nvPr/>
        </p:nvSpPr>
        <p:spPr bwMode="auto">
          <a:xfrm>
            <a:off x="827088" y="404812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1221" name="Line 22"/>
          <p:cNvSpPr>
            <a:spLocks noChangeShapeType="1"/>
          </p:cNvSpPr>
          <p:nvPr/>
        </p:nvSpPr>
        <p:spPr bwMode="auto">
          <a:xfrm flipH="1">
            <a:off x="3851275" y="4386263"/>
            <a:ext cx="45243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22" name="Oval 23"/>
          <p:cNvSpPr>
            <a:spLocks noChangeArrowheads="1"/>
          </p:cNvSpPr>
          <p:nvPr/>
        </p:nvSpPr>
        <p:spPr bwMode="auto">
          <a:xfrm>
            <a:off x="4211638" y="41703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23" name="Text Box 24"/>
          <p:cNvSpPr txBox="1">
            <a:spLocks noChangeArrowheads="1"/>
          </p:cNvSpPr>
          <p:nvPr/>
        </p:nvSpPr>
        <p:spPr bwMode="auto">
          <a:xfrm>
            <a:off x="4211638" y="3717925"/>
            <a:ext cx="57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??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1224" name="Oval 25"/>
          <p:cNvSpPr>
            <a:spLocks noChangeArrowheads="1"/>
          </p:cNvSpPr>
          <p:nvPr/>
        </p:nvSpPr>
        <p:spPr bwMode="auto">
          <a:xfrm>
            <a:off x="3635375" y="50133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25" name="Text Box 26"/>
          <p:cNvSpPr txBox="1">
            <a:spLocks noChangeArrowheads="1"/>
          </p:cNvSpPr>
          <p:nvPr/>
        </p:nvSpPr>
        <p:spPr bwMode="auto">
          <a:xfrm>
            <a:off x="3851275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80923" name="Text Box 27"/>
          <p:cNvSpPr txBox="1">
            <a:spLocks noChangeArrowheads="1"/>
          </p:cNvSpPr>
          <p:nvPr/>
        </p:nvSpPr>
        <p:spPr bwMode="auto">
          <a:xfrm>
            <a:off x="3492500" y="5300663"/>
            <a:ext cx="3816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What can we conclude now?</a:t>
            </a:r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>
            <a:off x="4427538" y="4365625"/>
            <a:ext cx="915987" cy="627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228" name="Rectangle 30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51230" name="Line 32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4662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1" grpId="0"/>
      <p:bldP spid="809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Continue expanding the tree:</a:t>
            </a:r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 flipH="1">
            <a:off x="2698750" y="35226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>
            <a:off x="3295650" y="3522663"/>
            <a:ext cx="91598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229" name="Oval 6"/>
          <p:cNvSpPr>
            <a:spLocks noChangeArrowheads="1"/>
          </p:cNvSpPr>
          <p:nvPr/>
        </p:nvSpPr>
        <p:spPr bwMode="auto">
          <a:xfrm>
            <a:off x="3203575" y="3306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H="1">
            <a:off x="2078038" y="4314825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231" name="Line 8"/>
          <p:cNvSpPr>
            <a:spLocks noChangeShapeType="1"/>
          </p:cNvSpPr>
          <p:nvPr/>
        </p:nvSpPr>
        <p:spPr bwMode="auto">
          <a:xfrm>
            <a:off x="2674938" y="4314825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232" name="Oval 9"/>
          <p:cNvSpPr>
            <a:spLocks noChangeArrowheads="1"/>
          </p:cNvSpPr>
          <p:nvPr/>
        </p:nvSpPr>
        <p:spPr bwMode="auto">
          <a:xfrm>
            <a:off x="2552700" y="40989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2233" name="Oval 10"/>
          <p:cNvSpPr>
            <a:spLocks noChangeArrowheads="1"/>
          </p:cNvSpPr>
          <p:nvPr/>
        </p:nvSpPr>
        <p:spPr bwMode="auto">
          <a:xfrm>
            <a:off x="1906588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2234" name="Oval 11"/>
          <p:cNvSpPr>
            <a:spLocks noChangeArrowheads="1"/>
          </p:cNvSpPr>
          <p:nvPr/>
        </p:nvSpPr>
        <p:spPr bwMode="auto">
          <a:xfrm>
            <a:off x="3128963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2235" name="Text Box 12"/>
          <p:cNvSpPr txBox="1">
            <a:spLocks noChangeArrowheads="1"/>
          </p:cNvSpPr>
          <p:nvPr/>
        </p:nvSpPr>
        <p:spPr bwMode="auto">
          <a:xfrm>
            <a:off x="2122488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2236" name="Text Box 13"/>
          <p:cNvSpPr txBox="1">
            <a:spLocks noChangeArrowheads="1"/>
          </p:cNvSpPr>
          <p:nvPr/>
        </p:nvSpPr>
        <p:spPr bwMode="auto">
          <a:xfrm>
            <a:off x="2843213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2237" name="Text Box 14"/>
          <p:cNvSpPr txBox="1">
            <a:spLocks noChangeArrowheads="1"/>
          </p:cNvSpPr>
          <p:nvPr/>
        </p:nvSpPr>
        <p:spPr bwMode="auto">
          <a:xfrm>
            <a:off x="827088" y="249237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2238" name="Text Box 15"/>
          <p:cNvSpPr txBox="1">
            <a:spLocks noChangeArrowheads="1"/>
          </p:cNvSpPr>
          <p:nvPr/>
        </p:nvSpPr>
        <p:spPr bwMode="auto">
          <a:xfrm>
            <a:off x="2266950" y="39179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2239" name="Line 16"/>
          <p:cNvSpPr>
            <a:spLocks noChangeShapeType="1"/>
          </p:cNvSpPr>
          <p:nvPr/>
        </p:nvSpPr>
        <p:spPr bwMode="auto">
          <a:xfrm flipH="1">
            <a:off x="3419475" y="2925763"/>
            <a:ext cx="792163" cy="3683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240" name="Text Box 17"/>
          <p:cNvSpPr txBox="1">
            <a:spLocks noChangeArrowheads="1"/>
          </p:cNvSpPr>
          <p:nvPr/>
        </p:nvSpPr>
        <p:spPr bwMode="auto">
          <a:xfrm>
            <a:off x="2843213" y="31416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2241" name="Text Box 18"/>
          <p:cNvSpPr txBox="1">
            <a:spLocks noChangeArrowheads="1"/>
          </p:cNvSpPr>
          <p:nvPr/>
        </p:nvSpPr>
        <p:spPr bwMode="auto">
          <a:xfrm>
            <a:off x="827088" y="3270250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2242" name="Text Box 19"/>
          <p:cNvSpPr txBox="1">
            <a:spLocks noChangeArrowheads="1"/>
          </p:cNvSpPr>
          <p:nvPr/>
        </p:nvSpPr>
        <p:spPr bwMode="auto">
          <a:xfrm>
            <a:off x="827088" y="4827588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2243" name="Text Box 20"/>
          <p:cNvSpPr txBox="1">
            <a:spLocks noChangeArrowheads="1"/>
          </p:cNvSpPr>
          <p:nvPr/>
        </p:nvSpPr>
        <p:spPr bwMode="auto">
          <a:xfrm>
            <a:off x="827088" y="404812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2244" name="Line 21"/>
          <p:cNvSpPr>
            <a:spLocks noChangeShapeType="1"/>
          </p:cNvSpPr>
          <p:nvPr/>
        </p:nvSpPr>
        <p:spPr bwMode="auto">
          <a:xfrm flipH="1">
            <a:off x="3851275" y="4386263"/>
            <a:ext cx="45243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245" name="Oval 22"/>
          <p:cNvSpPr>
            <a:spLocks noChangeArrowheads="1"/>
          </p:cNvSpPr>
          <p:nvPr/>
        </p:nvSpPr>
        <p:spPr bwMode="auto">
          <a:xfrm>
            <a:off x="4211638" y="41703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2246" name="Text Box 23"/>
          <p:cNvSpPr txBox="1">
            <a:spLocks noChangeArrowheads="1"/>
          </p:cNvSpPr>
          <p:nvPr/>
        </p:nvSpPr>
        <p:spPr bwMode="auto">
          <a:xfrm>
            <a:off x="4211638" y="3717925"/>
            <a:ext cx="57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??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2247" name="Oval 24"/>
          <p:cNvSpPr>
            <a:spLocks noChangeArrowheads="1"/>
          </p:cNvSpPr>
          <p:nvPr/>
        </p:nvSpPr>
        <p:spPr bwMode="auto">
          <a:xfrm>
            <a:off x="3635375" y="50133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2248" name="Text Box 25"/>
          <p:cNvSpPr txBox="1">
            <a:spLocks noChangeArrowheads="1"/>
          </p:cNvSpPr>
          <p:nvPr/>
        </p:nvSpPr>
        <p:spPr bwMode="auto">
          <a:xfrm>
            <a:off x="3851275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2249" name="Text Box 26"/>
          <p:cNvSpPr txBox="1">
            <a:spLocks noChangeArrowheads="1"/>
          </p:cNvSpPr>
          <p:nvPr/>
        </p:nvSpPr>
        <p:spPr bwMode="auto">
          <a:xfrm>
            <a:off x="3492500" y="5300663"/>
            <a:ext cx="52562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Answer: We can stop generating further along this branch!</a:t>
            </a:r>
          </a:p>
        </p:txBody>
      </p:sp>
      <p:sp>
        <p:nvSpPr>
          <p:cNvPr id="52250" name="Line 27"/>
          <p:cNvSpPr>
            <a:spLocks noChangeShapeType="1"/>
          </p:cNvSpPr>
          <p:nvPr/>
        </p:nvSpPr>
        <p:spPr bwMode="auto">
          <a:xfrm>
            <a:off x="4427538" y="4365625"/>
            <a:ext cx="915987" cy="627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2251" name="Rectangle 29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52253" name="Line 31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8207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Continue expanding the tree:</a:t>
            </a:r>
          </a:p>
        </p:txBody>
      </p:sp>
      <p:sp>
        <p:nvSpPr>
          <p:cNvPr id="53251" name="Line 4"/>
          <p:cNvSpPr>
            <a:spLocks noChangeShapeType="1"/>
          </p:cNvSpPr>
          <p:nvPr/>
        </p:nvSpPr>
        <p:spPr bwMode="auto">
          <a:xfrm flipH="1">
            <a:off x="2698750" y="35226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>
            <a:off x="3295650" y="3522663"/>
            <a:ext cx="91598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3253" name="Oval 6"/>
          <p:cNvSpPr>
            <a:spLocks noChangeArrowheads="1"/>
          </p:cNvSpPr>
          <p:nvPr/>
        </p:nvSpPr>
        <p:spPr bwMode="auto">
          <a:xfrm>
            <a:off x="3203575" y="3306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 flipH="1">
            <a:off x="2078038" y="4314825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>
            <a:off x="2674938" y="4314825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3256" name="Oval 9"/>
          <p:cNvSpPr>
            <a:spLocks noChangeArrowheads="1"/>
          </p:cNvSpPr>
          <p:nvPr/>
        </p:nvSpPr>
        <p:spPr bwMode="auto">
          <a:xfrm>
            <a:off x="2552700" y="40989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>
            <a:off x="1906588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3258" name="Oval 11"/>
          <p:cNvSpPr>
            <a:spLocks noChangeArrowheads="1"/>
          </p:cNvSpPr>
          <p:nvPr/>
        </p:nvSpPr>
        <p:spPr bwMode="auto">
          <a:xfrm>
            <a:off x="3128963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3259" name="Text Box 12"/>
          <p:cNvSpPr txBox="1">
            <a:spLocks noChangeArrowheads="1"/>
          </p:cNvSpPr>
          <p:nvPr/>
        </p:nvSpPr>
        <p:spPr bwMode="auto">
          <a:xfrm>
            <a:off x="2122488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3260" name="Text Box 13"/>
          <p:cNvSpPr txBox="1">
            <a:spLocks noChangeArrowheads="1"/>
          </p:cNvSpPr>
          <p:nvPr/>
        </p:nvSpPr>
        <p:spPr bwMode="auto">
          <a:xfrm>
            <a:off x="2843213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827088" y="249237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3262" name="Text Box 15"/>
          <p:cNvSpPr txBox="1">
            <a:spLocks noChangeArrowheads="1"/>
          </p:cNvSpPr>
          <p:nvPr/>
        </p:nvSpPr>
        <p:spPr bwMode="auto">
          <a:xfrm>
            <a:off x="2266950" y="39179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3263" name="Line 16"/>
          <p:cNvSpPr>
            <a:spLocks noChangeShapeType="1"/>
          </p:cNvSpPr>
          <p:nvPr/>
        </p:nvSpPr>
        <p:spPr bwMode="auto">
          <a:xfrm flipH="1">
            <a:off x="3419475" y="2925763"/>
            <a:ext cx="792163" cy="3683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2268538" y="28527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 &lt;= 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3265" name="Text Box 18"/>
          <p:cNvSpPr txBox="1">
            <a:spLocks noChangeArrowheads="1"/>
          </p:cNvSpPr>
          <p:nvPr/>
        </p:nvSpPr>
        <p:spPr bwMode="auto">
          <a:xfrm>
            <a:off x="827088" y="3270250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3266" name="Text Box 19"/>
          <p:cNvSpPr txBox="1">
            <a:spLocks noChangeArrowheads="1"/>
          </p:cNvSpPr>
          <p:nvPr/>
        </p:nvSpPr>
        <p:spPr bwMode="auto">
          <a:xfrm>
            <a:off x="827088" y="4827588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3267" name="Text Box 20"/>
          <p:cNvSpPr txBox="1">
            <a:spLocks noChangeArrowheads="1"/>
          </p:cNvSpPr>
          <p:nvPr/>
        </p:nvSpPr>
        <p:spPr bwMode="auto">
          <a:xfrm>
            <a:off x="827088" y="404812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3268" name="Line 21"/>
          <p:cNvSpPr>
            <a:spLocks noChangeShapeType="1"/>
          </p:cNvSpPr>
          <p:nvPr/>
        </p:nvSpPr>
        <p:spPr bwMode="auto">
          <a:xfrm flipH="1">
            <a:off x="3851275" y="4386263"/>
            <a:ext cx="45243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3269" name="Oval 22"/>
          <p:cNvSpPr>
            <a:spLocks noChangeArrowheads="1"/>
          </p:cNvSpPr>
          <p:nvPr/>
        </p:nvSpPr>
        <p:spPr bwMode="auto">
          <a:xfrm>
            <a:off x="4211638" y="41703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3270" name="Text Box 23"/>
          <p:cNvSpPr txBox="1">
            <a:spLocks noChangeArrowheads="1"/>
          </p:cNvSpPr>
          <p:nvPr/>
        </p:nvSpPr>
        <p:spPr bwMode="auto">
          <a:xfrm>
            <a:off x="4211638" y="3717925"/>
            <a:ext cx="129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?? &gt;= 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3271" name="Oval 24"/>
          <p:cNvSpPr>
            <a:spLocks noChangeArrowheads="1"/>
          </p:cNvSpPr>
          <p:nvPr/>
        </p:nvSpPr>
        <p:spPr bwMode="auto">
          <a:xfrm>
            <a:off x="3635375" y="50133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3272" name="Text Box 25"/>
          <p:cNvSpPr txBox="1">
            <a:spLocks noChangeArrowheads="1"/>
          </p:cNvSpPr>
          <p:nvPr/>
        </p:nvSpPr>
        <p:spPr bwMode="auto">
          <a:xfrm>
            <a:off x="3851275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3273" name="Text Box 26"/>
          <p:cNvSpPr txBox="1">
            <a:spLocks noChangeArrowheads="1"/>
          </p:cNvSpPr>
          <p:nvPr/>
        </p:nvSpPr>
        <p:spPr bwMode="auto">
          <a:xfrm>
            <a:off x="4427538" y="5013325"/>
            <a:ext cx="21605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This branch is pruned</a:t>
            </a:r>
          </a:p>
        </p:txBody>
      </p:sp>
      <p:sp>
        <p:nvSpPr>
          <p:cNvPr id="53274" name="Line 27"/>
          <p:cNvSpPr>
            <a:spLocks noChangeShapeType="1"/>
          </p:cNvSpPr>
          <p:nvPr/>
        </p:nvSpPr>
        <p:spPr bwMode="auto">
          <a:xfrm>
            <a:off x="4427538" y="4365625"/>
            <a:ext cx="915987" cy="627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3275" name="Line 28"/>
          <p:cNvSpPr>
            <a:spLocks noChangeShapeType="1"/>
          </p:cNvSpPr>
          <p:nvPr/>
        </p:nvSpPr>
        <p:spPr bwMode="auto">
          <a:xfrm flipH="1">
            <a:off x="4643438" y="4508500"/>
            <a:ext cx="360362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3276" name="Line 29"/>
          <p:cNvSpPr>
            <a:spLocks noChangeShapeType="1"/>
          </p:cNvSpPr>
          <p:nvPr/>
        </p:nvSpPr>
        <p:spPr bwMode="auto">
          <a:xfrm>
            <a:off x="3419475" y="3500438"/>
            <a:ext cx="2881313" cy="720725"/>
          </a:xfrm>
          <a:prstGeom prst="line">
            <a:avLst/>
          </a:prstGeom>
          <a:noFill/>
          <a:ln w="38100">
            <a:solidFill>
              <a:srgbClr val="FF33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3277" name="Line 30"/>
          <p:cNvSpPr>
            <a:spLocks noChangeShapeType="1"/>
          </p:cNvSpPr>
          <p:nvPr/>
        </p:nvSpPr>
        <p:spPr bwMode="auto">
          <a:xfrm>
            <a:off x="3419475" y="3500438"/>
            <a:ext cx="3673475" cy="576262"/>
          </a:xfrm>
          <a:prstGeom prst="line">
            <a:avLst/>
          </a:prstGeom>
          <a:noFill/>
          <a:ln w="38100">
            <a:solidFill>
              <a:srgbClr val="FF33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3278" name="Rectangle 32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53280" name="Line 34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250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Continue expanding the tree:</a:t>
            </a:r>
          </a:p>
        </p:txBody>
      </p:sp>
      <p:sp>
        <p:nvSpPr>
          <p:cNvPr id="54275" name="Line 4"/>
          <p:cNvSpPr>
            <a:spLocks noChangeShapeType="1"/>
          </p:cNvSpPr>
          <p:nvPr/>
        </p:nvSpPr>
        <p:spPr bwMode="auto">
          <a:xfrm flipH="1">
            <a:off x="2698750" y="35226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4276" name="Line 5"/>
          <p:cNvSpPr>
            <a:spLocks noChangeShapeType="1"/>
          </p:cNvSpPr>
          <p:nvPr/>
        </p:nvSpPr>
        <p:spPr bwMode="auto">
          <a:xfrm>
            <a:off x="3295650" y="3522663"/>
            <a:ext cx="91598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>
            <a:off x="3203575" y="3306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 flipH="1">
            <a:off x="2078038" y="4314825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2674938" y="4314825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2552700" y="40989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1906588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282" name="Oval 11"/>
          <p:cNvSpPr>
            <a:spLocks noChangeArrowheads="1"/>
          </p:cNvSpPr>
          <p:nvPr/>
        </p:nvSpPr>
        <p:spPr bwMode="auto">
          <a:xfrm>
            <a:off x="3128963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283" name="Text Box 12"/>
          <p:cNvSpPr txBox="1">
            <a:spLocks noChangeArrowheads="1"/>
          </p:cNvSpPr>
          <p:nvPr/>
        </p:nvSpPr>
        <p:spPr bwMode="auto">
          <a:xfrm>
            <a:off x="2122488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4284" name="Text Box 13"/>
          <p:cNvSpPr txBox="1">
            <a:spLocks noChangeArrowheads="1"/>
          </p:cNvSpPr>
          <p:nvPr/>
        </p:nvSpPr>
        <p:spPr bwMode="auto">
          <a:xfrm>
            <a:off x="2843213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4285" name="Text Box 14"/>
          <p:cNvSpPr txBox="1">
            <a:spLocks noChangeArrowheads="1"/>
          </p:cNvSpPr>
          <p:nvPr/>
        </p:nvSpPr>
        <p:spPr bwMode="auto">
          <a:xfrm>
            <a:off x="827088" y="249237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4286" name="Text Box 15"/>
          <p:cNvSpPr txBox="1">
            <a:spLocks noChangeArrowheads="1"/>
          </p:cNvSpPr>
          <p:nvPr/>
        </p:nvSpPr>
        <p:spPr bwMode="auto">
          <a:xfrm>
            <a:off x="2266950" y="39179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 flipH="1">
            <a:off x="3419475" y="2708275"/>
            <a:ext cx="2305050" cy="5857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4288" name="Text Box 17"/>
          <p:cNvSpPr txBox="1">
            <a:spLocks noChangeArrowheads="1"/>
          </p:cNvSpPr>
          <p:nvPr/>
        </p:nvSpPr>
        <p:spPr bwMode="auto">
          <a:xfrm>
            <a:off x="2268538" y="28527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 &lt;= 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4289" name="Text Box 18"/>
          <p:cNvSpPr txBox="1">
            <a:spLocks noChangeArrowheads="1"/>
          </p:cNvSpPr>
          <p:nvPr/>
        </p:nvSpPr>
        <p:spPr bwMode="auto">
          <a:xfrm>
            <a:off x="827088" y="3270250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4290" name="Text Box 19"/>
          <p:cNvSpPr txBox="1">
            <a:spLocks noChangeArrowheads="1"/>
          </p:cNvSpPr>
          <p:nvPr/>
        </p:nvSpPr>
        <p:spPr bwMode="auto">
          <a:xfrm>
            <a:off x="827088" y="4827588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4291" name="Text Box 20"/>
          <p:cNvSpPr txBox="1">
            <a:spLocks noChangeArrowheads="1"/>
          </p:cNvSpPr>
          <p:nvPr/>
        </p:nvSpPr>
        <p:spPr bwMode="auto">
          <a:xfrm>
            <a:off x="827088" y="404812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4292" name="Line 21"/>
          <p:cNvSpPr>
            <a:spLocks noChangeShapeType="1"/>
          </p:cNvSpPr>
          <p:nvPr/>
        </p:nvSpPr>
        <p:spPr bwMode="auto">
          <a:xfrm flipH="1">
            <a:off x="3851275" y="4386263"/>
            <a:ext cx="45243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4293" name="Oval 22"/>
          <p:cNvSpPr>
            <a:spLocks noChangeArrowheads="1"/>
          </p:cNvSpPr>
          <p:nvPr/>
        </p:nvSpPr>
        <p:spPr bwMode="auto">
          <a:xfrm>
            <a:off x="4211638" y="41703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294" name="Text Box 23"/>
          <p:cNvSpPr txBox="1">
            <a:spLocks noChangeArrowheads="1"/>
          </p:cNvSpPr>
          <p:nvPr/>
        </p:nvSpPr>
        <p:spPr bwMode="auto">
          <a:xfrm>
            <a:off x="4211638" y="371792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?? &gt;= 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4295" name="Oval 24"/>
          <p:cNvSpPr>
            <a:spLocks noChangeArrowheads="1"/>
          </p:cNvSpPr>
          <p:nvPr/>
        </p:nvSpPr>
        <p:spPr bwMode="auto">
          <a:xfrm>
            <a:off x="3635375" y="50133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296" name="Text Box 25"/>
          <p:cNvSpPr txBox="1">
            <a:spLocks noChangeArrowheads="1"/>
          </p:cNvSpPr>
          <p:nvPr/>
        </p:nvSpPr>
        <p:spPr bwMode="auto">
          <a:xfrm>
            <a:off x="3851275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4297" name="Text Box 26"/>
          <p:cNvSpPr txBox="1">
            <a:spLocks noChangeArrowheads="1"/>
          </p:cNvSpPr>
          <p:nvPr/>
        </p:nvSpPr>
        <p:spPr bwMode="auto">
          <a:xfrm>
            <a:off x="4500563" y="5022850"/>
            <a:ext cx="1727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This branch is pruned</a:t>
            </a:r>
          </a:p>
        </p:txBody>
      </p:sp>
      <p:sp>
        <p:nvSpPr>
          <p:cNvPr id="54298" name="Line 27"/>
          <p:cNvSpPr>
            <a:spLocks noChangeShapeType="1"/>
          </p:cNvSpPr>
          <p:nvPr/>
        </p:nvSpPr>
        <p:spPr bwMode="auto">
          <a:xfrm>
            <a:off x="4427538" y="4365625"/>
            <a:ext cx="915987" cy="627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4299" name="Line 28"/>
          <p:cNvSpPr>
            <a:spLocks noChangeShapeType="1"/>
          </p:cNvSpPr>
          <p:nvPr/>
        </p:nvSpPr>
        <p:spPr bwMode="auto">
          <a:xfrm flipH="1">
            <a:off x="4643438" y="4508500"/>
            <a:ext cx="360362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300" name="Oval 29"/>
          <p:cNvSpPr>
            <a:spLocks noChangeArrowheads="1"/>
          </p:cNvSpPr>
          <p:nvPr/>
        </p:nvSpPr>
        <p:spPr bwMode="auto">
          <a:xfrm>
            <a:off x="5724525" y="24923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301" name="Line 30"/>
          <p:cNvSpPr>
            <a:spLocks noChangeShapeType="1"/>
          </p:cNvSpPr>
          <p:nvPr/>
        </p:nvSpPr>
        <p:spPr bwMode="auto">
          <a:xfrm flipH="1">
            <a:off x="6081713" y="33067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4302" name="Line 31"/>
          <p:cNvSpPr>
            <a:spLocks noChangeShapeType="1"/>
          </p:cNvSpPr>
          <p:nvPr/>
        </p:nvSpPr>
        <p:spPr bwMode="auto">
          <a:xfrm>
            <a:off x="6678613" y="3306763"/>
            <a:ext cx="557212" cy="40957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4303" name="Oval 32"/>
          <p:cNvSpPr>
            <a:spLocks noChangeArrowheads="1"/>
          </p:cNvSpPr>
          <p:nvPr/>
        </p:nvSpPr>
        <p:spPr bwMode="auto">
          <a:xfrm>
            <a:off x="6586538" y="30908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304" name="Oval 33"/>
          <p:cNvSpPr>
            <a:spLocks noChangeArrowheads="1"/>
          </p:cNvSpPr>
          <p:nvPr/>
        </p:nvSpPr>
        <p:spPr bwMode="auto">
          <a:xfrm>
            <a:off x="5935663" y="38830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305" name="Line 34"/>
          <p:cNvSpPr>
            <a:spLocks noChangeShapeType="1"/>
          </p:cNvSpPr>
          <p:nvPr/>
        </p:nvSpPr>
        <p:spPr bwMode="auto">
          <a:xfrm flipH="1">
            <a:off x="5940425" y="4149725"/>
            <a:ext cx="71438" cy="50323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4306" name="Oval 35"/>
          <p:cNvSpPr>
            <a:spLocks noChangeArrowheads="1"/>
          </p:cNvSpPr>
          <p:nvPr/>
        </p:nvSpPr>
        <p:spPr bwMode="auto">
          <a:xfrm>
            <a:off x="5795963" y="46878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307" name="Text Box 36"/>
          <p:cNvSpPr txBox="1">
            <a:spLocks noChangeArrowheads="1"/>
          </p:cNvSpPr>
          <p:nvPr/>
        </p:nvSpPr>
        <p:spPr bwMode="auto">
          <a:xfrm>
            <a:off x="5940425" y="45085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4308" name="Text Box 37"/>
          <p:cNvSpPr txBox="1">
            <a:spLocks noChangeArrowheads="1"/>
          </p:cNvSpPr>
          <p:nvPr/>
        </p:nvSpPr>
        <p:spPr bwMode="auto">
          <a:xfrm>
            <a:off x="6084888" y="3716338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4309" name="Line 38"/>
          <p:cNvSpPr>
            <a:spLocks noChangeShapeType="1"/>
          </p:cNvSpPr>
          <p:nvPr/>
        </p:nvSpPr>
        <p:spPr bwMode="auto">
          <a:xfrm>
            <a:off x="5940425" y="2708275"/>
            <a:ext cx="647700" cy="4333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4310" name="Text Box 39"/>
          <p:cNvSpPr txBox="1">
            <a:spLocks noChangeArrowheads="1"/>
          </p:cNvSpPr>
          <p:nvPr/>
        </p:nvSpPr>
        <p:spPr bwMode="auto">
          <a:xfrm>
            <a:off x="6659563" y="3789363"/>
            <a:ext cx="21605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What can be said here?</a:t>
            </a:r>
          </a:p>
        </p:txBody>
      </p:sp>
      <p:sp>
        <p:nvSpPr>
          <p:cNvPr id="54311" name="Rectangle 41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54313" name="Line 43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4389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3600"/>
          </a:xfrm>
        </p:spPr>
        <p:txBody>
          <a:bodyPr/>
          <a:lstStyle/>
          <a:p>
            <a:pPr eaLnBrk="1" hangingPunct="1"/>
            <a:r>
              <a:rPr lang="en-NZ" altLang="en-US" sz="3600" smtClean="0">
                <a:latin typeface="Lucida Calligraphy" pitchFamily="66" charset="0"/>
              </a:rPr>
              <a:t>Intelligent Search</a:t>
            </a:r>
            <a:endParaRPr lang="en-AU" altLang="en-US" sz="3600" smtClean="0">
              <a:latin typeface="Lucida Calligraphy" pitchFamily="66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042988" y="3429000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i="1"/>
              <a:t>B</a:t>
            </a:r>
            <a:endParaRPr lang="en-NZ" altLang="en-US" sz="3600" b="1" i="1"/>
          </a:p>
        </p:txBody>
      </p:sp>
      <p:sp>
        <p:nvSpPr>
          <p:cNvPr id="38917" name="Line 11"/>
          <p:cNvSpPr>
            <a:spLocks noChangeShapeType="1"/>
          </p:cNvSpPr>
          <p:nvPr/>
        </p:nvSpPr>
        <p:spPr bwMode="auto">
          <a:xfrm flipH="1" flipV="1">
            <a:off x="5508625" y="4581525"/>
            <a:ext cx="1150938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918" name="Text Box 12"/>
          <p:cNvSpPr txBox="1">
            <a:spLocks noChangeArrowheads="1"/>
          </p:cNvSpPr>
          <p:nvPr/>
        </p:nvSpPr>
        <p:spPr bwMode="auto">
          <a:xfrm>
            <a:off x="900113" y="1268413"/>
            <a:ext cx="7559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/>
              <a:t>Example: I need to go to B from A and I know B is west of A</a:t>
            </a:r>
            <a:endParaRPr lang="en-AU" altLang="en-US">
              <a:latin typeface="Times New Roman" pitchFamily="18" charset="0"/>
            </a:endParaRPr>
          </a:p>
        </p:txBody>
      </p:sp>
      <p:sp>
        <p:nvSpPr>
          <p:cNvPr id="38919" name="Text Box 24"/>
          <p:cNvSpPr txBox="1">
            <a:spLocks noChangeArrowheads="1"/>
          </p:cNvSpPr>
          <p:nvPr/>
        </p:nvSpPr>
        <p:spPr bwMode="auto">
          <a:xfrm>
            <a:off x="6804025" y="422116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i="1"/>
              <a:t>A</a:t>
            </a:r>
            <a:endParaRPr lang="en-NZ" altLang="en-US" sz="3600" b="1" i="1"/>
          </a:p>
        </p:txBody>
      </p:sp>
      <p:sp>
        <p:nvSpPr>
          <p:cNvPr id="38920" name="Line 25"/>
          <p:cNvSpPr>
            <a:spLocks noChangeShapeType="1"/>
          </p:cNvSpPr>
          <p:nvPr/>
        </p:nvSpPr>
        <p:spPr bwMode="auto">
          <a:xfrm flipV="1">
            <a:off x="6661150" y="3573463"/>
            <a:ext cx="71438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921" name="Line 26"/>
          <p:cNvSpPr>
            <a:spLocks noChangeShapeType="1"/>
          </p:cNvSpPr>
          <p:nvPr/>
        </p:nvSpPr>
        <p:spPr bwMode="auto">
          <a:xfrm>
            <a:off x="6661150" y="4652963"/>
            <a:ext cx="86360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922" name="Text Box 27"/>
          <p:cNvSpPr txBox="1">
            <a:spLocks noChangeArrowheads="1"/>
          </p:cNvSpPr>
          <p:nvPr/>
        </p:nvSpPr>
        <p:spPr bwMode="auto">
          <a:xfrm>
            <a:off x="7451725" y="5373688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i="1"/>
              <a:t>?</a:t>
            </a:r>
            <a:endParaRPr lang="en-NZ" altLang="en-US" sz="2800" b="1" i="1"/>
          </a:p>
        </p:txBody>
      </p:sp>
      <p:sp>
        <p:nvSpPr>
          <p:cNvPr id="38923" name="Text Box 28"/>
          <p:cNvSpPr txBox="1">
            <a:spLocks noChangeArrowheads="1"/>
          </p:cNvSpPr>
          <p:nvPr/>
        </p:nvSpPr>
        <p:spPr bwMode="auto">
          <a:xfrm>
            <a:off x="6516688" y="3068638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i="1"/>
              <a:t>?</a:t>
            </a:r>
            <a:endParaRPr lang="en-NZ" altLang="en-US" sz="2800" b="1" i="1"/>
          </a:p>
        </p:txBody>
      </p:sp>
      <p:sp>
        <p:nvSpPr>
          <p:cNvPr id="38924" name="Text Box 29"/>
          <p:cNvSpPr txBox="1">
            <a:spLocks noChangeArrowheads="1"/>
          </p:cNvSpPr>
          <p:nvPr/>
        </p:nvSpPr>
        <p:spPr bwMode="auto">
          <a:xfrm>
            <a:off x="5146675" y="4292600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i="1"/>
              <a:t>?</a:t>
            </a:r>
            <a:endParaRPr lang="en-NZ" altLang="en-US" sz="2800" b="1" i="1"/>
          </a:p>
        </p:txBody>
      </p:sp>
      <p:sp>
        <p:nvSpPr>
          <p:cNvPr id="38925" name="Text Box 30"/>
          <p:cNvSpPr txBox="1">
            <a:spLocks noChangeArrowheads="1"/>
          </p:cNvSpPr>
          <p:nvPr/>
        </p:nvSpPr>
        <p:spPr bwMode="auto">
          <a:xfrm>
            <a:off x="1116013" y="4941888"/>
            <a:ext cx="38877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i="1" dirty="0"/>
              <a:t>Which of the 3 paths should I take?</a:t>
            </a:r>
            <a:endParaRPr lang="en-NZ" altLang="en-US" sz="2800" b="1" i="1" dirty="0"/>
          </a:p>
        </p:txBody>
      </p:sp>
      <p:sp>
        <p:nvSpPr>
          <p:cNvPr id="38926" name="Text Box 31"/>
          <p:cNvSpPr txBox="1">
            <a:spLocks noChangeArrowheads="1"/>
          </p:cNvSpPr>
          <p:nvPr/>
        </p:nvSpPr>
        <p:spPr bwMode="auto">
          <a:xfrm>
            <a:off x="3492500" y="535781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i="1"/>
              <a:t>   Travel west</a:t>
            </a:r>
            <a:endParaRPr lang="en-NZ" altLang="en-US" sz="2800" b="1" i="1"/>
          </a:p>
        </p:txBody>
      </p:sp>
      <p:sp>
        <p:nvSpPr>
          <p:cNvPr id="38927" name="Line 32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923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Continue expanding the tree:</a:t>
            </a:r>
          </a:p>
        </p:txBody>
      </p:sp>
      <p:sp>
        <p:nvSpPr>
          <p:cNvPr id="55299" name="Line 4"/>
          <p:cNvSpPr>
            <a:spLocks noChangeShapeType="1"/>
          </p:cNvSpPr>
          <p:nvPr/>
        </p:nvSpPr>
        <p:spPr bwMode="auto">
          <a:xfrm flipH="1">
            <a:off x="2698750" y="35226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00" name="Line 5"/>
          <p:cNvSpPr>
            <a:spLocks noChangeShapeType="1"/>
          </p:cNvSpPr>
          <p:nvPr/>
        </p:nvSpPr>
        <p:spPr bwMode="auto">
          <a:xfrm>
            <a:off x="3295650" y="3522663"/>
            <a:ext cx="91598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01" name="Oval 6"/>
          <p:cNvSpPr>
            <a:spLocks noChangeArrowheads="1"/>
          </p:cNvSpPr>
          <p:nvPr/>
        </p:nvSpPr>
        <p:spPr bwMode="auto">
          <a:xfrm>
            <a:off x="3203575" y="3306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2" name="Line 7"/>
          <p:cNvSpPr>
            <a:spLocks noChangeShapeType="1"/>
          </p:cNvSpPr>
          <p:nvPr/>
        </p:nvSpPr>
        <p:spPr bwMode="auto">
          <a:xfrm flipH="1">
            <a:off x="2078038" y="4314825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>
            <a:off x="2674938" y="4314825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2552700" y="40989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5" name="Oval 10"/>
          <p:cNvSpPr>
            <a:spLocks noChangeArrowheads="1"/>
          </p:cNvSpPr>
          <p:nvPr/>
        </p:nvSpPr>
        <p:spPr bwMode="auto">
          <a:xfrm>
            <a:off x="1906588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6" name="Oval 11"/>
          <p:cNvSpPr>
            <a:spLocks noChangeArrowheads="1"/>
          </p:cNvSpPr>
          <p:nvPr/>
        </p:nvSpPr>
        <p:spPr bwMode="auto">
          <a:xfrm>
            <a:off x="3128963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7" name="Text Box 12"/>
          <p:cNvSpPr txBox="1">
            <a:spLocks noChangeArrowheads="1"/>
          </p:cNvSpPr>
          <p:nvPr/>
        </p:nvSpPr>
        <p:spPr bwMode="auto">
          <a:xfrm>
            <a:off x="2122488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5308" name="Text Box 13"/>
          <p:cNvSpPr txBox="1">
            <a:spLocks noChangeArrowheads="1"/>
          </p:cNvSpPr>
          <p:nvPr/>
        </p:nvSpPr>
        <p:spPr bwMode="auto">
          <a:xfrm>
            <a:off x="2843213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5309" name="Text Box 14"/>
          <p:cNvSpPr txBox="1">
            <a:spLocks noChangeArrowheads="1"/>
          </p:cNvSpPr>
          <p:nvPr/>
        </p:nvSpPr>
        <p:spPr bwMode="auto">
          <a:xfrm>
            <a:off x="827088" y="249237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5310" name="Text Box 15"/>
          <p:cNvSpPr txBox="1">
            <a:spLocks noChangeArrowheads="1"/>
          </p:cNvSpPr>
          <p:nvPr/>
        </p:nvSpPr>
        <p:spPr bwMode="auto">
          <a:xfrm>
            <a:off x="2266950" y="39179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5311" name="Line 16"/>
          <p:cNvSpPr>
            <a:spLocks noChangeShapeType="1"/>
          </p:cNvSpPr>
          <p:nvPr/>
        </p:nvSpPr>
        <p:spPr bwMode="auto">
          <a:xfrm flipH="1">
            <a:off x="3419475" y="2708275"/>
            <a:ext cx="2305050" cy="5857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12" name="Text Box 17"/>
          <p:cNvSpPr txBox="1">
            <a:spLocks noChangeArrowheads="1"/>
          </p:cNvSpPr>
          <p:nvPr/>
        </p:nvSpPr>
        <p:spPr bwMode="auto">
          <a:xfrm>
            <a:off x="2268538" y="28527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 &lt;= 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5313" name="Text Box 18"/>
          <p:cNvSpPr txBox="1">
            <a:spLocks noChangeArrowheads="1"/>
          </p:cNvSpPr>
          <p:nvPr/>
        </p:nvSpPr>
        <p:spPr bwMode="auto">
          <a:xfrm>
            <a:off x="827088" y="3270250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5314" name="Text Box 19"/>
          <p:cNvSpPr txBox="1">
            <a:spLocks noChangeArrowheads="1"/>
          </p:cNvSpPr>
          <p:nvPr/>
        </p:nvSpPr>
        <p:spPr bwMode="auto">
          <a:xfrm>
            <a:off x="827088" y="4827588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5315" name="Text Box 20"/>
          <p:cNvSpPr txBox="1">
            <a:spLocks noChangeArrowheads="1"/>
          </p:cNvSpPr>
          <p:nvPr/>
        </p:nvSpPr>
        <p:spPr bwMode="auto">
          <a:xfrm>
            <a:off x="827088" y="404812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5316" name="Line 21"/>
          <p:cNvSpPr>
            <a:spLocks noChangeShapeType="1"/>
          </p:cNvSpPr>
          <p:nvPr/>
        </p:nvSpPr>
        <p:spPr bwMode="auto">
          <a:xfrm flipH="1">
            <a:off x="3851275" y="4386263"/>
            <a:ext cx="45243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17" name="Oval 22"/>
          <p:cNvSpPr>
            <a:spLocks noChangeArrowheads="1"/>
          </p:cNvSpPr>
          <p:nvPr/>
        </p:nvSpPr>
        <p:spPr bwMode="auto">
          <a:xfrm>
            <a:off x="4211638" y="41703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18" name="Text Box 23"/>
          <p:cNvSpPr txBox="1">
            <a:spLocks noChangeArrowheads="1"/>
          </p:cNvSpPr>
          <p:nvPr/>
        </p:nvSpPr>
        <p:spPr bwMode="auto">
          <a:xfrm>
            <a:off x="4211638" y="371792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?? &gt;= 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5319" name="Oval 24"/>
          <p:cNvSpPr>
            <a:spLocks noChangeArrowheads="1"/>
          </p:cNvSpPr>
          <p:nvPr/>
        </p:nvSpPr>
        <p:spPr bwMode="auto">
          <a:xfrm>
            <a:off x="3635375" y="50133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20" name="Text Box 25"/>
          <p:cNvSpPr txBox="1">
            <a:spLocks noChangeArrowheads="1"/>
          </p:cNvSpPr>
          <p:nvPr/>
        </p:nvSpPr>
        <p:spPr bwMode="auto">
          <a:xfrm>
            <a:off x="3851275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5321" name="Text Box 26"/>
          <p:cNvSpPr txBox="1">
            <a:spLocks noChangeArrowheads="1"/>
          </p:cNvSpPr>
          <p:nvPr/>
        </p:nvSpPr>
        <p:spPr bwMode="auto">
          <a:xfrm>
            <a:off x="4284663" y="5167313"/>
            <a:ext cx="1727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This branch is pruned</a:t>
            </a:r>
          </a:p>
        </p:txBody>
      </p:sp>
      <p:sp>
        <p:nvSpPr>
          <p:cNvPr id="55322" name="Line 27"/>
          <p:cNvSpPr>
            <a:spLocks noChangeShapeType="1"/>
          </p:cNvSpPr>
          <p:nvPr/>
        </p:nvSpPr>
        <p:spPr bwMode="auto">
          <a:xfrm>
            <a:off x="4427538" y="4365625"/>
            <a:ext cx="915987" cy="627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23" name="Line 28"/>
          <p:cNvSpPr>
            <a:spLocks noChangeShapeType="1"/>
          </p:cNvSpPr>
          <p:nvPr/>
        </p:nvSpPr>
        <p:spPr bwMode="auto">
          <a:xfrm flipH="1">
            <a:off x="4643438" y="4508500"/>
            <a:ext cx="360362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5324" name="Oval 29"/>
          <p:cNvSpPr>
            <a:spLocks noChangeArrowheads="1"/>
          </p:cNvSpPr>
          <p:nvPr/>
        </p:nvSpPr>
        <p:spPr bwMode="auto">
          <a:xfrm>
            <a:off x="5724525" y="24923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25" name="Line 30"/>
          <p:cNvSpPr>
            <a:spLocks noChangeShapeType="1"/>
          </p:cNvSpPr>
          <p:nvPr/>
        </p:nvSpPr>
        <p:spPr bwMode="auto">
          <a:xfrm flipH="1">
            <a:off x="6084888" y="3306763"/>
            <a:ext cx="593725" cy="8429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26" name="Line 31"/>
          <p:cNvSpPr>
            <a:spLocks noChangeShapeType="1"/>
          </p:cNvSpPr>
          <p:nvPr/>
        </p:nvSpPr>
        <p:spPr bwMode="auto">
          <a:xfrm>
            <a:off x="6678613" y="3306763"/>
            <a:ext cx="557212" cy="40957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27" name="Oval 32"/>
          <p:cNvSpPr>
            <a:spLocks noChangeArrowheads="1"/>
          </p:cNvSpPr>
          <p:nvPr/>
        </p:nvSpPr>
        <p:spPr bwMode="auto">
          <a:xfrm>
            <a:off x="6586538" y="30908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28" name="Oval 33"/>
          <p:cNvSpPr>
            <a:spLocks noChangeArrowheads="1"/>
          </p:cNvSpPr>
          <p:nvPr/>
        </p:nvSpPr>
        <p:spPr bwMode="auto">
          <a:xfrm>
            <a:off x="5935663" y="41560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29" name="Line 34"/>
          <p:cNvSpPr>
            <a:spLocks noChangeShapeType="1"/>
          </p:cNvSpPr>
          <p:nvPr/>
        </p:nvSpPr>
        <p:spPr bwMode="auto">
          <a:xfrm flipH="1">
            <a:off x="5940425" y="4422775"/>
            <a:ext cx="71438" cy="50323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30" name="Oval 35"/>
          <p:cNvSpPr>
            <a:spLocks noChangeArrowheads="1"/>
          </p:cNvSpPr>
          <p:nvPr/>
        </p:nvSpPr>
        <p:spPr bwMode="auto">
          <a:xfrm>
            <a:off x="5795963" y="49609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31" name="Text Box 36"/>
          <p:cNvSpPr txBox="1">
            <a:spLocks noChangeArrowheads="1"/>
          </p:cNvSpPr>
          <p:nvPr/>
        </p:nvSpPr>
        <p:spPr bwMode="auto">
          <a:xfrm>
            <a:off x="5940425" y="47815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5332" name="Text Box 37"/>
          <p:cNvSpPr txBox="1">
            <a:spLocks noChangeArrowheads="1"/>
          </p:cNvSpPr>
          <p:nvPr/>
        </p:nvSpPr>
        <p:spPr bwMode="auto">
          <a:xfrm>
            <a:off x="6084888" y="3989388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5333" name="Line 38"/>
          <p:cNvSpPr>
            <a:spLocks noChangeShapeType="1"/>
          </p:cNvSpPr>
          <p:nvPr/>
        </p:nvSpPr>
        <p:spPr bwMode="auto">
          <a:xfrm>
            <a:off x="5940425" y="2708275"/>
            <a:ext cx="647700" cy="4333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5334" name="Text Box 39"/>
          <p:cNvSpPr txBox="1">
            <a:spLocks noChangeArrowheads="1"/>
          </p:cNvSpPr>
          <p:nvPr/>
        </p:nvSpPr>
        <p:spPr bwMode="auto">
          <a:xfrm>
            <a:off x="6659563" y="3789363"/>
            <a:ext cx="21605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What can be said here?</a:t>
            </a:r>
          </a:p>
        </p:txBody>
      </p:sp>
      <p:sp>
        <p:nvSpPr>
          <p:cNvPr id="55335" name="Text Box 40"/>
          <p:cNvSpPr txBox="1">
            <a:spLocks noChangeArrowheads="1"/>
          </p:cNvSpPr>
          <p:nvPr/>
        </p:nvSpPr>
        <p:spPr bwMode="auto">
          <a:xfrm>
            <a:off x="6875463" y="2205038"/>
            <a:ext cx="2233612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First, what constraints can we put here?</a:t>
            </a:r>
          </a:p>
        </p:txBody>
      </p:sp>
      <p:sp>
        <p:nvSpPr>
          <p:cNvPr id="55336" name="Rectangle 42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55338" name="Line 44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3988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Continue expanding the tree:</a:t>
            </a:r>
          </a:p>
        </p:txBody>
      </p:sp>
      <p:sp>
        <p:nvSpPr>
          <p:cNvPr id="56323" name="Line 4"/>
          <p:cNvSpPr>
            <a:spLocks noChangeShapeType="1"/>
          </p:cNvSpPr>
          <p:nvPr/>
        </p:nvSpPr>
        <p:spPr bwMode="auto">
          <a:xfrm flipH="1">
            <a:off x="2698750" y="35226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24" name="Line 5"/>
          <p:cNvSpPr>
            <a:spLocks noChangeShapeType="1"/>
          </p:cNvSpPr>
          <p:nvPr/>
        </p:nvSpPr>
        <p:spPr bwMode="auto">
          <a:xfrm>
            <a:off x="3295650" y="3522663"/>
            <a:ext cx="91598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25" name="Oval 6"/>
          <p:cNvSpPr>
            <a:spLocks noChangeArrowheads="1"/>
          </p:cNvSpPr>
          <p:nvPr/>
        </p:nvSpPr>
        <p:spPr bwMode="auto">
          <a:xfrm>
            <a:off x="3203575" y="3306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6326" name="Line 7"/>
          <p:cNvSpPr>
            <a:spLocks noChangeShapeType="1"/>
          </p:cNvSpPr>
          <p:nvPr/>
        </p:nvSpPr>
        <p:spPr bwMode="auto">
          <a:xfrm flipH="1">
            <a:off x="2078038" y="4314825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27" name="Line 8"/>
          <p:cNvSpPr>
            <a:spLocks noChangeShapeType="1"/>
          </p:cNvSpPr>
          <p:nvPr/>
        </p:nvSpPr>
        <p:spPr bwMode="auto">
          <a:xfrm>
            <a:off x="2674938" y="4314825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28" name="Oval 9"/>
          <p:cNvSpPr>
            <a:spLocks noChangeArrowheads="1"/>
          </p:cNvSpPr>
          <p:nvPr/>
        </p:nvSpPr>
        <p:spPr bwMode="auto">
          <a:xfrm>
            <a:off x="2552700" y="40989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6329" name="Oval 10"/>
          <p:cNvSpPr>
            <a:spLocks noChangeArrowheads="1"/>
          </p:cNvSpPr>
          <p:nvPr/>
        </p:nvSpPr>
        <p:spPr bwMode="auto">
          <a:xfrm>
            <a:off x="1906588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6330" name="Oval 11"/>
          <p:cNvSpPr>
            <a:spLocks noChangeArrowheads="1"/>
          </p:cNvSpPr>
          <p:nvPr/>
        </p:nvSpPr>
        <p:spPr bwMode="auto">
          <a:xfrm>
            <a:off x="3128963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6331" name="Text Box 12"/>
          <p:cNvSpPr txBox="1">
            <a:spLocks noChangeArrowheads="1"/>
          </p:cNvSpPr>
          <p:nvPr/>
        </p:nvSpPr>
        <p:spPr bwMode="auto">
          <a:xfrm>
            <a:off x="2122488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2843213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6333" name="Text Box 14"/>
          <p:cNvSpPr txBox="1">
            <a:spLocks noChangeArrowheads="1"/>
          </p:cNvSpPr>
          <p:nvPr/>
        </p:nvSpPr>
        <p:spPr bwMode="auto">
          <a:xfrm>
            <a:off x="827088" y="249237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6334" name="Text Box 15"/>
          <p:cNvSpPr txBox="1">
            <a:spLocks noChangeArrowheads="1"/>
          </p:cNvSpPr>
          <p:nvPr/>
        </p:nvSpPr>
        <p:spPr bwMode="auto">
          <a:xfrm>
            <a:off x="2266950" y="39179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 flipH="1">
            <a:off x="3419475" y="2708275"/>
            <a:ext cx="2305050" cy="5857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36" name="Text Box 17"/>
          <p:cNvSpPr txBox="1">
            <a:spLocks noChangeArrowheads="1"/>
          </p:cNvSpPr>
          <p:nvPr/>
        </p:nvSpPr>
        <p:spPr bwMode="auto">
          <a:xfrm>
            <a:off x="2268538" y="28527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 &lt;= 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6337" name="Text Box 18"/>
          <p:cNvSpPr txBox="1">
            <a:spLocks noChangeArrowheads="1"/>
          </p:cNvSpPr>
          <p:nvPr/>
        </p:nvSpPr>
        <p:spPr bwMode="auto">
          <a:xfrm>
            <a:off x="827088" y="3270250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6338" name="Text Box 19"/>
          <p:cNvSpPr txBox="1">
            <a:spLocks noChangeArrowheads="1"/>
          </p:cNvSpPr>
          <p:nvPr/>
        </p:nvSpPr>
        <p:spPr bwMode="auto">
          <a:xfrm>
            <a:off x="827088" y="4827588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6339" name="Text Box 20"/>
          <p:cNvSpPr txBox="1">
            <a:spLocks noChangeArrowheads="1"/>
          </p:cNvSpPr>
          <p:nvPr/>
        </p:nvSpPr>
        <p:spPr bwMode="auto">
          <a:xfrm>
            <a:off x="827088" y="404812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6340" name="Line 21"/>
          <p:cNvSpPr>
            <a:spLocks noChangeShapeType="1"/>
          </p:cNvSpPr>
          <p:nvPr/>
        </p:nvSpPr>
        <p:spPr bwMode="auto">
          <a:xfrm flipH="1">
            <a:off x="3851275" y="4386263"/>
            <a:ext cx="45243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41" name="Oval 22"/>
          <p:cNvSpPr>
            <a:spLocks noChangeArrowheads="1"/>
          </p:cNvSpPr>
          <p:nvPr/>
        </p:nvSpPr>
        <p:spPr bwMode="auto">
          <a:xfrm>
            <a:off x="4211638" y="41703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6342" name="Text Box 23"/>
          <p:cNvSpPr txBox="1">
            <a:spLocks noChangeArrowheads="1"/>
          </p:cNvSpPr>
          <p:nvPr/>
        </p:nvSpPr>
        <p:spPr bwMode="auto">
          <a:xfrm>
            <a:off x="4211638" y="371792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?? &gt;= 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6343" name="Oval 24"/>
          <p:cNvSpPr>
            <a:spLocks noChangeArrowheads="1"/>
          </p:cNvSpPr>
          <p:nvPr/>
        </p:nvSpPr>
        <p:spPr bwMode="auto">
          <a:xfrm>
            <a:off x="3635375" y="50133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6344" name="Text Box 25"/>
          <p:cNvSpPr txBox="1">
            <a:spLocks noChangeArrowheads="1"/>
          </p:cNvSpPr>
          <p:nvPr/>
        </p:nvSpPr>
        <p:spPr bwMode="auto">
          <a:xfrm>
            <a:off x="3851275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6345" name="Text Box 26"/>
          <p:cNvSpPr txBox="1">
            <a:spLocks noChangeArrowheads="1"/>
          </p:cNvSpPr>
          <p:nvPr/>
        </p:nvSpPr>
        <p:spPr bwMode="auto">
          <a:xfrm>
            <a:off x="4500563" y="5022850"/>
            <a:ext cx="1727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This branch is pruned</a:t>
            </a:r>
          </a:p>
        </p:txBody>
      </p:sp>
      <p:sp>
        <p:nvSpPr>
          <p:cNvPr id="56346" name="Line 27"/>
          <p:cNvSpPr>
            <a:spLocks noChangeShapeType="1"/>
          </p:cNvSpPr>
          <p:nvPr/>
        </p:nvSpPr>
        <p:spPr bwMode="auto">
          <a:xfrm>
            <a:off x="4427538" y="4365625"/>
            <a:ext cx="915987" cy="627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47" name="Line 28"/>
          <p:cNvSpPr>
            <a:spLocks noChangeShapeType="1"/>
          </p:cNvSpPr>
          <p:nvPr/>
        </p:nvSpPr>
        <p:spPr bwMode="auto">
          <a:xfrm flipH="1">
            <a:off x="4643438" y="4508500"/>
            <a:ext cx="360362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348" name="Oval 29"/>
          <p:cNvSpPr>
            <a:spLocks noChangeArrowheads="1"/>
          </p:cNvSpPr>
          <p:nvPr/>
        </p:nvSpPr>
        <p:spPr bwMode="auto">
          <a:xfrm>
            <a:off x="5724525" y="24923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6349" name="Line 30"/>
          <p:cNvSpPr>
            <a:spLocks noChangeShapeType="1"/>
          </p:cNvSpPr>
          <p:nvPr/>
        </p:nvSpPr>
        <p:spPr bwMode="auto">
          <a:xfrm flipH="1">
            <a:off x="6081713" y="33067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50" name="Line 31"/>
          <p:cNvSpPr>
            <a:spLocks noChangeShapeType="1"/>
          </p:cNvSpPr>
          <p:nvPr/>
        </p:nvSpPr>
        <p:spPr bwMode="auto">
          <a:xfrm>
            <a:off x="6678613" y="3306763"/>
            <a:ext cx="557212" cy="40957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51" name="Oval 32"/>
          <p:cNvSpPr>
            <a:spLocks noChangeArrowheads="1"/>
          </p:cNvSpPr>
          <p:nvPr/>
        </p:nvSpPr>
        <p:spPr bwMode="auto">
          <a:xfrm>
            <a:off x="6586538" y="30908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6352" name="Oval 33"/>
          <p:cNvSpPr>
            <a:spLocks noChangeArrowheads="1"/>
          </p:cNvSpPr>
          <p:nvPr/>
        </p:nvSpPr>
        <p:spPr bwMode="auto">
          <a:xfrm>
            <a:off x="5935663" y="38830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6353" name="Line 34"/>
          <p:cNvSpPr>
            <a:spLocks noChangeShapeType="1"/>
          </p:cNvSpPr>
          <p:nvPr/>
        </p:nvSpPr>
        <p:spPr bwMode="auto">
          <a:xfrm flipH="1">
            <a:off x="5940425" y="4149725"/>
            <a:ext cx="71438" cy="50323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54" name="Oval 35"/>
          <p:cNvSpPr>
            <a:spLocks noChangeArrowheads="1"/>
          </p:cNvSpPr>
          <p:nvPr/>
        </p:nvSpPr>
        <p:spPr bwMode="auto">
          <a:xfrm>
            <a:off x="5795963" y="46878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6355" name="Text Box 36"/>
          <p:cNvSpPr txBox="1">
            <a:spLocks noChangeArrowheads="1"/>
          </p:cNvSpPr>
          <p:nvPr/>
        </p:nvSpPr>
        <p:spPr bwMode="auto">
          <a:xfrm>
            <a:off x="5940425" y="45085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6356" name="Text Box 37"/>
          <p:cNvSpPr txBox="1">
            <a:spLocks noChangeArrowheads="1"/>
          </p:cNvSpPr>
          <p:nvPr/>
        </p:nvSpPr>
        <p:spPr bwMode="auto">
          <a:xfrm>
            <a:off x="6084888" y="3716338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6357" name="Line 38"/>
          <p:cNvSpPr>
            <a:spLocks noChangeShapeType="1"/>
          </p:cNvSpPr>
          <p:nvPr/>
        </p:nvSpPr>
        <p:spPr bwMode="auto">
          <a:xfrm>
            <a:off x="5940425" y="2708275"/>
            <a:ext cx="647700" cy="4333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6358" name="Text Box 39"/>
          <p:cNvSpPr txBox="1">
            <a:spLocks noChangeArrowheads="1"/>
          </p:cNvSpPr>
          <p:nvPr/>
        </p:nvSpPr>
        <p:spPr bwMode="auto">
          <a:xfrm>
            <a:off x="6659563" y="3789363"/>
            <a:ext cx="21605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What can be said here now?</a:t>
            </a:r>
          </a:p>
        </p:txBody>
      </p:sp>
      <p:sp>
        <p:nvSpPr>
          <p:cNvPr id="56359" name="Text Box 40"/>
          <p:cNvSpPr txBox="1">
            <a:spLocks noChangeArrowheads="1"/>
          </p:cNvSpPr>
          <p:nvPr/>
        </p:nvSpPr>
        <p:spPr bwMode="auto">
          <a:xfrm>
            <a:off x="6804025" y="2924175"/>
            <a:ext cx="12969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? &lt;= 2</a:t>
            </a:r>
          </a:p>
        </p:txBody>
      </p: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6659563" y="5229225"/>
            <a:ext cx="2124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Nothing yet!</a:t>
            </a:r>
          </a:p>
        </p:txBody>
      </p:sp>
      <p:sp>
        <p:nvSpPr>
          <p:cNvPr id="56361" name="Rectangle 43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56363" name="Line 45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0806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Continue expanding the tree:</a:t>
            </a:r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 flipH="1">
            <a:off x="2698750" y="35226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>
            <a:off x="3295650" y="3522663"/>
            <a:ext cx="91598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3203575" y="3306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50" name="Line 7"/>
          <p:cNvSpPr>
            <a:spLocks noChangeShapeType="1"/>
          </p:cNvSpPr>
          <p:nvPr/>
        </p:nvSpPr>
        <p:spPr bwMode="auto">
          <a:xfrm flipH="1">
            <a:off x="2078038" y="4314825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51" name="Line 8"/>
          <p:cNvSpPr>
            <a:spLocks noChangeShapeType="1"/>
          </p:cNvSpPr>
          <p:nvPr/>
        </p:nvSpPr>
        <p:spPr bwMode="auto">
          <a:xfrm>
            <a:off x="2674938" y="4314825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52" name="Oval 9"/>
          <p:cNvSpPr>
            <a:spLocks noChangeArrowheads="1"/>
          </p:cNvSpPr>
          <p:nvPr/>
        </p:nvSpPr>
        <p:spPr bwMode="auto">
          <a:xfrm>
            <a:off x="2552700" y="40989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53" name="Oval 10"/>
          <p:cNvSpPr>
            <a:spLocks noChangeArrowheads="1"/>
          </p:cNvSpPr>
          <p:nvPr/>
        </p:nvSpPr>
        <p:spPr bwMode="auto">
          <a:xfrm>
            <a:off x="1906588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54" name="Oval 11"/>
          <p:cNvSpPr>
            <a:spLocks noChangeArrowheads="1"/>
          </p:cNvSpPr>
          <p:nvPr/>
        </p:nvSpPr>
        <p:spPr bwMode="auto">
          <a:xfrm>
            <a:off x="3128963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2122488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2843213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827088" y="249237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2266950" y="39179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7359" name="Line 16"/>
          <p:cNvSpPr>
            <a:spLocks noChangeShapeType="1"/>
          </p:cNvSpPr>
          <p:nvPr/>
        </p:nvSpPr>
        <p:spPr bwMode="auto">
          <a:xfrm flipH="1">
            <a:off x="3419475" y="2708275"/>
            <a:ext cx="2305050" cy="5857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2268538" y="28527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 &lt;= 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7361" name="Text Box 18"/>
          <p:cNvSpPr txBox="1">
            <a:spLocks noChangeArrowheads="1"/>
          </p:cNvSpPr>
          <p:nvPr/>
        </p:nvSpPr>
        <p:spPr bwMode="auto">
          <a:xfrm>
            <a:off x="827088" y="3270250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7362" name="Text Box 19"/>
          <p:cNvSpPr txBox="1">
            <a:spLocks noChangeArrowheads="1"/>
          </p:cNvSpPr>
          <p:nvPr/>
        </p:nvSpPr>
        <p:spPr bwMode="auto">
          <a:xfrm>
            <a:off x="827088" y="4827588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7363" name="Text Box 20"/>
          <p:cNvSpPr txBox="1">
            <a:spLocks noChangeArrowheads="1"/>
          </p:cNvSpPr>
          <p:nvPr/>
        </p:nvSpPr>
        <p:spPr bwMode="auto">
          <a:xfrm>
            <a:off x="827088" y="404812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7364" name="Line 21"/>
          <p:cNvSpPr>
            <a:spLocks noChangeShapeType="1"/>
          </p:cNvSpPr>
          <p:nvPr/>
        </p:nvSpPr>
        <p:spPr bwMode="auto">
          <a:xfrm flipH="1">
            <a:off x="3851275" y="4386263"/>
            <a:ext cx="45243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65" name="Oval 22"/>
          <p:cNvSpPr>
            <a:spLocks noChangeArrowheads="1"/>
          </p:cNvSpPr>
          <p:nvPr/>
        </p:nvSpPr>
        <p:spPr bwMode="auto">
          <a:xfrm>
            <a:off x="4211638" y="41703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4211638" y="371792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?? &gt;= 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7367" name="Oval 24"/>
          <p:cNvSpPr>
            <a:spLocks noChangeArrowheads="1"/>
          </p:cNvSpPr>
          <p:nvPr/>
        </p:nvSpPr>
        <p:spPr bwMode="auto">
          <a:xfrm>
            <a:off x="3635375" y="50133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3851275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4500563" y="5022850"/>
            <a:ext cx="1727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This branch is pruned</a:t>
            </a:r>
          </a:p>
        </p:txBody>
      </p:sp>
      <p:sp>
        <p:nvSpPr>
          <p:cNvPr id="57370" name="Line 27"/>
          <p:cNvSpPr>
            <a:spLocks noChangeShapeType="1"/>
          </p:cNvSpPr>
          <p:nvPr/>
        </p:nvSpPr>
        <p:spPr bwMode="auto">
          <a:xfrm>
            <a:off x="4427538" y="4365625"/>
            <a:ext cx="915987" cy="627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71" name="Line 28"/>
          <p:cNvSpPr>
            <a:spLocks noChangeShapeType="1"/>
          </p:cNvSpPr>
          <p:nvPr/>
        </p:nvSpPr>
        <p:spPr bwMode="auto">
          <a:xfrm flipH="1">
            <a:off x="4643438" y="4508500"/>
            <a:ext cx="360362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7372" name="Oval 29"/>
          <p:cNvSpPr>
            <a:spLocks noChangeArrowheads="1"/>
          </p:cNvSpPr>
          <p:nvPr/>
        </p:nvSpPr>
        <p:spPr bwMode="auto">
          <a:xfrm>
            <a:off x="5724525" y="24923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73" name="Line 30"/>
          <p:cNvSpPr>
            <a:spLocks noChangeShapeType="1"/>
          </p:cNvSpPr>
          <p:nvPr/>
        </p:nvSpPr>
        <p:spPr bwMode="auto">
          <a:xfrm flipH="1">
            <a:off x="6081713" y="33067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74" name="Line 31"/>
          <p:cNvSpPr>
            <a:spLocks noChangeShapeType="1"/>
          </p:cNvSpPr>
          <p:nvPr/>
        </p:nvSpPr>
        <p:spPr bwMode="auto">
          <a:xfrm>
            <a:off x="6678613" y="3306763"/>
            <a:ext cx="557212" cy="40957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75" name="Oval 32"/>
          <p:cNvSpPr>
            <a:spLocks noChangeArrowheads="1"/>
          </p:cNvSpPr>
          <p:nvPr/>
        </p:nvSpPr>
        <p:spPr bwMode="auto">
          <a:xfrm>
            <a:off x="6586538" y="30908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76" name="Oval 33"/>
          <p:cNvSpPr>
            <a:spLocks noChangeArrowheads="1"/>
          </p:cNvSpPr>
          <p:nvPr/>
        </p:nvSpPr>
        <p:spPr bwMode="auto">
          <a:xfrm>
            <a:off x="5935663" y="38830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77" name="Line 34"/>
          <p:cNvSpPr>
            <a:spLocks noChangeShapeType="1"/>
          </p:cNvSpPr>
          <p:nvPr/>
        </p:nvSpPr>
        <p:spPr bwMode="auto">
          <a:xfrm flipH="1">
            <a:off x="5940425" y="4149725"/>
            <a:ext cx="71438" cy="50323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78" name="Oval 35"/>
          <p:cNvSpPr>
            <a:spLocks noChangeArrowheads="1"/>
          </p:cNvSpPr>
          <p:nvPr/>
        </p:nvSpPr>
        <p:spPr bwMode="auto">
          <a:xfrm>
            <a:off x="5795963" y="46878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7379" name="Text Box 36"/>
          <p:cNvSpPr txBox="1">
            <a:spLocks noChangeArrowheads="1"/>
          </p:cNvSpPr>
          <p:nvPr/>
        </p:nvSpPr>
        <p:spPr bwMode="auto">
          <a:xfrm>
            <a:off x="5940425" y="45085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7380" name="Text Box 37"/>
          <p:cNvSpPr txBox="1">
            <a:spLocks noChangeArrowheads="1"/>
          </p:cNvSpPr>
          <p:nvPr/>
        </p:nvSpPr>
        <p:spPr bwMode="auto">
          <a:xfrm>
            <a:off x="6084888" y="3716338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7381" name="Line 38"/>
          <p:cNvSpPr>
            <a:spLocks noChangeShapeType="1"/>
          </p:cNvSpPr>
          <p:nvPr/>
        </p:nvSpPr>
        <p:spPr bwMode="auto">
          <a:xfrm>
            <a:off x="5940425" y="2708275"/>
            <a:ext cx="647700" cy="4333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7382" name="Text Box 39"/>
          <p:cNvSpPr txBox="1">
            <a:spLocks noChangeArrowheads="1"/>
          </p:cNvSpPr>
          <p:nvPr/>
        </p:nvSpPr>
        <p:spPr bwMode="auto">
          <a:xfrm>
            <a:off x="6659563" y="3789363"/>
            <a:ext cx="21605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What can be said here?</a:t>
            </a:r>
          </a:p>
        </p:txBody>
      </p:sp>
      <p:sp>
        <p:nvSpPr>
          <p:cNvPr id="57383" name="Text Box 40"/>
          <p:cNvSpPr txBox="1">
            <a:spLocks noChangeArrowheads="1"/>
          </p:cNvSpPr>
          <p:nvPr/>
        </p:nvSpPr>
        <p:spPr bwMode="auto">
          <a:xfrm>
            <a:off x="6804025" y="2924175"/>
            <a:ext cx="12969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? &lt;= 2</a:t>
            </a:r>
          </a:p>
        </p:txBody>
      </p:sp>
      <p:sp>
        <p:nvSpPr>
          <p:cNvPr id="57384" name="Text Box 41"/>
          <p:cNvSpPr txBox="1">
            <a:spLocks noChangeArrowheads="1"/>
          </p:cNvSpPr>
          <p:nvPr/>
        </p:nvSpPr>
        <p:spPr bwMode="auto">
          <a:xfrm>
            <a:off x="5867400" y="1711325"/>
            <a:ext cx="24844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Can we put some constraints here? </a:t>
            </a:r>
          </a:p>
        </p:txBody>
      </p:sp>
      <p:sp>
        <p:nvSpPr>
          <p:cNvPr id="57385" name="Rectangle 43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57387" name="Line 45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6344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Continue expanding the tree:</a:t>
            </a:r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 flipH="1">
            <a:off x="2698750" y="35226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>
            <a:off x="3295650" y="3522663"/>
            <a:ext cx="91598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73" name="Oval 6"/>
          <p:cNvSpPr>
            <a:spLocks noChangeArrowheads="1"/>
          </p:cNvSpPr>
          <p:nvPr/>
        </p:nvSpPr>
        <p:spPr bwMode="auto">
          <a:xfrm>
            <a:off x="3203575" y="3306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374" name="Line 7"/>
          <p:cNvSpPr>
            <a:spLocks noChangeShapeType="1"/>
          </p:cNvSpPr>
          <p:nvPr/>
        </p:nvSpPr>
        <p:spPr bwMode="auto">
          <a:xfrm flipH="1">
            <a:off x="2078038" y="4314825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75" name="Line 8"/>
          <p:cNvSpPr>
            <a:spLocks noChangeShapeType="1"/>
          </p:cNvSpPr>
          <p:nvPr/>
        </p:nvSpPr>
        <p:spPr bwMode="auto">
          <a:xfrm>
            <a:off x="2674938" y="4314825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76" name="Oval 9"/>
          <p:cNvSpPr>
            <a:spLocks noChangeArrowheads="1"/>
          </p:cNvSpPr>
          <p:nvPr/>
        </p:nvSpPr>
        <p:spPr bwMode="auto">
          <a:xfrm>
            <a:off x="2552700" y="40989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377" name="Oval 10"/>
          <p:cNvSpPr>
            <a:spLocks noChangeArrowheads="1"/>
          </p:cNvSpPr>
          <p:nvPr/>
        </p:nvSpPr>
        <p:spPr bwMode="auto">
          <a:xfrm>
            <a:off x="1906588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378" name="Oval 11"/>
          <p:cNvSpPr>
            <a:spLocks noChangeArrowheads="1"/>
          </p:cNvSpPr>
          <p:nvPr/>
        </p:nvSpPr>
        <p:spPr bwMode="auto">
          <a:xfrm>
            <a:off x="3128963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2122488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2843213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8381" name="Text Box 14"/>
          <p:cNvSpPr txBox="1">
            <a:spLocks noChangeArrowheads="1"/>
          </p:cNvSpPr>
          <p:nvPr/>
        </p:nvSpPr>
        <p:spPr bwMode="auto">
          <a:xfrm>
            <a:off x="827088" y="249237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8382" name="Text Box 15"/>
          <p:cNvSpPr txBox="1">
            <a:spLocks noChangeArrowheads="1"/>
          </p:cNvSpPr>
          <p:nvPr/>
        </p:nvSpPr>
        <p:spPr bwMode="auto">
          <a:xfrm>
            <a:off x="2266950" y="39179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8383" name="Line 16"/>
          <p:cNvSpPr>
            <a:spLocks noChangeShapeType="1"/>
          </p:cNvSpPr>
          <p:nvPr/>
        </p:nvSpPr>
        <p:spPr bwMode="auto">
          <a:xfrm flipH="1">
            <a:off x="3419475" y="2708275"/>
            <a:ext cx="2305050" cy="5857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2268538" y="28527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 &lt;= 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8385" name="Text Box 18"/>
          <p:cNvSpPr txBox="1">
            <a:spLocks noChangeArrowheads="1"/>
          </p:cNvSpPr>
          <p:nvPr/>
        </p:nvSpPr>
        <p:spPr bwMode="auto">
          <a:xfrm>
            <a:off x="827088" y="3270250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8386" name="Text Box 19"/>
          <p:cNvSpPr txBox="1">
            <a:spLocks noChangeArrowheads="1"/>
          </p:cNvSpPr>
          <p:nvPr/>
        </p:nvSpPr>
        <p:spPr bwMode="auto">
          <a:xfrm>
            <a:off x="827088" y="4827588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8387" name="Text Box 20"/>
          <p:cNvSpPr txBox="1">
            <a:spLocks noChangeArrowheads="1"/>
          </p:cNvSpPr>
          <p:nvPr/>
        </p:nvSpPr>
        <p:spPr bwMode="auto">
          <a:xfrm>
            <a:off x="827088" y="404812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8388" name="Line 21"/>
          <p:cNvSpPr>
            <a:spLocks noChangeShapeType="1"/>
          </p:cNvSpPr>
          <p:nvPr/>
        </p:nvSpPr>
        <p:spPr bwMode="auto">
          <a:xfrm flipH="1">
            <a:off x="3851275" y="4386263"/>
            <a:ext cx="45243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89" name="Oval 22"/>
          <p:cNvSpPr>
            <a:spLocks noChangeArrowheads="1"/>
          </p:cNvSpPr>
          <p:nvPr/>
        </p:nvSpPr>
        <p:spPr bwMode="auto">
          <a:xfrm>
            <a:off x="4211638" y="41703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390" name="Text Box 23"/>
          <p:cNvSpPr txBox="1">
            <a:spLocks noChangeArrowheads="1"/>
          </p:cNvSpPr>
          <p:nvPr/>
        </p:nvSpPr>
        <p:spPr bwMode="auto">
          <a:xfrm>
            <a:off x="4211638" y="3717925"/>
            <a:ext cx="129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?? &gt;= 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8391" name="Oval 24"/>
          <p:cNvSpPr>
            <a:spLocks noChangeArrowheads="1"/>
          </p:cNvSpPr>
          <p:nvPr/>
        </p:nvSpPr>
        <p:spPr bwMode="auto">
          <a:xfrm>
            <a:off x="3635375" y="50133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392" name="Text Box 25"/>
          <p:cNvSpPr txBox="1">
            <a:spLocks noChangeArrowheads="1"/>
          </p:cNvSpPr>
          <p:nvPr/>
        </p:nvSpPr>
        <p:spPr bwMode="auto">
          <a:xfrm>
            <a:off x="3851275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8393" name="Text Box 26"/>
          <p:cNvSpPr txBox="1">
            <a:spLocks noChangeArrowheads="1"/>
          </p:cNvSpPr>
          <p:nvPr/>
        </p:nvSpPr>
        <p:spPr bwMode="auto">
          <a:xfrm>
            <a:off x="4500563" y="5022850"/>
            <a:ext cx="1727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This branch is pruned</a:t>
            </a:r>
          </a:p>
        </p:txBody>
      </p:sp>
      <p:sp>
        <p:nvSpPr>
          <p:cNvPr id="58394" name="Line 27"/>
          <p:cNvSpPr>
            <a:spLocks noChangeShapeType="1"/>
          </p:cNvSpPr>
          <p:nvPr/>
        </p:nvSpPr>
        <p:spPr bwMode="auto">
          <a:xfrm>
            <a:off x="4427538" y="4365625"/>
            <a:ext cx="915987" cy="627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95" name="Line 28"/>
          <p:cNvSpPr>
            <a:spLocks noChangeShapeType="1"/>
          </p:cNvSpPr>
          <p:nvPr/>
        </p:nvSpPr>
        <p:spPr bwMode="auto">
          <a:xfrm flipH="1">
            <a:off x="4643438" y="4508500"/>
            <a:ext cx="360362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8396" name="Oval 29"/>
          <p:cNvSpPr>
            <a:spLocks noChangeArrowheads="1"/>
          </p:cNvSpPr>
          <p:nvPr/>
        </p:nvSpPr>
        <p:spPr bwMode="auto">
          <a:xfrm>
            <a:off x="5724525" y="24923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397" name="Line 30"/>
          <p:cNvSpPr>
            <a:spLocks noChangeShapeType="1"/>
          </p:cNvSpPr>
          <p:nvPr/>
        </p:nvSpPr>
        <p:spPr bwMode="auto">
          <a:xfrm flipH="1">
            <a:off x="6081713" y="33067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98" name="Line 31"/>
          <p:cNvSpPr>
            <a:spLocks noChangeShapeType="1"/>
          </p:cNvSpPr>
          <p:nvPr/>
        </p:nvSpPr>
        <p:spPr bwMode="auto">
          <a:xfrm>
            <a:off x="6678613" y="3306763"/>
            <a:ext cx="915987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399" name="Oval 32"/>
          <p:cNvSpPr>
            <a:spLocks noChangeArrowheads="1"/>
          </p:cNvSpPr>
          <p:nvPr/>
        </p:nvSpPr>
        <p:spPr bwMode="auto">
          <a:xfrm>
            <a:off x="6586538" y="30908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400" name="Oval 33"/>
          <p:cNvSpPr>
            <a:spLocks noChangeArrowheads="1"/>
          </p:cNvSpPr>
          <p:nvPr/>
        </p:nvSpPr>
        <p:spPr bwMode="auto">
          <a:xfrm>
            <a:off x="5935663" y="38830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401" name="Text Box 34"/>
          <p:cNvSpPr txBox="1">
            <a:spLocks noChangeArrowheads="1"/>
          </p:cNvSpPr>
          <p:nvPr/>
        </p:nvSpPr>
        <p:spPr bwMode="auto">
          <a:xfrm>
            <a:off x="5292725" y="2060575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?? &gt;= 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8402" name="Line 35"/>
          <p:cNvSpPr>
            <a:spLocks noChangeShapeType="1"/>
          </p:cNvSpPr>
          <p:nvPr/>
        </p:nvSpPr>
        <p:spPr bwMode="auto">
          <a:xfrm flipH="1">
            <a:off x="5940425" y="4149725"/>
            <a:ext cx="71438" cy="50323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403" name="Oval 36"/>
          <p:cNvSpPr>
            <a:spLocks noChangeArrowheads="1"/>
          </p:cNvSpPr>
          <p:nvPr/>
        </p:nvSpPr>
        <p:spPr bwMode="auto">
          <a:xfrm>
            <a:off x="5795963" y="46878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8404" name="Text Box 37"/>
          <p:cNvSpPr txBox="1">
            <a:spLocks noChangeArrowheads="1"/>
          </p:cNvSpPr>
          <p:nvPr/>
        </p:nvSpPr>
        <p:spPr bwMode="auto">
          <a:xfrm>
            <a:off x="5940425" y="45085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8405" name="Text Box 38"/>
          <p:cNvSpPr txBox="1">
            <a:spLocks noChangeArrowheads="1"/>
          </p:cNvSpPr>
          <p:nvPr/>
        </p:nvSpPr>
        <p:spPr bwMode="auto">
          <a:xfrm>
            <a:off x="6084888" y="3716338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8406" name="Line 39"/>
          <p:cNvSpPr>
            <a:spLocks noChangeShapeType="1"/>
          </p:cNvSpPr>
          <p:nvPr/>
        </p:nvSpPr>
        <p:spPr bwMode="auto">
          <a:xfrm>
            <a:off x="5940425" y="2708275"/>
            <a:ext cx="647700" cy="4333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8407" name="Text Box 40"/>
          <p:cNvSpPr txBox="1">
            <a:spLocks noChangeArrowheads="1"/>
          </p:cNvSpPr>
          <p:nvPr/>
        </p:nvSpPr>
        <p:spPr bwMode="auto">
          <a:xfrm>
            <a:off x="6804025" y="3933825"/>
            <a:ext cx="20161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So what can we conclude here now?</a:t>
            </a:r>
          </a:p>
        </p:txBody>
      </p:sp>
      <p:sp>
        <p:nvSpPr>
          <p:cNvPr id="58408" name="Text Box 41"/>
          <p:cNvSpPr txBox="1">
            <a:spLocks noChangeArrowheads="1"/>
          </p:cNvSpPr>
          <p:nvPr/>
        </p:nvSpPr>
        <p:spPr bwMode="auto">
          <a:xfrm>
            <a:off x="6731000" y="2781300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 &lt;= 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8409" name="Rectangle 43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58411" name="Line 45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6567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Continue expanding the tree:</a:t>
            </a:r>
          </a:p>
        </p:txBody>
      </p:sp>
      <p:sp>
        <p:nvSpPr>
          <p:cNvPr id="59395" name="Line 4"/>
          <p:cNvSpPr>
            <a:spLocks noChangeShapeType="1"/>
          </p:cNvSpPr>
          <p:nvPr/>
        </p:nvSpPr>
        <p:spPr bwMode="auto">
          <a:xfrm flipH="1">
            <a:off x="2698750" y="35226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396" name="Line 5"/>
          <p:cNvSpPr>
            <a:spLocks noChangeShapeType="1"/>
          </p:cNvSpPr>
          <p:nvPr/>
        </p:nvSpPr>
        <p:spPr bwMode="auto">
          <a:xfrm>
            <a:off x="3295650" y="3522663"/>
            <a:ext cx="91598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397" name="Oval 6"/>
          <p:cNvSpPr>
            <a:spLocks noChangeArrowheads="1"/>
          </p:cNvSpPr>
          <p:nvPr/>
        </p:nvSpPr>
        <p:spPr bwMode="auto">
          <a:xfrm>
            <a:off x="3203575" y="33067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2078038" y="4314825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2674938" y="4314825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400" name="Oval 9"/>
          <p:cNvSpPr>
            <a:spLocks noChangeArrowheads="1"/>
          </p:cNvSpPr>
          <p:nvPr/>
        </p:nvSpPr>
        <p:spPr bwMode="auto">
          <a:xfrm>
            <a:off x="2552700" y="40989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01" name="Oval 10"/>
          <p:cNvSpPr>
            <a:spLocks noChangeArrowheads="1"/>
          </p:cNvSpPr>
          <p:nvPr/>
        </p:nvSpPr>
        <p:spPr bwMode="auto">
          <a:xfrm>
            <a:off x="1906588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02" name="Oval 11"/>
          <p:cNvSpPr>
            <a:spLocks noChangeArrowheads="1"/>
          </p:cNvSpPr>
          <p:nvPr/>
        </p:nvSpPr>
        <p:spPr bwMode="auto">
          <a:xfrm>
            <a:off x="3128963" y="50482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2122488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9404" name="Text Box 13"/>
          <p:cNvSpPr txBox="1">
            <a:spLocks noChangeArrowheads="1"/>
          </p:cNvSpPr>
          <p:nvPr/>
        </p:nvSpPr>
        <p:spPr bwMode="auto">
          <a:xfrm>
            <a:off x="2843213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9405" name="Text Box 14"/>
          <p:cNvSpPr txBox="1">
            <a:spLocks noChangeArrowheads="1"/>
          </p:cNvSpPr>
          <p:nvPr/>
        </p:nvSpPr>
        <p:spPr bwMode="auto">
          <a:xfrm>
            <a:off x="827088" y="249237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9406" name="Text Box 15"/>
          <p:cNvSpPr txBox="1">
            <a:spLocks noChangeArrowheads="1"/>
          </p:cNvSpPr>
          <p:nvPr/>
        </p:nvSpPr>
        <p:spPr bwMode="auto">
          <a:xfrm>
            <a:off x="2266950" y="39179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9407" name="Line 16"/>
          <p:cNvSpPr>
            <a:spLocks noChangeShapeType="1"/>
          </p:cNvSpPr>
          <p:nvPr/>
        </p:nvSpPr>
        <p:spPr bwMode="auto">
          <a:xfrm flipH="1">
            <a:off x="3419475" y="2708275"/>
            <a:ext cx="2305050" cy="5857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408" name="Text Box 17"/>
          <p:cNvSpPr txBox="1">
            <a:spLocks noChangeArrowheads="1"/>
          </p:cNvSpPr>
          <p:nvPr/>
        </p:nvSpPr>
        <p:spPr bwMode="auto">
          <a:xfrm>
            <a:off x="2268538" y="28527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 &lt;= 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9409" name="Text Box 18"/>
          <p:cNvSpPr txBox="1">
            <a:spLocks noChangeArrowheads="1"/>
          </p:cNvSpPr>
          <p:nvPr/>
        </p:nvSpPr>
        <p:spPr bwMode="auto">
          <a:xfrm>
            <a:off x="827088" y="3270250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9410" name="Text Box 19"/>
          <p:cNvSpPr txBox="1">
            <a:spLocks noChangeArrowheads="1"/>
          </p:cNvSpPr>
          <p:nvPr/>
        </p:nvSpPr>
        <p:spPr bwMode="auto">
          <a:xfrm>
            <a:off x="827088" y="4827588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Min</a:t>
            </a:r>
          </a:p>
        </p:txBody>
      </p:sp>
      <p:sp>
        <p:nvSpPr>
          <p:cNvPr id="59411" name="Text Box 20"/>
          <p:cNvSpPr txBox="1">
            <a:spLocks noChangeArrowheads="1"/>
          </p:cNvSpPr>
          <p:nvPr/>
        </p:nvSpPr>
        <p:spPr bwMode="auto">
          <a:xfrm>
            <a:off x="827088" y="4048125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Max</a:t>
            </a:r>
          </a:p>
        </p:txBody>
      </p:sp>
      <p:sp>
        <p:nvSpPr>
          <p:cNvPr id="59412" name="Line 21"/>
          <p:cNvSpPr>
            <a:spLocks noChangeShapeType="1"/>
          </p:cNvSpPr>
          <p:nvPr/>
        </p:nvSpPr>
        <p:spPr bwMode="auto">
          <a:xfrm flipH="1">
            <a:off x="3851275" y="4386263"/>
            <a:ext cx="45243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413" name="Oval 22"/>
          <p:cNvSpPr>
            <a:spLocks noChangeArrowheads="1"/>
          </p:cNvSpPr>
          <p:nvPr/>
        </p:nvSpPr>
        <p:spPr bwMode="auto">
          <a:xfrm>
            <a:off x="4211638" y="41703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14" name="Text Box 23"/>
          <p:cNvSpPr txBox="1">
            <a:spLocks noChangeArrowheads="1"/>
          </p:cNvSpPr>
          <p:nvPr/>
        </p:nvSpPr>
        <p:spPr bwMode="auto">
          <a:xfrm>
            <a:off x="4211638" y="3717925"/>
            <a:ext cx="129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?? &gt;= 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9415" name="Oval 24"/>
          <p:cNvSpPr>
            <a:spLocks noChangeArrowheads="1"/>
          </p:cNvSpPr>
          <p:nvPr/>
        </p:nvSpPr>
        <p:spPr bwMode="auto">
          <a:xfrm>
            <a:off x="3635375" y="50133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16" name="Text Box 25"/>
          <p:cNvSpPr txBox="1">
            <a:spLocks noChangeArrowheads="1"/>
          </p:cNvSpPr>
          <p:nvPr/>
        </p:nvSpPr>
        <p:spPr bwMode="auto">
          <a:xfrm>
            <a:off x="3851275" y="48688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9417" name="Text Box 26"/>
          <p:cNvSpPr txBox="1">
            <a:spLocks noChangeArrowheads="1"/>
          </p:cNvSpPr>
          <p:nvPr/>
        </p:nvSpPr>
        <p:spPr bwMode="auto">
          <a:xfrm>
            <a:off x="4500563" y="5022850"/>
            <a:ext cx="1727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Times New Roman" pitchFamily="18" charset="0"/>
              </a:rPr>
              <a:t>This branch is pruned</a:t>
            </a:r>
          </a:p>
        </p:txBody>
      </p:sp>
      <p:sp>
        <p:nvSpPr>
          <p:cNvPr id="59418" name="Line 27"/>
          <p:cNvSpPr>
            <a:spLocks noChangeShapeType="1"/>
          </p:cNvSpPr>
          <p:nvPr/>
        </p:nvSpPr>
        <p:spPr bwMode="auto">
          <a:xfrm>
            <a:off x="4427538" y="4365625"/>
            <a:ext cx="915987" cy="627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419" name="Line 28"/>
          <p:cNvSpPr>
            <a:spLocks noChangeShapeType="1"/>
          </p:cNvSpPr>
          <p:nvPr/>
        </p:nvSpPr>
        <p:spPr bwMode="auto">
          <a:xfrm flipH="1">
            <a:off x="4643438" y="4508500"/>
            <a:ext cx="360362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20" name="Oval 29"/>
          <p:cNvSpPr>
            <a:spLocks noChangeArrowheads="1"/>
          </p:cNvSpPr>
          <p:nvPr/>
        </p:nvSpPr>
        <p:spPr bwMode="auto">
          <a:xfrm>
            <a:off x="5724525" y="24923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21" name="Line 30"/>
          <p:cNvSpPr>
            <a:spLocks noChangeShapeType="1"/>
          </p:cNvSpPr>
          <p:nvPr/>
        </p:nvSpPr>
        <p:spPr bwMode="auto">
          <a:xfrm flipH="1">
            <a:off x="6081713" y="3306763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422" name="Line 31"/>
          <p:cNvSpPr>
            <a:spLocks noChangeShapeType="1"/>
          </p:cNvSpPr>
          <p:nvPr/>
        </p:nvSpPr>
        <p:spPr bwMode="auto">
          <a:xfrm>
            <a:off x="6678613" y="3306763"/>
            <a:ext cx="915987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423" name="Oval 32"/>
          <p:cNvSpPr>
            <a:spLocks noChangeArrowheads="1"/>
          </p:cNvSpPr>
          <p:nvPr/>
        </p:nvSpPr>
        <p:spPr bwMode="auto">
          <a:xfrm>
            <a:off x="6586538" y="30908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24" name="Oval 33"/>
          <p:cNvSpPr>
            <a:spLocks noChangeArrowheads="1"/>
          </p:cNvSpPr>
          <p:nvPr/>
        </p:nvSpPr>
        <p:spPr bwMode="auto">
          <a:xfrm>
            <a:off x="5935663" y="38830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25" name="Text Box 34"/>
          <p:cNvSpPr txBox="1">
            <a:spLocks noChangeArrowheads="1"/>
          </p:cNvSpPr>
          <p:nvPr/>
        </p:nvSpPr>
        <p:spPr bwMode="auto">
          <a:xfrm>
            <a:off x="5292725" y="2060575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?? &gt;= 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9426" name="Line 35"/>
          <p:cNvSpPr>
            <a:spLocks noChangeShapeType="1"/>
          </p:cNvSpPr>
          <p:nvPr/>
        </p:nvSpPr>
        <p:spPr bwMode="auto">
          <a:xfrm flipH="1">
            <a:off x="5940425" y="4149725"/>
            <a:ext cx="71438" cy="50323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427" name="Oval 36"/>
          <p:cNvSpPr>
            <a:spLocks noChangeArrowheads="1"/>
          </p:cNvSpPr>
          <p:nvPr/>
        </p:nvSpPr>
        <p:spPr bwMode="auto">
          <a:xfrm>
            <a:off x="5795963" y="46878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428" name="Text Box 37"/>
          <p:cNvSpPr txBox="1">
            <a:spLocks noChangeArrowheads="1"/>
          </p:cNvSpPr>
          <p:nvPr/>
        </p:nvSpPr>
        <p:spPr bwMode="auto">
          <a:xfrm>
            <a:off x="5940425" y="450850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9429" name="Text Box 38"/>
          <p:cNvSpPr txBox="1">
            <a:spLocks noChangeArrowheads="1"/>
          </p:cNvSpPr>
          <p:nvPr/>
        </p:nvSpPr>
        <p:spPr bwMode="auto">
          <a:xfrm>
            <a:off x="6084888" y="3716338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9430" name="Line 39"/>
          <p:cNvSpPr>
            <a:spLocks noChangeShapeType="1"/>
          </p:cNvSpPr>
          <p:nvPr/>
        </p:nvSpPr>
        <p:spPr bwMode="auto">
          <a:xfrm>
            <a:off x="5940425" y="2708275"/>
            <a:ext cx="647700" cy="4333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9431" name="Line 40"/>
          <p:cNvSpPr>
            <a:spLocks noChangeShapeType="1"/>
          </p:cNvSpPr>
          <p:nvPr/>
        </p:nvSpPr>
        <p:spPr bwMode="auto">
          <a:xfrm flipH="1">
            <a:off x="6948488" y="3500438"/>
            <a:ext cx="360362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9432" name="Text Box 41"/>
          <p:cNvSpPr txBox="1">
            <a:spLocks noChangeArrowheads="1"/>
          </p:cNvSpPr>
          <p:nvPr/>
        </p:nvSpPr>
        <p:spPr bwMode="auto">
          <a:xfrm>
            <a:off x="6804025" y="3933825"/>
            <a:ext cx="20161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3000">
                <a:latin typeface="Times New Roman" pitchFamily="18" charset="0"/>
              </a:rPr>
              <a:t>This branch can also be pruned</a:t>
            </a:r>
          </a:p>
        </p:txBody>
      </p:sp>
      <p:sp>
        <p:nvSpPr>
          <p:cNvPr id="59433" name="Text Box 42"/>
          <p:cNvSpPr txBox="1">
            <a:spLocks noChangeArrowheads="1"/>
          </p:cNvSpPr>
          <p:nvPr/>
        </p:nvSpPr>
        <p:spPr bwMode="auto">
          <a:xfrm>
            <a:off x="6731000" y="2781300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? &lt;= 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59434" name="Rectangle 44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Minimax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59436" name="Line 46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9373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3"/>
          <p:cNvSpPr>
            <a:spLocks noChangeShapeType="1"/>
          </p:cNvSpPr>
          <p:nvPr/>
        </p:nvSpPr>
        <p:spPr bwMode="auto">
          <a:xfrm flipH="1">
            <a:off x="2698750" y="4243388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>
            <a:off x="3295650" y="4243388"/>
            <a:ext cx="91598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20" name="Oval 5"/>
          <p:cNvSpPr>
            <a:spLocks noChangeArrowheads="1"/>
          </p:cNvSpPr>
          <p:nvPr/>
        </p:nvSpPr>
        <p:spPr bwMode="auto">
          <a:xfrm>
            <a:off x="3203575" y="40274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 flipH="1">
            <a:off x="2078038" y="5035550"/>
            <a:ext cx="596900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2674938" y="5035550"/>
            <a:ext cx="528637" cy="6985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23" name="Oval 8"/>
          <p:cNvSpPr>
            <a:spLocks noChangeArrowheads="1"/>
          </p:cNvSpPr>
          <p:nvPr/>
        </p:nvSpPr>
        <p:spPr bwMode="auto">
          <a:xfrm>
            <a:off x="2552700" y="48196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24" name="Oval 9"/>
          <p:cNvSpPr>
            <a:spLocks noChangeArrowheads="1"/>
          </p:cNvSpPr>
          <p:nvPr/>
        </p:nvSpPr>
        <p:spPr bwMode="auto">
          <a:xfrm>
            <a:off x="1906588" y="57689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25" name="Oval 10"/>
          <p:cNvSpPr>
            <a:spLocks noChangeArrowheads="1"/>
          </p:cNvSpPr>
          <p:nvPr/>
        </p:nvSpPr>
        <p:spPr bwMode="auto">
          <a:xfrm>
            <a:off x="3128963" y="576897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26" name="Text Box 11"/>
          <p:cNvSpPr txBox="1">
            <a:spLocks noChangeArrowheads="1"/>
          </p:cNvSpPr>
          <p:nvPr/>
        </p:nvSpPr>
        <p:spPr bwMode="auto">
          <a:xfrm>
            <a:off x="2122488" y="5589588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2843213" y="5589588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28" name="Text Box 13"/>
          <p:cNvSpPr txBox="1">
            <a:spLocks noChangeArrowheads="1"/>
          </p:cNvSpPr>
          <p:nvPr/>
        </p:nvSpPr>
        <p:spPr bwMode="auto">
          <a:xfrm>
            <a:off x="827088" y="3213100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Symbol" pitchFamily="18" charset="2"/>
              </a:rPr>
              <a:t>a</a:t>
            </a:r>
          </a:p>
        </p:txBody>
      </p:sp>
      <p:sp>
        <p:nvSpPr>
          <p:cNvPr id="60429" name="Text Box 14"/>
          <p:cNvSpPr txBox="1">
            <a:spLocks noChangeArrowheads="1"/>
          </p:cNvSpPr>
          <p:nvPr/>
        </p:nvSpPr>
        <p:spPr bwMode="auto">
          <a:xfrm>
            <a:off x="2266950" y="463867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30" name="Line 15"/>
          <p:cNvSpPr>
            <a:spLocks noChangeShapeType="1"/>
          </p:cNvSpPr>
          <p:nvPr/>
        </p:nvSpPr>
        <p:spPr bwMode="auto">
          <a:xfrm flipH="1">
            <a:off x="3419475" y="3429000"/>
            <a:ext cx="2305050" cy="5857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31" name="Text Box 16"/>
          <p:cNvSpPr txBox="1">
            <a:spLocks noChangeArrowheads="1"/>
          </p:cNvSpPr>
          <p:nvPr/>
        </p:nvSpPr>
        <p:spPr bwMode="auto">
          <a:xfrm>
            <a:off x="2268538" y="3573463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Symbol" pitchFamily="18" charset="2"/>
              </a:rPr>
              <a:t>b</a:t>
            </a:r>
            <a:r>
              <a:rPr lang="en-NZ" altLang="en-US" sz="2800">
                <a:latin typeface="Times New Roman" pitchFamily="18" charset="0"/>
              </a:rPr>
              <a:t> &lt;= 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32" name="Text Box 17"/>
          <p:cNvSpPr txBox="1">
            <a:spLocks noChangeArrowheads="1"/>
          </p:cNvSpPr>
          <p:nvPr/>
        </p:nvSpPr>
        <p:spPr bwMode="auto">
          <a:xfrm>
            <a:off x="827088" y="3990975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Symbol" pitchFamily="18" charset="2"/>
              </a:rPr>
              <a:t>b</a:t>
            </a:r>
          </a:p>
        </p:txBody>
      </p:sp>
      <p:sp>
        <p:nvSpPr>
          <p:cNvPr id="60433" name="Text Box 18"/>
          <p:cNvSpPr txBox="1">
            <a:spLocks noChangeArrowheads="1"/>
          </p:cNvSpPr>
          <p:nvPr/>
        </p:nvSpPr>
        <p:spPr bwMode="auto">
          <a:xfrm>
            <a:off x="827088" y="5548313"/>
            <a:ext cx="1008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500">
                <a:latin typeface="Symbol" pitchFamily="18" charset="2"/>
              </a:rPr>
              <a:t>b</a:t>
            </a:r>
          </a:p>
        </p:txBody>
      </p:sp>
      <p:sp>
        <p:nvSpPr>
          <p:cNvPr id="60434" name="Text Box 19"/>
          <p:cNvSpPr txBox="1">
            <a:spLocks noChangeArrowheads="1"/>
          </p:cNvSpPr>
          <p:nvPr/>
        </p:nvSpPr>
        <p:spPr bwMode="auto">
          <a:xfrm>
            <a:off x="827088" y="4768850"/>
            <a:ext cx="107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500">
                <a:latin typeface="Symbol" pitchFamily="18" charset="2"/>
              </a:rPr>
              <a:t>a</a:t>
            </a:r>
            <a:endParaRPr lang="en-AU" altLang="en-US" sz="2500">
              <a:latin typeface="Symbol" pitchFamily="18" charset="2"/>
            </a:endParaRPr>
          </a:p>
        </p:txBody>
      </p:sp>
      <p:sp>
        <p:nvSpPr>
          <p:cNvPr id="60435" name="Line 20"/>
          <p:cNvSpPr>
            <a:spLocks noChangeShapeType="1"/>
          </p:cNvSpPr>
          <p:nvPr/>
        </p:nvSpPr>
        <p:spPr bwMode="auto">
          <a:xfrm flipH="1">
            <a:off x="3851275" y="5106988"/>
            <a:ext cx="452438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36" name="Oval 21"/>
          <p:cNvSpPr>
            <a:spLocks noChangeArrowheads="1"/>
          </p:cNvSpPr>
          <p:nvPr/>
        </p:nvSpPr>
        <p:spPr bwMode="auto">
          <a:xfrm>
            <a:off x="4211638" y="48910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37" name="Text Box 22"/>
          <p:cNvSpPr txBox="1">
            <a:spLocks noChangeArrowheads="1"/>
          </p:cNvSpPr>
          <p:nvPr/>
        </p:nvSpPr>
        <p:spPr bwMode="auto">
          <a:xfrm>
            <a:off x="4211638" y="4438650"/>
            <a:ext cx="129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Symbol" pitchFamily="18" charset="2"/>
              </a:rPr>
              <a:t>a</a:t>
            </a:r>
            <a:r>
              <a:rPr lang="en-NZ" altLang="en-US" sz="2800">
                <a:latin typeface="Times New Roman" pitchFamily="18" charset="0"/>
              </a:rPr>
              <a:t> &gt;= 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38" name="Oval 23"/>
          <p:cNvSpPr>
            <a:spLocks noChangeArrowheads="1"/>
          </p:cNvSpPr>
          <p:nvPr/>
        </p:nvSpPr>
        <p:spPr bwMode="auto">
          <a:xfrm>
            <a:off x="3635375" y="57340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39" name="Text Box 24"/>
          <p:cNvSpPr txBox="1">
            <a:spLocks noChangeArrowheads="1"/>
          </p:cNvSpPr>
          <p:nvPr/>
        </p:nvSpPr>
        <p:spPr bwMode="auto">
          <a:xfrm>
            <a:off x="3851275" y="5589588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5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40" name="Line 25"/>
          <p:cNvSpPr>
            <a:spLocks noChangeShapeType="1"/>
          </p:cNvSpPr>
          <p:nvPr/>
        </p:nvSpPr>
        <p:spPr bwMode="auto">
          <a:xfrm>
            <a:off x="4427538" y="5086350"/>
            <a:ext cx="915987" cy="627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41" name="Line 26"/>
          <p:cNvSpPr>
            <a:spLocks noChangeShapeType="1"/>
          </p:cNvSpPr>
          <p:nvPr/>
        </p:nvSpPr>
        <p:spPr bwMode="auto">
          <a:xfrm flipH="1">
            <a:off x="4643438" y="5229225"/>
            <a:ext cx="360362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42" name="Oval 27"/>
          <p:cNvSpPr>
            <a:spLocks noChangeArrowheads="1"/>
          </p:cNvSpPr>
          <p:nvPr/>
        </p:nvSpPr>
        <p:spPr bwMode="auto">
          <a:xfrm>
            <a:off x="5724525" y="32131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43" name="Line 28"/>
          <p:cNvSpPr>
            <a:spLocks noChangeShapeType="1"/>
          </p:cNvSpPr>
          <p:nvPr/>
        </p:nvSpPr>
        <p:spPr bwMode="auto">
          <a:xfrm flipH="1">
            <a:off x="6081713" y="4027488"/>
            <a:ext cx="596900" cy="5857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44" name="Line 29"/>
          <p:cNvSpPr>
            <a:spLocks noChangeShapeType="1"/>
          </p:cNvSpPr>
          <p:nvPr/>
        </p:nvSpPr>
        <p:spPr bwMode="auto">
          <a:xfrm>
            <a:off x="6678613" y="4027488"/>
            <a:ext cx="915987" cy="627062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45" name="Oval 30"/>
          <p:cNvSpPr>
            <a:spLocks noChangeArrowheads="1"/>
          </p:cNvSpPr>
          <p:nvPr/>
        </p:nvSpPr>
        <p:spPr bwMode="auto">
          <a:xfrm>
            <a:off x="6586538" y="38115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46" name="Oval 31"/>
          <p:cNvSpPr>
            <a:spLocks noChangeArrowheads="1"/>
          </p:cNvSpPr>
          <p:nvPr/>
        </p:nvSpPr>
        <p:spPr bwMode="auto">
          <a:xfrm>
            <a:off x="5935663" y="460375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47" name="Text Box 32"/>
          <p:cNvSpPr txBox="1">
            <a:spLocks noChangeArrowheads="1"/>
          </p:cNvSpPr>
          <p:nvPr/>
        </p:nvSpPr>
        <p:spPr bwMode="auto">
          <a:xfrm>
            <a:off x="5292725" y="2636838"/>
            <a:ext cx="1366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3600">
                <a:latin typeface="Symbol" pitchFamily="18" charset="2"/>
              </a:rPr>
              <a:t>a</a:t>
            </a:r>
            <a:r>
              <a:rPr lang="en-NZ" altLang="en-US" sz="2800">
                <a:latin typeface="Times New Roman" pitchFamily="18" charset="0"/>
              </a:rPr>
              <a:t> &gt;= 3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48" name="Line 33"/>
          <p:cNvSpPr>
            <a:spLocks noChangeShapeType="1"/>
          </p:cNvSpPr>
          <p:nvPr/>
        </p:nvSpPr>
        <p:spPr bwMode="auto">
          <a:xfrm flipH="1">
            <a:off x="5940425" y="4870450"/>
            <a:ext cx="71438" cy="50323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49" name="Oval 34"/>
          <p:cNvSpPr>
            <a:spLocks noChangeArrowheads="1"/>
          </p:cNvSpPr>
          <p:nvPr/>
        </p:nvSpPr>
        <p:spPr bwMode="auto">
          <a:xfrm>
            <a:off x="5795963" y="540861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50" name="Text Box 35"/>
          <p:cNvSpPr txBox="1">
            <a:spLocks noChangeArrowheads="1"/>
          </p:cNvSpPr>
          <p:nvPr/>
        </p:nvSpPr>
        <p:spPr bwMode="auto">
          <a:xfrm>
            <a:off x="5940425" y="5229225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51" name="Text Box 36"/>
          <p:cNvSpPr txBox="1">
            <a:spLocks noChangeArrowheads="1"/>
          </p:cNvSpPr>
          <p:nvPr/>
        </p:nvSpPr>
        <p:spPr bwMode="auto">
          <a:xfrm>
            <a:off x="6084888" y="4437063"/>
            <a:ext cx="43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Times New Roman" pitchFamily="18" charset="0"/>
              </a:rPr>
              <a:t>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52" name="Line 37"/>
          <p:cNvSpPr>
            <a:spLocks noChangeShapeType="1"/>
          </p:cNvSpPr>
          <p:nvPr/>
        </p:nvSpPr>
        <p:spPr bwMode="auto">
          <a:xfrm>
            <a:off x="5940425" y="3429000"/>
            <a:ext cx="647700" cy="433388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0453" name="Line 38"/>
          <p:cNvSpPr>
            <a:spLocks noChangeShapeType="1"/>
          </p:cNvSpPr>
          <p:nvPr/>
        </p:nvSpPr>
        <p:spPr bwMode="auto">
          <a:xfrm flipH="1">
            <a:off x="6948488" y="4221163"/>
            <a:ext cx="360362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54" name="Text Box 39"/>
          <p:cNvSpPr txBox="1">
            <a:spLocks noChangeArrowheads="1"/>
          </p:cNvSpPr>
          <p:nvPr/>
        </p:nvSpPr>
        <p:spPr bwMode="auto">
          <a:xfrm>
            <a:off x="6731000" y="3502025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Symbol" pitchFamily="18" charset="2"/>
              </a:rPr>
              <a:t>b</a:t>
            </a:r>
            <a:r>
              <a:rPr lang="en-NZ" altLang="en-US" sz="2800">
                <a:latin typeface="Times New Roman" pitchFamily="18" charset="0"/>
              </a:rPr>
              <a:t> &lt;= 2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55" name="Text Box 40"/>
          <p:cNvSpPr txBox="1">
            <a:spLocks noChangeArrowheads="1"/>
          </p:cNvSpPr>
          <p:nvPr/>
        </p:nvSpPr>
        <p:spPr bwMode="auto">
          <a:xfrm>
            <a:off x="4572000" y="57340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2800">
                <a:latin typeface="Symbol" pitchFamily="18" charset="2"/>
              </a:rPr>
              <a:t>b</a:t>
            </a:r>
            <a:r>
              <a:rPr lang="en-NZ" altLang="en-US" sz="2800">
                <a:latin typeface="Times New Roman" pitchFamily="18" charset="0"/>
              </a:rPr>
              <a:t> pruned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56" name="Text Box 41"/>
          <p:cNvSpPr txBox="1">
            <a:spLocks noChangeArrowheads="1"/>
          </p:cNvSpPr>
          <p:nvPr/>
        </p:nvSpPr>
        <p:spPr bwMode="auto">
          <a:xfrm>
            <a:off x="6804025" y="4510088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3600">
                <a:latin typeface="Symbol" pitchFamily="18" charset="2"/>
              </a:rPr>
              <a:t>a</a:t>
            </a:r>
            <a:r>
              <a:rPr lang="en-NZ" altLang="en-US" sz="2800">
                <a:latin typeface="Times New Roman" pitchFamily="18" charset="0"/>
              </a:rPr>
              <a:t> pruned</a:t>
            </a:r>
            <a:endParaRPr lang="en-AU" altLang="en-US" sz="2800">
              <a:latin typeface="Times New Roman" pitchFamily="18" charset="0"/>
            </a:endParaRPr>
          </a:p>
        </p:txBody>
      </p:sp>
      <p:sp>
        <p:nvSpPr>
          <p:cNvPr id="60457" name="Rectangle 42"/>
          <p:cNvSpPr>
            <a:spLocks noChangeArrowheads="1"/>
          </p:cNvSpPr>
          <p:nvPr/>
        </p:nvSpPr>
        <p:spPr bwMode="auto">
          <a:xfrm>
            <a:off x="468313" y="260350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4400">
                <a:latin typeface="Symbol" pitchFamily="18" charset="2"/>
              </a:rPr>
              <a:t>a</a:t>
            </a:r>
            <a:r>
              <a:rPr lang="en-AU" altLang="en-US" sz="4400"/>
              <a:t>-</a:t>
            </a:r>
            <a:r>
              <a:rPr lang="en-AU" altLang="en-US" sz="4400">
                <a:latin typeface="Symbol" pitchFamily="18" charset="2"/>
              </a:rPr>
              <a:t>b</a:t>
            </a:r>
            <a:r>
              <a:rPr lang="en-NZ" altLang="en-US">
                <a:solidFill>
                  <a:schemeClr val="tx2"/>
                </a:solidFill>
                <a:latin typeface="Lucida Calligraphy" pitchFamily="66" charset="0"/>
              </a:rPr>
              <a:t> algorithm</a:t>
            </a:r>
            <a:endParaRPr lang="en-AU" altLang="en-US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60459" name="Line 44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460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77716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>
                <a:latin typeface="Times New Roman" pitchFamily="18" charset="0"/>
              </a:rPr>
              <a:t>Such a smart minimax algorithm is referred to as the </a:t>
            </a:r>
            <a:r>
              <a:rPr lang="en-AU" altLang="en-US" sz="2800">
                <a:latin typeface="Symbol" pitchFamily="18" charset="2"/>
              </a:rPr>
              <a:t>a</a:t>
            </a:r>
            <a:r>
              <a:rPr lang="en-AU" altLang="en-US" sz="2800">
                <a:latin typeface="Times New Roman" pitchFamily="18" charset="0"/>
              </a:rPr>
              <a:t>-</a:t>
            </a:r>
            <a:r>
              <a:rPr lang="en-AU" altLang="en-US" sz="2800">
                <a:latin typeface="Symbol" pitchFamily="18" charset="2"/>
              </a:rPr>
              <a:t>b</a:t>
            </a:r>
            <a:r>
              <a:rPr lang="en-AU" altLang="en-US" sz="2800">
                <a:latin typeface="Times New Roman" pitchFamily="18" charset="0"/>
              </a:rPr>
              <a:t> algorithm. This is because it uses the variables, </a:t>
            </a:r>
            <a:r>
              <a:rPr lang="en-AU" altLang="en-US" sz="2800">
                <a:latin typeface="Symbol" pitchFamily="18" charset="2"/>
              </a:rPr>
              <a:t>a</a:t>
            </a:r>
            <a:r>
              <a:rPr lang="en-AU" altLang="en-US" sz="2800">
                <a:latin typeface="Times New Roman" pitchFamily="18" charset="0"/>
              </a:rPr>
              <a:t>-</a:t>
            </a:r>
            <a:r>
              <a:rPr lang="en-AU" altLang="en-US" sz="2800">
                <a:latin typeface="Symbol" pitchFamily="18" charset="2"/>
              </a:rPr>
              <a:t>b</a:t>
            </a:r>
            <a:r>
              <a:rPr lang="en-AU" altLang="en-US" sz="2800">
                <a:latin typeface="Times New Roman" pitchFamily="18" charset="0"/>
              </a:rPr>
              <a:t>, to control the pruning.</a:t>
            </a:r>
          </a:p>
        </p:txBody>
      </p:sp>
    </p:spTree>
    <p:extLst>
      <p:ext uri="{BB962C8B-B14F-4D97-AF65-F5344CB8AC3E}">
        <p14:creationId xmlns:p14="http://schemas.microsoft.com/office/powerpoint/2010/main" val="1462098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3600"/>
          </a:xfrm>
        </p:spPr>
        <p:txBody>
          <a:bodyPr/>
          <a:lstStyle/>
          <a:p>
            <a:pPr eaLnBrk="1" hangingPunct="1"/>
            <a:r>
              <a:rPr lang="en-NZ" altLang="en-US" sz="3600" smtClean="0">
                <a:latin typeface="Lucida Calligraphy" pitchFamily="66" charset="0"/>
              </a:rPr>
              <a:t>Intelligent Search</a:t>
            </a:r>
            <a:endParaRPr lang="en-AU" altLang="en-US" sz="3600" smtClean="0">
              <a:latin typeface="Lucida Calligraphy" pitchFamily="66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042988" y="3429000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i="1"/>
              <a:t>B</a:t>
            </a:r>
            <a:endParaRPr lang="en-NZ" altLang="en-US" sz="3600" b="1" i="1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H="1" flipV="1">
            <a:off x="5508625" y="4581525"/>
            <a:ext cx="1150938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900113" y="1268413"/>
            <a:ext cx="7559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/>
              <a:t>But what happens when the actual scenario is:</a:t>
            </a:r>
            <a:endParaRPr lang="en-AU" altLang="en-US">
              <a:latin typeface="Times New Roman" pitchFamily="18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804025" y="4221163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i="1"/>
              <a:t>A</a:t>
            </a:r>
            <a:endParaRPr lang="en-NZ" altLang="en-US" sz="3600" b="1" i="1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6661150" y="3573463"/>
            <a:ext cx="71438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661150" y="4652963"/>
            <a:ext cx="86360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7451725" y="5373688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i="1"/>
              <a:t>?</a:t>
            </a:r>
            <a:endParaRPr lang="en-NZ" altLang="en-US" sz="2800" b="1" i="1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516688" y="3068638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i="1"/>
              <a:t>?</a:t>
            </a:r>
            <a:endParaRPr lang="en-NZ" altLang="en-US" sz="2800" b="1" i="1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146675" y="4292600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 i="1"/>
              <a:t>?</a:t>
            </a:r>
            <a:endParaRPr lang="en-NZ" altLang="en-US" sz="2800" b="1" i="1"/>
          </a:p>
        </p:txBody>
      </p:sp>
      <p:sp>
        <p:nvSpPr>
          <p:cNvPr id="39949" name="Freeform 17"/>
          <p:cNvSpPr>
            <a:spLocks/>
          </p:cNvSpPr>
          <p:nvPr/>
        </p:nvSpPr>
        <p:spPr bwMode="auto">
          <a:xfrm>
            <a:off x="190500" y="3536950"/>
            <a:ext cx="7261225" cy="2940050"/>
          </a:xfrm>
          <a:custGeom>
            <a:avLst/>
            <a:gdLst>
              <a:gd name="T0" fmla="*/ 2147483647 w 4574"/>
              <a:gd name="T1" fmla="*/ 2147483647 h 1852"/>
              <a:gd name="T2" fmla="*/ 2147483647 w 4574"/>
              <a:gd name="T3" fmla="*/ 2147483647 h 1852"/>
              <a:gd name="T4" fmla="*/ 2147483647 w 4574"/>
              <a:gd name="T5" fmla="*/ 2147483647 h 1852"/>
              <a:gd name="T6" fmla="*/ 2147483647 w 4574"/>
              <a:gd name="T7" fmla="*/ 2147483647 h 1852"/>
              <a:gd name="T8" fmla="*/ 2147483647 w 4574"/>
              <a:gd name="T9" fmla="*/ 2147483647 h 1852"/>
              <a:gd name="T10" fmla="*/ 667842200 w 4574"/>
              <a:gd name="T11" fmla="*/ 2147483647 h 1852"/>
              <a:gd name="T12" fmla="*/ 95765938 w 4574"/>
              <a:gd name="T13" fmla="*/ 514111875 h 1852"/>
              <a:gd name="T14" fmla="*/ 1239916875 w 4574"/>
              <a:gd name="T15" fmla="*/ 400705638 h 18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574"/>
              <a:gd name="T25" fmla="*/ 0 h 1852"/>
              <a:gd name="T26" fmla="*/ 4574 w 4574"/>
              <a:gd name="T27" fmla="*/ 1852 h 18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574" h="1852">
                <a:moveTo>
                  <a:pt x="4574" y="1338"/>
                </a:moveTo>
                <a:cubicBezTo>
                  <a:pt x="4328" y="1535"/>
                  <a:pt x="4083" y="1732"/>
                  <a:pt x="3758" y="1792"/>
                </a:cubicBezTo>
                <a:cubicBezTo>
                  <a:pt x="3433" y="1852"/>
                  <a:pt x="2851" y="1777"/>
                  <a:pt x="2624" y="1701"/>
                </a:cubicBezTo>
                <a:cubicBezTo>
                  <a:pt x="2397" y="1625"/>
                  <a:pt x="2578" y="1323"/>
                  <a:pt x="2397" y="1338"/>
                </a:cubicBezTo>
                <a:cubicBezTo>
                  <a:pt x="2216" y="1353"/>
                  <a:pt x="1890" y="1784"/>
                  <a:pt x="1535" y="1792"/>
                </a:cubicBezTo>
                <a:cubicBezTo>
                  <a:pt x="1180" y="1800"/>
                  <a:pt x="514" y="1649"/>
                  <a:pt x="265" y="1384"/>
                </a:cubicBezTo>
                <a:cubicBezTo>
                  <a:pt x="16" y="1119"/>
                  <a:pt x="0" y="408"/>
                  <a:pt x="38" y="204"/>
                </a:cubicBezTo>
                <a:cubicBezTo>
                  <a:pt x="76" y="0"/>
                  <a:pt x="284" y="79"/>
                  <a:pt x="492" y="15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950" name="Freeform 18"/>
          <p:cNvSpPr>
            <a:spLocks/>
          </p:cNvSpPr>
          <p:nvPr/>
        </p:nvSpPr>
        <p:spPr bwMode="auto">
          <a:xfrm>
            <a:off x="2700338" y="3910013"/>
            <a:ext cx="2447925" cy="909637"/>
          </a:xfrm>
          <a:custGeom>
            <a:avLst/>
            <a:gdLst>
              <a:gd name="T0" fmla="*/ 2147483647 w 1542"/>
              <a:gd name="T1" fmla="*/ 1066024714 h 573"/>
              <a:gd name="T2" fmla="*/ 2147483647 w 1542"/>
              <a:gd name="T3" fmla="*/ 37801529 h 573"/>
              <a:gd name="T4" fmla="*/ 1141629988 w 1542"/>
              <a:gd name="T5" fmla="*/ 1292838652 h 573"/>
              <a:gd name="T6" fmla="*/ 0 w 1542"/>
              <a:gd name="T7" fmla="*/ 950097590 h 573"/>
              <a:gd name="T8" fmla="*/ 0 60000 65536"/>
              <a:gd name="T9" fmla="*/ 0 60000 65536"/>
              <a:gd name="T10" fmla="*/ 0 60000 65536"/>
              <a:gd name="T11" fmla="*/ 0 60000 65536"/>
              <a:gd name="T12" fmla="*/ 0 w 1542"/>
              <a:gd name="T13" fmla="*/ 0 h 573"/>
              <a:gd name="T14" fmla="*/ 1542 w 1542"/>
              <a:gd name="T15" fmla="*/ 573 h 5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2" h="573">
                <a:moveTo>
                  <a:pt x="1542" y="423"/>
                </a:moveTo>
                <a:cubicBezTo>
                  <a:pt x="1292" y="211"/>
                  <a:pt x="1042" y="0"/>
                  <a:pt x="861" y="15"/>
                </a:cubicBezTo>
                <a:cubicBezTo>
                  <a:pt x="680" y="30"/>
                  <a:pt x="597" y="453"/>
                  <a:pt x="453" y="513"/>
                </a:cubicBezTo>
                <a:cubicBezTo>
                  <a:pt x="309" y="573"/>
                  <a:pt x="75" y="400"/>
                  <a:pt x="0" y="37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9951" name="Oval 19"/>
          <p:cNvSpPr>
            <a:spLocks noChangeArrowheads="1"/>
          </p:cNvSpPr>
          <p:nvPr/>
        </p:nvSpPr>
        <p:spPr bwMode="auto">
          <a:xfrm>
            <a:off x="1403350" y="3573463"/>
            <a:ext cx="1296988" cy="1512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52" name="Line 20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8410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3600"/>
          </a:xfrm>
        </p:spPr>
        <p:txBody>
          <a:bodyPr/>
          <a:lstStyle/>
          <a:p>
            <a:pPr eaLnBrk="1" hangingPunct="1"/>
            <a:r>
              <a:rPr lang="en-NZ" altLang="en-US" sz="3600" smtClean="0">
                <a:latin typeface="Lucida Calligraphy" pitchFamily="66" charset="0"/>
              </a:rPr>
              <a:t>Heuristic Search</a:t>
            </a:r>
            <a:endParaRPr lang="en-AU" altLang="en-US" sz="3600" smtClean="0">
              <a:latin typeface="Lucida Calligraphy" pitchFamily="66" charset="0"/>
            </a:endParaRP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1044575" y="1770063"/>
            <a:ext cx="7559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/>
              <a:t>Intelligent search uses heuristics to avoid searching everywhere</a:t>
            </a:r>
            <a:endParaRPr lang="en-AU" altLang="en-US">
              <a:latin typeface="Times New Roman" pitchFamily="18" charset="0"/>
            </a:endParaRPr>
          </a:p>
        </p:txBody>
      </p:sp>
      <p:sp>
        <p:nvSpPr>
          <p:cNvPr id="40965" name="Line 16"/>
          <p:cNvSpPr>
            <a:spLocks noChangeShapeType="1"/>
          </p:cNvSpPr>
          <p:nvPr/>
        </p:nvSpPr>
        <p:spPr bwMode="auto">
          <a:xfrm>
            <a:off x="539750" y="1125538"/>
            <a:ext cx="80645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0966" name="Text Box 17"/>
          <p:cNvSpPr txBox="1">
            <a:spLocks noChangeArrowheads="1"/>
          </p:cNvSpPr>
          <p:nvPr/>
        </p:nvSpPr>
        <p:spPr bwMode="auto">
          <a:xfrm>
            <a:off x="1044575" y="3209925"/>
            <a:ext cx="7559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/>
              <a:t>Intelligent search does not guarantee finding a solution i.e. you could get stuck</a:t>
            </a:r>
            <a:endParaRPr lang="en-AU" altLang="en-US">
              <a:latin typeface="Times New Roman" pitchFamily="18" charset="0"/>
            </a:endParaRPr>
          </a:p>
        </p:txBody>
      </p:sp>
      <p:sp>
        <p:nvSpPr>
          <p:cNvPr id="40967" name="Text Box 18"/>
          <p:cNvSpPr txBox="1">
            <a:spLocks noChangeArrowheads="1"/>
          </p:cNvSpPr>
          <p:nvPr/>
        </p:nvSpPr>
        <p:spPr bwMode="auto">
          <a:xfrm>
            <a:off x="1044575" y="4738688"/>
            <a:ext cx="755967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/>
              <a:t>Many intelligent search (such as A*, alpha-beta pruning, etc.) have been developed by AI researchers</a:t>
            </a:r>
            <a:endParaRPr lang="en-AU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33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Need to improve blind search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We always use some kind of information / strategies to help in doing decision making. (we hardly do blind search)</a:t>
            </a:r>
          </a:p>
          <a:p>
            <a:endParaRPr lang="en-MY" dirty="0" smtClean="0"/>
          </a:p>
          <a:p>
            <a:r>
              <a:rPr lang="en-MY" dirty="0" smtClean="0"/>
              <a:t>Any kinds of “rules of thumb” that can help reach our goal = heuristic function h(n).</a:t>
            </a:r>
          </a:p>
          <a:p>
            <a:pPr marL="0" indent="0">
              <a:buNone/>
            </a:pPr>
            <a:endParaRPr lang="en-MY" dirty="0" smtClean="0"/>
          </a:p>
          <a:p>
            <a:r>
              <a:rPr lang="en-MY" dirty="0" smtClean="0"/>
              <a:t>Aims: to avoid exponential search &amp; loop. (i.e. to get solutions in more effective &amp; efficient manner)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97059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Choosing a Good Heuristic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For a given problem, there might be many different heuristics one can choose.</a:t>
            </a:r>
          </a:p>
          <a:p>
            <a:r>
              <a:rPr lang="en-US" altLang="zh-CN">
                <a:ea typeface="宋体" charset="-122"/>
              </a:rPr>
              <a:t>However, some heuristics are better than others.</a:t>
            </a:r>
          </a:p>
          <a:p>
            <a:r>
              <a:rPr lang="en-US" altLang="zh-CN">
                <a:ea typeface="宋体" charset="-122"/>
              </a:rPr>
              <a:t>We say the heuristic is better if it needs few nodes to examine in the search tree.</a:t>
            </a:r>
          </a:p>
          <a:p>
            <a:r>
              <a:rPr lang="en-US" altLang="zh-CN">
                <a:ea typeface="宋体" charset="-122"/>
              </a:rPr>
              <a:t>We also call this kinds of heuristics are better informed.</a:t>
            </a:r>
          </a:p>
        </p:txBody>
      </p:sp>
    </p:spTree>
    <p:extLst>
      <p:ext uri="{BB962C8B-B14F-4D97-AF65-F5344CB8AC3E}">
        <p14:creationId xmlns:p14="http://schemas.microsoft.com/office/powerpoint/2010/main" val="1976238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Best-first 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Remember Breadth First Search &amp; Depth first search? Idea: Combine both advantages…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</a:t>
            </a:r>
            <a:r>
              <a:rPr lang="en-US" altLang="en-US" sz="2400" dirty="0" smtClean="0"/>
              <a:t>se </a:t>
            </a:r>
            <a:r>
              <a:rPr lang="en-US" altLang="en-US" sz="2400" dirty="0" smtClean="0"/>
              <a:t>an </a:t>
            </a:r>
            <a:r>
              <a:rPr lang="en-US" altLang="en-US" sz="2400" dirty="0" smtClean="0">
                <a:solidFill>
                  <a:srgbClr val="FF0000"/>
                </a:solidFill>
              </a:rPr>
              <a:t>evaluation function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f(n) </a:t>
            </a:r>
            <a:r>
              <a:rPr lang="en-US" altLang="en-US" sz="2400" dirty="0" smtClean="0"/>
              <a:t>for each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f(n) provides an estimate for the total cost.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à"/>
            </a:pPr>
            <a:r>
              <a:rPr lang="en-US" altLang="en-US" sz="2000" dirty="0" smtClean="0"/>
              <a:t>Expand the node n with smallest f(n).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à"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u="sng" dirty="0" smtClean="0"/>
              <a:t>Implementation</a:t>
            </a:r>
            <a:r>
              <a:rPr lang="en-US" altLang="en-US" sz="24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 smtClean="0"/>
              <a:t>	Order the nodes in fringe increasing order of cost.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Special </a:t>
            </a:r>
            <a:r>
              <a:rPr lang="en-US" altLang="en-US" sz="2400" dirty="0" smtClean="0"/>
              <a:t>cases strategy: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G</a:t>
            </a:r>
            <a:r>
              <a:rPr lang="en-US" altLang="en-US" sz="2000" dirty="0" smtClean="0"/>
              <a:t>reedy best-first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</a:t>
            </a:r>
            <a:r>
              <a:rPr lang="en-US" altLang="en-US" sz="2000" baseline="30000" dirty="0" smtClean="0"/>
              <a:t>*</a:t>
            </a:r>
            <a:r>
              <a:rPr lang="en-US" altLang="en-US" sz="2000" dirty="0" smtClean="0"/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344518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</TotalTime>
  <Words>1353</Words>
  <Application>Microsoft Office PowerPoint</Application>
  <PresentationFormat>On-screen Show (4:3)</PresentationFormat>
  <Paragraphs>365</Paragraphs>
  <Slides>45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ＭＳ Ｐゴシック</vt:lpstr>
      <vt:lpstr>宋体</vt:lpstr>
      <vt:lpstr>Arial</vt:lpstr>
      <vt:lpstr>Calibri</vt:lpstr>
      <vt:lpstr>Courier New</vt:lpstr>
      <vt:lpstr>Lucida Calligraphy</vt:lpstr>
      <vt:lpstr>Symbol</vt:lpstr>
      <vt:lpstr>Tahoma</vt:lpstr>
      <vt:lpstr>Times New Roman</vt:lpstr>
      <vt:lpstr>Wingdings</vt:lpstr>
      <vt:lpstr>Clarity</vt:lpstr>
      <vt:lpstr>Equation</vt:lpstr>
      <vt:lpstr>  Searching strategy II Informed search </vt:lpstr>
      <vt:lpstr>Outline</vt:lpstr>
      <vt:lpstr>Search algorithms</vt:lpstr>
      <vt:lpstr>Intelligent Search</vt:lpstr>
      <vt:lpstr>Intelligent Search</vt:lpstr>
      <vt:lpstr>Heuristic Search</vt:lpstr>
      <vt:lpstr>Need to improve blind search</vt:lpstr>
      <vt:lpstr>Choosing a Good Heuristic</vt:lpstr>
      <vt:lpstr>Best-first search</vt:lpstr>
      <vt:lpstr>Eg: Romania with straight-line dist. (sld)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A* search</vt:lpstr>
      <vt:lpstr>Admissible heuristics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Properties of A*</vt:lpstr>
      <vt:lpstr>Heuristic Search</vt:lpstr>
      <vt:lpstr>Heuristic Search – 2-person game</vt:lpstr>
      <vt:lpstr>Heuristic Search – 2-person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 algorithms</dc:title>
  <dc:creator>RMrohanamahmud</dc:creator>
  <cp:lastModifiedBy>Erma</cp:lastModifiedBy>
  <cp:revision>10</cp:revision>
  <dcterms:created xsi:type="dcterms:W3CDTF">2017-03-06T14:42:11Z</dcterms:created>
  <dcterms:modified xsi:type="dcterms:W3CDTF">2018-02-26T08:43:15Z</dcterms:modified>
</cp:coreProperties>
</file>