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9"/>
  </p:notesMasterIdLst>
  <p:handoutMasterIdLst>
    <p:handoutMasterId r:id="rId40"/>
  </p:handoutMasterIdLst>
  <p:sldIdLst>
    <p:sldId id="256" r:id="rId2"/>
    <p:sldId id="443" r:id="rId3"/>
    <p:sldId id="444" r:id="rId4"/>
    <p:sldId id="445" r:id="rId5"/>
    <p:sldId id="453" r:id="rId6"/>
    <p:sldId id="455" r:id="rId7"/>
    <p:sldId id="476" r:id="rId8"/>
    <p:sldId id="456" r:id="rId9"/>
    <p:sldId id="458" r:id="rId10"/>
    <p:sldId id="475" r:id="rId11"/>
    <p:sldId id="477" r:id="rId12"/>
    <p:sldId id="461" r:id="rId13"/>
    <p:sldId id="478" r:id="rId14"/>
    <p:sldId id="462" r:id="rId15"/>
    <p:sldId id="463" r:id="rId16"/>
    <p:sldId id="464" r:id="rId17"/>
    <p:sldId id="465" r:id="rId18"/>
    <p:sldId id="479" r:id="rId19"/>
    <p:sldId id="480" r:id="rId20"/>
    <p:sldId id="466" r:id="rId21"/>
    <p:sldId id="467" r:id="rId22"/>
    <p:sldId id="469" r:id="rId23"/>
    <p:sldId id="481" r:id="rId24"/>
    <p:sldId id="471" r:id="rId25"/>
    <p:sldId id="428" r:id="rId26"/>
    <p:sldId id="473" r:id="rId27"/>
    <p:sldId id="351" r:id="rId28"/>
    <p:sldId id="434" r:id="rId29"/>
    <p:sldId id="352" r:id="rId30"/>
    <p:sldId id="435" r:id="rId31"/>
    <p:sldId id="440" r:id="rId32"/>
    <p:sldId id="441" r:id="rId33"/>
    <p:sldId id="442" r:id="rId34"/>
    <p:sldId id="449" r:id="rId35"/>
    <p:sldId id="451" r:id="rId36"/>
    <p:sldId id="450" r:id="rId37"/>
    <p:sldId id="33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2DE56-1467-4C90-A85A-F1118A5ED874}" type="doc">
      <dgm:prSet loTypeId="urn:microsoft.com/office/officeart/2005/8/layout/hierarchy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1491A2-FAD2-44BA-9418-21BBF3F954E1}">
      <dgm:prSet phldrT="[Text]"/>
      <dgm:spPr/>
      <dgm:t>
        <a:bodyPr/>
        <a:lstStyle/>
        <a:p>
          <a:r>
            <a:rPr lang="en-US" dirty="0" smtClean="0"/>
            <a:t>Levels of NLP</a:t>
          </a:r>
          <a:endParaRPr lang="en-US" dirty="0"/>
        </a:p>
      </dgm:t>
    </dgm:pt>
    <dgm:pt modelId="{BBC9478B-C1DE-4FA1-82B2-0EDDF163A073}" type="parTrans" cxnId="{19FB19D2-4CE2-4350-B91E-7145405C46A1}">
      <dgm:prSet/>
      <dgm:spPr/>
      <dgm:t>
        <a:bodyPr/>
        <a:lstStyle/>
        <a:p>
          <a:endParaRPr lang="en-US"/>
        </a:p>
      </dgm:t>
    </dgm:pt>
    <dgm:pt modelId="{A8493B5F-A733-4859-8912-34F94D79044E}" type="sibTrans" cxnId="{19FB19D2-4CE2-4350-B91E-7145405C46A1}">
      <dgm:prSet/>
      <dgm:spPr/>
      <dgm:t>
        <a:bodyPr/>
        <a:lstStyle/>
        <a:p>
          <a:endParaRPr lang="en-US"/>
        </a:p>
      </dgm:t>
    </dgm:pt>
    <dgm:pt modelId="{3EA26D6B-3BE7-453C-9EC6-E62504AB589C}">
      <dgm:prSet phldrT="[Text]"/>
      <dgm:spPr/>
      <dgm:t>
        <a:bodyPr/>
        <a:lstStyle/>
        <a:p>
          <a:r>
            <a:rPr lang="en-US" dirty="0" smtClean="0"/>
            <a:t>Phonology</a:t>
          </a:r>
          <a:endParaRPr lang="en-US" dirty="0"/>
        </a:p>
      </dgm:t>
    </dgm:pt>
    <dgm:pt modelId="{1B735F17-CC9D-4270-A124-45ABC72F6876}" type="parTrans" cxnId="{0283A0E0-656A-4F66-97CA-555D83596927}">
      <dgm:prSet/>
      <dgm:spPr/>
      <dgm:t>
        <a:bodyPr/>
        <a:lstStyle/>
        <a:p>
          <a:endParaRPr lang="en-US"/>
        </a:p>
      </dgm:t>
    </dgm:pt>
    <dgm:pt modelId="{2802DDA4-5201-40FF-A1B5-E44979EDBA0E}" type="sibTrans" cxnId="{0283A0E0-656A-4F66-97CA-555D83596927}">
      <dgm:prSet/>
      <dgm:spPr/>
      <dgm:t>
        <a:bodyPr/>
        <a:lstStyle/>
        <a:p>
          <a:endParaRPr lang="en-US"/>
        </a:p>
      </dgm:t>
    </dgm:pt>
    <dgm:pt modelId="{C942891C-696D-4C3C-9700-3A214C454D05}">
      <dgm:prSet phldrT="[Text]"/>
      <dgm:spPr/>
      <dgm:t>
        <a:bodyPr/>
        <a:lstStyle/>
        <a:p>
          <a:r>
            <a:rPr lang="en-US" dirty="0" smtClean="0"/>
            <a:t>Lexical Analysis</a:t>
          </a:r>
          <a:endParaRPr lang="en-US" dirty="0"/>
        </a:p>
      </dgm:t>
    </dgm:pt>
    <dgm:pt modelId="{E8C69D76-E894-4F87-8F13-F44C61619969}" type="parTrans" cxnId="{0FEDC9B1-5756-4DAE-BDF2-9680EC6A7328}">
      <dgm:prSet/>
      <dgm:spPr/>
      <dgm:t>
        <a:bodyPr/>
        <a:lstStyle/>
        <a:p>
          <a:endParaRPr lang="en-US"/>
        </a:p>
      </dgm:t>
    </dgm:pt>
    <dgm:pt modelId="{E319AA05-2DAA-4AAB-B13F-718CBFC62158}" type="sibTrans" cxnId="{0FEDC9B1-5756-4DAE-BDF2-9680EC6A7328}">
      <dgm:prSet/>
      <dgm:spPr/>
      <dgm:t>
        <a:bodyPr/>
        <a:lstStyle/>
        <a:p>
          <a:endParaRPr lang="en-US"/>
        </a:p>
      </dgm:t>
    </dgm:pt>
    <dgm:pt modelId="{25513764-FCDE-4BC0-BD56-937A822D11E7}">
      <dgm:prSet/>
      <dgm:spPr/>
      <dgm:t>
        <a:bodyPr/>
        <a:lstStyle/>
        <a:p>
          <a:r>
            <a:rPr lang="en-US" dirty="0" smtClean="0"/>
            <a:t>Syntax</a:t>
          </a:r>
          <a:endParaRPr lang="en-US" dirty="0"/>
        </a:p>
      </dgm:t>
    </dgm:pt>
    <dgm:pt modelId="{CC8A6455-F49B-4AA3-AC79-73EA993F2880}" type="parTrans" cxnId="{1399BB4E-FBB7-4C14-B4CD-08E293DEDE91}">
      <dgm:prSet/>
      <dgm:spPr/>
      <dgm:t>
        <a:bodyPr/>
        <a:lstStyle/>
        <a:p>
          <a:endParaRPr lang="en-US"/>
        </a:p>
      </dgm:t>
    </dgm:pt>
    <dgm:pt modelId="{68AD3E1B-A2AD-4381-99B5-7BD70386D77F}" type="sibTrans" cxnId="{1399BB4E-FBB7-4C14-B4CD-08E293DEDE91}">
      <dgm:prSet/>
      <dgm:spPr/>
      <dgm:t>
        <a:bodyPr/>
        <a:lstStyle/>
        <a:p>
          <a:endParaRPr lang="en-US"/>
        </a:p>
      </dgm:t>
    </dgm:pt>
    <dgm:pt modelId="{E91F2E24-000F-4A1E-BA3E-97C5E86E9B42}">
      <dgm:prSet/>
      <dgm:spPr/>
      <dgm:t>
        <a:bodyPr/>
        <a:lstStyle/>
        <a:p>
          <a:r>
            <a:rPr lang="en-US" dirty="0" smtClean="0"/>
            <a:t>Semantic</a:t>
          </a:r>
          <a:endParaRPr lang="en-US" dirty="0"/>
        </a:p>
      </dgm:t>
    </dgm:pt>
    <dgm:pt modelId="{42F19D91-A392-4E82-8D9A-94AED7EC2EE2}" type="parTrans" cxnId="{02BF5517-5F8B-4451-9840-D69DEEE205CC}">
      <dgm:prSet/>
      <dgm:spPr/>
      <dgm:t>
        <a:bodyPr/>
        <a:lstStyle/>
        <a:p>
          <a:endParaRPr lang="en-US"/>
        </a:p>
      </dgm:t>
    </dgm:pt>
    <dgm:pt modelId="{FDB4B4B5-EC8B-4D97-9109-C9FBF81FA783}" type="sibTrans" cxnId="{02BF5517-5F8B-4451-9840-D69DEEE205CC}">
      <dgm:prSet/>
      <dgm:spPr/>
      <dgm:t>
        <a:bodyPr/>
        <a:lstStyle/>
        <a:p>
          <a:endParaRPr lang="en-US"/>
        </a:p>
      </dgm:t>
    </dgm:pt>
    <dgm:pt modelId="{25114D32-0362-4D3F-8095-788507ABE33B}">
      <dgm:prSet/>
      <dgm:spPr/>
      <dgm:t>
        <a:bodyPr/>
        <a:lstStyle/>
        <a:p>
          <a:r>
            <a:rPr lang="en-US" dirty="0" smtClean="0"/>
            <a:t>Discourse</a:t>
          </a:r>
          <a:endParaRPr lang="en-US" dirty="0"/>
        </a:p>
      </dgm:t>
    </dgm:pt>
    <dgm:pt modelId="{1B2C072A-D512-4007-A9C7-13B9441AD7BC}" type="parTrans" cxnId="{4C385240-EC30-4D6F-9E59-10E29B80717C}">
      <dgm:prSet/>
      <dgm:spPr/>
      <dgm:t>
        <a:bodyPr/>
        <a:lstStyle/>
        <a:p>
          <a:endParaRPr lang="en-US"/>
        </a:p>
      </dgm:t>
    </dgm:pt>
    <dgm:pt modelId="{3914A5A3-F496-49BF-AB87-20EBF4B82ACE}" type="sibTrans" cxnId="{4C385240-EC30-4D6F-9E59-10E29B80717C}">
      <dgm:prSet/>
      <dgm:spPr/>
      <dgm:t>
        <a:bodyPr/>
        <a:lstStyle/>
        <a:p>
          <a:endParaRPr lang="en-US"/>
        </a:p>
      </dgm:t>
    </dgm:pt>
    <dgm:pt modelId="{88472D9D-F05F-4251-A0BE-A14746B77371}">
      <dgm:prSet/>
      <dgm:spPr/>
      <dgm:t>
        <a:bodyPr/>
        <a:lstStyle/>
        <a:p>
          <a:r>
            <a:rPr lang="en-US" dirty="0" smtClean="0"/>
            <a:t>Pragmatic</a:t>
          </a:r>
          <a:endParaRPr lang="en-US" dirty="0"/>
        </a:p>
      </dgm:t>
    </dgm:pt>
    <dgm:pt modelId="{D78ECADF-6BE8-4287-9933-1B371039160E}" type="parTrans" cxnId="{842F5787-76C9-4324-B02E-471B05955907}">
      <dgm:prSet/>
      <dgm:spPr/>
      <dgm:t>
        <a:bodyPr/>
        <a:lstStyle/>
        <a:p>
          <a:endParaRPr lang="en-US"/>
        </a:p>
      </dgm:t>
    </dgm:pt>
    <dgm:pt modelId="{158D4791-67F1-4BBE-8D79-1C6AF3BA6D6A}" type="sibTrans" cxnId="{842F5787-76C9-4324-B02E-471B05955907}">
      <dgm:prSet/>
      <dgm:spPr/>
      <dgm:t>
        <a:bodyPr/>
        <a:lstStyle/>
        <a:p>
          <a:endParaRPr lang="en-US"/>
        </a:p>
      </dgm:t>
    </dgm:pt>
    <dgm:pt modelId="{50E22F15-AC87-4614-B0E0-B0BD0060EEDF}">
      <dgm:prSet/>
      <dgm:spPr/>
      <dgm:t>
        <a:bodyPr/>
        <a:lstStyle/>
        <a:p>
          <a:r>
            <a:rPr lang="en-US" dirty="0" smtClean="0"/>
            <a:t>Morphology</a:t>
          </a:r>
          <a:endParaRPr lang="en-MY" dirty="0"/>
        </a:p>
      </dgm:t>
    </dgm:pt>
    <dgm:pt modelId="{336AD856-6335-4AE0-9081-65BEB6DE9B32}" type="parTrans" cxnId="{17EA48DA-6D79-4BF6-BCD9-B9EE320E944B}">
      <dgm:prSet/>
      <dgm:spPr/>
      <dgm:t>
        <a:bodyPr/>
        <a:lstStyle/>
        <a:p>
          <a:endParaRPr lang="en-MY"/>
        </a:p>
      </dgm:t>
    </dgm:pt>
    <dgm:pt modelId="{0FD26132-0CE2-4B06-A113-D7192975A313}" type="sibTrans" cxnId="{17EA48DA-6D79-4BF6-BCD9-B9EE320E944B}">
      <dgm:prSet/>
      <dgm:spPr/>
      <dgm:t>
        <a:bodyPr/>
        <a:lstStyle/>
        <a:p>
          <a:endParaRPr lang="en-MY"/>
        </a:p>
      </dgm:t>
    </dgm:pt>
    <dgm:pt modelId="{2F4E238B-732B-4DC3-A186-752F5544D80F}" type="pres">
      <dgm:prSet presAssocID="{6BF2DE56-1467-4C90-A85A-F1118A5ED8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FA59030-7B07-46D5-AAAF-50523B97816B}" type="pres">
      <dgm:prSet presAssocID="{BD1491A2-FAD2-44BA-9418-21BBF3F954E1}" presName="root" presStyleCnt="0"/>
      <dgm:spPr/>
      <dgm:t>
        <a:bodyPr/>
        <a:lstStyle/>
        <a:p>
          <a:endParaRPr lang="en-US"/>
        </a:p>
      </dgm:t>
    </dgm:pt>
    <dgm:pt modelId="{B5DD1171-E960-4BD0-BE06-39FCBA06D8F1}" type="pres">
      <dgm:prSet presAssocID="{BD1491A2-FAD2-44BA-9418-21BBF3F954E1}" presName="rootComposite" presStyleCnt="0"/>
      <dgm:spPr/>
      <dgm:t>
        <a:bodyPr/>
        <a:lstStyle/>
        <a:p>
          <a:endParaRPr lang="en-US"/>
        </a:p>
      </dgm:t>
    </dgm:pt>
    <dgm:pt modelId="{1CA4E68D-9D4D-4983-BB4C-BB6F05330BD3}" type="pres">
      <dgm:prSet presAssocID="{BD1491A2-FAD2-44BA-9418-21BBF3F954E1}" presName="rootText" presStyleLbl="node1" presStyleIdx="0" presStyleCnt="1" custScaleX="379722" custScaleY="63988"/>
      <dgm:spPr/>
      <dgm:t>
        <a:bodyPr/>
        <a:lstStyle/>
        <a:p>
          <a:endParaRPr lang="en-US"/>
        </a:p>
      </dgm:t>
    </dgm:pt>
    <dgm:pt modelId="{4F0CE553-BC33-4488-878E-B344C149806F}" type="pres">
      <dgm:prSet presAssocID="{BD1491A2-FAD2-44BA-9418-21BBF3F954E1}" presName="rootConnector" presStyleLbl="node1" presStyleIdx="0" presStyleCnt="1"/>
      <dgm:spPr/>
      <dgm:t>
        <a:bodyPr/>
        <a:lstStyle/>
        <a:p>
          <a:endParaRPr lang="en-US"/>
        </a:p>
      </dgm:t>
    </dgm:pt>
    <dgm:pt modelId="{79933923-24C7-4ED6-969F-679BE6CDEC52}" type="pres">
      <dgm:prSet presAssocID="{BD1491A2-FAD2-44BA-9418-21BBF3F954E1}" presName="childShape" presStyleCnt="0"/>
      <dgm:spPr/>
      <dgm:t>
        <a:bodyPr/>
        <a:lstStyle/>
        <a:p>
          <a:endParaRPr lang="en-US"/>
        </a:p>
      </dgm:t>
    </dgm:pt>
    <dgm:pt modelId="{63440E87-A1E4-4AD3-A25E-5C9EFEB61EBD}" type="pres">
      <dgm:prSet presAssocID="{1B735F17-CC9D-4270-A124-45ABC72F687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73061EAE-70DA-4DB0-AAAE-4FA8E8AF263F}" type="pres">
      <dgm:prSet presAssocID="{3EA26D6B-3BE7-453C-9EC6-E62504AB589C}" presName="childText" presStyleLbl="bgAcc1" presStyleIdx="0" presStyleCnt="7" custScaleX="379634" custScaleY="63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A5277-659C-457C-937C-9202431708BF}" type="pres">
      <dgm:prSet presAssocID="{336AD856-6335-4AE0-9081-65BEB6DE9B32}" presName="Name13" presStyleLbl="parChTrans1D2" presStyleIdx="1" presStyleCnt="7"/>
      <dgm:spPr/>
    </dgm:pt>
    <dgm:pt modelId="{0B9AB11F-03AF-4B8E-9691-6DA1052E48E1}" type="pres">
      <dgm:prSet presAssocID="{50E22F15-AC87-4614-B0E0-B0BD0060EEDF}" presName="childText" presStyleLbl="bgAcc1" presStyleIdx="1" presStyleCnt="7" custScaleX="374769" custScaleY="7016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448BC6C-19D0-4292-B918-3B786F9C6C4C}" type="pres">
      <dgm:prSet presAssocID="{E8C69D76-E894-4F87-8F13-F44C61619969}" presName="Name13" presStyleLbl="parChTrans1D2" presStyleIdx="2" presStyleCnt="7"/>
      <dgm:spPr/>
      <dgm:t>
        <a:bodyPr/>
        <a:lstStyle/>
        <a:p>
          <a:endParaRPr lang="en-US"/>
        </a:p>
      </dgm:t>
    </dgm:pt>
    <dgm:pt modelId="{3CEF40B6-65A7-4E8E-A65F-2D7E5FE1B47A}" type="pres">
      <dgm:prSet presAssocID="{C942891C-696D-4C3C-9700-3A214C454D05}" presName="childText" presStyleLbl="bgAcc1" presStyleIdx="2" presStyleCnt="7" custScaleX="379634" custScaleY="63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0D2EC-548F-4F5A-B3F4-B1DA0A59552F}" type="pres">
      <dgm:prSet presAssocID="{CC8A6455-F49B-4AA3-AC79-73EA993F2880}" presName="Name13" presStyleLbl="parChTrans1D2" presStyleIdx="3" presStyleCnt="7"/>
      <dgm:spPr/>
      <dgm:t>
        <a:bodyPr/>
        <a:lstStyle/>
        <a:p>
          <a:endParaRPr lang="en-US"/>
        </a:p>
      </dgm:t>
    </dgm:pt>
    <dgm:pt modelId="{ABEB686B-96CB-4A14-BD3B-7E41C1B4DBEB}" type="pres">
      <dgm:prSet presAssocID="{25513764-FCDE-4BC0-BD56-937A822D11E7}" presName="childText" presStyleLbl="bgAcc1" presStyleIdx="3" presStyleCnt="7" custScaleX="379634" custScaleY="63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BC16B-C7A9-4603-9625-747637C019FD}" type="pres">
      <dgm:prSet presAssocID="{42F19D91-A392-4E82-8D9A-94AED7EC2EE2}" presName="Name13" presStyleLbl="parChTrans1D2" presStyleIdx="4" presStyleCnt="7"/>
      <dgm:spPr/>
      <dgm:t>
        <a:bodyPr/>
        <a:lstStyle/>
        <a:p>
          <a:endParaRPr lang="en-US"/>
        </a:p>
      </dgm:t>
    </dgm:pt>
    <dgm:pt modelId="{F7D6FEBF-A62F-48D3-9C80-042BC392B05F}" type="pres">
      <dgm:prSet presAssocID="{E91F2E24-000F-4A1E-BA3E-97C5E86E9B42}" presName="childText" presStyleLbl="bgAcc1" presStyleIdx="4" presStyleCnt="7" custScaleX="379634" custScaleY="63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509BF-0693-4DA8-8F7B-A2622244441D}" type="pres">
      <dgm:prSet presAssocID="{D78ECADF-6BE8-4287-9933-1B371039160E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C1789D5-B366-435A-80B4-95E9F83A657C}" type="pres">
      <dgm:prSet presAssocID="{88472D9D-F05F-4251-A0BE-A14746B77371}" presName="childText" presStyleLbl="bgAcc1" presStyleIdx="5" presStyleCnt="7" custScaleX="379722" custScaleY="67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3CB0-273B-4C0B-AD8A-A888D1D82B26}" type="pres">
      <dgm:prSet presAssocID="{1B2C072A-D512-4007-A9C7-13B9441AD7BC}" presName="Name13" presStyleLbl="parChTrans1D2" presStyleIdx="6" presStyleCnt="7"/>
      <dgm:spPr/>
      <dgm:t>
        <a:bodyPr/>
        <a:lstStyle/>
        <a:p>
          <a:endParaRPr lang="en-US"/>
        </a:p>
      </dgm:t>
    </dgm:pt>
    <dgm:pt modelId="{80CE2280-80DC-4961-81BA-B24347C796AC}" type="pres">
      <dgm:prSet presAssocID="{25114D32-0362-4D3F-8095-788507ABE33B}" presName="childText" presStyleLbl="bgAcc1" presStyleIdx="6" presStyleCnt="7" custScaleX="379634" custScaleY="63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14DDA0-1B2F-4CEB-BA66-A2D6946657EC}" type="presOf" srcId="{1B2C072A-D512-4007-A9C7-13B9441AD7BC}" destId="{5CEB3CB0-273B-4C0B-AD8A-A888D1D82B26}" srcOrd="0" destOrd="0" presId="urn:microsoft.com/office/officeart/2005/8/layout/hierarchy3"/>
    <dgm:cxn modelId="{4C385240-EC30-4D6F-9E59-10E29B80717C}" srcId="{BD1491A2-FAD2-44BA-9418-21BBF3F954E1}" destId="{25114D32-0362-4D3F-8095-788507ABE33B}" srcOrd="6" destOrd="0" parTransId="{1B2C072A-D512-4007-A9C7-13B9441AD7BC}" sibTransId="{3914A5A3-F496-49BF-AB87-20EBF4B82ACE}"/>
    <dgm:cxn modelId="{71CE32C5-24B5-42E9-B3A8-EEE9C22F19D7}" type="presOf" srcId="{50E22F15-AC87-4614-B0E0-B0BD0060EEDF}" destId="{0B9AB11F-03AF-4B8E-9691-6DA1052E48E1}" srcOrd="0" destOrd="0" presId="urn:microsoft.com/office/officeart/2005/8/layout/hierarchy3"/>
    <dgm:cxn modelId="{19FB19D2-4CE2-4350-B91E-7145405C46A1}" srcId="{6BF2DE56-1467-4C90-A85A-F1118A5ED874}" destId="{BD1491A2-FAD2-44BA-9418-21BBF3F954E1}" srcOrd="0" destOrd="0" parTransId="{BBC9478B-C1DE-4FA1-82B2-0EDDF163A073}" sibTransId="{A8493B5F-A733-4859-8912-34F94D79044E}"/>
    <dgm:cxn modelId="{FBF2E47F-323E-4AAF-815E-435DF7F7BA86}" type="presOf" srcId="{25114D32-0362-4D3F-8095-788507ABE33B}" destId="{80CE2280-80DC-4961-81BA-B24347C796AC}" srcOrd="0" destOrd="0" presId="urn:microsoft.com/office/officeart/2005/8/layout/hierarchy3"/>
    <dgm:cxn modelId="{E75928F7-BABD-4C50-8996-CD33EBAD0B59}" type="presOf" srcId="{BD1491A2-FAD2-44BA-9418-21BBF3F954E1}" destId="{1CA4E68D-9D4D-4983-BB4C-BB6F05330BD3}" srcOrd="0" destOrd="0" presId="urn:microsoft.com/office/officeart/2005/8/layout/hierarchy3"/>
    <dgm:cxn modelId="{9B441738-7E16-43BF-A517-7869711B43E9}" type="presOf" srcId="{E91F2E24-000F-4A1E-BA3E-97C5E86E9B42}" destId="{F7D6FEBF-A62F-48D3-9C80-042BC392B05F}" srcOrd="0" destOrd="0" presId="urn:microsoft.com/office/officeart/2005/8/layout/hierarchy3"/>
    <dgm:cxn modelId="{0283A0E0-656A-4F66-97CA-555D83596927}" srcId="{BD1491A2-FAD2-44BA-9418-21BBF3F954E1}" destId="{3EA26D6B-3BE7-453C-9EC6-E62504AB589C}" srcOrd="0" destOrd="0" parTransId="{1B735F17-CC9D-4270-A124-45ABC72F6876}" sibTransId="{2802DDA4-5201-40FF-A1B5-E44979EDBA0E}"/>
    <dgm:cxn modelId="{EB646117-F281-41FE-AE9D-ACAB63E380E6}" type="presOf" srcId="{1B735F17-CC9D-4270-A124-45ABC72F6876}" destId="{63440E87-A1E4-4AD3-A25E-5C9EFEB61EBD}" srcOrd="0" destOrd="0" presId="urn:microsoft.com/office/officeart/2005/8/layout/hierarchy3"/>
    <dgm:cxn modelId="{F26C52EF-0675-44D6-AFD1-736E7287A1CE}" type="presOf" srcId="{CC8A6455-F49B-4AA3-AC79-73EA993F2880}" destId="{4140D2EC-548F-4F5A-B3F4-B1DA0A59552F}" srcOrd="0" destOrd="0" presId="urn:microsoft.com/office/officeart/2005/8/layout/hierarchy3"/>
    <dgm:cxn modelId="{54B5F105-E86E-46B9-9361-2ACA148A9D82}" type="presOf" srcId="{C942891C-696D-4C3C-9700-3A214C454D05}" destId="{3CEF40B6-65A7-4E8E-A65F-2D7E5FE1B47A}" srcOrd="0" destOrd="0" presId="urn:microsoft.com/office/officeart/2005/8/layout/hierarchy3"/>
    <dgm:cxn modelId="{1399BB4E-FBB7-4C14-B4CD-08E293DEDE91}" srcId="{BD1491A2-FAD2-44BA-9418-21BBF3F954E1}" destId="{25513764-FCDE-4BC0-BD56-937A822D11E7}" srcOrd="3" destOrd="0" parTransId="{CC8A6455-F49B-4AA3-AC79-73EA993F2880}" sibTransId="{68AD3E1B-A2AD-4381-99B5-7BD70386D77F}"/>
    <dgm:cxn modelId="{17EA48DA-6D79-4BF6-BCD9-B9EE320E944B}" srcId="{BD1491A2-FAD2-44BA-9418-21BBF3F954E1}" destId="{50E22F15-AC87-4614-B0E0-B0BD0060EEDF}" srcOrd="1" destOrd="0" parTransId="{336AD856-6335-4AE0-9081-65BEB6DE9B32}" sibTransId="{0FD26132-0CE2-4B06-A113-D7192975A313}"/>
    <dgm:cxn modelId="{DE371C7D-1B51-4D0E-9231-097AFA762F3C}" type="presOf" srcId="{E8C69D76-E894-4F87-8F13-F44C61619969}" destId="{B448BC6C-19D0-4292-B918-3B786F9C6C4C}" srcOrd="0" destOrd="0" presId="urn:microsoft.com/office/officeart/2005/8/layout/hierarchy3"/>
    <dgm:cxn modelId="{842F5787-76C9-4324-B02E-471B05955907}" srcId="{BD1491A2-FAD2-44BA-9418-21BBF3F954E1}" destId="{88472D9D-F05F-4251-A0BE-A14746B77371}" srcOrd="5" destOrd="0" parTransId="{D78ECADF-6BE8-4287-9933-1B371039160E}" sibTransId="{158D4791-67F1-4BBE-8D79-1C6AF3BA6D6A}"/>
    <dgm:cxn modelId="{0FEDC9B1-5756-4DAE-BDF2-9680EC6A7328}" srcId="{BD1491A2-FAD2-44BA-9418-21BBF3F954E1}" destId="{C942891C-696D-4C3C-9700-3A214C454D05}" srcOrd="2" destOrd="0" parTransId="{E8C69D76-E894-4F87-8F13-F44C61619969}" sibTransId="{E319AA05-2DAA-4AAB-B13F-718CBFC62158}"/>
    <dgm:cxn modelId="{7F3AEBD4-1A81-4FFD-827B-1A2FAF914A40}" type="presOf" srcId="{25513764-FCDE-4BC0-BD56-937A822D11E7}" destId="{ABEB686B-96CB-4A14-BD3B-7E41C1B4DBEB}" srcOrd="0" destOrd="0" presId="urn:microsoft.com/office/officeart/2005/8/layout/hierarchy3"/>
    <dgm:cxn modelId="{02BF5517-5F8B-4451-9840-D69DEEE205CC}" srcId="{BD1491A2-FAD2-44BA-9418-21BBF3F954E1}" destId="{E91F2E24-000F-4A1E-BA3E-97C5E86E9B42}" srcOrd="4" destOrd="0" parTransId="{42F19D91-A392-4E82-8D9A-94AED7EC2EE2}" sibTransId="{FDB4B4B5-EC8B-4D97-9109-C9FBF81FA783}"/>
    <dgm:cxn modelId="{717D8637-3FFA-47FC-B42F-55273FCB66E6}" type="presOf" srcId="{3EA26D6B-3BE7-453C-9EC6-E62504AB589C}" destId="{73061EAE-70DA-4DB0-AAAE-4FA8E8AF263F}" srcOrd="0" destOrd="0" presId="urn:microsoft.com/office/officeart/2005/8/layout/hierarchy3"/>
    <dgm:cxn modelId="{97713CDA-384B-422E-A25C-1F800B7DF856}" type="presOf" srcId="{42F19D91-A392-4E82-8D9A-94AED7EC2EE2}" destId="{B96BC16B-C7A9-4603-9625-747637C019FD}" srcOrd="0" destOrd="0" presId="urn:microsoft.com/office/officeart/2005/8/layout/hierarchy3"/>
    <dgm:cxn modelId="{AE79DFA6-94CF-404C-A98A-AAFBCC138B3C}" type="presOf" srcId="{88472D9D-F05F-4251-A0BE-A14746B77371}" destId="{9C1789D5-B366-435A-80B4-95E9F83A657C}" srcOrd="0" destOrd="0" presId="urn:microsoft.com/office/officeart/2005/8/layout/hierarchy3"/>
    <dgm:cxn modelId="{215AD424-52B7-4BFF-8914-F9329AB00596}" type="presOf" srcId="{6BF2DE56-1467-4C90-A85A-F1118A5ED874}" destId="{2F4E238B-732B-4DC3-A186-752F5544D80F}" srcOrd="0" destOrd="0" presId="urn:microsoft.com/office/officeart/2005/8/layout/hierarchy3"/>
    <dgm:cxn modelId="{B6CD4997-9881-410B-B618-D3833AE2B950}" type="presOf" srcId="{D78ECADF-6BE8-4287-9933-1B371039160E}" destId="{77C509BF-0693-4DA8-8F7B-A2622244441D}" srcOrd="0" destOrd="0" presId="urn:microsoft.com/office/officeart/2005/8/layout/hierarchy3"/>
    <dgm:cxn modelId="{0F03E840-568F-4229-9900-C2056670A39C}" type="presOf" srcId="{BD1491A2-FAD2-44BA-9418-21BBF3F954E1}" destId="{4F0CE553-BC33-4488-878E-B344C149806F}" srcOrd="1" destOrd="0" presId="urn:microsoft.com/office/officeart/2005/8/layout/hierarchy3"/>
    <dgm:cxn modelId="{38969766-C5E8-40AD-B572-30F4223E82E2}" type="presOf" srcId="{336AD856-6335-4AE0-9081-65BEB6DE9B32}" destId="{34EA5277-659C-457C-937C-9202431708BF}" srcOrd="0" destOrd="0" presId="urn:microsoft.com/office/officeart/2005/8/layout/hierarchy3"/>
    <dgm:cxn modelId="{1682A5FA-C826-49E0-941C-2402D5F13A86}" type="presParOf" srcId="{2F4E238B-732B-4DC3-A186-752F5544D80F}" destId="{2FA59030-7B07-46D5-AAAF-50523B97816B}" srcOrd="0" destOrd="0" presId="urn:microsoft.com/office/officeart/2005/8/layout/hierarchy3"/>
    <dgm:cxn modelId="{25EB9788-C492-45EE-ABEC-15678DA51AC1}" type="presParOf" srcId="{2FA59030-7B07-46D5-AAAF-50523B97816B}" destId="{B5DD1171-E960-4BD0-BE06-39FCBA06D8F1}" srcOrd="0" destOrd="0" presId="urn:microsoft.com/office/officeart/2005/8/layout/hierarchy3"/>
    <dgm:cxn modelId="{09F995D4-E4C5-42DB-BD9F-80E83D01A0AB}" type="presParOf" srcId="{B5DD1171-E960-4BD0-BE06-39FCBA06D8F1}" destId="{1CA4E68D-9D4D-4983-BB4C-BB6F05330BD3}" srcOrd="0" destOrd="0" presId="urn:microsoft.com/office/officeart/2005/8/layout/hierarchy3"/>
    <dgm:cxn modelId="{5CCDC805-CD8B-4519-98E9-FFEB11F6B01E}" type="presParOf" srcId="{B5DD1171-E960-4BD0-BE06-39FCBA06D8F1}" destId="{4F0CE553-BC33-4488-878E-B344C149806F}" srcOrd="1" destOrd="0" presId="urn:microsoft.com/office/officeart/2005/8/layout/hierarchy3"/>
    <dgm:cxn modelId="{2EFE748A-850A-4E84-9D68-00F21EE8EAD5}" type="presParOf" srcId="{2FA59030-7B07-46D5-AAAF-50523B97816B}" destId="{79933923-24C7-4ED6-969F-679BE6CDEC52}" srcOrd="1" destOrd="0" presId="urn:microsoft.com/office/officeart/2005/8/layout/hierarchy3"/>
    <dgm:cxn modelId="{818487C2-B546-4424-BEB2-D38F6F8AD241}" type="presParOf" srcId="{79933923-24C7-4ED6-969F-679BE6CDEC52}" destId="{63440E87-A1E4-4AD3-A25E-5C9EFEB61EBD}" srcOrd="0" destOrd="0" presId="urn:microsoft.com/office/officeart/2005/8/layout/hierarchy3"/>
    <dgm:cxn modelId="{A2AFDDEF-26B8-43F5-A58F-6A40358950F8}" type="presParOf" srcId="{79933923-24C7-4ED6-969F-679BE6CDEC52}" destId="{73061EAE-70DA-4DB0-AAAE-4FA8E8AF263F}" srcOrd="1" destOrd="0" presId="urn:microsoft.com/office/officeart/2005/8/layout/hierarchy3"/>
    <dgm:cxn modelId="{B04C8B3A-7AF3-4DC5-A140-5A418FA067B6}" type="presParOf" srcId="{79933923-24C7-4ED6-969F-679BE6CDEC52}" destId="{34EA5277-659C-457C-937C-9202431708BF}" srcOrd="2" destOrd="0" presId="urn:microsoft.com/office/officeart/2005/8/layout/hierarchy3"/>
    <dgm:cxn modelId="{72B9FAE8-B0EA-46B0-A427-255F1F00F211}" type="presParOf" srcId="{79933923-24C7-4ED6-969F-679BE6CDEC52}" destId="{0B9AB11F-03AF-4B8E-9691-6DA1052E48E1}" srcOrd="3" destOrd="0" presId="urn:microsoft.com/office/officeart/2005/8/layout/hierarchy3"/>
    <dgm:cxn modelId="{7531FAB4-4978-4930-819A-8B02DB2A010B}" type="presParOf" srcId="{79933923-24C7-4ED6-969F-679BE6CDEC52}" destId="{B448BC6C-19D0-4292-B918-3B786F9C6C4C}" srcOrd="4" destOrd="0" presId="urn:microsoft.com/office/officeart/2005/8/layout/hierarchy3"/>
    <dgm:cxn modelId="{38424860-EC97-4DEB-83AC-39992C16EBF5}" type="presParOf" srcId="{79933923-24C7-4ED6-969F-679BE6CDEC52}" destId="{3CEF40B6-65A7-4E8E-A65F-2D7E5FE1B47A}" srcOrd="5" destOrd="0" presId="urn:microsoft.com/office/officeart/2005/8/layout/hierarchy3"/>
    <dgm:cxn modelId="{250C6DE0-E91C-4F3F-B444-EDE5F276CE9F}" type="presParOf" srcId="{79933923-24C7-4ED6-969F-679BE6CDEC52}" destId="{4140D2EC-548F-4F5A-B3F4-B1DA0A59552F}" srcOrd="6" destOrd="0" presId="urn:microsoft.com/office/officeart/2005/8/layout/hierarchy3"/>
    <dgm:cxn modelId="{3D2576AE-93A7-4184-BC9A-4B365B1BA43D}" type="presParOf" srcId="{79933923-24C7-4ED6-969F-679BE6CDEC52}" destId="{ABEB686B-96CB-4A14-BD3B-7E41C1B4DBEB}" srcOrd="7" destOrd="0" presId="urn:microsoft.com/office/officeart/2005/8/layout/hierarchy3"/>
    <dgm:cxn modelId="{F7A88639-F55E-47EF-838E-6EF059EC4D93}" type="presParOf" srcId="{79933923-24C7-4ED6-969F-679BE6CDEC52}" destId="{B96BC16B-C7A9-4603-9625-747637C019FD}" srcOrd="8" destOrd="0" presId="urn:microsoft.com/office/officeart/2005/8/layout/hierarchy3"/>
    <dgm:cxn modelId="{84E6B652-B4A9-48AE-8C44-119AC0273647}" type="presParOf" srcId="{79933923-24C7-4ED6-969F-679BE6CDEC52}" destId="{F7D6FEBF-A62F-48D3-9C80-042BC392B05F}" srcOrd="9" destOrd="0" presId="urn:microsoft.com/office/officeart/2005/8/layout/hierarchy3"/>
    <dgm:cxn modelId="{D906ADCE-DDE0-4FB8-BB65-0CC6AFC3359D}" type="presParOf" srcId="{79933923-24C7-4ED6-969F-679BE6CDEC52}" destId="{77C509BF-0693-4DA8-8F7B-A2622244441D}" srcOrd="10" destOrd="0" presId="urn:microsoft.com/office/officeart/2005/8/layout/hierarchy3"/>
    <dgm:cxn modelId="{177FF331-659F-4F3B-994B-DC18D194ECB2}" type="presParOf" srcId="{79933923-24C7-4ED6-969F-679BE6CDEC52}" destId="{9C1789D5-B366-435A-80B4-95E9F83A657C}" srcOrd="11" destOrd="0" presId="urn:microsoft.com/office/officeart/2005/8/layout/hierarchy3"/>
    <dgm:cxn modelId="{E87A837C-B89F-4292-9690-FE81209AA18B}" type="presParOf" srcId="{79933923-24C7-4ED6-969F-679BE6CDEC52}" destId="{5CEB3CB0-273B-4C0B-AD8A-A888D1D82B26}" srcOrd="12" destOrd="0" presId="urn:microsoft.com/office/officeart/2005/8/layout/hierarchy3"/>
    <dgm:cxn modelId="{48C29291-1F2A-4521-A587-6FA022D01E4A}" type="presParOf" srcId="{79933923-24C7-4ED6-969F-679BE6CDEC52}" destId="{80CE2280-80DC-4961-81BA-B24347C796A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4E68D-9D4D-4983-BB4C-BB6F05330BD3}">
      <dsp:nvSpPr>
        <dsp:cNvPr id="0" name=""/>
        <dsp:cNvSpPr/>
      </dsp:nvSpPr>
      <dsp:spPr>
        <a:xfrm>
          <a:off x="1473" y="120110"/>
          <a:ext cx="4645253" cy="391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Levels of NLP</a:t>
          </a:r>
          <a:endParaRPr lang="en-US" sz="2200" kern="1200" dirty="0"/>
        </a:p>
      </dsp:txBody>
      <dsp:txXfrm>
        <a:off x="12936" y="131573"/>
        <a:ext cx="4622327" cy="368466"/>
      </dsp:txXfrm>
    </dsp:sp>
    <dsp:sp modelId="{63440E87-A1E4-4AD3-A25E-5C9EFEB61EBD}">
      <dsp:nvSpPr>
        <dsp:cNvPr id="0" name=""/>
        <dsp:cNvSpPr/>
      </dsp:nvSpPr>
      <dsp:spPr>
        <a:xfrm>
          <a:off x="465998" y="511502"/>
          <a:ext cx="464525" cy="34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612"/>
              </a:lnTo>
              <a:lnTo>
                <a:pt x="464525" y="348612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61EAE-70DA-4DB0-AAAE-4FA8E8AF263F}">
      <dsp:nvSpPr>
        <dsp:cNvPr id="0" name=""/>
        <dsp:cNvSpPr/>
      </dsp:nvSpPr>
      <dsp:spPr>
        <a:xfrm>
          <a:off x="930524" y="664418"/>
          <a:ext cx="3715341" cy="39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Phonology</a:t>
          </a:r>
          <a:endParaRPr lang="en-US" sz="2200" kern="1200" dirty="0"/>
        </a:p>
      </dsp:txBody>
      <dsp:txXfrm>
        <a:off x="941987" y="675881"/>
        <a:ext cx="3692415" cy="368466"/>
      </dsp:txXfrm>
    </dsp:sp>
    <dsp:sp modelId="{34EA5277-659C-457C-937C-9202431708BF}">
      <dsp:nvSpPr>
        <dsp:cNvPr id="0" name=""/>
        <dsp:cNvSpPr/>
      </dsp:nvSpPr>
      <dsp:spPr>
        <a:xfrm>
          <a:off x="465998" y="511502"/>
          <a:ext cx="464525" cy="911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809"/>
              </a:lnTo>
              <a:lnTo>
                <a:pt x="464525" y="911809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AB11F-03AF-4B8E-9691-6DA1052E48E1}">
      <dsp:nvSpPr>
        <dsp:cNvPr id="0" name=""/>
        <dsp:cNvSpPr/>
      </dsp:nvSpPr>
      <dsp:spPr>
        <a:xfrm>
          <a:off x="930524" y="1208727"/>
          <a:ext cx="3667729" cy="42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Morphology</a:t>
          </a:r>
          <a:endParaRPr lang="en-MY" sz="2200" kern="1200" dirty="0"/>
        </a:p>
      </dsp:txBody>
      <dsp:txXfrm>
        <a:off x="943094" y="1221297"/>
        <a:ext cx="3642589" cy="404028"/>
      </dsp:txXfrm>
    </dsp:sp>
    <dsp:sp modelId="{B448BC6C-19D0-4292-B918-3B786F9C6C4C}">
      <dsp:nvSpPr>
        <dsp:cNvPr id="0" name=""/>
        <dsp:cNvSpPr/>
      </dsp:nvSpPr>
      <dsp:spPr>
        <a:xfrm>
          <a:off x="465998" y="511502"/>
          <a:ext cx="464525" cy="1475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005"/>
              </a:lnTo>
              <a:lnTo>
                <a:pt x="464525" y="1475005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F40B6-65A7-4E8E-A65F-2D7E5FE1B47A}">
      <dsp:nvSpPr>
        <dsp:cNvPr id="0" name=""/>
        <dsp:cNvSpPr/>
      </dsp:nvSpPr>
      <dsp:spPr>
        <a:xfrm>
          <a:off x="930524" y="1790811"/>
          <a:ext cx="3715341" cy="39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Lexical Analysis</a:t>
          </a:r>
          <a:endParaRPr lang="en-US" sz="2200" kern="1200" dirty="0"/>
        </a:p>
      </dsp:txBody>
      <dsp:txXfrm>
        <a:off x="941987" y="1802274"/>
        <a:ext cx="3692415" cy="368466"/>
      </dsp:txXfrm>
    </dsp:sp>
    <dsp:sp modelId="{4140D2EC-548F-4F5A-B3F4-B1DA0A59552F}">
      <dsp:nvSpPr>
        <dsp:cNvPr id="0" name=""/>
        <dsp:cNvSpPr/>
      </dsp:nvSpPr>
      <dsp:spPr>
        <a:xfrm>
          <a:off x="465998" y="511502"/>
          <a:ext cx="464525" cy="2019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314"/>
              </a:lnTo>
              <a:lnTo>
                <a:pt x="464525" y="2019314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B686B-96CB-4A14-BD3B-7E41C1B4DBEB}">
      <dsp:nvSpPr>
        <dsp:cNvPr id="0" name=""/>
        <dsp:cNvSpPr/>
      </dsp:nvSpPr>
      <dsp:spPr>
        <a:xfrm>
          <a:off x="930524" y="2335120"/>
          <a:ext cx="3715341" cy="39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Syntax</a:t>
          </a:r>
          <a:endParaRPr lang="en-US" sz="2200" kern="1200" dirty="0"/>
        </a:p>
      </dsp:txBody>
      <dsp:txXfrm>
        <a:off x="941987" y="2346583"/>
        <a:ext cx="3692415" cy="368466"/>
      </dsp:txXfrm>
    </dsp:sp>
    <dsp:sp modelId="{B96BC16B-C7A9-4603-9625-747637C019FD}">
      <dsp:nvSpPr>
        <dsp:cNvPr id="0" name=""/>
        <dsp:cNvSpPr/>
      </dsp:nvSpPr>
      <dsp:spPr>
        <a:xfrm>
          <a:off x="465998" y="511502"/>
          <a:ext cx="464525" cy="256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622"/>
              </a:lnTo>
              <a:lnTo>
                <a:pt x="464525" y="2563622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6FEBF-A62F-48D3-9C80-042BC392B05F}">
      <dsp:nvSpPr>
        <dsp:cNvPr id="0" name=""/>
        <dsp:cNvSpPr/>
      </dsp:nvSpPr>
      <dsp:spPr>
        <a:xfrm>
          <a:off x="930524" y="2879428"/>
          <a:ext cx="3715341" cy="39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Semantic</a:t>
          </a:r>
          <a:endParaRPr lang="en-US" sz="2200" kern="1200" dirty="0"/>
        </a:p>
      </dsp:txBody>
      <dsp:txXfrm>
        <a:off x="941987" y="2890891"/>
        <a:ext cx="3692415" cy="368466"/>
      </dsp:txXfrm>
    </dsp:sp>
    <dsp:sp modelId="{77C509BF-0693-4DA8-8F7B-A2622244441D}">
      <dsp:nvSpPr>
        <dsp:cNvPr id="0" name=""/>
        <dsp:cNvSpPr/>
      </dsp:nvSpPr>
      <dsp:spPr>
        <a:xfrm>
          <a:off x="465998" y="511502"/>
          <a:ext cx="464525" cy="3118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8365"/>
              </a:lnTo>
              <a:lnTo>
                <a:pt x="464525" y="3118365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789D5-B366-435A-80B4-95E9F83A657C}">
      <dsp:nvSpPr>
        <dsp:cNvPr id="0" name=""/>
        <dsp:cNvSpPr/>
      </dsp:nvSpPr>
      <dsp:spPr>
        <a:xfrm>
          <a:off x="930524" y="3423737"/>
          <a:ext cx="3716202" cy="412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Pragmatic</a:t>
          </a:r>
          <a:endParaRPr lang="en-US" sz="2200" kern="1200" dirty="0"/>
        </a:p>
      </dsp:txBody>
      <dsp:txXfrm>
        <a:off x="942599" y="3435812"/>
        <a:ext cx="3692052" cy="388112"/>
      </dsp:txXfrm>
    </dsp:sp>
    <dsp:sp modelId="{5CEB3CB0-273B-4C0B-AD8A-A888D1D82B26}">
      <dsp:nvSpPr>
        <dsp:cNvPr id="0" name=""/>
        <dsp:cNvSpPr/>
      </dsp:nvSpPr>
      <dsp:spPr>
        <a:xfrm>
          <a:off x="465998" y="511502"/>
          <a:ext cx="464525" cy="3673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109"/>
              </a:lnTo>
              <a:lnTo>
                <a:pt x="464525" y="3673109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E2280-80DC-4961-81BA-B24347C796AC}">
      <dsp:nvSpPr>
        <dsp:cNvPr id="0" name=""/>
        <dsp:cNvSpPr/>
      </dsp:nvSpPr>
      <dsp:spPr>
        <a:xfrm>
          <a:off x="930524" y="3988915"/>
          <a:ext cx="3715341" cy="39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Discourse</a:t>
          </a:r>
          <a:endParaRPr lang="en-US" sz="2200" kern="1200" dirty="0"/>
        </a:p>
      </dsp:txBody>
      <dsp:txXfrm>
        <a:off x="941987" y="4000378"/>
        <a:ext cx="3692415" cy="368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48900BF-279D-4EA1-8562-EFB105D91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02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4786FD-C185-4EB4-8C35-D58C99217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9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CB63C9-4C6B-41D7-BFF6-06C4085A5D8B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3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9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F8C006-8ACF-48AE-A9B6-DB4FBAA23C5B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2" tIns="46796" rIns="89992" bIns="46796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3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5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BFF6B3-B2E6-4BBC-9DC5-090628AC74EC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8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05C425-601D-4997-A161-CB2CCD21D393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DE7A77-261A-47B9-8BD4-DE7E573496DE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7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0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0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0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74594415 w 8042"/>
              <a:gd name="T1" fmla="*/ 61003910 h 10000"/>
              <a:gd name="T2" fmla="*/ 179471940 w 8042"/>
              <a:gd name="T3" fmla="*/ 60271832 h 10000"/>
              <a:gd name="T4" fmla="*/ 180284861 w 8042"/>
              <a:gd name="T5" fmla="*/ 59905832 h 10000"/>
              <a:gd name="T6" fmla="*/ 242126018 w 8042"/>
              <a:gd name="T7" fmla="*/ 32088033 h 10000"/>
              <a:gd name="T8" fmla="*/ 242126018 w 8042"/>
              <a:gd name="T9" fmla="*/ 28799969 h 10000"/>
              <a:gd name="T10" fmla="*/ 180284861 w 8042"/>
              <a:gd name="T11" fmla="*/ 1348170 h 10000"/>
              <a:gd name="T12" fmla="*/ 179471940 w 8042"/>
              <a:gd name="T13" fmla="*/ 976078 h 10000"/>
              <a:gd name="T14" fmla="*/ 174594415 w 8042"/>
              <a:gd name="T15" fmla="*/ 250092 h 10000"/>
              <a:gd name="T16" fmla="*/ 541889 w 8042"/>
              <a:gd name="T17" fmla="*/ 0 h 10000"/>
              <a:gd name="T18" fmla="*/ 0 w 8042"/>
              <a:gd name="T19" fmla="*/ 60949002 h 10000"/>
              <a:gd name="T20" fmla="*/ 174594415 w 8042"/>
              <a:gd name="T21" fmla="*/ 6100391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3F576-946D-4370-AE73-77397112B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18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4957A-6B71-419D-8ED8-14C693B70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31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D19B8-81B9-41A7-88EA-F9B472921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E668-4FEC-4A7E-9CED-31380BC67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6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2B34A-6180-440B-8013-987BA6D8C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47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4ADA9-95AC-4531-99CF-007D3007C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60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45A7-DD07-4D2A-AF44-FFE793A775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06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4A78D-2B54-4925-8EFC-F2EF463D3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82D2F-9AF4-49C5-8AB4-EA175F066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21841-DCFF-4C54-9077-D57D02C30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9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3F289-29B9-4908-800A-D5D5430B2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97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4EBB5-8822-41BD-A3AC-149DE826B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3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343FD-1E7C-4DF4-AB73-0136DECEB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5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842A3-081F-4CC4-BB36-6327B5514E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96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88724-C954-4CAF-89A1-B2285BE5A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33511534 w 7908"/>
              <a:gd name="T1" fmla="*/ 12113514 h 10000"/>
              <a:gd name="T2" fmla="*/ 194150002 w 7908"/>
              <a:gd name="T3" fmla="*/ 485140 h 10000"/>
              <a:gd name="T4" fmla="*/ 193293730 w 7908"/>
              <a:gd name="T5" fmla="*/ 242570 h 10000"/>
              <a:gd name="T6" fmla="*/ 190842796 w 7908"/>
              <a:gd name="T7" fmla="*/ 0 h 10000"/>
              <a:gd name="T8" fmla="*/ 175251704 w 7908"/>
              <a:gd name="T9" fmla="*/ 0 h 10000"/>
              <a:gd name="T10" fmla="*/ 0 w 7908"/>
              <a:gd name="T11" fmla="*/ 160020 h 10000"/>
              <a:gd name="T12" fmla="*/ 0 w 7908"/>
              <a:gd name="T13" fmla="*/ 25806400 h 10000"/>
              <a:gd name="T14" fmla="*/ 175251704 w 7908"/>
              <a:gd name="T15" fmla="*/ 25682550 h 10000"/>
              <a:gd name="T16" fmla="*/ 190842796 w 7908"/>
              <a:gd name="T17" fmla="*/ 25682550 h 10000"/>
              <a:gd name="T18" fmla="*/ 193293730 w 7908"/>
              <a:gd name="T19" fmla="*/ 25442520 h 10000"/>
              <a:gd name="T20" fmla="*/ 194150002 w 7908"/>
              <a:gd name="T21" fmla="*/ 25197359 h 10000"/>
              <a:gd name="T22" fmla="*/ 233511534 w 7908"/>
              <a:gd name="T23" fmla="*/ 13568985 h 10000"/>
              <a:gd name="T24" fmla="*/ 233511534 w 7908"/>
              <a:gd name="T25" fmla="*/ 1211351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AC663-87B1-4033-87F9-B303AE1ED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81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5DE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334035256 w 22"/>
                <a:gd name="T1" fmla="*/ 2092026176 h 136"/>
                <a:gd name="T2" fmla="*/ 258117975 w 22"/>
                <a:gd name="T3" fmla="*/ 1230604787 h 136"/>
                <a:gd name="T4" fmla="*/ 0 w 22"/>
                <a:gd name="T5" fmla="*/ 0 h 136"/>
                <a:gd name="T6" fmla="*/ 0 w 22"/>
                <a:gd name="T7" fmla="*/ 538388859 h 136"/>
                <a:gd name="T8" fmla="*/ 303669123 w 22"/>
                <a:gd name="T9" fmla="*/ 1907434478 h 136"/>
                <a:gd name="T10" fmla="*/ 334035256 w 22"/>
                <a:gd name="T11" fmla="*/ 209202617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1331463414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1470804210 w 140"/>
                <a:gd name="T7" fmla="*/ 2147483646 h 504"/>
                <a:gd name="T8" fmla="*/ 0 w 140"/>
                <a:gd name="T9" fmla="*/ 0 h 504"/>
                <a:gd name="T10" fmla="*/ 92891241 w 140"/>
                <a:gd name="T11" fmla="*/ 939577574 h 504"/>
                <a:gd name="T12" fmla="*/ 1331463414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123725864 w 132"/>
                <a:gd name="T1" fmla="*/ 339357040 h 308"/>
                <a:gd name="T2" fmla="*/ 0 w 132"/>
                <a:gd name="T3" fmla="*/ 0 h 308"/>
                <a:gd name="T4" fmla="*/ 0 w 132"/>
                <a:gd name="T5" fmla="*/ 447336244 h 308"/>
                <a:gd name="T6" fmla="*/ 1051683611 w 132"/>
                <a:gd name="T7" fmla="*/ 2147483646 h 308"/>
                <a:gd name="T8" fmla="*/ 1902309252 w 132"/>
                <a:gd name="T9" fmla="*/ 2147483646 h 308"/>
                <a:gd name="T10" fmla="*/ 2041502324 w 132"/>
                <a:gd name="T11" fmla="*/ 2147483646 h 308"/>
                <a:gd name="T12" fmla="*/ 1190876683 w 132"/>
                <a:gd name="T13" fmla="*/ 2147483646 h 308"/>
                <a:gd name="T14" fmla="*/ 123725864 w 132"/>
                <a:gd name="T15" fmla="*/ 339357040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436271086 w 37"/>
                <a:gd name="T1" fmla="*/ 1213028493 h 79"/>
                <a:gd name="T2" fmla="*/ 576502770 w 37"/>
                <a:gd name="T3" fmla="*/ 1213028493 h 79"/>
                <a:gd name="T4" fmla="*/ 0 w 37"/>
                <a:gd name="T5" fmla="*/ 0 h 79"/>
                <a:gd name="T6" fmla="*/ 436271086 w 37"/>
                <a:gd name="T7" fmla="*/ 121302849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1794416005 w 178"/>
                <a:gd name="T3" fmla="*/ 2147483646 h 722"/>
                <a:gd name="T4" fmla="*/ 618763733 w 178"/>
                <a:gd name="T5" fmla="*/ 2147483646 h 722"/>
                <a:gd name="T6" fmla="*/ 185629513 w 178"/>
                <a:gd name="T7" fmla="*/ 786478582 h 722"/>
                <a:gd name="T8" fmla="*/ 0 w 178"/>
                <a:gd name="T9" fmla="*/ 0 h 722"/>
                <a:gd name="T10" fmla="*/ 510482144 w 178"/>
                <a:gd name="T11" fmla="*/ 2147483646 h 722"/>
                <a:gd name="T12" fmla="*/ 1655192887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70263008 w 23"/>
                <a:gd name="T1" fmla="*/ 2147483646 h 635"/>
                <a:gd name="T2" fmla="*/ 185740390 w 23"/>
                <a:gd name="T3" fmla="*/ 2147483646 h 635"/>
                <a:gd name="T4" fmla="*/ 340526015 w 23"/>
                <a:gd name="T5" fmla="*/ 2147483646 h 635"/>
                <a:gd name="T6" fmla="*/ 356003398 w 23"/>
                <a:gd name="T7" fmla="*/ 2147483646 h 635"/>
                <a:gd name="T8" fmla="*/ 263131235 w 23"/>
                <a:gd name="T9" fmla="*/ 2147483646 h 635"/>
                <a:gd name="T10" fmla="*/ 77390846 w 23"/>
                <a:gd name="T11" fmla="*/ 2147483646 h 635"/>
                <a:gd name="T12" fmla="*/ 232176471 w 23"/>
                <a:gd name="T13" fmla="*/ 0 h 635"/>
                <a:gd name="T14" fmla="*/ 185740390 w 23"/>
                <a:gd name="T15" fmla="*/ 0 h 635"/>
                <a:gd name="T16" fmla="*/ 15477382 w 23"/>
                <a:gd name="T17" fmla="*/ 2147483646 h 635"/>
                <a:gd name="T18" fmla="*/ 170263008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76911574 w 17"/>
                <a:gd name="T3" fmla="*/ 865646159 h 107"/>
                <a:gd name="T4" fmla="*/ 261503272 w 17"/>
                <a:gd name="T5" fmla="*/ 1654003676 h 107"/>
                <a:gd name="T6" fmla="*/ 169209384 w 17"/>
                <a:gd name="T7" fmla="*/ 711068875 h 107"/>
                <a:gd name="T8" fmla="*/ 153827069 w 17"/>
                <a:gd name="T9" fmla="*/ 664694903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77988609 w 41"/>
                <a:gd name="T3" fmla="*/ 1438567829 h 222"/>
                <a:gd name="T4" fmla="*/ 265162061 w 41"/>
                <a:gd name="T5" fmla="*/ 2147483646 h 222"/>
                <a:gd name="T6" fmla="*/ 374342954 w 41"/>
                <a:gd name="T7" fmla="*/ 2147483646 h 222"/>
                <a:gd name="T8" fmla="*/ 639505015 w 41"/>
                <a:gd name="T9" fmla="*/ 2147483646 h 222"/>
                <a:gd name="T10" fmla="*/ 592712640 w 41"/>
                <a:gd name="T11" fmla="*/ 2147483646 h 222"/>
                <a:gd name="T12" fmla="*/ 202769594 w 41"/>
                <a:gd name="T13" fmla="*/ 1423099358 h 222"/>
                <a:gd name="T14" fmla="*/ 124780985 w 41"/>
                <a:gd name="T15" fmla="*/ 340306368 h 222"/>
                <a:gd name="T16" fmla="*/ 109184843 w 41"/>
                <a:gd name="T17" fmla="*/ 278432483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108112772 w 450"/>
                <a:gd name="T1" fmla="*/ 2147483646 h 878"/>
                <a:gd name="T2" fmla="*/ 772222294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1372614510 h 878"/>
                <a:gd name="T10" fmla="*/ 2147483646 w 450"/>
                <a:gd name="T11" fmla="*/ 678594305 h 878"/>
                <a:gd name="T12" fmla="*/ 2147483646 w 450"/>
                <a:gd name="T13" fmla="*/ 15421973 h 878"/>
                <a:gd name="T14" fmla="*/ 2147483646 w 450"/>
                <a:gd name="T15" fmla="*/ 0 h 878"/>
                <a:gd name="T16" fmla="*/ 2147483646 w 450"/>
                <a:gd name="T17" fmla="*/ 663172332 h 878"/>
                <a:gd name="T18" fmla="*/ 2147483646 w 450"/>
                <a:gd name="T19" fmla="*/ 1357188610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695002815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108112772 w 450"/>
                <a:gd name="T31" fmla="*/ 2147483646 h 878"/>
                <a:gd name="T32" fmla="*/ 108112772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404860502 w 35"/>
                <a:gd name="T3" fmla="*/ 1131001729 h 73"/>
                <a:gd name="T4" fmla="*/ 545005736 w 35"/>
                <a:gd name="T5" fmla="*/ 1131001729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110255844 w 8"/>
                <a:gd name="T1" fmla="*/ 681543004 h 48"/>
                <a:gd name="T2" fmla="*/ 126007813 w 8"/>
                <a:gd name="T3" fmla="*/ 743502533 h 48"/>
                <a:gd name="T4" fmla="*/ 126007813 w 8"/>
                <a:gd name="T5" fmla="*/ 294302840 h 48"/>
                <a:gd name="T6" fmla="*/ 15751969 w 8"/>
                <a:gd name="T7" fmla="*/ 0 h 48"/>
                <a:gd name="T8" fmla="*/ 0 w 8"/>
                <a:gd name="T9" fmla="*/ 402731031 h 48"/>
                <a:gd name="T10" fmla="*/ 110255844 w 8"/>
                <a:gd name="T11" fmla="*/ 681543004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106891015 w 52"/>
                <a:gd name="T1" fmla="*/ 277669014 h 135"/>
                <a:gd name="T2" fmla="*/ 0 w 52"/>
                <a:gd name="T3" fmla="*/ 0 h 135"/>
                <a:gd name="T4" fmla="*/ 183239508 w 52"/>
                <a:gd name="T5" fmla="*/ 740445466 h 135"/>
                <a:gd name="T6" fmla="*/ 244320646 w 52"/>
                <a:gd name="T7" fmla="*/ 956412000 h 135"/>
                <a:gd name="T8" fmla="*/ 778771815 w 52"/>
                <a:gd name="T9" fmla="*/ 2082507782 h 135"/>
                <a:gd name="T10" fmla="*/ 794043077 w 52"/>
                <a:gd name="T11" fmla="*/ 2082507782 h 135"/>
                <a:gd name="T12" fmla="*/ 366482923 w 52"/>
                <a:gd name="T13" fmla="*/ 863854353 h 135"/>
                <a:gd name="T14" fmla="*/ 106891015 w 52"/>
                <a:gd name="T15" fmla="*/ 27766901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110684661 w 103"/>
                <a:gd name="T1" fmla="*/ 2147483646 h 920"/>
                <a:gd name="T2" fmla="*/ 411117865 w 103"/>
                <a:gd name="T3" fmla="*/ 2147483646 h 920"/>
                <a:gd name="T4" fmla="*/ 901295634 w 103"/>
                <a:gd name="T5" fmla="*/ 2147483646 h 920"/>
                <a:gd name="T6" fmla="*/ 1597032336 w 103"/>
                <a:gd name="T7" fmla="*/ 2147483646 h 920"/>
                <a:gd name="T8" fmla="*/ 1628657093 w 103"/>
                <a:gd name="T9" fmla="*/ 2147483646 h 920"/>
                <a:gd name="T10" fmla="*/ 1565407579 w 103"/>
                <a:gd name="T11" fmla="*/ 2147483646 h 920"/>
                <a:gd name="T12" fmla="*/ 1565407579 w 103"/>
                <a:gd name="T13" fmla="*/ 2147483646 h 920"/>
                <a:gd name="T14" fmla="*/ 996169906 w 103"/>
                <a:gd name="T15" fmla="*/ 2147483646 h 920"/>
                <a:gd name="T16" fmla="*/ 474367379 w 103"/>
                <a:gd name="T17" fmla="*/ 2147483646 h 920"/>
                <a:gd name="T18" fmla="*/ 142309418 w 103"/>
                <a:gd name="T19" fmla="*/ 2147483646 h 920"/>
                <a:gd name="T20" fmla="*/ 47435147 w 103"/>
                <a:gd name="T21" fmla="*/ 1445313264 h 920"/>
                <a:gd name="T22" fmla="*/ 15810390 w 103"/>
                <a:gd name="T23" fmla="*/ 0 h 920"/>
                <a:gd name="T24" fmla="*/ 0 w 103"/>
                <a:gd name="T25" fmla="*/ 0 h 920"/>
                <a:gd name="T26" fmla="*/ 15810390 w 103"/>
                <a:gd name="T27" fmla="*/ 1445313264 h 920"/>
                <a:gd name="T28" fmla="*/ 110684661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842409880 w 88"/>
                <a:gd name="T1" fmla="*/ 2147483646 h 330"/>
                <a:gd name="T2" fmla="*/ 1398719344 w 88"/>
                <a:gd name="T3" fmla="*/ 2147483646 h 330"/>
                <a:gd name="T4" fmla="*/ 1398719344 w 88"/>
                <a:gd name="T5" fmla="*/ 2147483646 h 330"/>
                <a:gd name="T6" fmla="*/ 1398719344 w 88"/>
                <a:gd name="T7" fmla="*/ 2147483646 h 330"/>
                <a:gd name="T8" fmla="*/ 985460087 w 88"/>
                <a:gd name="T9" fmla="*/ 2147483646 h 330"/>
                <a:gd name="T10" fmla="*/ 0 w 88"/>
                <a:gd name="T11" fmla="*/ 0 h 330"/>
                <a:gd name="T12" fmla="*/ 111263488 w 88"/>
                <a:gd name="T13" fmla="*/ 992310910 h 330"/>
                <a:gd name="T14" fmla="*/ 842409880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94507976 w 90"/>
                <a:gd name="T1" fmla="*/ 235809526 h 207"/>
                <a:gd name="T2" fmla="*/ 0 w 90"/>
                <a:gd name="T3" fmla="*/ 0 h 207"/>
                <a:gd name="T4" fmla="*/ 15751991 w 90"/>
                <a:gd name="T5" fmla="*/ 455898152 h 207"/>
                <a:gd name="T6" fmla="*/ 661543926 w 90"/>
                <a:gd name="T7" fmla="*/ 1996514571 h 207"/>
                <a:gd name="T8" fmla="*/ 1260079889 w 90"/>
                <a:gd name="T9" fmla="*/ 2147483646 h 207"/>
                <a:gd name="T10" fmla="*/ 1417591859 w 90"/>
                <a:gd name="T11" fmla="*/ 2147483646 h 207"/>
                <a:gd name="T12" fmla="*/ 787551915 w 90"/>
                <a:gd name="T13" fmla="*/ 1933630974 h 207"/>
                <a:gd name="T14" fmla="*/ 94507976 w 90"/>
                <a:gd name="T15" fmla="*/ 23580952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596387350 w 115"/>
                <a:gd name="T1" fmla="*/ 2147483646 h 467"/>
                <a:gd name="T2" fmla="*/ 1232853715 w 115"/>
                <a:gd name="T3" fmla="*/ 2147483646 h 467"/>
                <a:gd name="T4" fmla="*/ 458368842 w 115"/>
                <a:gd name="T5" fmla="*/ 2147483646 h 467"/>
                <a:gd name="T6" fmla="*/ 205473631 w 115"/>
                <a:gd name="T7" fmla="*/ 834088423 h 467"/>
                <a:gd name="T8" fmla="*/ 0 w 115"/>
                <a:gd name="T9" fmla="*/ 0 h 467"/>
                <a:gd name="T10" fmla="*/ 331923224 w 115"/>
                <a:gd name="T11" fmla="*/ 2147483646 h 467"/>
                <a:gd name="T12" fmla="*/ 1090600904 w 115"/>
                <a:gd name="T13" fmla="*/ 2147483646 h 467"/>
                <a:gd name="T14" fmla="*/ 1627997760 w 115"/>
                <a:gd name="T15" fmla="*/ 2147483646 h 467"/>
                <a:gd name="T16" fmla="*/ 1817668174 w 115"/>
                <a:gd name="T17" fmla="*/ 2147483646 h 467"/>
                <a:gd name="T18" fmla="*/ 1770250570 w 115"/>
                <a:gd name="T19" fmla="*/ 2147483646 h 467"/>
                <a:gd name="T20" fmla="*/ 1596387350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73753372 w 36"/>
                <a:gd name="T1" fmla="*/ 2147483646 h 633"/>
                <a:gd name="T2" fmla="*/ 209338926 w 36"/>
                <a:gd name="T3" fmla="*/ 2147483646 h 633"/>
                <a:gd name="T4" fmla="*/ 80514045 w 36"/>
                <a:gd name="T5" fmla="*/ 2147483646 h 633"/>
                <a:gd name="T6" fmla="*/ 209338926 w 36"/>
                <a:gd name="T7" fmla="*/ 2147483646 h 633"/>
                <a:gd name="T8" fmla="*/ 354267417 w 36"/>
                <a:gd name="T9" fmla="*/ 1554425528 h 633"/>
                <a:gd name="T10" fmla="*/ 579709955 w 36"/>
                <a:gd name="T11" fmla="*/ 0 h 633"/>
                <a:gd name="T12" fmla="*/ 563606343 w 36"/>
                <a:gd name="T13" fmla="*/ 0 h 633"/>
                <a:gd name="T14" fmla="*/ 322060194 w 36"/>
                <a:gd name="T15" fmla="*/ 1554425528 h 633"/>
                <a:gd name="T16" fmla="*/ 161032104 w 36"/>
                <a:gd name="T17" fmla="*/ 2147483646 h 633"/>
                <a:gd name="T18" fmla="*/ 16103612 w 36"/>
                <a:gd name="T19" fmla="*/ 2147483646 h 633"/>
                <a:gd name="T20" fmla="*/ 112721269 w 36"/>
                <a:gd name="T21" fmla="*/ 2147483646 h 633"/>
                <a:gd name="T22" fmla="*/ 257649761 w 36"/>
                <a:gd name="T23" fmla="*/ 2147483646 h 633"/>
                <a:gd name="T24" fmla="*/ 273753372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346523469 w 28"/>
                <a:gd name="T1" fmla="*/ 923021860 h 59"/>
                <a:gd name="T2" fmla="*/ 441027344 w 28"/>
                <a:gd name="T3" fmla="*/ 923021860 h 59"/>
                <a:gd name="T4" fmla="*/ 0 w 28"/>
                <a:gd name="T5" fmla="*/ 0 h 59"/>
                <a:gd name="T6" fmla="*/ 346523469 w 28"/>
                <a:gd name="T7" fmla="*/ 92302186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64496489 w 17"/>
                <a:gd name="T1" fmla="*/ 847377402 h 107"/>
                <a:gd name="T2" fmla="*/ 274108069 w 17"/>
                <a:gd name="T3" fmla="*/ 1679063951 h 107"/>
                <a:gd name="T4" fmla="*/ 161241221 w 17"/>
                <a:gd name="T5" fmla="*/ 690456982 h 107"/>
                <a:gd name="T6" fmla="*/ 145115092 w 17"/>
                <a:gd name="T7" fmla="*/ 674762167 h 107"/>
                <a:gd name="T8" fmla="*/ 0 w 17"/>
                <a:gd name="T9" fmla="*/ 0 h 107"/>
                <a:gd name="T10" fmla="*/ 0 w 17"/>
                <a:gd name="T11" fmla="*/ 125538713 h 107"/>
                <a:gd name="T12" fmla="*/ 64496489 w 17"/>
                <a:gd name="T13" fmla="*/ 84737740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126350140 w 294"/>
                <a:gd name="T1" fmla="*/ 2147483646 h 568"/>
                <a:gd name="T2" fmla="*/ 552784347 w 294"/>
                <a:gd name="T3" fmla="*/ 2147483646 h 568"/>
                <a:gd name="T4" fmla="*/ 1563593416 w 294"/>
                <a:gd name="T5" fmla="*/ 2147483646 h 568"/>
                <a:gd name="T6" fmla="*/ 2147483646 w 294"/>
                <a:gd name="T7" fmla="*/ 1869089766 h 568"/>
                <a:gd name="T8" fmla="*/ 2147483646 w 294"/>
                <a:gd name="T9" fmla="*/ 910983896 h 568"/>
                <a:gd name="T10" fmla="*/ 2147483646 w 294"/>
                <a:gd name="T11" fmla="*/ 439783962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424077958 h 568"/>
                <a:gd name="T18" fmla="*/ 2147483646 w 294"/>
                <a:gd name="T19" fmla="*/ 879571888 h 568"/>
                <a:gd name="T20" fmla="*/ 2147483646 w 294"/>
                <a:gd name="T21" fmla="*/ 1837677758 h 568"/>
                <a:gd name="T22" fmla="*/ 1500416359 w 294"/>
                <a:gd name="T23" fmla="*/ 2147483646 h 568"/>
                <a:gd name="T24" fmla="*/ 473814019 w 294"/>
                <a:gd name="T25" fmla="*/ 2147483646 h 568"/>
                <a:gd name="T26" fmla="*/ 0 w 294"/>
                <a:gd name="T27" fmla="*/ 2147483646 h 568"/>
                <a:gd name="T28" fmla="*/ 110556869 w 294"/>
                <a:gd name="T29" fmla="*/ 2147483646 h 568"/>
                <a:gd name="T30" fmla="*/ 126350140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304079525 w 25"/>
                <a:gd name="T3" fmla="*/ 828513255 h 53"/>
                <a:gd name="T4" fmla="*/ 400104007 w 25"/>
                <a:gd name="T5" fmla="*/ 828513255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108742655 w 29"/>
                <a:gd name="T3" fmla="*/ 1397863960 h 141"/>
                <a:gd name="T4" fmla="*/ 279621155 w 29"/>
                <a:gd name="T5" fmla="*/ 1837639560 h 141"/>
                <a:gd name="T6" fmla="*/ 450499655 w 29"/>
                <a:gd name="T7" fmla="*/ 2147483646 h 141"/>
                <a:gd name="T8" fmla="*/ 419429762 w 29"/>
                <a:gd name="T9" fmla="*/ 2120352729 h 141"/>
                <a:gd name="T10" fmla="*/ 124275631 w 29"/>
                <a:gd name="T11" fmla="*/ 345540519 h 141"/>
                <a:gd name="T12" fmla="*/ 62139786 w 29"/>
                <a:gd name="T13" fmla="*/ 172768278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402731031 h 48"/>
                <a:gd name="T2" fmla="*/ 63003906 w 8"/>
                <a:gd name="T3" fmla="*/ 573114814 h 48"/>
                <a:gd name="T4" fmla="*/ 126007813 w 8"/>
                <a:gd name="T5" fmla="*/ 743502533 h 48"/>
                <a:gd name="T6" fmla="*/ 110255844 w 8"/>
                <a:gd name="T7" fmla="*/ 294302840 h 48"/>
                <a:gd name="T8" fmla="*/ 0 w 8"/>
                <a:gd name="T9" fmla="*/ 0 h 48"/>
                <a:gd name="T10" fmla="*/ 0 w 8"/>
                <a:gd name="T11" fmla="*/ 61959528 h 48"/>
                <a:gd name="T12" fmla="*/ 0 w 8"/>
                <a:gd name="T13" fmla="*/ 402731031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73259750 w 44"/>
                <a:gd name="T1" fmla="*/ 439440880 h 111"/>
                <a:gd name="T2" fmla="*/ 0 w 44"/>
                <a:gd name="T3" fmla="*/ 0 h 111"/>
                <a:gd name="T4" fmla="*/ 173259750 w 44"/>
                <a:gd name="T5" fmla="*/ 769022530 h 111"/>
                <a:gd name="T6" fmla="*/ 220515656 w 44"/>
                <a:gd name="T7" fmla="*/ 910269545 h 111"/>
                <a:gd name="T8" fmla="*/ 614287094 w 44"/>
                <a:gd name="T9" fmla="*/ 1742067645 h 111"/>
                <a:gd name="T10" fmla="*/ 693042969 w 44"/>
                <a:gd name="T11" fmla="*/ 1742067645 h 111"/>
                <a:gd name="T12" fmla="*/ 346523469 w 44"/>
                <a:gd name="T13" fmla="*/ 816102227 h 111"/>
                <a:gd name="T14" fmla="*/ 173259750 w 44"/>
                <a:gd name="T15" fmla="*/ 43944088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C8358E0-89F8-4AFE-984C-C8C195FE7F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sentiment140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63688" y="3212976"/>
            <a:ext cx="6984776" cy="302453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NATURAL LANGUAGE PROCESSING (NLP)</a:t>
            </a:r>
            <a:b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WIA1004</a:t>
            </a:r>
            <a:endParaRPr lang="en-US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549275"/>
            <a:ext cx="6589713" cy="1281113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Early days..</a:t>
            </a:r>
            <a:br>
              <a:rPr lang="tr-TR" altLang="en-US" sz="3200" smtClean="0"/>
            </a:br>
            <a:endParaRPr lang="tr-TR" altLang="en-US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835150" y="1341438"/>
            <a:ext cx="7058025" cy="51831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measure Intelligence of a Machine?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Turing test – Alan Turing (1950)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machine can be accepted to be intelligent if it can fool a judge that its human over a tele-typing exercise.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ELIZA by Weizenbaum (1966)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Pretends to be a psychiatrist and converses with a user on his problems.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Keyword pattern matching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users thought the machine really understood their problem. 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such systems exist now. E.g. Alan, Alice, David 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such tests be taken as a measure for Intelligence ? Debate goes on..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tr-TR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6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 txBox="1">
            <a:spLocks/>
          </p:cNvSpPr>
          <p:nvPr/>
        </p:nvSpPr>
        <p:spPr bwMode="auto">
          <a:xfrm>
            <a:off x="1500188" y="630238"/>
            <a:ext cx="64579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accent2"/>
                </a:solidFill>
              </a:rPr>
              <a:t>Levels of NLP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917923"/>
              </p:ext>
            </p:extLst>
          </p:nvPr>
        </p:nvGraphicFramePr>
        <p:xfrm>
          <a:off x="323528" y="1510054"/>
          <a:ext cx="4648200" cy="450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796" name="Group 1"/>
          <p:cNvGrpSpPr>
            <a:grpSpLocks/>
          </p:cNvGrpSpPr>
          <p:nvPr/>
        </p:nvGrpSpPr>
        <p:grpSpPr bwMode="auto">
          <a:xfrm>
            <a:off x="5219699" y="2132856"/>
            <a:ext cx="2738439" cy="4320480"/>
            <a:chOff x="5220071" y="2348880"/>
            <a:chExt cx="2738251" cy="4321090"/>
          </a:xfrm>
        </p:grpSpPr>
        <p:sp>
          <p:nvSpPr>
            <p:cNvPr id="33797" name="TextBox 5"/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2371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Pronunciation of words</a:t>
              </a:r>
            </a:p>
          </p:txBody>
        </p:sp>
        <p:sp>
          <p:nvSpPr>
            <p:cNvPr id="33798" name="TextBox 11"/>
            <p:cNvSpPr txBox="1">
              <a:spLocks noChangeArrowheads="1"/>
            </p:cNvSpPr>
            <p:nvPr/>
          </p:nvSpPr>
          <p:spPr bwMode="auto">
            <a:xfrm>
              <a:off x="5220071" y="2915784"/>
              <a:ext cx="20272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Lucida Sans" panose="020B0602030504020204" pitchFamily="34" charset="0"/>
                </a:rPr>
                <a:t>Formation </a:t>
              </a: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of words</a:t>
              </a:r>
            </a:p>
          </p:txBody>
        </p:sp>
        <p:sp>
          <p:nvSpPr>
            <p:cNvPr id="33799" name="TextBox 12"/>
            <p:cNvSpPr txBox="1">
              <a:spLocks noChangeArrowheads="1"/>
            </p:cNvSpPr>
            <p:nvPr/>
          </p:nvSpPr>
          <p:spPr bwMode="auto">
            <a:xfrm>
              <a:off x="5220072" y="4068387"/>
              <a:ext cx="2296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Structure of sentences</a:t>
              </a:r>
            </a:p>
          </p:txBody>
        </p:sp>
        <p:sp>
          <p:nvSpPr>
            <p:cNvPr id="33800" name="TextBox 13"/>
            <p:cNvSpPr txBox="1">
              <a:spLocks noChangeArrowheads="1"/>
            </p:cNvSpPr>
            <p:nvPr/>
          </p:nvSpPr>
          <p:spPr bwMode="auto">
            <a:xfrm>
              <a:off x="5220072" y="5085789"/>
              <a:ext cx="27382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Interpretation of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sentences</a:t>
              </a:r>
            </a:p>
          </p:txBody>
        </p:sp>
        <p:sp>
          <p:nvSpPr>
            <p:cNvPr id="33801" name="TextBox 14"/>
            <p:cNvSpPr txBox="1">
              <a:spLocks noChangeArrowheads="1"/>
            </p:cNvSpPr>
            <p:nvPr/>
          </p:nvSpPr>
          <p:spPr bwMode="auto">
            <a:xfrm>
              <a:off x="5220072" y="5838973"/>
              <a:ext cx="27382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Interpretation of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the whole text</a:t>
              </a:r>
            </a:p>
          </p:txBody>
        </p:sp>
        <p:sp>
          <p:nvSpPr>
            <p:cNvPr id="33802" name="TextBox 15"/>
            <p:cNvSpPr txBox="1">
              <a:spLocks noChangeArrowheads="1"/>
            </p:cNvSpPr>
            <p:nvPr/>
          </p:nvSpPr>
          <p:spPr bwMode="auto">
            <a:xfrm>
              <a:off x="5220072" y="4581734"/>
              <a:ext cx="22511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Meaning of sentences</a:t>
              </a: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219699" y="3228161"/>
            <a:ext cx="2027361" cy="3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Formation </a:t>
            </a:r>
            <a:r>
              <a:rPr lang="en-US" altLang="en-US" dirty="0">
                <a:solidFill>
                  <a:schemeClr val="tx1"/>
                </a:solidFill>
                <a:latin typeface="Lucida Sans" panose="020B0602030504020204" pitchFamily="34" charset="0"/>
              </a:rPr>
              <a:t>of words</a:t>
            </a:r>
          </a:p>
        </p:txBody>
      </p:sp>
    </p:spTree>
    <p:extLst>
      <p:ext uri="{BB962C8B-B14F-4D97-AF65-F5344CB8AC3E}">
        <p14:creationId xmlns:p14="http://schemas.microsoft.com/office/powerpoint/2010/main" val="41439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76672"/>
            <a:ext cx="6840760" cy="428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PHONETICS / PHONOLOGY</a:t>
            </a:r>
            <a:endParaRPr lang="en-US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74948" y="1700808"/>
            <a:ext cx="724217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tr-TR" altLang="en-US" sz="2400" dirty="0" smtClean="0"/>
              <a:t>Speech processing</a:t>
            </a:r>
          </a:p>
          <a:p>
            <a:pPr lvl="1" eaLnBrk="1" hangingPunct="1"/>
            <a:r>
              <a:rPr lang="tr-TR" altLang="en-US" sz="2000" dirty="0" smtClean="0"/>
              <a:t>Humans process speech remarkably well.</a:t>
            </a:r>
          </a:p>
          <a:p>
            <a:pPr lvl="1" eaLnBrk="1" hangingPunct="1"/>
            <a:r>
              <a:rPr lang="tr-TR" altLang="en-US" sz="2000" dirty="0" smtClean="0"/>
              <a:t>Speech interface can replace keyboards and monitors.</a:t>
            </a:r>
          </a:p>
          <a:p>
            <a:pPr lvl="1" eaLnBrk="1" hangingPunct="1"/>
            <a:r>
              <a:rPr lang="tr-TR" altLang="en-US" sz="2000" dirty="0" smtClean="0"/>
              <a:t>Convert Acoustic signals to Text.</a:t>
            </a:r>
          </a:p>
          <a:p>
            <a:pPr lvl="1" eaLnBrk="1" hangingPunct="1"/>
            <a:r>
              <a:rPr lang="tr-TR" altLang="en-US" sz="2000" dirty="0" smtClean="0"/>
              <a:t>Phonemes are the smallest recognizable speech unit in a language.</a:t>
            </a:r>
          </a:p>
          <a:p>
            <a:pPr lvl="1" eaLnBrk="1" hangingPunct="1"/>
            <a:r>
              <a:rPr lang="tr-TR" altLang="en-US" sz="2000" dirty="0" smtClean="0"/>
              <a:t>Graphemes are the textual representation.</a:t>
            </a:r>
          </a:p>
          <a:p>
            <a:pPr lvl="1" eaLnBrk="1" hangingPunct="1"/>
            <a:r>
              <a:rPr lang="tr-TR" altLang="en-US" sz="2000" dirty="0" smtClean="0"/>
              <a:t>Phonemes can be identified using their phonetic &amp; spectral features.</a:t>
            </a:r>
            <a:endParaRPr lang="tr-T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7661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tr-TR" altLang="en-US" smtClean="0"/>
              <a:t>Speech – So is it difficult 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557338"/>
            <a:ext cx="6591300" cy="4354512"/>
          </a:xfrm>
        </p:spPr>
        <p:txBody>
          <a:bodyPr/>
          <a:lstStyle/>
          <a:p>
            <a:pPr eaLnBrk="1" hangingPunct="1"/>
            <a:r>
              <a:rPr lang="tr-TR" altLang="en-US" sz="2400" smtClean="0"/>
              <a:t>“It's very hard to wreck a nice beach ”</a:t>
            </a:r>
          </a:p>
          <a:p>
            <a:pPr eaLnBrk="1" hangingPunct="1"/>
            <a:r>
              <a:rPr lang="tr-TR" altLang="en-US" sz="2400" smtClean="0"/>
              <a:t>Pronunciation of different speakers</a:t>
            </a:r>
          </a:p>
          <a:p>
            <a:pPr eaLnBrk="1" hangingPunct="1"/>
            <a:r>
              <a:rPr lang="tr-TR" altLang="en-US" sz="2400" smtClean="0"/>
              <a:t>Pace of speech</a:t>
            </a:r>
          </a:p>
          <a:p>
            <a:pPr eaLnBrk="1" hangingPunct="1"/>
            <a:r>
              <a:rPr lang="tr-TR" altLang="en-US" sz="2400" smtClean="0"/>
              <a:t>Speech ambiguity – Homonyms</a:t>
            </a:r>
          </a:p>
          <a:p>
            <a:pPr lvl="1" eaLnBrk="1" hangingPunct="1"/>
            <a:r>
              <a:rPr lang="tr-TR" altLang="en-US" sz="2000" smtClean="0"/>
              <a:t>I ate eight cakes</a:t>
            </a:r>
          </a:p>
          <a:p>
            <a:pPr lvl="1" eaLnBrk="1" hangingPunct="1"/>
            <a:r>
              <a:rPr lang="tr-TR" altLang="en-US" sz="2000" smtClean="0"/>
              <a:t>That band is banned</a:t>
            </a:r>
          </a:p>
          <a:p>
            <a:pPr lvl="1" eaLnBrk="1" hangingPunct="1"/>
            <a:r>
              <a:rPr lang="tr-TR" altLang="en-US" sz="2000" smtClean="0"/>
              <a:t>I went to the mall near by to buy some food</a:t>
            </a:r>
          </a:p>
          <a:p>
            <a:pPr lvl="1" eaLnBrk="1" hangingPunct="1"/>
            <a:r>
              <a:rPr lang="tr-TR" altLang="en-US" sz="2000" smtClean="0"/>
              <a:t>The Finnish were the first ones to finish</a:t>
            </a:r>
          </a:p>
          <a:p>
            <a:pPr lvl="1" eaLnBrk="1" hangingPunct="1"/>
            <a:r>
              <a:rPr lang="tr-TR" altLang="en-US" sz="2000" smtClean="0"/>
              <a:t>I know no James Bond.</a:t>
            </a:r>
          </a:p>
        </p:txBody>
      </p:sp>
    </p:spTree>
    <p:extLst>
      <p:ext uri="{BB962C8B-B14F-4D97-AF65-F5344CB8AC3E}">
        <p14:creationId xmlns:p14="http://schemas.microsoft.com/office/powerpoint/2010/main" val="142522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76672"/>
            <a:ext cx="8229600" cy="606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MORPHOLOGY</a:t>
            </a:r>
            <a:endParaRPr lang="en-US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Word formation rules from </a:t>
            </a:r>
            <a:r>
              <a:rPr lang="en-US" altLang="en-US" sz="2000" i="1" smtClean="0"/>
              <a:t>root </a:t>
            </a:r>
            <a:r>
              <a:rPr lang="en-US" altLang="en-US" sz="2000" smtClean="0"/>
              <a:t>words</a:t>
            </a:r>
          </a:p>
          <a:p>
            <a:pPr eaLnBrk="1" hangingPunct="1"/>
            <a:r>
              <a:rPr lang="en-US" altLang="en-US" sz="2000" smtClean="0"/>
              <a:t>Nouns: Plural (</a:t>
            </a:r>
            <a:r>
              <a:rPr lang="en-US" altLang="en-US" sz="2000" i="1" smtClean="0"/>
              <a:t>boy-boys); </a:t>
            </a:r>
            <a:r>
              <a:rPr lang="en-US" altLang="en-US" sz="2000" smtClean="0"/>
              <a:t>Gender marking (czar-czarina)</a:t>
            </a:r>
          </a:p>
          <a:p>
            <a:pPr eaLnBrk="1" hangingPunct="1"/>
            <a:r>
              <a:rPr lang="en-US" altLang="en-US" sz="2000" smtClean="0"/>
              <a:t>Verbs: Tense (</a:t>
            </a:r>
            <a:r>
              <a:rPr lang="en-US" altLang="en-US" sz="2000" i="1" smtClean="0"/>
              <a:t>stretch-stretched); </a:t>
            </a:r>
            <a:r>
              <a:rPr lang="en-US" altLang="en-US" sz="2000" smtClean="0"/>
              <a:t>Aspect (</a:t>
            </a:r>
            <a:r>
              <a:rPr lang="en-US" altLang="en-US" sz="2000" i="1" smtClean="0"/>
              <a:t>e.g. perfective sit-had sat</a:t>
            </a:r>
            <a:r>
              <a:rPr lang="en-US" altLang="en-US" sz="2000" smtClean="0"/>
              <a:t>); Modality (e.g. </a:t>
            </a:r>
            <a:r>
              <a:rPr lang="en-US" altLang="en-US" sz="2000" i="1" smtClean="0"/>
              <a:t>request khaanaa</a:t>
            </a:r>
            <a:r>
              <a:rPr lang="en-US" altLang="en-US" sz="2000" i="1" smtClean="0">
                <a:sym typeface="Wingdings" panose="05000000000000000000" pitchFamily="2" charset="2"/>
              </a:rPr>
              <a:t></a:t>
            </a:r>
            <a:r>
              <a:rPr lang="en-US" altLang="en-US" sz="2000" i="1" smtClean="0"/>
              <a:t> khaaiie)</a:t>
            </a:r>
          </a:p>
          <a:p>
            <a:pPr eaLnBrk="1" hangingPunct="1"/>
            <a:r>
              <a:rPr lang="en-US" altLang="en-US" sz="2000" smtClean="0"/>
              <a:t>First crucial first step in NLP</a:t>
            </a:r>
          </a:p>
          <a:p>
            <a:pPr eaLnBrk="1" hangingPunct="1"/>
            <a:r>
              <a:rPr lang="en-US" altLang="en-US" sz="2000" smtClean="0"/>
              <a:t>Languages rich in morphology: e.g., Dravidian, Hungarian, Turkish</a:t>
            </a:r>
          </a:p>
          <a:p>
            <a:pPr eaLnBrk="1" hangingPunct="1"/>
            <a:r>
              <a:rPr lang="en-US" altLang="en-US" sz="2000" smtClean="0"/>
              <a:t>Languages poor in morphology: Chinese, English</a:t>
            </a:r>
          </a:p>
          <a:p>
            <a:pPr eaLnBrk="1" hangingPunct="1"/>
            <a:r>
              <a:rPr lang="en-US" altLang="en-US" sz="2000" smtClean="0"/>
              <a:t>Languages with rich morphology have the advantage of easier processing at higher stages of processing</a:t>
            </a:r>
          </a:p>
          <a:p>
            <a:pPr eaLnBrk="1" hangingPunct="1"/>
            <a:r>
              <a:rPr lang="en-US" altLang="en-US" sz="2000" smtClean="0"/>
              <a:t>A task of interest to computer science: </a:t>
            </a:r>
            <a:r>
              <a:rPr lang="en-US" altLang="en-US" sz="2000" i="1" smtClean="0"/>
              <a:t>Finite State Machines for Word Morphology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981209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LEXICAL ANALYSIS</a:t>
            </a:r>
            <a:endParaRPr lang="en-US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556792"/>
            <a:ext cx="7344815" cy="50405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Essentially refers to dictionary access and obtaining the properties of the word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e.g. dog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	noun (lexical property)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	take-’s’-in-plural (morph property)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	animate (semantic property)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	4-legged (-do-)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	carnivore (-do)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Challenge:  </a:t>
            </a:r>
            <a:r>
              <a:rPr lang="en-US" altLang="en-US" sz="2400" i="1" dirty="0" smtClean="0"/>
              <a:t>Lexical or word sense disambiguation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004649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431" y="332656"/>
            <a:ext cx="6589199" cy="86067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LEXICAL DISAMBIGUATION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3330"/>
            <a:ext cx="7776863" cy="53320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First step: </a:t>
            </a:r>
            <a:r>
              <a:rPr lang="en-US" altLang="en-US" sz="2800" i="1" dirty="0" smtClean="0"/>
              <a:t>part of Speech Disambiguation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Dog</a:t>
            </a:r>
            <a:r>
              <a:rPr lang="en-US" altLang="en-US" sz="2000" dirty="0" smtClean="0"/>
              <a:t> as a </a:t>
            </a:r>
            <a:r>
              <a:rPr lang="en-US" altLang="en-US" sz="2000" i="1" dirty="0" smtClean="0"/>
              <a:t>noun </a:t>
            </a:r>
            <a:r>
              <a:rPr lang="en-US" altLang="en-US" sz="2000" dirty="0" smtClean="0"/>
              <a:t>(animal)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Dog </a:t>
            </a:r>
            <a:r>
              <a:rPr lang="en-US" altLang="en-US" sz="2000" dirty="0" smtClean="0"/>
              <a:t>as a verb (</a:t>
            </a:r>
            <a:r>
              <a:rPr lang="en-US" altLang="en-US" sz="2000" i="1" dirty="0" smtClean="0"/>
              <a:t>to pursue)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Sense Disambiguation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Dog (</a:t>
            </a:r>
            <a:r>
              <a:rPr lang="en-US" altLang="en-US" sz="2000" dirty="0" smtClean="0"/>
              <a:t>as </a:t>
            </a:r>
            <a:r>
              <a:rPr lang="en-US" altLang="en-US" sz="2000" i="1" dirty="0" smtClean="0"/>
              <a:t>animal)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Dog (</a:t>
            </a:r>
            <a:r>
              <a:rPr lang="en-US" altLang="en-US" sz="2000" dirty="0" smtClean="0"/>
              <a:t>as </a:t>
            </a:r>
            <a:r>
              <a:rPr lang="en-US" altLang="en-US" sz="2000" i="1" dirty="0" smtClean="0"/>
              <a:t>a very detestable person)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Needs word relationships in a context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The chair </a:t>
            </a:r>
            <a:r>
              <a:rPr lang="en-US" altLang="en-US" sz="2000" i="1" dirty="0" err="1" smtClean="0"/>
              <a:t>emphasised</a:t>
            </a:r>
            <a:r>
              <a:rPr lang="en-US" altLang="en-US" sz="2000" i="1" dirty="0" smtClean="0"/>
              <a:t> the need for adult education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Very common in day to day communications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Satellite Channel Ad: </a:t>
            </a:r>
            <a:r>
              <a:rPr lang="en-US" altLang="en-US" sz="2000" i="1" dirty="0" smtClean="0"/>
              <a:t>Watch what you want, when you want </a:t>
            </a:r>
            <a:r>
              <a:rPr lang="en-US" altLang="en-US" sz="2000" dirty="0" smtClean="0"/>
              <a:t>(two senses of watch)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e.g., Ground breaking ceremony/research</a:t>
            </a:r>
          </a:p>
        </p:txBody>
      </p:sp>
    </p:spTree>
    <p:extLst>
      <p:ext uri="{BB962C8B-B14F-4D97-AF65-F5344CB8AC3E}">
        <p14:creationId xmlns:p14="http://schemas.microsoft.com/office/powerpoint/2010/main" val="2157410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04664"/>
            <a:ext cx="6589199" cy="16527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NEW TERMS, ADDITIONAL MEANINGS/NUANCES FOR EXISTING TERMS</a:t>
            </a:r>
            <a:endParaRPr lang="en-US" altLang="en-US" sz="32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276872"/>
            <a:ext cx="6591985" cy="420967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Justify as in </a:t>
            </a:r>
            <a:r>
              <a:rPr lang="en-US" altLang="en-US" sz="2400" i="1" dirty="0" smtClean="0"/>
              <a:t>justify the right margin </a:t>
            </a:r>
            <a:r>
              <a:rPr lang="en-US" altLang="en-US" sz="2400" dirty="0" smtClean="0"/>
              <a:t>(word processing context)</a:t>
            </a:r>
            <a:endParaRPr lang="en-US" altLang="en-US" sz="24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Xeroxed: </a:t>
            </a:r>
            <a:r>
              <a:rPr lang="en-US" altLang="en-US" sz="2400" dirty="0" smtClean="0"/>
              <a:t>a new verb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Digital Trace: </a:t>
            </a:r>
            <a:r>
              <a:rPr lang="en-US" altLang="en-US" sz="2400" dirty="0" smtClean="0"/>
              <a:t>a new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err="1" smtClean="0"/>
              <a:t>Communifaking</a:t>
            </a:r>
            <a:r>
              <a:rPr lang="en-US" altLang="en-US" sz="2400" i="1" dirty="0" smtClean="0"/>
              <a:t>: </a:t>
            </a:r>
            <a:r>
              <a:rPr lang="en-US" altLang="en-US" sz="2400" dirty="0" smtClean="0"/>
              <a:t>pretending to talk on mobile when you are actually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err="1" smtClean="0"/>
              <a:t>Discomgooglation</a:t>
            </a:r>
            <a:r>
              <a:rPr lang="en-US" altLang="en-US" sz="2400" i="1" dirty="0" smtClean="0"/>
              <a:t>: </a:t>
            </a:r>
            <a:r>
              <a:rPr lang="en-US" altLang="en-US" sz="2400" dirty="0" smtClean="0"/>
              <a:t>anxiety/discomfort at not being able to access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Helicopter Parenting</a:t>
            </a:r>
            <a:r>
              <a:rPr lang="en-US" altLang="en-US" sz="2400" dirty="0" smtClean="0"/>
              <a:t>: over parenting</a:t>
            </a:r>
            <a:endParaRPr lang="en-US" altLang="en-US" sz="24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87343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654176" y="548680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 VS SEMANTICS VS PRAGMATICS</a:t>
            </a:r>
            <a:endParaRPr lang="en-MY" altLang="en-US" dirty="0" smtClean="0"/>
          </a:p>
        </p:txBody>
      </p:sp>
      <p:pic>
        <p:nvPicPr>
          <p:cNvPr id="38916" name="Picture 2" descr="http://image.slidesharecdn.com/makolabssemanticwebdaypaschke20130928-131006054601-phpapp02/95/semantic-web-from-the-2013-perspective-12-638.jpg?cb=1381056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6192838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tr-TR" altLang="en-US" smtClean="0"/>
              <a:t>Syntax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557338"/>
            <a:ext cx="6950075" cy="50403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 convey meaning. But when they are put together they convey more.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 is the grammatical structure of the sentence. Just like the syntax in programming languages.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structures and patterns in phrases 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phrases are formed by smaller phrases and words</a:t>
            </a:r>
            <a:endParaRPr lang="tr-TR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 the structure is the first step towards understanding the meaning of the sentence.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Syntactic Analysis (Parsing) = Process of assigning a parse tree to a sentence.</a:t>
            </a:r>
          </a:p>
        </p:txBody>
      </p:sp>
    </p:spTree>
    <p:extLst>
      <p:ext uri="{BB962C8B-B14F-4D97-AF65-F5344CB8AC3E}">
        <p14:creationId xmlns:p14="http://schemas.microsoft.com/office/powerpoint/2010/main" val="321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Scene 1</a:t>
            </a:r>
            <a:endParaRPr lang="en-MY" altLang="en-US" smtClean="0"/>
          </a:p>
        </p:txBody>
      </p:sp>
      <p:pic>
        <p:nvPicPr>
          <p:cNvPr id="21508" name="Picture 2" descr="http://cdn.smosh.com/sites/default/files/ftpuploads/bloguploads/1213/smartass-siri-wake-me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23888"/>
            <a:ext cx="4032250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16" y="409575"/>
            <a:ext cx="642593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 PROCESSING STAGE</a:t>
            </a:r>
            <a:endParaRPr lang="en-US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b="1" smtClean="0"/>
              <a:t>Structure Detection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3048000" y="2362200"/>
            <a:ext cx="9144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S</a:t>
            </a:r>
          </a:p>
        </p:txBody>
      </p:sp>
      <p:sp>
        <p:nvSpPr>
          <p:cNvPr id="113669" name="Oval 5"/>
          <p:cNvSpPr>
            <a:spLocks noChangeArrowheads="1"/>
          </p:cNvSpPr>
          <p:nvPr/>
        </p:nvSpPr>
        <p:spPr bwMode="auto">
          <a:xfrm>
            <a:off x="1295400" y="3657600"/>
            <a:ext cx="9144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NP</a:t>
            </a: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>
            <a:off x="5257800" y="3429000"/>
            <a:ext cx="9144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VP</a:t>
            </a:r>
          </a:p>
        </p:txBody>
      </p:sp>
      <p:sp>
        <p:nvSpPr>
          <p:cNvPr id="113671" name="Oval 7"/>
          <p:cNvSpPr>
            <a:spLocks noChangeArrowheads="1"/>
          </p:cNvSpPr>
          <p:nvPr/>
        </p:nvSpPr>
        <p:spPr bwMode="auto">
          <a:xfrm>
            <a:off x="3886200" y="4343400"/>
            <a:ext cx="9144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V</a:t>
            </a:r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6915150" y="4476750"/>
            <a:ext cx="914400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NP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133600" y="2895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886200" y="28194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47244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6096000" y="3962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75260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343400" y="5029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7372350" y="5162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1371600" y="5486400"/>
            <a:ext cx="762000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I</a:t>
            </a:r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3962400" y="5829300"/>
            <a:ext cx="762000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like</a:t>
            </a:r>
          </a:p>
        </p:txBody>
      </p:sp>
      <p:sp>
        <p:nvSpPr>
          <p:cNvPr id="113682" name="Oval 18"/>
          <p:cNvSpPr>
            <a:spLocks noChangeArrowheads="1"/>
          </p:cNvSpPr>
          <p:nvPr/>
        </p:nvSpPr>
        <p:spPr bwMode="auto">
          <a:xfrm>
            <a:off x="6400800" y="5867400"/>
            <a:ext cx="1981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itchFamily="34" charset="-128"/>
              </a:rPr>
              <a:t>mangoes</a:t>
            </a:r>
          </a:p>
        </p:txBody>
      </p:sp>
    </p:spTree>
    <p:extLst>
      <p:ext uri="{BB962C8B-B14F-4D97-AF65-F5344CB8AC3E}">
        <p14:creationId xmlns:p14="http://schemas.microsoft.com/office/powerpoint/2010/main" val="3364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60648"/>
            <a:ext cx="7740352" cy="128089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CHALLENGES IN SYNTACTIC PROCESSING: STRUCTURAL AMBIGUITY</a:t>
            </a:r>
            <a:endParaRPr lang="en-US" altLang="en-US" sz="32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700808"/>
            <a:ext cx="7488832" cy="4900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Scope</a:t>
            </a:r>
            <a:endParaRPr lang="en-US" altLang="en-US" sz="2800" i="1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1.The old men and women were taken to safe locations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(old men and women) </a:t>
            </a:r>
            <a:r>
              <a:rPr lang="en-US" altLang="en-US" sz="2000" dirty="0" smtClean="0"/>
              <a:t>vs. </a:t>
            </a:r>
            <a:r>
              <a:rPr lang="en-US" altLang="en-US" sz="2000" i="1" dirty="0" smtClean="0"/>
              <a:t>((old men) and women)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2. No smoking areas will allow </a:t>
            </a:r>
            <a:r>
              <a:rPr lang="en-US" altLang="en-US" sz="2000" i="1" dirty="0" err="1" smtClean="0"/>
              <a:t>Hookas</a:t>
            </a:r>
            <a:r>
              <a:rPr lang="en-US" altLang="en-US" sz="2000" i="1" dirty="0" smtClean="0"/>
              <a:t> inside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Preposition Phrase Attachment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i="1" dirty="0" smtClean="0"/>
              <a:t>I saw the boy with a telescope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(who has the </a:t>
            </a:r>
            <a:r>
              <a:rPr lang="en-US" altLang="en-US" sz="2000" i="1" dirty="0" smtClean="0"/>
              <a:t>telescope?</a:t>
            </a:r>
            <a:r>
              <a:rPr lang="en-US" alt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I saw the mountain with a telescope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(world knowledge: </a:t>
            </a:r>
            <a:r>
              <a:rPr lang="en-US" altLang="en-US" sz="2000" i="1" dirty="0" smtClean="0"/>
              <a:t>mountain </a:t>
            </a:r>
            <a:r>
              <a:rPr lang="en-US" altLang="en-US" sz="2000" dirty="0" smtClean="0"/>
              <a:t>cannot be an </a:t>
            </a:r>
            <a:r>
              <a:rPr lang="en-US" altLang="en-US" sz="2000" i="1" dirty="0" smtClean="0"/>
              <a:t>instrument of seeing</a:t>
            </a:r>
            <a:r>
              <a:rPr lang="en-US" alt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i="1" dirty="0" smtClean="0"/>
              <a:t>  </a:t>
            </a:r>
            <a:endParaRPr lang="en-US" alt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13495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566342" y="332656"/>
            <a:ext cx="7344816" cy="1500336"/>
          </a:xfrm>
        </p:spPr>
        <p:txBody>
          <a:bodyPr lIns="90000" tIns="46800" rIns="90000" bIns="46800"/>
          <a:lstStyle/>
          <a:p>
            <a:pPr eaLnBrk="1" hangingPunct="1"/>
            <a:r>
              <a:rPr lang="en-US" altLang="en-US" dirty="0" smtClean="0"/>
              <a:t>HIGHER LEVEL KNOWLEDGE NEEDED FOR DISAMBIGUATION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1566342" y="1628800"/>
            <a:ext cx="7182122" cy="5112568"/>
          </a:xfrm>
        </p:spPr>
        <p:txBody>
          <a:bodyPr lIns="90000" tIns="46800" rIns="90000" bIns="46800"/>
          <a:lstStyle/>
          <a:p>
            <a:pPr marL="271463" indent="-271463" defTabSz="449263" eaLnBrk="1" hangingPunct="1">
              <a:lnSpc>
                <a:spcPct val="80000"/>
              </a:lnSpc>
            </a:pPr>
            <a:r>
              <a:rPr lang="en-US" altLang="en-US" sz="2400" dirty="0" smtClean="0"/>
              <a:t>Semantics</a:t>
            </a:r>
          </a:p>
          <a:p>
            <a:pPr marL="638175" lvl="1" indent="-273050" defTabSz="449263" eaLnBrk="1" hangingPunct="1">
              <a:lnSpc>
                <a:spcPct val="80000"/>
              </a:lnSpc>
            </a:pPr>
            <a:r>
              <a:rPr lang="en-US" altLang="en-US" sz="2400" i="1" dirty="0" smtClean="0"/>
              <a:t>I saw the boy with a pony tail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pony tail</a:t>
            </a:r>
            <a:r>
              <a:rPr lang="en-US" altLang="en-US" sz="2400" dirty="0" smtClean="0"/>
              <a:t> cannot be an instrument of seeing)</a:t>
            </a:r>
          </a:p>
          <a:p>
            <a:pPr marL="271463" indent="-271463" defTabSz="449263" eaLnBrk="1" hangingPunct="1">
              <a:lnSpc>
                <a:spcPct val="80000"/>
              </a:lnSpc>
            </a:pPr>
            <a:r>
              <a:rPr lang="en-US" altLang="en-US" sz="2400" dirty="0" smtClean="0"/>
              <a:t>Pragmatics</a:t>
            </a:r>
          </a:p>
          <a:p>
            <a:pPr marL="638175" lvl="1" indent="-273050" defTabSz="449263" eaLnBrk="1" hangingPunct="1">
              <a:lnSpc>
                <a:spcPct val="80000"/>
              </a:lnSpc>
            </a:pPr>
            <a:r>
              <a:rPr lang="en-US" altLang="en-US" sz="2400" i="1" dirty="0" smtClean="0"/>
              <a:t>((old men) and women)</a:t>
            </a:r>
            <a:r>
              <a:rPr lang="en-US" altLang="en-US" sz="2400" dirty="0" smtClean="0"/>
              <a:t> as opposed to </a:t>
            </a:r>
            <a:r>
              <a:rPr lang="en-US" altLang="en-US" sz="2400" i="1" dirty="0" smtClean="0"/>
              <a:t>(old men and women) </a:t>
            </a:r>
            <a:r>
              <a:rPr lang="en-US" altLang="en-US" sz="2400" dirty="0" smtClean="0"/>
              <a:t>in “</a:t>
            </a:r>
            <a:r>
              <a:rPr lang="en-US" altLang="en-US" sz="2400" i="1" dirty="0" smtClean="0"/>
              <a:t>Old men and women were taken to safe location”</a:t>
            </a:r>
            <a:r>
              <a:rPr lang="en-US" altLang="en-US" sz="2400" dirty="0" smtClean="0"/>
              <a:t>, since women- both and young and old- were </a:t>
            </a:r>
            <a:r>
              <a:rPr lang="en-US" altLang="en-US" sz="2400" u="sng" dirty="0" smtClean="0"/>
              <a:t>very likely </a:t>
            </a:r>
            <a:r>
              <a:rPr lang="en-US" altLang="en-US" sz="2400" dirty="0" smtClean="0"/>
              <a:t>taken to safe locations</a:t>
            </a:r>
          </a:p>
          <a:p>
            <a:pPr marL="271463" indent="-271463" defTabSz="449263" eaLnBrk="1" hangingPunct="1">
              <a:lnSpc>
                <a:spcPct val="80000"/>
              </a:lnSpc>
            </a:pPr>
            <a:r>
              <a:rPr lang="en-US" altLang="en-US" sz="2400" dirty="0" smtClean="0"/>
              <a:t>Discourse: </a:t>
            </a:r>
          </a:p>
          <a:p>
            <a:pPr marL="638175" lvl="1" indent="-273050" defTabSz="449263" eaLnBrk="1" hangingPunct="1">
              <a:lnSpc>
                <a:spcPct val="80000"/>
              </a:lnSpc>
            </a:pPr>
            <a:r>
              <a:rPr lang="en-US" altLang="en-US" sz="2400" i="1" dirty="0" smtClean="0"/>
              <a:t>No smoking areas allow </a:t>
            </a:r>
            <a:r>
              <a:rPr lang="en-US" altLang="en-US" sz="2400" i="1" dirty="0" err="1" smtClean="0"/>
              <a:t>hookas</a:t>
            </a:r>
            <a:r>
              <a:rPr lang="en-US" altLang="en-US" sz="2400" i="1" dirty="0" smtClean="0"/>
              <a:t> inside, except the one in Hotel Grand.</a:t>
            </a:r>
            <a:endParaRPr lang="en-US" altLang="en-US" sz="2400" dirty="0" smtClean="0"/>
          </a:p>
          <a:p>
            <a:pPr marL="638175" lvl="1" indent="-273050" defTabSz="449263" eaLnBrk="1" hangingPunct="1">
              <a:lnSpc>
                <a:spcPct val="80000"/>
              </a:lnSpc>
            </a:pPr>
            <a:r>
              <a:rPr lang="en-US" altLang="en-US" sz="2400" i="1" dirty="0" smtClean="0"/>
              <a:t>No smoking areas allow </a:t>
            </a:r>
            <a:r>
              <a:rPr lang="en-US" altLang="en-US" sz="2400" i="1" dirty="0" err="1" smtClean="0"/>
              <a:t>hookas</a:t>
            </a:r>
            <a:r>
              <a:rPr lang="en-US" altLang="en-US" sz="2400" i="1" dirty="0" smtClean="0"/>
              <a:t> inside, but not cigars. 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5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933450"/>
          </a:xfrm>
        </p:spPr>
        <p:txBody>
          <a:bodyPr/>
          <a:lstStyle/>
          <a:p>
            <a:pPr eaLnBrk="1" hangingPunct="1"/>
            <a:r>
              <a:rPr lang="tr-TR" altLang="en-US" dirty="0" smtClean="0"/>
              <a:t>SEMANTİCS</a:t>
            </a:r>
            <a:endParaRPr lang="tr-TR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557338"/>
            <a:ext cx="6950075" cy="4679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do you mean..?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 – Lexical Semantics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Sentences – Compositional Semantics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Converting the syntactic structures to semantic format – meaning representation.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Semantics: the meaning of a word or phrase within a sentence.</a:t>
            </a:r>
          </a:p>
        </p:txBody>
      </p:sp>
    </p:spTree>
    <p:extLst>
      <p:ext uri="{BB962C8B-B14F-4D97-AF65-F5344CB8AC3E}">
        <p14:creationId xmlns:p14="http://schemas.microsoft.com/office/powerpoint/2010/main" val="92174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20688"/>
            <a:ext cx="6552728" cy="7254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SEMANTIC ANALYSIS</a:t>
            </a:r>
            <a:endParaRPr lang="en-US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628800"/>
            <a:ext cx="7134944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Representation in terms of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Predicate calculus/Semantic Nets/Frames/Conceptual Dependencies and Scripts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/>
              <a:t>John gave a book to Mary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Action: Give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Agent</a:t>
            </a:r>
            <a:r>
              <a:rPr lang="en-US" altLang="en-US" sz="2000" dirty="0" smtClean="0"/>
              <a:t>: John, 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Object</a:t>
            </a:r>
            <a:r>
              <a:rPr lang="en-US" altLang="en-US" sz="2000" dirty="0" smtClean="0"/>
              <a:t>: Book, 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Recipient</a:t>
            </a:r>
            <a:r>
              <a:rPr lang="en-US" altLang="en-US" sz="2000" dirty="0" smtClean="0"/>
              <a:t>: </a:t>
            </a:r>
            <a:r>
              <a:rPr lang="en-US" altLang="en-US" sz="2000" dirty="0" smtClean="0"/>
              <a:t>Mary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0857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732" y="548680"/>
            <a:ext cx="6589712" cy="717550"/>
          </a:xfrm>
        </p:spPr>
        <p:txBody>
          <a:bodyPr/>
          <a:lstStyle/>
          <a:p>
            <a:pPr eaLnBrk="1" hangingPunct="1"/>
            <a:r>
              <a:rPr lang="tr-TR" altLang="en-US" dirty="0" smtClean="0"/>
              <a:t>PRAGMATİCS</a:t>
            </a:r>
            <a:endParaRPr lang="tr-TR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8286750" cy="51450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Pragmatics: structures and patterns in discourses.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standing alone may not mean so much. It may be ambiguous.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information is contained in the contextual sentences that is not conveyed in the actual sentence?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Discourse / Context makes utterances more complicated.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Implicatures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many times do you go skating each week?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Speech acts: 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know the time?</a:t>
            </a:r>
            <a:endParaRPr lang="tr-TR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Anaphora – Resolving the pronoun’s reference. </a:t>
            </a:r>
            <a:r>
              <a:rPr lang="en-US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Co-reference resolution</a:t>
            </a:r>
            <a:endParaRPr lang="tr-TR" altLang="en-US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“I read the book by Dr. Kalam. It was great”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tr-TR" altLang="en-US" sz="1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gave the monkeys the bananas because they were hungry”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Jane races Mary on weekends. She often beats her.</a:t>
            </a:r>
            <a:endParaRPr lang="tr-TR" altLang="en-US" sz="15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404664"/>
            <a:ext cx="4978896" cy="547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DISCOURSE</a:t>
            </a:r>
            <a:endParaRPr lang="en-US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54501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Processing of </a:t>
            </a:r>
            <a:r>
              <a:rPr lang="en-US" altLang="en-US" sz="2400" i="1" dirty="0" smtClean="0"/>
              <a:t>sequence </a:t>
            </a:r>
            <a:r>
              <a:rPr lang="en-US" altLang="en-US" sz="2400" dirty="0" smtClean="0"/>
              <a:t>of sentences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 smtClean="0"/>
              <a:t>Mother</a:t>
            </a:r>
            <a:r>
              <a:rPr lang="en-US" altLang="en-US" sz="2400" dirty="0" smtClean="0"/>
              <a:t> to </a:t>
            </a:r>
            <a:r>
              <a:rPr lang="en-US" altLang="en-US" sz="2400" i="1" dirty="0" smtClean="0"/>
              <a:t>John</a:t>
            </a:r>
            <a:r>
              <a:rPr lang="en-US" altLang="en-US" sz="2400" dirty="0" smtClean="0"/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i="1" dirty="0" smtClean="0"/>
              <a:t>John go to school.  It is open today.  Should you bunk? Father will be very angry.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Ambiguity of </a:t>
            </a:r>
            <a:r>
              <a:rPr lang="en-US" altLang="en-US" sz="2400" i="1" dirty="0" smtClean="0"/>
              <a:t>open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bunk  </a:t>
            </a:r>
            <a:r>
              <a:rPr lang="en-US" altLang="en-US" sz="2400" dirty="0" smtClean="0"/>
              <a:t>what?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Why </a:t>
            </a:r>
            <a:r>
              <a:rPr lang="en-US" altLang="en-US" sz="2400" i="1" dirty="0" smtClean="0"/>
              <a:t>will the father be angry?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Complex </a:t>
            </a:r>
            <a:r>
              <a:rPr lang="en-US" altLang="en-US" sz="2400" dirty="0" smtClean="0"/>
              <a:t>chain of reasoning and application of world knowledge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/>
              <a:t>	Ambiguity </a:t>
            </a:r>
            <a:r>
              <a:rPr lang="en-US" altLang="en-US" sz="2400" dirty="0" smtClean="0"/>
              <a:t>of</a:t>
            </a:r>
            <a:r>
              <a:rPr lang="en-US" altLang="en-US" sz="2400" i="1" dirty="0" smtClean="0"/>
              <a:t>  father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</a:t>
            </a:r>
            <a:r>
              <a:rPr lang="en-US" altLang="en-US" sz="2400" i="1" dirty="0" smtClean="0"/>
              <a:t>	father </a:t>
            </a:r>
            <a:r>
              <a:rPr lang="en-US" altLang="en-US" sz="2400" dirty="0" smtClean="0"/>
              <a:t>as </a:t>
            </a:r>
            <a:r>
              <a:rPr lang="en-US" altLang="en-US" sz="2400" i="1" dirty="0" smtClean="0"/>
              <a:t>parent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	</a:t>
            </a:r>
            <a:r>
              <a:rPr lang="en-US" altLang="en-US" sz="2400" i="1" dirty="0" smtClean="0"/>
              <a:t>		</a:t>
            </a:r>
            <a:r>
              <a:rPr lang="en-US" altLang="en-US" sz="2400" dirty="0" smtClean="0"/>
              <a:t>or</a:t>
            </a:r>
            <a:endParaRPr lang="en-US" altLang="en-US" sz="24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 smtClean="0"/>
              <a:t>	</a:t>
            </a:r>
            <a:r>
              <a:rPr lang="en-US" altLang="en-US" sz="2400" i="1" dirty="0" smtClean="0"/>
              <a:t>	father </a:t>
            </a:r>
            <a:r>
              <a:rPr lang="en-US" altLang="en-US" sz="2400" dirty="0" smtClean="0"/>
              <a:t>as </a:t>
            </a:r>
            <a:r>
              <a:rPr lang="en-US" altLang="en-US" sz="2400" i="1" dirty="0" smtClean="0"/>
              <a:t>headmaster</a:t>
            </a:r>
          </a:p>
        </p:txBody>
      </p:sp>
    </p:spTree>
    <p:extLst>
      <p:ext uri="{BB962C8B-B14F-4D97-AF65-F5344CB8AC3E}">
        <p14:creationId xmlns:p14="http://schemas.microsoft.com/office/powerpoint/2010/main" val="870390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Why is Natural Language Understanding difficult?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hidden structure of language is highly ambiguous</a:t>
            </a:r>
          </a:p>
          <a:p>
            <a:pPr eaLnBrk="1" hangingPunct="1"/>
            <a:r>
              <a:rPr lang="en-US" altLang="en-US" smtClean="0"/>
              <a:t>Structures for: </a:t>
            </a:r>
            <a:r>
              <a:rPr lang="en-US" altLang="en-US" i="1" smtClean="0"/>
              <a:t>Fed raises interest rates 0.5% in effort to control inflation </a:t>
            </a:r>
            <a:r>
              <a:rPr lang="en-US" altLang="en-US" smtClean="0"/>
              <a:t> (</a:t>
            </a:r>
            <a:r>
              <a:rPr lang="en-US" altLang="en-US" i="1" smtClean="0"/>
              <a:t>NYT</a:t>
            </a:r>
            <a:r>
              <a:rPr lang="en-US" altLang="en-US" smtClean="0"/>
              <a:t> headline 5/17/00)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26732" r="17360" b="17867"/>
          <a:stretch>
            <a:fillRect/>
          </a:stretch>
        </p:blipFill>
        <p:spPr bwMode="auto">
          <a:xfrm>
            <a:off x="2339975" y="3573463"/>
            <a:ext cx="55721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Challenges in NLP: Ambiguity</a:t>
            </a:r>
            <a:endParaRPr lang="tr-TR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7021513" cy="43910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Words or phrases can often be understood in multiple ways.</a:t>
            </a:r>
          </a:p>
          <a:p>
            <a:pPr lvl="1" eaLnBrk="1" hangingPunct="1"/>
            <a:r>
              <a:rPr lang="en-US" altLang="en-US" sz="1800" smtClean="0"/>
              <a:t>Teacher Strikes Idle Kids</a:t>
            </a:r>
          </a:p>
          <a:p>
            <a:pPr lvl="1" eaLnBrk="1" hangingPunct="1"/>
            <a:r>
              <a:rPr lang="en-US" altLang="en-US" sz="1800" smtClean="0"/>
              <a:t>Killer Sentenced to Die for Second Time in 10 Years</a:t>
            </a:r>
          </a:p>
          <a:p>
            <a:pPr lvl="1" eaLnBrk="1" hangingPunct="1"/>
            <a:r>
              <a:rPr lang="en-US" altLang="en-US" sz="1800" smtClean="0"/>
              <a:t>They denied the petition for his release that was signed by over 10,000 people.</a:t>
            </a:r>
          </a:p>
          <a:p>
            <a:pPr lvl="1" eaLnBrk="1" hangingPunct="1"/>
            <a:r>
              <a:rPr lang="en-US" altLang="en-US" sz="1800" smtClean="0"/>
              <a:t>child abuse expert/child computer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Where are the ambiguities?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23517" r="2333" b="4759"/>
          <a:stretch>
            <a:fillRect/>
          </a:stretch>
        </p:blipFill>
        <p:spPr bwMode="auto">
          <a:xfrm>
            <a:off x="912813" y="1700213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Scene 2</a:t>
            </a:r>
            <a:endParaRPr lang="en-MY" altLang="en-US" smtClean="0"/>
          </a:p>
        </p:txBody>
      </p:sp>
      <p:pic>
        <p:nvPicPr>
          <p:cNvPr id="22532" name="Picture 2" descr="http://www.cy8cy.com/wp-content/uploads/2012/09/Dont-let-Internet-slang-stump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39888"/>
            <a:ext cx="5868987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SimSun" panose="02010600030101010101" pitchFamily="2" charset="-122"/>
              </a:rPr>
              <a:t>Probabilistic/Statistical Resolution of Ambiguities</a:t>
            </a:r>
            <a:endParaRPr lang="tr-TR" altLang="en-US" sz="32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SimSun" panose="02010600030101010101" pitchFamily="2" charset="-122"/>
              </a:rPr>
              <a:t>When there are ambiguities, choose the interpretation with the highest probability.</a:t>
            </a:r>
          </a:p>
          <a:p>
            <a:pPr eaLnBrk="1" hangingPunct="1"/>
            <a:r>
              <a:rPr lang="en-US" altLang="zh-CN" sz="2000" smtClean="0">
                <a:ea typeface="SimSun" panose="02010600030101010101" pitchFamily="2" charset="-122"/>
              </a:rPr>
              <a:t>Example: how many times peoples say </a:t>
            </a:r>
          </a:p>
          <a:p>
            <a:pPr lvl="1" eaLnBrk="1" hangingPunct="1"/>
            <a:r>
              <a:rPr lang="en-US" altLang="zh-CN" sz="1800" smtClean="0">
                <a:ea typeface="SimSun" panose="02010600030101010101" pitchFamily="2" charset="-122"/>
              </a:rPr>
              <a:t>“Mary loves …”</a:t>
            </a:r>
          </a:p>
          <a:p>
            <a:pPr lvl="1" eaLnBrk="1" hangingPunct="1"/>
            <a:r>
              <a:rPr lang="en-US" altLang="zh-CN" sz="1800" smtClean="0">
                <a:ea typeface="SimSun" panose="02010600030101010101" pitchFamily="2" charset="-122"/>
              </a:rPr>
              <a:t>“the Mary love”</a:t>
            </a:r>
          </a:p>
          <a:p>
            <a:pPr eaLnBrk="1" hangingPunct="1"/>
            <a:r>
              <a:rPr lang="en-US" altLang="zh-CN" sz="2000" smtClean="0">
                <a:ea typeface="SimSun" panose="02010600030101010101" pitchFamily="2" charset="-122"/>
              </a:rPr>
              <a:t>Which interpretation has the highest probability?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Parsing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09763" y="151765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Analyze the structure of a sentence </a:t>
            </a:r>
          </a:p>
          <a:p>
            <a:pPr eaLnBrk="1" hangingPunct="1"/>
            <a:endParaRPr lang="en-US" altLang="en-US" sz="2000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884238" y="2492375"/>
            <a:ext cx="8151812" cy="3208338"/>
            <a:chOff x="240" y="1954"/>
            <a:chExt cx="5135" cy="2021"/>
          </a:xfrm>
        </p:grpSpPr>
        <p:sp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240" y="3648"/>
              <a:ext cx="51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The     student  put    the    book   on     the     table</a:t>
              </a:r>
            </a:p>
          </p:txBody>
        </p:sp>
        <p:sp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417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1053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N</a:t>
              </a:r>
            </a:p>
          </p:txBody>
        </p:sp>
        <p:sp>
          <p:nvSpPr>
            <p:cNvPr id="48141" name="Rectangle 8"/>
            <p:cNvSpPr>
              <a:spLocks noChangeArrowheads="1"/>
            </p:cNvSpPr>
            <p:nvPr/>
          </p:nvSpPr>
          <p:spPr bwMode="auto">
            <a:xfrm>
              <a:off x="1857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V</a:t>
              </a:r>
            </a:p>
          </p:txBody>
        </p:sp>
        <p:sp>
          <p:nvSpPr>
            <p:cNvPr id="48142" name="Rectangle 9"/>
            <p:cNvSpPr>
              <a:spLocks noChangeArrowheads="1"/>
            </p:cNvSpPr>
            <p:nvPr/>
          </p:nvSpPr>
          <p:spPr bwMode="auto">
            <a:xfrm>
              <a:off x="2433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48143" name="Rectangle 10"/>
            <p:cNvSpPr>
              <a:spLocks noChangeArrowheads="1"/>
            </p:cNvSpPr>
            <p:nvPr/>
          </p:nvSpPr>
          <p:spPr bwMode="auto">
            <a:xfrm>
              <a:off x="4161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48144" name="Rectangle 11"/>
            <p:cNvSpPr>
              <a:spLocks noChangeArrowheads="1"/>
            </p:cNvSpPr>
            <p:nvPr/>
          </p:nvSpPr>
          <p:spPr bwMode="auto">
            <a:xfrm>
              <a:off x="3057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N</a:t>
              </a:r>
            </a:p>
          </p:txBody>
        </p:sp>
        <p:sp>
          <p:nvSpPr>
            <p:cNvPr id="48145" name="Rectangle 12"/>
            <p:cNvSpPr>
              <a:spLocks noChangeArrowheads="1"/>
            </p:cNvSpPr>
            <p:nvPr/>
          </p:nvSpPr>
          <p:spPr bwMode="auto">
            <a:xfrm>
              <a:off x="4785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N</a:t>
              </a:r>
            </a:p>
          </p:txBody>
        </p:sp>
        <p:sp>
          <p:nvSpPr>
            <p:cNvPr id="48146" name="Rectangle 13"/>
            <p:cNvSpPr>
              <a:spLocks noChangeArrowheads="1"/>
            </p:cNvSpPr>
            <p:nvPr/>
          </p:nvSpPr>
          <p:spPr bwMode="auto">
            <a:xfrm>
              <a:off x="3648" y="345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8147" name="Line 14"/>
            <p:cNvSpPr>
              <a:spLocks noChangeShapeType="1"/>
            </p:cNvSpPr>
            <p:nvPr/>
          </p:nvSpPr>
          <p:spPr bwMode="auto">
            <a:xfrm flipV="1">
              <a:off x="4272" y="3312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48" name="Line 15"/>
            <p:cNvSpPr>
              <a:spLocks noChangeShapeType="1"/>
            </p:cNvSpPr>
            <p:nvPr/>
          </p:nvSpPr>
          <p:spPr bwMode="auto">
            <a:xfrm>
              <a:off x="4608" y="3312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49" name="Rectangle 16"/>
            <p:cNvSpPr>
              <a:spLocks noChangeArrowheads="1"/>
            </p:cNvSpPr>
            <p:nvPr/>
          </p:nvSpPr>
          <p:spPr bwMode="auto">
            <a:xfrm>
              <a:off x="4438" y="307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NP</a:t>
              </a:r>
            </a:p>
          </p:txBody>
        </p:sp>
        <p:sp>
          <p:nvSpPr>
            <p:cNvPr id="48150" name="Rectangle 17"/>
            <p:cNvSpPr>
              <a:spLocks noChangeArrowheads="1"/>
            </p:cNvSpPr>
            <p:nvPr/>
          </p:nvSpPr>
          <p:spPr bwMode="auto">
            <a:xfrm>
              <a:off x="4086" y="2736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PP</a:t>
              </a:r>
            </a:p>
          </p:txBody>
        </p:sp>
        <p:sp>
          <p:nvSpPr>
            <p:cNvPr id="48151" name="Line 18"/>
            <p:cNvSpPr>
              <a:spLocks noChangeShapeType="1"/>
            </p:cNvSpPr>
            <p:nvPr/>
          </p:nvSpPr>
          <p:spPr bwMode="auto">
            <a:xfrm flipV="1">
              <a:off x="3792" y="2976"/>
              <a:ext cx="43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2" name="Line 19"/>
            <p:cNvSpPr>
              <a:spLocks noChangeShapeType="1"/>
            </p:cNvSpPr>
            <p:nvPr/>
          </p:nvSpPr>
          <p:spPr bwMode="auto">
            <a:xfrm>
              <a:off x="4224" y="297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3" name="Rectangle 20"/>
            <p:cNvSpPr>
              <a:spLocks noChangeArrowheads="1"/>
            </p:cNvSpPr>
            <p:nvPr/>
          </p:nvSpPr>
          <p:spPr bwMode="auto">
            <a:xfrm>
              <a:off x="2758" y="302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NP</a:t>
              </a:r>
            </a:p>
          </p:txBody>
        </p:sp>
        <p:sp>
          <p:nvSpPr>
            <p:cNvPr id="48154" name="Line 21"/>
            <p:cNvSpPr>
              <a:spLocks noChangeShapeType="1"/>
            </p:cNvSpPr>
            <p:nvPr/>
          </p:nvSpPr>
          <p:spPr bwMode="auto">
            <a:xfrm>
              <a:off x="2928" y="32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5" name="Line 22"/>
            <p:cNvSpPr>
              <a:spLocks noChangeShapeType="1"/>
            </p:cNvSpPr>
            <p:nvPr/>
          </p:nvSpPr>
          <p:spPr bwMode="auto">
            <a:xfrm flipH="1">
              <a:off x="2592" y="3264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6" name="Rectangle 23"/>
            <p:cNvSpPr>
              <a:spLocks noChangeArrowheads="1"/>
            </p:cNvSpPr>
            <p:nvPr/>
          </p:nvSpPr>
          <p:spPr bwMode="auto">
            <a:xfrm>
              <a:off x="2953" y="235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VP</a:t>
              </a:r>
            </a:p>
          </p:txBody>
        </p:sp>
        <p:sp>
          <p:nvSpPr>
            <p:cNvPr id="48157" name="Line 24"/>
            <p:cNvSpPr>
              <a:spLocks noChangeShapeType="1"/>
            </p:cNvSpPr>
            <p:nvPr/>
          </p:nvSpPr>
          <p:spPr bwMode="auto">
            <a:xfrm>
              <a:off x="3120" y="2592"/>
              <a:ext cx="110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8" name="Line 25"/>
            <p:cNvSpPr>
              <a:spLocks noChangeShapeType="1"/>
            </p:cNvSpPr>
            <p:nvPr/>
          </p:nvSpPr>
          <p:spPr bwMode="auto">
            <a:xfrm flipH="1">
              <a:off x="2928" y="259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9" name="Line 26"/>
            <p:cNvSpPr>
              <a:spLocks noChangeShapeType="1"/>
            </p:cNvSpPr>
            <p:nvPr/>
          </p:nvSpPr>
          <p:spPr bwMode="auto">
            <a:xfrm flipV="1">
              <a:off x="1968" y="2592"/>
              <a:ext cx="1152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60" name="Line 27"/>
            <p:cNvSpPr>
              <a:spLocks noChangeShapeType="1"/>
            </p:cNvSpPr>
            <p:nvPr/>
          </p:nvSpPr>
          <p:spPr bwMode="auto">
            <a:xfrm flipV="1">
              <a:off x="528" y="2640"/>
              <a:ext cx="36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61" name="Line 28"/>
            <p:cNvSpPr>
              <a:spLocks noChangeShapeType="1"/>
            </p:cNvSpPr>
            <p:nvPr/>
          </p:nvSpPr>
          <p:spPr bwMode="auto">
            <a:xfrm>
              <a:off x="890" y="2640"/>
              <a:ext cx="262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62" name="Rectangle 29"/>
            <p:cNvSpPr>
              <a:spLocks noChangeArrowheads="1"/>
            </p:cNvSpPr>
            <p:nvPr/>
          </p:nvSpPr>
          <p:spPr bwMode="auto">
            <a:xfrm>
              <a:off x="720" y="2400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NP</a:t>
              </a:r>
            </a:p>
          </p:txBody>
        </p:sp>
        <p:sp>
          <p:nvSpPr>
            <p:cNvPr id="48163" name="Rectangle 30"/>
            <p:cNvSpPr>
              <a:spLocks noChangeArrowheads="1"/>
            </p:cNvSpPr>
            <p:nvPr/>
          </p:nvSpPr>
          <p:spPr bwMode="auto">
            <a:xfrm>
              <a:off x="1853" y="19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" panose="02020603050405020304" pitchFamily="18" charset="0"/>
                  <a:ea typeface="SimSun" panose="02010600030101010101" pitchFamily="2" charset="-122"/>
                </a:rPr>
                <a:t>S</a:t>
              </a:r>
            </a:p>
          </p:txBody>
        </p:sp>
        <p:sp>
          <p:nvSpPr>
            <p:cNvPr id="48164" name="Line 31"/>
            <p:cNvSpPr>
              <a:spLocks noChangeShapeType="1"/>
            </p:cNvSpPr>
            <p:nvPr/>
          </p:nvSpPr>
          <p:spPr bwMode="auto">
            <a:xfrm flipV="1">
              <a:off x="912" y="2208"/>
              <a:ext cx="105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65" name="Line 32"/>
            <p:cNvSpPr>
              <a:spLocks noChangeShapeType="1"/>
            </p:cNvSpPr>
            <p:nvPr/>
          </p:nvSpPr>
          <p:spPr bwMode="auto">
            <a:xfrm>
              <a:off x="1968" y="2208"/>
              <a:ext cx="115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314401" name="Line 33"/>
          <p:cNvSpPr>
            <a:spLocks noChangeShapeType="1"/>
          </p:cNvSpPr>
          <p:nvPr/>
        </p:nvSpPr>
        <p:spPr bwMode="auto">
          <a:xfrm>
            <a:off x="1874838" y="3581400"/>
            <a:ext cx="457200" cy="1371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14402" name="Line 34"/>
          <p:cNvSpPr>
            <a:spLocks noChangeShapeType="1"/>
          </p:cNvSpPr>
          <p:nvPr/>
        </p:nvSpPr>
        <p:spPr bwMode="auto">
          <a:xfrm flipH="1">
            <a:off x="3627438" y="3505200"/>
            <a:ext cx="1828800" cy="1447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14403" name="Line 35"/>
          <p:cNvSpPr>
            <a:spLocks noChangeShapeType="1"/>
          </p:cNvSpPr>
          <p:nvPr/>
        </p:nvSpPr>
        <p:spPr bwMode="auto">
          <a:xfrm>
            <a:off x="5151438" y="4572000"/>
            <a:ext cx="381000" cy="304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14404" name="Line 36"/>
          <p:cNvSpPr>
            <a:spLocks noChangeShapeType="1"/>
          </p:cNvSpPr>
          <p:nvPr/>
        </p:nvSpPr>
        <p:spPr bwMode="auto">
          <a:xfrm flipH="1">
            <a:off x="6523038" y="4114800"/>
            <a:ext cx="68580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314405" name="Line 37"/>
          <p:cNvSpPr>
            <a:spLocks noChangeShapeType="1"/>
          </p:cNvSpPr>
          <p:nvPr/>
        </p:nvSpPr>
        <p:spPr bwMode="auto">
          <a:xfrm>
            <a:off x="7818438" y="4648200"/>
            <a:ext cx="533400" cy="228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01" grpId="0" animBg="1"/>
      <p:bldP spid="314402" grpId="0" animBg="1"/>
      <p:bldP spid="314403" grpId="0" animBg="1"/>
      <p:bldP spid="314404" grpId="0" animBg="1"/>
      <p:bldP spid="3144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052513" y="5254625"/>
            <a:ext cx="364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Teacher strikes idle kids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19250" y="4949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628900" y="4949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619500" y="4949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V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176713" y="4949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024313" y="3730625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4024313" y="41878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NP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329113" y="4568825"/>
            <a:ext cx="23812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795713" y="33496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VP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3795713" y="3730625"/>
            <a:ext cx="228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1795463" y="4416425"/>
            <a:ext cx="7048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500313" y="4416425"/>
            <a:ext cx="28575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2195513" y="38830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NP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613150" y="2565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2500313" y="2968625"/>
            <a:ext cx="1295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3795713" y="2968625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5319713" y="5268913"/>
            <a:ext cx="364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Teacher strikes idle kids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5886450" y="4964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96100" y="4964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V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7886700" y="49641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8443913" y="49641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8291513" y="37449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8291513" y="42021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NP</a:t>
            </a:r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8596313" y="4583113"/>
            <a:ext cx="23812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8062913" y="3363913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VP</a:t>
            </a: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 flipV="1">
            <a:off x="8062913" y="4568825"/>
            <a:ext cx="533400" cy="471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 flipV="1">
            <a:off x="6062663" y="4187825"/>
            <a:ext cx="1905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 flipH="1">
            <a:off x="7053263" y="3730625"/>
            <a:ext cx="1238250" cy="1309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5853113" y="38068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NP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7880350" y="25796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 flipV="1">
            <a:off x="6157913" y="2982913"/>
            <a:ext cx="1905000" cy="900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8062913" y="29829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Enabling Technologies</a:t>
            </a:r>
            <a:endParaRPr lang="tr-TR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773238"/>
            <a:ext cx="6805613" cy="4608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Stemming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detects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detected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detecting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to the same form.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 Tagging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for each word whether it is a noun, adjective, verb, …..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Parsing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parse tree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 Sense Disambiguation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orange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juice vs.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orange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coat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from text</a:t>
            </a:r>
            <a:endParaRPr lang="tr-TR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NLP Applications</a:t>
            </a:r>
            <a:endParaRPr lang="tr-TR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925638" y="1700213"/>
            <a:ext cx="7038975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Question answering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anose="02010600030101010101" pitchFamily="2" charset="-122"/>
              </a:rPr>
              <a:t>Who is the first Taiwanese president?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Text Categorization/Routing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anose="02010600030101010101" pitchFamily="2" charset="-122"/>
              </a:rPr>
              <a:t>e.g., customer e-mails.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Text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anose="02010600030101010101" pitchFamily="2" charset="-122"/>
              </a:rPr>
              <a:t>e.g., find everything that interacts with X subject.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Machine (Assisted) Translation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Spelling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anose="02010600030101010101" pitchFamily="2" charset="-122"/>
              </a:rPr>
              <a:t>Is that just dictionary lookup?</a:t>
            </a:r>
            <a:endParaRPr lang="tr-T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en-MY" altLang="en-US" b="1" smtClean="0"/>
              <a:t>Sentiment Analysis</a:t>
            </a:r>
            <a:br>
              <a:rPr lang="en-MY" altLang="en-US" b="1" smtClean="0"/>
            </a:br>
            <a:endParaRPr lang="en-MY" alt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9750" y="1624013"/>
            <a:ext cx="3455988" cy="4829175"/>
          </a:xfrm>
        </p:spPr>
        <p:txBody>
          <a:bodyPr/>
          <a:lstStyle/>
          <a:p>
            <a:r>
              <a:rPr lang="en-MY" altLang="en-US" sz="2000" smtClean="0"/>
              <a:t>Sentiment is the attitude, opinion or feeling toward something, such as a person, organization, product or location.</a:t>
            </a:r>
          </a:p>
          <a:p>
            <a:r>
              <a:rPr lang="en-MY" altLang="en-US" sz="2000" smtClean="0">
                <a:solidFill>
                  <a:srgbClr val="FF0000"/>
                </a:solidFill>
              </a:rPr>
              <a:t>Sentiment analysis </a:t>
            </a:r>
            <a:r>
              <a:rPr lang="en-MY" altLang="en-US" sz="2000" smtClean="0"/>
              <a:t>provides easy-to-use mechanisms to identify the positive or negative sentiment within any document or webpage.</a:t>
            </a:r>
          </a:p>
          <a:p>
            <a:r>
              <a:rPr lang="en-US" altLang="en-US" smtClean="0"/>
              <a:t>Demo: </a:t>
            </a:r>
            <a:r>
              <a:rPr lang="en-US" altLang="en-US" smtClean="0">
                <a:hlinkClick r:id="rId2"/>
              </a:rPr>
              <a:t>Sentiment140</a:t>
            </a:r>
            <a:endParaRPr lang="en-MY" altLang="en-US" smtClean="0"/>
          </a:p>
        </p:txBody>
      </p:sp>
      <p:pic>
        <p:nvPicPr>
          <p:cNvPr id="52228" name="Picture 2" descr="http://www.adsnetwork.it/wp-content/uploads/sentimen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619250"/>
            <a:ext cx="4906963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tr-TR" altLang="en-US" smtClean="0"/>
              <a:t>Application areas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700213"/>
            <a:ext cx="6950075" cy="48244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Text-to-Speech &amp; Speech recognition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Retrieval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Extraction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Image Analysis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 Summarization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Proofreading – Spelling &amp; Grammar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 understanding systems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Plagiarism detection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tr-T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 think of anything else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Conclusion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628775"/>
            <a:ext cx="6591300" cy="428307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Complete human-level natural language understanding is still a distant goal</a:t>
            </a:r>
          </a:p>
          <a:p>
            <a:pPr eaLnBrk="1" hangingPunct="1"/>
            <a:r>
              <a:rPr lang="en-US" altLang="en-US" sz="2000" smtClean="0"/>
              <a:t>But there are now practical and usable partial NLU systems applicable to many problems</a:t>
            </a:r>
          </a:p>
          <a:p>
            <a:pPr eaLnBrk="1" hangingPunct="1"/>
            <a:r>
              <a:rPr lang="en-US" altLang="en-US" sz="2000" smtClean="0"/>
              <a:t>An important design decision is in finding an appropriate match between (parts of) the application domain and the available methods</a:t>
            </a:r>
          </a:p>
          <a:p>
            <a:pPr eaLnBrk="1" hangingPunct="1"/>
            <a:r>
              <a:rPr lang="en-US" altLang="en-US" sz="2000" i="1" smtClean="0">
                <a:solidFill>
                  <a:schemeClr val="tx2"/>
                </a:solidFill>
              </a:rPr>
              <a:t>But, used with care, statistical NLP methods have opened up new possibilities for high performance text understanding systems.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Scene 3</a:t>
            </a:r>
            <a:endParaRPr lang="en-MY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MY" altLang="en-US" sz="3200" i="1" smtClean="0"/>
              <a:t>John saw the man on the mountain with a telescope.</a:t>
            </a:r>
          </a:p>
          <a:p>
            <a:pPr eaLnBrk="1" hangingPunct="1"/>
            <a:endParaRPr lang="en-US" altLang="en-US" sz="3200" i="1" smtClean="0"/>
          </a:p>
          <a:p>
            <a:pPr eaLnBrk="1" hangingPunct="1"/>
            <a:r>
              <a:rPr lang="en-MY" altLang="en-US" sz="2400" smtClean="0">
                <a:solidFill>
                  <a:srgbClr val="FF0000"/>
                </a:solidFill>
              </a:rPr>
              <a:t>Who has the telescope? John, the man on the mountain, or the mountain?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4313"/>
            <a:ext cx="7419975" cy="1462087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Times New Roman" panose="02020603050405020304" pitchFamily="18" charset="0"/>
              </a:rPr>
              <a:t>Perspective </a:t>
            </a:r>
            <a:r>
              <a:rPr lang="en-US" altLang="en-US" sz="4000" dirty="0" smtClean="0">
                <a:latin typeface="Times New Roman" panose="02020603050405020304" pitchFamily="18" charset="0"/>
              </a:rPr>
              <a:t>NLP: Areas of AI and their inter-dependencies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74725" y="254635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914400" y="2209800"/>
            <a:ext cx="1219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Search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2895600" y="5562600"/>
            <a:ext cx="1143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Vision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876800" y="3810000"/>
            <a:ext cx="1524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Planning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2286000" y="3581400"/>
            <a:ext cx="1524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5715000" y="1905000"/>
            <a:ext cx="23622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Knowledge Representation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3505200" y="2209800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Logic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858000" y="5257800"/>
            <a:ext cx="1524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Expert Systems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572000" y="5562600"/>
            <a:ext cx="1600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Robotics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914400" y="55626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NLP</a:t>
            </a:r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1371600" y="2743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2" name="Line 18"/>
          <p:cNvSpPr>
            <a:spLocks noChangeShapeType="1"/>
          </p:cNvSpPr>
          <p:nvPr/>
        </p:nvSpPr>
        <p:spPr bwMode="auto">
          <a:xfrm>
            <a:off x="2133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3" name="Line 20"/>
          <p:cNvSpPr>
            <a:spLocks noChangeShapeType="1"/>
          </p:cNvSpPr>
          <p:nvPr/>
        </p:nvSpPr>
        <p:spPr bwMode="auto">
          <a:xfrm>
            <a:off x="2133600" y="2743200"/>
            <a:ext cx="2743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4" name="Line 21"/>
          <p:cNvSpPr>
            <a:spLocks noChangeShapeType="1"/>
          </p:cNvSpPr>
          <p:nvPr/>
        </p:nvSpPr>
        <p:spPr bwMode="auto">
          <a:xfrm>
            <a:off x="1752600" y="2743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5" name="Freeform 24"/>
          <p:cNvSpPr>
            <a:spLocks/>
          </p:cNvSpPr>
          <p:nvPr/>
        </p:nvSpPr>
        <p:spPr bwMode="auto">
          <a:xfrm>
            <a:off x="2133600" y="1831975"/>
            <a:ext cx="3505200" cy="377825"/>
          </a:xfrm>
          <a:custGeom>
            <a:avLst/>
            <a:gdLst>
              <a:gd name="T0" fmla="*/ 0 w 2208"/>
              <a:gd name="T1" fmla="*/ 377825 h 238"/>
              <a:gd name="T2" fmla="*/ 1698625 w 2208"/>
              <a:gd name="T3" fmla="*/ 25400 h 238"/>
              <a:gd name="T4" fmla="*/ 3505200 w 2208"/>
              <a:gd name="T5" fmla="*/ 225425 h 238"/>
              <a:gd name="T6" fmla="*/ 0 60000 65536"/>
              <a:gd name="T7" fmla="*/ 0 60000 65536"/>
              <a:gd name="T8" fmla="*/ 0 60000 65536"/>
              <a:gd name="T9" fmla="*/ 0 w 2208"/>
              <a:gd name="T10" fmla="*/ 0 h 238"/>
              <a:gd name="T11" fmla="*/ 2208 w 2208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38">
                <a:moveTo>
                  <a:pt x="0" y="238"/>
                </a:moveTo>
                <a:cubicBezTo>
                  <a:pt x="178" y="201"/>
                  <a:pt x="702" y="32"/>
                  <a:pt x="1070" y="16"/>
                </a:cubicBezTo>
                <a:cubicBezTo>
                  <a:pt x="1438" y="0"/>
                  <a:pt x="1971" y="116"/>
                  <a:pt x="2208" y="1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6" name="Freeform 25"/>
          <p:cNvSpPr>
            <a:spLocks/>
          </p:cNvSpPr>
          <p:nvPr/>
        </p:nvSpPr>
        <p:spPr bwMode="auto">
          <a:xfrm>
            <a:off x="1524000" y="2743200"/>
            <a:ext cx="1371600" cy="3048000"/>
          </a:xfrm>
          <a:custGeom>
            <a:avLst/>
            <a:gdLst>
              <a:gd name="T0" fmla="*/ 0 w 864"/>
              <a:gd name="T1" fmla="*/ 0 h 1920"/>
              <a:gd name="T2" fmla="*/ 457200 w 864"/>
              <a:gd name="T3" fmla="*/ 2209800 h 1920"/>
              <a:gd name="T4" fmla="*/ 1371600 w 864"/>
              <a:gd name="T5" fmla="*/ 3048000 h 1920"/>
              <a:gd name="T6" fmla="*/ 0 60000 65536"/>
              <a:gd name="T7" fmla="*/ 0 60000 65536"/>
              <a:gd name="T8" fmla="*/ 0 60000 65536"/>
              <a:gd name="T9" fmla="*/ 0 w 864"/>
              <a:gd name="T10" fmla="*/ 0 h 1920"/>
              <a:gd name="T11" fmla="*/ 864 w 864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0">
                <a:moveTo>
                  <a:pt x="0" y="0"/>
                </a:moveTo>
                <a:cubicBezTo>
                  <a:pt x="72" y="536"/>
                  <a:pt x="144" y="1072"/>
                  <a:pt x="288" y="1392"/>
                </a:cubicBezTo>
                <a:cubicBezTo>
                  <a:pt x="432" y="1712"/>
                  <a:pt x="648" y="1816"/>
                  <a:pt x="864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7" name="Line 27"/>
          <p:cNvSpPr>
            <a:spLocks noChangeShapeType="1"/>
          </p:cNvSpPr>
          <p:nvPr/>
        </p:nvSpPr>
        <p:spPr bwMode="auto">
          <a:xfrm>
            <a:off x="45720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8" name="Freeform 29"/>
          <p:cNvSpPr>
            <a:spLocks/>
          </p:cNvSpPr>
          <p:nvPr/>
        </p:nvSpPr>
        <p:spPr bwMode="auto">
          <a:xfrm>
            <a:off x="482600" y="2743200"/>
            <a:ext cx="3022600" cy="2819400"/>
          </a:xfrm>
          <a:custGeom>
            <a:avLst/>
            <a:gdLst>
              <a:gd name="T0" fmla="*/ 3022600 w 1904"/>
              <a:gd name="T1" fmla="*/ 0 h 1776"/>
              <a:gd name="T2" fmla="*/ 431800 w 1904"/>
              <a:gd name="T3" fmla="*/ 1143000 h 1776"/>
              <a:gd name="T4" fmla="*/ 431800 w 1904"/>
              <a:gd name="T5" fmla="*/ 2819400 h 1776"/>
              <a:gd name="T6" fmla="*/ 0 60000 65536"/>
              <a:gd name="T7" fmla="*/ 0 60000 65536"/>
              <a:gd name="T8" fmla="*/ 0 60000 65536"/>
              <a:gd name="T9" fmla="*/ 0 w 1904"/>
              <a:gd name="T10" fmla="*/ 0 h 1776"/>
              <a:gd name="T11" fmla="*/ 1904 w 1904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4" h="1776">
                <a:moveTo>
                  <a:pt x="1904" y="0"/>
                </a:moveTo>
                <a:cubicBezTo>
                  <a:pt x="1224" y="212"/>
                  <a:pt x="544" y="424"/>
                  <a:pt x="272" y="720"/>
                </a:cubicBezTo>
                <a:cubicBezTo>
                  <a:pt x="0" y="1016"/>
                  <a:pt x="136" y="1396"/>
                  <a:pt x="272" y="1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9" name="Freeform 31"/>
          <p:cNvSpPr>
            <a:spLocks/>
          </p:cNvSpPr>
          <p:nvPr/>
        </p:nvSpPr>
        <p:spPr bwMode="auto">
          <a:xfrm>
            <a:off x="4572000" y="2743200"/>
            <a:ext cx="4000500" cy="2514600"/>
          </a:xfrm>
          <a:custGeom>
            <a:avLst/>
            <a:gdLst>
              <a:gd name="T0" fmla="*/ 0 w 2520"/>
              <a:gd name="T1" fmla="*/ 0 h 1584"/>
              <a:gd name="T2" fmla="*/ 3390900 w 2520"/>
              <a:gd name="T3" fmla="*/ 825500 h 1584"/>
              <a:gd name="T4" fmla="*/ 3657600 w 2520"/>
              <a:gd name="T5" fmla="*/ 2514600 h 1584"/>
              <a:gd name="T6" fmla="*/ 0 60000 65536"/>
              <a:gd name="T7" fmla="*/ 0 60000 65536"/>
              <a:gd name="T8" fmla="*/ 0 60000 65536"/>
              <a:gd name="T9" fmla="*/ 0 w 2520"/>
              <a:gd name="T10" fmla="*/ 0 h 1584"/>
              <a:gd name="T11" fmla="*/ 2520 w 2520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0" h="1584">
                <a:moveTo>
                  <a:pt x="0" y="0"/>
                </a:moveTo>
                <a:cubicBezTo>
                  <a:pt x="356" y="87"/>
                  <a:pt x="1752" y="256"/>
                  <a:pt x="2136" y="520"/>
                </a:cubicBezTo>
                <a:cubicBezTo>
                  <a:pt x="2520" y="784"/>
                  <a:pt x="2269" y="1362"/>
                  <a:pt x="2304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0" name="Line 33"/>
          <p:cNvSpPr>
            <a:spLocks noChangeShapeType="1"/>
          </p:cNvSpPr>
          <p:nvPr/>
        </p:nvSpPr>
        <p:spPr bwMode="auto">
          <a:xfrm>
            <a:off x="7315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31" name="Line 34"/>
          <p:cNvSpPr>
            <a:spLocks noChangeShapeType="1"/>
          </p:cNvSpPr>
          <p:nvPr/>
        </p:nvSpPr>
        <p:spPr bwMode="auto">
          <a:xfrm>
            <a:off x="32766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32" name="Line 35"/>
          <p:cNvSpPr>
            <a:spLocks noChangeShapeType="1"/>
          </p:cNvSpPr>
          <p:nvPr/>
        </p:nvSpPr>
        <p:spPr bwMode="auto">
          <a:xfrm>
            <a:off x="5562600" y="4343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33" name="Freeform 36"/>
          <p:cNvSpPr>
            <a:spLocks/>
          </p:cNvSpPr>
          <p:nvPr/>
        </p:nvSpPr>
        <p:spPr bwMode="auto">
          <a:xfrm>
            <a:off x="1905000" y="2895600"/>
            <a:ext cx="3810000" cy="2667000"/>
          </a:xfrm>
          <a:custGeom>
            <a:avLst/>
            <a:gdLst>
              <a:gd name="T0" fmla="*/ 3810000 w 2400"/>
              <a:gd name="T1" fmla="*/ 0 h 1680"/>
              <a:gd name="T2" fmla="*/ 2628900 w 2400"/>
              <a:gd name="T3" fmla="*/ 914400 h 1680"/>
              <a:gd name="T4" fmla="*/ 2006600 w 2400"/>
              <a:gd name="T5" fmla="*/ 2070100 h 1680"/>
              <a:gd name="T6" fmla="*/ 0 w 2400"/>
              <a:gd name="T7" fmla="*/ 266700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1680"/>
              <a:gd name="T14" fmla="*/ 2400 w 2400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1680">
                <a:moveTo>
                  <a:pt x="2400" y="0"/>
                </a:moveTo>
                <a:cubicBezTo>
                  <a:pt x="2276" y="96"/>
                  <a:pt x="1845" y="359"/>
                  <a:pt x="1656" y="576"/>
                </a:cubicBezTo>
                <a:cubicBezTo>
                  <a:pt x="1467" y="793"/>
                  <a:pt x="1540" y="1120"/>
                  <a:pt x="1264" y="1304"/>
                </a:cubicBezTo>
                <a:cubicBezTo>
                  <a:pt x="988" y="1488"/>
                  <a:pt x="263" y="1602"/>
                  <a:pt x="0" y="1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4" name="Line 37"/>
          <p:cNvSpPr>
            <a:spLocks noChangeShapeType="1"/>
          </p:cNvSpPr>
          <p:nvPr/>
        </p:nvSpPr>
        <p:spPr bwMode="auto">
          <a:xfrm flipH="1">
            <a:off x="1600200" y="4572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35" name="TextBox 26"/>
          <p:cNvSpPr txBox="1">
            <a:spLocks noChangeArrowheads="1"/>
          </p:cNvSpPr>
          <p:nvPr/>
        </p:nvSpPr>
        <p:spPr bwMode="auto">
          <a:xfrm>
            <a:off x="2209800" y="6248400"/>
            <a:ext cx="562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 i="1"/>
              <a:t>AI is the forcing function for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888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NLP?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of AI</a:t>
            </a:r>
          </a:p>
          <a:p>
            <a:pPr eaLnBrk="1" hangingPunct="1"/>
            <a:r>
              <a:rPr lang="en-US" altLang="en-US" smtClean="0"/>
              <a:t>2 Goals</a:t>
            </a:r>
          </a:p>
          <a:p>
            <a:pPr lvl="1" eaLnBrk="1" hangingPunct="1"/>
            <a:r>
              <a:rPr lang="en-US" altLang="en-US" smtClean="0"/>
              <a:t>Science Goal: Understand the way language operates</a:t>
            </a:r>
          </a:p>
          <a:p>
            <a:pPr lvl="1" eaLnBrk="1" hangingPunct="1"/>
            <a:r>
              <a:rPr lang="en-US" altLang="en-US" smtClean="0"/>
              <a:t>Engineering Goal: Build systems that analyse and generate language; reduce the man machine gap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53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941" y="532708"/>
            <a:ext cx="7777162" cy="1041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WHERE DOES IT FIT IN THE CS TAXONOMY?</a:t>
            </a:r>
            <a:endParaRPr lang="en-US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9699" name="Group 1"/>
          <p:cNvGrpSpPr>
            <a:grpSpLocks/>
          </p:cNvGrpSpPr>
          <p:nvPr/>
        </p:nvGrpSpPr>
        <p:grpSpPr bwMode="auto">
          <a:xfrm>
            <a:off x="292100" y="1830388"/>
            <a:ext cx="8743950" cy="4838700"/>
            <a:chOff x="76200" y="1260475"/>
            <a:chExt cx="8888413" cy="4911725"/>
          </a:xfrm>
        </p:grpSpPr>
        <p:sp>
          <p:nvSpPr>
            <p:cNvPr id="29700" name="Text Box 3"/>
            <p:cNvSpPr txBox="1">
              <a:spLocks noChangeArrowheads="1"/>
            </p:cNvSpPr>
            <p:nvPr/>
          </p:nvSpPr>
          <p:spPr bwMode="auto">
            <a:xfrm>
              <a:off x="3260725" y="1260475"/>
              <a:ext cx="1520825" cy="457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Computers</a:t>
              </a:r>
            </a:p>
          </p:txBody>
        </p:sp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057400" y="1981200"/>
              <a:ext cx="2809875" cy="457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Artificial Intelligence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5410200" y="1981200"/>
              <a:ext cx="1581150" cy="46672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Algorithms</a:t>
              </a:r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76200" y="1981200"/>
              <a:ext cx="1428750" cy="46672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Databases</a:t>
              </a:r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7315200" y="1981200"/>
              <a:ext cx="1649413" cy="46672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Networking</a:t>
              </a:r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517525" y="3165475"/>
              <a:ext cx="1276350" cy="466725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Robotics</a:t>
              </a:r>
            </a:p>
          </p:txBody>
        </p:sp>
        <p:sp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7162800" y="3124200"/>
              <a:ext cx="1022350" cy="466725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Search</a:t>
              </a:r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2422525" y="3165475"/>
              <a:ext cx="37703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Natural Language Processing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762000" y="4191000"/>
              <a:ext cx="1638300" cy="82232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Information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Retrieval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3200400" y="4191000"/>
              <a:ext cx="1570038" cy="8223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Machine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Translation</a:t>
              </a: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5815013" y="4267200"/>
              <a:ext cx="1460500" cy="822325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Language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Analysis</a:t>
              </a: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4800600" y="5715000"/>
              <a:ext cx="1435100" cy="457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Semantics</a:t>
              </a:r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6324600" y="5715000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tr-TR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6553200" y="5715000"/>
              <a:ext cx="1098550" cy="457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Parsing</a:t>
              </a:r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 flipV="1">
              <a:off x="5562600" y="510540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 flipV="1">
              <a:off x="6553200" y="51054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 flipV="1">
              <a:off x="1752600" y="35814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 flipV="1">
              <a:off x="3962400" y="3657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 flipH="1" flipV="1">
              <a:off x="5105400" y="3657600"/>
              <a:ext cx="1295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 flipV="1">
              <a:off x="1066800" y="2438400"/>
              <a:ext cx="1981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 flipV="1">
              <a:off x="4114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1" name="Line 24"/>
            <p:cNvSpPr>
              <a:spLocks noChangeShapeType="1"/>
            </p:cNvSpPr>
            <p:nvPr/>
          </p:nvSpPr>
          <p:spPr bwMode="auto">
            <a:xfrm flipH="1" flipV="1">
              <a:off x="4648200" y="2438400"/>
              <a:ext cx="3048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 flipV="1">
              <a:off x="762000" y="1752600"/>
              <a:ext cx="2819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 flipV="1">
              <a:off x="3733800" y="1752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4" name="Line 27"/>
            <p:cNvSpPr>
              <a:spLocks noChangeShapeType="1"/>
            </p:cNvSpPr>
            <p:nvPr/>
          </p:nvSpPr>
          <p:spPr bwMode="auto">
            <a:xfrm flipH="1" flipV="1">
              <a:off x="4114800" y="1752600"/>
              <a:ext cx="2133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725" name="Line 28"/>
            <p:cNvSpPr>
              <a:spLocks noChangeShapeType="1"/>
            </p:cNvSpPr>
            <p:nvPr/>
          </p:nvSpPr>
          <p:spPr bwMode="auto">
            <a:xfrm flipH="1" flipV="1">
              <a:off x="4572000" y="1676400"/>
              <a:ext cx="3657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6125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14313"/>
            <a:ext cx="7496175" cy="100488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THE FAMOUS TURING TEST: LANGUAGE BASED INTERACTION</a:t>
            </a:r>
            <a:endParaRPr lang="en-US" altLang="en-US" sz="3200" dirty="0" smtClean="0"/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1828800" y="4572000"/>
            <a:ext cx="1595438" cy="685800"/>
          </a:xfrm>
          <a:prstGeom prst="parallelogram">
            <a:avLst>
              <a:gd name="adj" fmla="val 581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286000" y="36576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422525" y="3917950"/>
            <a:ext cx="101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Machine</a:t>
            </a:r>
          </a:p>
        </p:txBody>
      </p:sp>
      <p:sp>
        <p:nvSpPr>
          <p:cNvPr id="20487" name="AutoShape 9"/>
          <p:cNvSpPr>
            <a:spLocks noChangeArrowheads="1"/>
          </p:cNvSpPr>
          <p:nvPr/>
        </p:nvSpPr>
        <p:spPr bwMode="auto">
          <a:xfrm>
            <a:off x="5486400" y="3733800"/>
            <a:ext cx="914400" cy="9144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Oval 10"/>
          <p:cNvSpPr>
            <a:spLocks noChangeArrowheads="1"/>
          </p:cNvSpPr>
          <p:nvPr/>
        </p:nvSpPr>
        <p:spPr bwMode="auto">
          <a:xfrm>
            <a:off x="1447800" y="3276600"/>
            <a:ext cx="25908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Oval 11"/>
          <p:cNvSpPr>
            <a:spLocks noChangeArrowheads="1"/>
          </p:cNvSpPr>
          <p:nvPr/>
        </p:nvSpPr>
        <p:spPr bwMode="auto">
          <a:xfrm>
            <a:off x="4495800" y="3352800"/>
            <a:ext cx="31242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Oval 12"/>
          <p:cNvSpPr>
            <a:spLocks noChangeArrowheads="1"/>
          </p:cNvSpPr>
          <p:nvPr/>
        </p:nvSpPr>
        <p:spPr bwMode="auto">
          <a:xfrm>
            <a:off x="4267200" y="2286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1" name="Line 13"/>
          <p:cNvSpPr>
            <a:spLocks noChangeShapeType="1"/>
          </p:cNvSpPr>
          <p:nvPr/>
        </p:nvSpPr>
        <p:spPr bwMode="auto">
          <a:xfrm>
            <a:off x="45720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 flipH="1">
            <a:off x="4343400" y="2971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493" name="Line 15"/>
          <p:cNvSpPr>
            <a:spLocks noChangeShapeType="1"/>
          </p:cNvSpPr>
          <p:nvPr/>
        </p:nvSpPr>
        <p:spPr bwMode="auto">
          <a:xfrm>
            <a:off x="4572000" y="2971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 flipH="1">
            <a:off x="4343400" y="3276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4572000" y="3276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5546725" y="4756150"/>
            <a:ext cx="904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Human</a:t>
            </a:r>
          </a:p>
        </p:txBody>
      </p:sp>
      <p:sp>
        <p:nvSpPr>
          <p:cNvPr id="20497" name="Text Box 19"/>
          <p:cNvSpPr txBox="1">
            <a:spLocks noChangeArrowheads="1"/>
          </p:cNvSpPr>
          <p:nvPr/>
        </p:nvSpPr>
        <p:spPr bwMode="auto">
          <a:xfrm>
            <a:off x="4937125" y="2317750"/>
            <a:ext cx="168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 conductor</a:t>
            </a:r>
          </a:p>
        </p:txBody>
      </p:sp>
      <p:sp>
        <p:nvSpPr>
          <p:cNvPr id="20498" name="Text Box 20"/>
          <p:cNvSpPr txBox="1">
            <a:spLocks noChangeArrowheads="1"/>
          </p:cNvSpPr>
          <p:nvPr/>
        </p:nvSpPr>
        <p:spPr bwMode="auto">
          <a:xfrm>
            <a:off x="1295400" y="5791200"/>
            <a:ext cx="73810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 i="1" dirty="0"/>
              <a:t>Can the test conductor find out which </a:t>
            </a:r>
            <a:r>
              <a:rPr lang="en-US" altLang="en-US" b="1" i="1" dirty="0" smtClean="0"/>
              <a:t>is </a:t>
            </a:r>
            <a:r>
              <a:rPr lang="en-US" altLang="en-US" b="1" i="1" dirty="0"/>
              <a:t>machine and which </a:t>
            </a:r>
            <a:r>
              <a:rPr lang="en-US" altLang="en-US" b="1" i="1" dirty="0" smtClean="0"/>
              <a:t>is human 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7188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14313"/>
            <a:ext cx="7396311" cy="1270471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INSPIRED </a:t>
            </a:r>
            <a:r>
              <a:rPr lang="en-US" altLang="en-US" sz="4000" i="1" dirty="0" smtClean="0"/>
              <a:t>ELIZA </a:t>
            </a:r>
            <a:r>
              <a:rPr lang="en-US" altLang="en-US" sz="2800" dirty="0" smtClean="0"/>
              <a:t>(</a:t>
            </a:r>
            <a:r>
              <a:rPr lang="en-US" altLang="en-US" sz="2800" dirty="0" smtClean="0"/>
              <a:t>another sample interaction)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676400"/>
            <a:ext cx="6649713" cy="50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7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4010</TotalTime>
  <Words>1555</Words>
  <Application>Microsoft Office PowerPoint</Application>
  <PresentationFormat>On-screen Show (4:3)</PresentationFormat>
  <Paragraphs>301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Lucida Sans</vt:lpstr>
      <vt:lpstr>Arial</vt:lpstr>
      <vt:lpstr>Century Gothic</vt:lpstr>
      <vt:lpstr>Wingdings 3</vt:lpstr>
      <vt:lpstr>Tahoma</vt:lpstr>
      <vt:lpstr>Times New Roman</vt:lpstr>
      <vt:lpstr>Wingdings</vt:lpstr>
      <vt:lpstr>SimSun</vt:lpstr>
      <vt:lpstr>Times</vt:lpstr>
      <vt:lpstr>Symbol</vt:lpstr>
      <vt:lpstr>Wisp</vt:lpstr>
      <vt:lpstr>  NATURAL LANGUAGE PROCESSING (NLP)  WIA1004</vt:lpstr>
      <vt:lpstr>Scene 1</vt:lpstr>
      <vt:lpstr>Scene 2</vt:lpstr>
      <vt:lpstr>Scene 3</vt:lpstr>
      <vt:lpstr>Perspective NLP: Areas of AI and their inter-dependencies</vt:lpstr>
      <vt:lpstr>WHAT IS NLP?</vt:lpstr>
      <vt:lpstr>WHERE DOES IT FIT IN THE CS TAXONOMY?</vt:lpstr>
      <vt:lpstr>THE FAMOUS TURING TEST: LANGUAGE BASED INTERACTION</vt:lpstr>
      <vt:lpstr>INSPIRED ELIZA (another sample interaction)</vt:lpstr>
      <vt:lpstr>Early days.. </vt:lpstr>
      <vt:lpstr>PowerPoint Presentation</vt:lpstr>
      <vt:lpstr>PHONETICS / PHONOLOGY</vt:lpstr>
      <vt:lpstr>Speech – So is it difficult ?</vt:lpstr>
      <vt:lpstr>MORPHOLOGY</vt:lpstr>
      <vt:lpstr>LEXICAL ANALYSIS</vt:lpstr>
      <vt:lpstr>LEXICAL DISAMBIGUATION</vt:lpstr>
      <vt:lpstr>NEW TERMS, ADDITIONAL MEANINGS/NUANCES FOR EXISTING TERMS</vt:lpstr>
      <vt:lpstr>SYNTAX VS SEMANTICS VS PRAGMATICS</vt:lpstr>
      <vt:lpstr>Syntax</vt:lpstr>
      <vt:lpstr>SYNTAX PROCESSING STAGE</vt:lpstr>
      <vt:lpstr>CHALLENGES IN SYNTACTIC PROCESSING: STRUCTURAL AMBIGUITY</vt:lpstr>
      <vt:lpstr>HIGHER LEVEL KNOWLEDGE NEEDED FOR DISAMBIGUATION</vt:lpstr>
      <vt:lpstr>SEMANTİCS</vt:lpstr>
      <vt:lpstr>SEMANTIC ANALYSIS</vt:lpstr>
      <vt:lpstr>PRAGMATİCS</vt:lpstr>
      <vt:lpstr>DISCOURSE</vt:lpstr>
      <vt:lpstr>Why is Natural Language Understanding difficult? </vt:lpstr>
      <vt:lpstr>Challenges in NLP: Ambiguity</vt:lpstr>
      <vt:lpstr>Where are the ambiguities?</vt:lpstr>
      <vt:lpstr>Probabilistic/Statistical Resolution of Ambiguities</vt:lpstr>
      <vt:lpstr>Parsing</vt:lpstr>
      <vt:lpstr>PowerPoint Presentation</vt:lpstr>
      <vt:lpstr>Enabling Technologies</vt:lpstr>
      <vt:lpstr>NLP Applications</vt:lpstr>
      <vt:lpstr>Sentiment Analysis </vt:lpstr>
      <vt:lpstr>Application areas</vt:lpstr>
      <vt:lpstr>Conclusion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Christopher Manning</dc:creator>
  <cp:lastModifiedBy>Microsoft account</cp:lastModifiedBy>
  <cp:revision>88</cp:revision>
  <cp:lastPrinted>1601-01-01T00:00:00Z</cp:lastPrinted>
  <dcterms:created xsi:type="dcterms:W3CDTF">2002-03-03T05:42:37Z</dcterms:created>
  <dcterms:modified xsi:type="dcterms:W3CDTF">2020-05-05T01:34:22Z</dcterms:modified>
</cp:coreProperties>
</file>