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6" r:id="rId2"/>
    <p:sldId id="258" r:id="rId3"/>
    <p:sldId id="257" r:id="rId4"/>
    <p:sldId id="264" r:id="rId5"/>
    <p:sldId id="277" r:id="rId6"/>
    <p:sldId id="282" r:id="rId7"/>
    <p:sldId id="259" r:id="rId8"/>
    <p:sldId id="283" r:id="rId9"/>
    <p:sldId id="284" r:id="rId10"/>
    <p:sldId id="285" r:id="rId11"/>
    <p:sldId id="266" r:id="rId12"/>
    <p:sldId id="280" r:id="rId13"/>
    <p:sldId id="281" r:id="rId14"/>
    <p:sldId id="275" r:id="rId15"/>
    <p:sldId id="268" r:id="rId16"/>
    <p:sldId id="269" r:id="rId17"/>
    <p:sldId id="260" r:id="rId18"/>
    <p:sldId id="270" r:id="rId19"/>
    <p:sldId id="274" r:id="rId20"/>
    <p:sldId id="278" r:id="rId21"/>
    <p:sldId id="279"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64" autoAdjust="0"/>
  </p:normalViewPr>
  <p:slideViewPr>
    <p:cSldViewPr>
      <p:cViewPr varScale="1">
        <p:scale>
          <a:sx n="53" d="100"/>
          <a:sy n="53" d="100"/>
        </p:scale>
        <p:origin x="231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0EBDE-A9B7-4D25-ADAE-7EBD0B1E7910}" type="datetimeFigureOut">
              <a:rPr lang="en-US" smtClean="0"/>
              <a:t>5/6/2019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A724-A182-4B28-BBD0-85DE18E12D38}" type="slidenum">
              <a:rPr lang="en-US" smtClean="0"/>
              <a:t>‹#›</a:t>
            </a:fld>
            <a:endParaRPr lang="en-US"/>
          </a:p>
        </p:txBody>
      </p:sp>
    </p:spTree>
    <p:extLst>
      <p:ext uri="{BB962C8B-B14F-4D97-AF65-F5344CB8AC3E}">
        <p14:creationId xmlns:p14="http://schemas.microsoft.com/office/powerpoint/2010/main" val="3209585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a:t>
            </a:fld>
            <a:endParaRPr lang="en-US"/>
          </a:p>
        </p:txBody>
      </p:sp>
    </p:spTree>
    <p:extLst>
      <p:ext uri="{BB962C8B-B14F-4D97-AF65-F5344CB8AC3E}">
        <p14:creationId xmlns:p14="http://schemas.microsoft.com/office/powerpoint/2010/main" val="1394312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problem that knowledge engineers often encounter is that the human experts use tacit/implicit knowledge (e.g. procedural knowledge) that is difficult to capture. There are several useful techniques for acquiring this knowledge:</a:t>
            </a:r>
          </a:p>
          <a:p>
            <a:endParaRPr lang="en-US" sz="1200" b="0" i="0" u="none" strike="noStrike" kern="1200" baseline="0" dirty="0" smtClean="0">
              <a:solidFill>
                <a:schemeClr val="tx1"/>
              </a:solidFill>
              <a:latin typeface="+mn-lt"/>
              <a:ea typeface="+mn-ea"/>
              <a:cs typeface="+mn-cs"/>
            </a:endParaRPr>
          </a:p>
          <a:p>
            <a:pPr marL="228600" indent="-228600">
              <a:buFont typeface="+mj-lt"/>
              <a:buAutoNum type="arabicPeriod"/>
            </a:pPr>
            <a:r>
              <a:rPr lang="en-US" sz="1200" b="1" i="0" u="none" strike="noStrike" kern="1200" baseline="0" dirty="0" smtClean="0">
                <a:solidFill>
                  <a:schemeClr val="tx1"/>
                </a:solidFill>
                <a:latin typeface="+mn-lt"/>
                <a:ea typeface="+mn-ea"/>
                <a:cs typeface="+mn-cs"/>
              </a:rPr>
              <a:t>Protocol analysis: </a:t>
            </a:r>
            <a:r>
              <a:rPr lang="en-US" sz="1200" b="0" i="0" u="none" strike="noStrike" kern="1200" baseline="0" dirty="0" smtClean="0">
                <a:solidFill>
                  <a:schemeClr val="tx1"/>
                </a:solidFill>
                <a:latin typeface="+mn-lt"/>
                <a:ea typeface="+mn-ea"/>
                <a:cs typeface="+mn-cs"/>
              </a:rPr>
              <a:t>Tape-record the expert thinking aloud while performing their role and later </a:t>
            </a:r>
            <a:r>
              <a:rPr lang="en-US" sz="1200" b="0" i="0" u="none" strike="noStrike" kern="1200" baseline="0" dirty="0" err="1" smtClean="0">
                <a:solidFill>
                  <a:schemeClr val="tx1"/>
                </a:solidFill>
                <a:latin typeface="+mn-lt"/>
                <a:ea typeface="+mn-ea"/>
                <a:cs typeface="+mn-cs"/>
              </a:rPr>
              <a:t>analyse</a:t>
            </a:r>
            <a:r>
              <a:rPr lang="en-US" sz="1200" b="0" i="0" u="none" strike="noStrike" kern="1200" baseline="0" dirty="0" smtClean="0">
                <a:solidFill>
                  <a:schemeClr val="tx1"/>
                </a:solidFill>
                <a:latin typeface="+mn-lt"/>
                <a:ea typeface="+mn-ea"/>
                <a:cs typeface="+mn-cs"/>
              </a:rPr>
              <a:t> this. Break down the their protocol/account into the smallest atomic units of thought, and let these become operators.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Participant observation</a:t>
            </a:r>
            <a:r>
              <a:rPr lang="en-US" sz="1200" b="0" i="0" u="none" strike="noStrike" kern="1200" baseline="0" dirty="0" smtClean="0">
                <a:solidFill>
                  <a:schemeClr val="tx1"/>
                </a:solidFill>
                <a:latin typeface="+mn-lt"/>
                <a:ea typeface="+mn-ea"/>
                <a:cs typeface="+mn-cs"/>
              </a:rPr>
              <a:t>: The knowledge engineer acquires tacit knowledge through practical domain experience with the expert.</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Machine induction</a:t>
            </a:r>
            <a:r>
              <a:rPr lang="en-US" sz="1200" b="0" i="0" u="none" strike="noStrike" kern="1200" baseline="0" dirty="0" smtClean="0">
                <a:solidFill>
                  <a:schemeClr val="tx1"/>
                </a:solidFill>
                <a:latin typeface="+mn-lt"/>
                <a:ea typeface="+mn-ea"/>
                <a:cs typeface="+mn-cs"/>
              </a:rPr>
              <a:t>: This is useful when the experts are able to supply examples of the results of their decision making, even if they are unable to articulate the underlying knowledge or reasoning process.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Which is/are best to use will generally depend on the problem domain and the expert.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have already looked at various types of knowledge representation. In general, the knowledge acquired from our expert will be formulated in two ways: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Intermediate representation </a:t>
            </a:r>
            <a:r>
              <a:rPr lang="en-US" sz="1200" b="0" i="0" u="none" strike="noStrike" kern="1200" baseline="0" dirty="0" smtClean="0">
                <a:solidFill>
                  <a:schemeClr val="tx1"/>
                </a:solidFill>
                <a:latin typeface="+mn-lt"/>
                <a:ea typeface="+mn-ea"/>
                <a:cs typeface="+mn-cs"/>
              </a:rPr>
              <a:t>– a structured knowledge representation that the knowledge engineer and expert can both work with efficiently.</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Production system </a:t>
            </a:r>
            <a:r>
              <a:rPr lang="en-US" sz="1200" b="0" i="0" u="none" strike="noStrike" kern="1200" baseline="0" dirty="0" smtClean="0">
                <a:solidFill>
                  <a:schemeClr val="tx1"/>
                </a:solidFill>
                <a:latin typeface="+mn-lt"/>
                <a:ea typeface="+mn-ea"/>
                <a:cs typeface="+mn-cs"/>
              </a:rPr>
              <a:t>– a formulation that the expert system’s inference engine can process efficiently. </a:t>
            </a:r>
          </a:p>
          <a:p>
            <a:pPr marL="228600" indent="-228600">
              <a:buFont typeface="+mj-lt"/>
              <a:buAutoNum type="arabicPeriod"/>
            </a:pPr>
            <a:endParaRPr lang="en-US" sz="1200" b="0" i="0" u="none" strike="noStrike" kern="1200" baseline="0" dirty="0" smtClean="0">
              <a:solidFill>
                <a:schemeClr val="tx1"/>
              </a:solidFill>
              <a:latin typeface="+mn-lt"/>
              <a:ea typeface="+mn-ea"/>
              <a:cs typeface="+mn-cs"/>
            </a:endParaRPr>
          </a:p>
          <a:p>
            <a:pPr marL="0" indent="0">
              <a:buFont typeface="+mj-lt"/>
              <a:buNone/>
            </a:pPr>
            <a:r>
              <a:rPr lang="en-US" sz="1200" b="0" i="0" u="none" strike="noStrike" kern="1200" baseline="0" dirty="0" smtClean="0">
                <a:solidFill>
                  <a:schemeClr val="tx1"/>
                </a:solidFill>
                <a:latin typeface="+mn-lt"/>
                <a:ea typeface="+mn-ea"/>
                <a:cs typeface="+mn-cs"/>
              </a:rPr>
              <a:t>It is important to distinguish between:</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Domain knowledge </a:t>
            </a:r>
            <a:r>
              <a:rPr lang="en-US" sz="1200" b="0" i="0" u="none" strike="noStrike" kern="1200" baseline="0" dirty="0" smtClean="0">
                <a:solidFill>
                  <a:schemeClr val="tx1"/>
                </a:solidFill>
                <a:latin typeface="+mn-lt"/>
                <a:ea typeface="+mn-ea"/>
                <a:cs typeface="+mn-cs"/>
              </a:rPr>
              <a:t>– the expert’s knowledge which might be expressed in the form of rules, general/default values, and so on.</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Case knowledge </a:t>
            </a:r>
            <a:r>
              <a:rPr lang="en-US" sz="1200" b="0" i="0" u="none" strike="noStrike" kern="1200" baseline="0" dirty="0" smtClean="0">
                <a:solidFill>
                  <a:schemeClr val="tx1"/>
                </a:solidFill>
                <a:latin typeface="+mn-lt"/>
                <a:ea typeface="+mn-ea"/>
                <a:cs typeface="+mn-cs"/>
              </a:rPr>
              <a:t>– specific facts/knowledge about particular cases, including any derived knowledge about the particular cases.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system will have the domain knowledge built in, and will have to integrate this with the different case knowledge that will become available each time the system is used.</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10</a:t>
            </a:fld>
            <a:endParaRPr lang="en-US"/>
          </a:p>
        </p:txBody>
      </p:sp>
    </p:spTree>
    <p:extLst>
      <p:ext uri="{BB962C8B-B14F-4D97-AF65-F5344CB8AC3E}">
        <p14:creationId xmlns:p14="http://schemas.microsoft.com/office/powerpoint/2010/main" val="262430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11</a:t>
            </a:fld>
            <a:endParaRPr lang="en-US"/>
          </a:p>
        </p:txBody>
      </p:sp>
    </p:spTree>
    <p:extLst>
      <p:ext uri="{BB962C8B-B14F-4D97-AF65-F5344CB8AC3E}">
        <p14:creationId xmlns:p14="http://schemas.microsoft.com/office/powerpoint/2010/main" val="698962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have already looked at production systems, and how they can be used to generate new information and solve problems.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Recall the steps in the basic Recognize Act Cycle:</a:t>
            </a:r>
          </a:p>
          <a:p>
            <a:pPr marL="228600" indent="-228600">
              <a:buFont typeface="+mj-lt"/>
              <a:buAutoNum type="arabicPeriod"/>
            </a:pPr>
            <a:r>
              <a:rPr lang="en-US" sz="1200" b="1" i="1" u="none" strike="noStrike" kern="1200" baseline="0" dirty="0" smtClean="0">
                <a:solidFill>
                  <a:schemeClr val="tx1"/>
                </a:solidFill>
                <a:latin typeface="+mn-lt"/>
                <a:ea typeface="+mn-ea"/>
                <a:cs typeface="+mn-cs"/>
              </a:rPr>
              <a:t>Match </a:t>
            </a:r>
            <a:r>
              <a:rPr lang="en-US" sz="1200" b="0" i="0" u="none" strike="noStrike" kern="1200" baseline="0" dirty="0" smtClean="0">
                <a:solidFill>
                  <a:schemeClr val="tx1"/>
                </a:solidFill>
                <a:latin typeface="+mn-lt"/>
                <a:ea typeface="+mn-ea"/>
                <a:cs typeface="+mn-cs"/>
              </a:rPr>
              <a:t>the premise patterns of the rules against elements in the working memory. Generally the rules will be domain knowledge built into the system, and the working memory will contain the case based facts entered into the system, plus any new facts that have been derived from them.</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If there is more than one rule that can be applied, use a </a:t>
            </a:r>
            <a:r>
              <a:rPr lang="en-US" sz="1200" b="1" i="1" u="none" strike="noStrike" kern="1200" baseline="0" dirty="0" smtClean="0">
                <a:solidFill>
                  <a:schemeClr val="tx1"/>
                </a:solidFill>
                <a:latin typeface="+mn-lt"/>
                <a:ea typeface="+mn-ea"/>
                <a:cs typeface="+mn-cs"/>
              </a:rPr>
              <a:t>conflict resolution </a:t>
            </a:r>
            <a:r>
              <a:rPr lang="en-US" sz="1200" b="0" i="0" u="none" strike="noStrike" kern="1200" baseline="0" dirty="0" smtClean="0">
                <a:solidFill>
                  <a:schemeClr val="tx1"/>
                </a:solidFill>
                <a:latin typeface="+mn-lt"/>
                <a:ea typeface="+mn-ea"/>
                <a:cs typeface="+mn-cs"/>
              </a:rPr>
              <a:t>strategy to choose one to apply. Stop if no further rules are applicable.</a:t>
            </a:r>
          </a:p>
          <a:p>
            <a:pPr marL="228600" indent="-228600">
              <a:buFont typeface="+mj-lt"/>
              <a:buAutoNum type="arabicPeriod"/>
            </a:pPr>
            <a:r>
              <a:rPr lang="en-US" sz="1200" b="1" i="1" u="none" strike="noStrike" kern="1200" baseline="0" dirty="0" smtClean="0">
                <a:solidFill>
                  <a:schemeClr val="tx1"/>
                </a:solidFill>
                <a:latin typeface="+mn-lt"/>
                <a:ea typeface="+mn-ea"/>
                <a:cs typeface="+mn-cs"/>
              </a:rPr>
              <a:t>Activate </a:t>
            </a:r>
            <a:r>
              <a:rPr lang="en-US" sz="1200" b="0" i="0" u="none" strike="noStrike" kern="1200" baseline="0" dirty="0" smtClean="0">
                <a:solidFill>
                  <a:schemeClr val="tx1"/>
                </a:solidFill>
                <a:latin typeface="+mn-lt"/>
                <a:ea typeface="+mn-ea"/>
                <a:cs typeface="+mn-cs"/>
              </a:rPr>
              <a:t>the chosen rule, which generally means adding/deleting an item to/from working memory. Stop if a terminating condition is reached, or return to step 1.</a:t>
            </a:r>
          </a:p>
        </p:txBody>
      </p:sp>
      <p:sp>
        <p:nvSpPr>
          <p:cNvPr id="4" name="Slide Number Placeholder 3"/>
          <p:cNvSpPr>
            <a:spLocks noGrp="1"/>
          </p:cNvSpPr>
          <p:nvPr>
            <p:ph type="sldNum" sz="quarter" idx="10"/>
          </p:nvPr>
        </p:nvSpPr>
        <p:spPr/>
        <p:txBody>
          <a:bodyPr/>
          <a:lstStyle/>
          <a:p>
            <a:fld id="{D91CA724-A182-4B28-BBD0-85DE18E12D38}" type="slidenum">
              <a:rPr lang="en-US" smtClean="0"/>
              <a:t>14</a:t>
            </a:fld>
            <a:endParaRPr lang="en-US"/>
          </a:p>
        </p:txBody>
      </p:sp>
    </p:spTree>
    <p:extLst>
      <p:ext uri="{BB962C8B-B14F-4D97-AF65-F5344CB8AC3E}">
        <p14:creationId xmlns:p14="http://schemas.microsoft.com/office/powerpoint/2010/main" val="383038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a rule base, knowledge can be developed by either data-driven or goal-driven search. In the former, also known as </a:t>
            </a:r>
            <a:r>
              <a:rPr lang="en-US" sz="1200" b="1" i="0" u="none" strike="noStrike" kern="1200" baseline="0" dirty="0" smtClean="0">
                <a:solidFill>
                  <a:schemeClr val="tx1"/>
                </a:solidFill>
                <a:latin typeface="+mn-lt"/>
                <a:ea typeface="+mn-ea"/>
                <a:cs typeface="+mn-cs"/>
              </a:rPr>
              <a:t>forward chaining</a:t>
            </a:r>
            <a:r>
              <a:rPr lang="en-US" sz="1200" b="0" i="0" u="none" strike="noStrike" kern="1200" baseline="0" dirty="0" smtClean="0">
                <a:solidFill>
                  <a:schemeClr val="tx1"/>
                </a:solidFill>
                <a:latin typeface="+mn-lt"/>
                <a:ea typeface="+mn-ea"/>
                <a:cs typeface="+mn-cs"/>
              </a:rPr>
              <a:t>, one has a supply of facts and repeatedly applies legal moves or rules to produce new facts to get (hopefully) to the goal. In the latter, also known as </a:t>
            </a:r>
            <a:r>
              <a:rPr lang="en-US" sz="1200" b="1" i="0" u="none" strike="noStrike" kern="1200" baseline="0" dirty="0" smtClean="0">
                <a:solidFill>
                  <a:schemeClr val="tx1"/>
                </a:solidFill>
                <a:latin typeface="+mn-lt"/>
                <a:ea typeface="+mn-ea"/>
                <a:cs typeface="+mn-cs"/>
              </a:rPr>
              <a:t>backward chaining</a:t>
            </a:r>
            <a:r>
              <a:rPr lang="en-US" sz="1200" b="0" i="0" u="none" strike="noStrike" kern="1200" baseline="0" dirty="0" smtClean="0">
                <a:solidFill>
                  <a:schemeClr val="tx1"/>
                </a:solidFill>
                <a:latin typeface="+mn-lt"/>
                <a:ea typeface="+mn-ea"/>
                <a:cs typeface="+mn-cs"/>
              </a:rPr>
              <a:t>, one repeatedly considers the possible final rules that produce the goal and from these creates successive </a:t>
            </a:r>
            <a:r>
              <a:rPr lang="en-US" sz="1200" b="0" i="0" u="none" strike="noStrike" kern="1200" baseline="0" dirty="0" err="1" smtClean="0">
                <a:solidFill>
                  <a:schemeClr val="tx1"/>
                </a:solidFill>
                <a:latin typeface="+mn-lt"/>
                <a:ea typeface="+mn-ea"/>
                <a:cs typeface="+mn-cs"/>
              </a:rPr>
              <a:t>subgoals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rule might have several variables in it: the particular choice of substitution is known as the </a:t>
            </a:r>
            <a:r>
              <a:rPr lang="en-US" sz="1200" b="1" i="0" u="none" strike="noStrike" kern="1200" baseline="0" dirty="0" smtClean="0">
                <a:solidFill>
                  <a:schemeClr val="tx1"/>
                </a:solidFill>
                <a:latin typeface="+mn-lt"/>
                <a:ea typeface="+mn-ea"/>
                <a:cs typeface="+mn-cs"/>
              </a:rPr>
              <a:t>binding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Backward-Chaining</a:t>
            </a:r>
          </a:p>
          <a:p>
            <a:r>
              <a:rPr lang="en-US" sz="1200" b="0" i="0" u="none" strike="noStrike" kern="1200" baseline="0" dirty="0" smtClean="0">
                <a:solidFill>
                  <a:schemeClr val="tx1"/>
                </a:solidFill>
                <a:latin typeface="+mn-lt"/>
                <a:ea typeface="+mn-ea"/>
                <a:cs typeface="+mn-cs"/>
              </a:rPr>
              <a:t>• while (no untried hypothesis) and (unresolved)</a:t>
            </a:r>
          </a:p>
          <a:p>
            <a:r>
              <a:rPr lang="en-US" sz="1200" b="0" i="0" u="none" strike="noStrike" kern="1200" baseline="0" dirty="0" smtClean="0">
                <a:solidFill>
                  <a:schemeClr val="tx1"/>
                </a:solidFill>
                <a:latin typeface="+mn-lt"/>
                <a:ea typeface="+mn-ea"/>
                <a:cs typeface="+mn-cs"/>
              </a:rPr>
              <a:t>           for each hypothesis</a:t>
            </a:r>
          </a:p>
          <a:p>
            <a:r>
              <a:rPr lang="en-US" sz="1200" b="0" i="0" u="none" strike="noStrike" kern="1200" baseline="0" dirty="0" smtClean="0">
                <a:solidFill>
                  <a:schemeClr val="tx1"/>
                </a:solidFill>
                <a:latin typeface="+mn-lt"/>
                <a:ea typeface="+mn-ea"/>
                <a:cs typeface="+mn-cs"/>
              </a:rPr>
              <a:t>	for each rule with hypothesis as consequent</a:t>
            </a:r>
          </a:p>
          <a:p>
            <a:r>
              <a:rPr lang="en-US" sz="1200" b="0" i="0" u="none" strike="noStrike" kern="1200" baseline="0" dirty="0" smtClean="0">
                <a:solidFill>
                  <a:schemeClr val="tx1"/>
                </a:solidFill>
                <a:latin typeface="+mn-lt"/>
                <a:ea typeface="+mn-ea"/>
                <a:cs typeface="+mn-cs"/>
              </a:rPr>
              <a:t>	                  try to support rule’s conditions from known facts or</a:t>
            </a:r>
          </a:p>
          <a:p>
            <a:r>
              <a:rPr lang="en-US" sz="1200" b="0" i="0" u="none" strike="noStrike" kern="1200" baseline="0" dirty="0" smtClean="0">
                <a:solidFill>
                  <a:schemeClr val="tx1"/>
                </a:solidFill>
                <a:latin typeface="+mn-lt"/>
                <a:ea typeface="+mn-ea"/>
                <a:cs typeface="+mn-cs"/>
              </a:rPr>
              <a:t>                                          via recursion (trying all possible bindings)</a:t>
            </a:r>
          </a:p>
          <a:p>
            <a:r>
              <a:rPr lang="en-US" sz="1200" b="0" i="0" u="none" strike="noStrike" kern="1200" baseline="0" dirty="0" smtClean="0">
                <a:solidFill>
                  <a:schemeClr val="tx1"/>
                </a:solidFill>
                <a:latin typeface="+mn-lt"/>
                <a:ea typeface="+mn-ea"/>
                <a:cs typeface="+mn-cs"/>
              </a:rPr>
              <a:t>	                   if all supported then assert consequent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one may try to show that the vehicle is a </a:t>
            </a:r>
            <a:r>
              <a:rPr lang="en-US" sz="1200" b="0" i="0" u="none" strike="noStrike" kern="1200" baseline="0" dirty="0" err="1" smtClean="0">
                <a:solidFill>
                  <a:schemeClr val="tx1"/>
                </a:solidFill>
                <a:latin typeface="+mn-lt"/>
                <a:ea typeface="+mn-ea"/>
                <a:cs typeface="+mn-cs"/>
              </a:rPr>
              <a:t>Rooivalk</a:t>
            </a:r>
            <a:r>
              <a:rPr lang="en-US" sz="1200" b="0" i="0" u="none" strike="noStrike" kern="1200" baseline="0" dirty="0" smtClean="0">
                <a:solidFill>
                  <a:schemeClr val="tx1"/>
                </a:solidFill>
                <a:latin typeface="+mn-lt"/>
                <a:ea typeface="+mn-ea"/>
                <a:cs typeface="+mn-cs"/>
              </a:rPr>
              <a:t> by using Rule R6. The one fact—South African—is known, but it is not known whether the vehicle is a helicopter. That may be done by Rule R4. Two of the three facts there are known, but it is not known that the vehicle is a plane. So one can try Rules R1 and R2, etc.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Backward chaining is used in logic programming, in particular inside Prolog. The recursion creates the danger of infinite regress and redundant computation: one idea to avoid this is memorization (remember partial results) or more generally dynamic programming (from algorithms).</a:t>
            </a:r>
          </a:p>
          <a:p>
            <a:r>
              <a:rPr lang="en-US" sz="1200" b="0" i="0" u="none" strike="noStrike" kern="1200" baseline="0" dirty="0" smtClean="0">
                <a:solidFill>
                  <a:schemeClr val="tx1"/>
                </a:solidFill>
                <a:latin typeface="+mn-lt"/>
                <a:ea typeface="+mn-ea"/>
                <a:cs typeface="+mn-cs"/>
              </a:rPr>
              <a:t>In a reaction system (such as a game player) one has to worry about the order in which rules are triggered. This requires conflict resolution. The most obvious mechanism is rule ordering, but there are many more mechanisms including: context limiting, general rules before (or after) specific rules, etc.</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15</a:t>
            </a:fld>
            <a:endParaRPr lang="en-US"/>
          </a:p>
        </p:txBody>
      </p:sp>
    </p:spTree>
    <p:extLst>
      <p:ext uri="{BB962C8B-B14F-4D97-AF65-F5344CB8AC3E}">
        <p14:creationId xmlns:p14="http://schemas.microsoft.com/office/powerpoint/2010/main" val="377372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Forward-Chaining</a:t>
            </a:r>
          </a:p>
          <a:p>
            <a:r>
              <a:rPr lang="en-US" sz="1200" b="0" i="0" u="none" strike="noStrike" kern="1200" baseline="0" dirty="0" smtClean="0">
                <a:solidFill>
                  <a:schemeClr val="tx1"/>
                </a:solidFill>
                <a:latin typeface="+mn-lt"/>
                <a:ea typeface="+mn-ea"/>
                <a:cs typeface="+mn-cs"/>
              </a:rPr>
              <a:t>• while (no new assertion made) and (unresolved)</a:t>
            </a:r>
          </a:p>
          <a:p>
            <a:r>
              <a:rPr lang="en-US" sz="1200" b="0" i="0" u="none" strike="noStrike" kern="1200" baseline="0" dirty="0" smtClean="0">
                <a:solidFill>
                  <a:schemeClr val="tx1"/>
                </a:solidFill>
                <a:latin typeface="+mn-lt"/>
                <a:ea typeface="+mn-ea"/>
                <a:cs typeface="+mn-cs"/>
              </a:rPr>
              <a:t>            for each rule</a:t>
            </a:r>
          </a:p>
          <a:p>
            <a:r>
              <a:rPr lang="en-US" sz="1200" b="0" i="0" u="none" strike="noStrike" kern="1200" baseline="0" dirty="0" smtClean="0">
                <a:solidFill>
                  <a:schemeClr val="tx1"/>
                </a:solidFill>
                <a:latin typeface="+mn-lt"/>
                <a:ea typeface="+mn-ea"/>
                <a:cs typeface="+mn-cs"/>
              </a:rPr>
              <a:t>           (and for each possible binding)</a:t>
            </a:r>
          </a:p>
          <a:p>
            <a:r>
              <a:rPr lang="en-US" sz="1200" b="0" i="0" u="none" strike="noStrike" kern="1200" baseline="0" dirty="0" smtClean="0">
                <a:solidFill>
                  <a:schemeClr val="tx1"/>
                </a:solidFill>
                <a:latin typeface="+mn-lt"/>
                <a:ea typeface="+mn-ea"/>
                <a:cs typeface="+mn-cs"/>
              </a:rPr>
              <a:t>	try to support rule’s conditions from known facts</a:t>
            </a:r>
          </a:p>
          <a:p>
            <a:r>
              <a:rPr lang="en-US" sz="1200" b="0" i="0" u="none" strike="noStrike" kern="1200" baseline="0" dirty="0" smtClean="0">
                <a:solidFill>
                  <a:schemeClr val="tx1"/>
                </a:solidFill>
                <a:latin typeface="+mn-lt"/>
                <a:ea typeface="+mn-ea"/>
                <a:cs typeface="+mn-cs"/>
              </a:rPr>
              <a:t>	if all supported then assert consequent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one might know that the vehicle flies and so can fire Rule R2 to show that it is a plane. Then if one knows that it takes off vertically and has rotors, one can fire Rule R4 to show that it is a helicopter. Finally, if one knows that it made in South Africa, then one can fire Rule R6 to show that it is a </a:t>
            </a:r>
            <a:r>
              <a:rPr lang="en-US" sz="1200" b="0" i="0" u="none" strike="noStrike" kern="1200" baseline="0" dirty="0" err="1" smtClean="0">
                <a:solidFill>
                  <a:schemeClr val="tx1"/>
                </a:solidFill>
                <a:latin typeface="+mn-lt"/>
                <a:ea typeface="+mn-ea"/>
                <a:cs typeface="+mn-cs"/>
              </a:rPr>
              <a:t>Rooivalk</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Trying to support a rule’s conditions from the known facts involves a </a:t>
            </a:r>
            <a:r>
              <a:rPr lang="en-US" sz="1200" b="0" i="0" u="none" strike="noStrike" kern="1200" baseline="0" dirty="0" err="1" smtClean="0">
                <a:solidFill>
                  <a:schemeClr val="tx1"/>
                </a:solidFill>
                <a:latin typeface="+mn-lt"/>
                <a:ea typeface="+mn-ea"/>
                <a:cs typeface="+mn-cs"/>
              </a:rPr>
              <a:t>considerableeffort</a:t>
            </a:r>
            <a:r>
              <a:rPr lang="en-US" sz="1200" b="0" i="0" u="none" strike="noStrike" kern="1200" baseline="0" dirty="0" smtClean="0">
                <a:solidFill>
                  <a:schemeClr val="tx1"/>
                </a:solidFill>
                <a:latin typeface="+mn-lt"/>
                <a:ea typeface="+mn-ea"/>
                <a:cs typeface="+mn-cs"/>
              </a:rPr>
              <a:t> in pattern matching. To achieve efficiency, one must have a method to re-use work from one round to the next. Forward chaining is used in production systems (discussed later) and in XCON for example. To provide an explanation facility, one stores all the successful firings.</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16</a:t>
            </a:fld>
            <a:endParaRPr lang="en-US"/>
          </a:p>
        </p:txBody>
      </p:sp>
    </p:spTree>
    <p:extLst>
      <p:ext uri="{BB962C8B-B14F-4D97-AF65-F5344CB8AC3E}">
        <p14:creationId xmlns:p14="http://schemas.microsoft.com/office/powerpoint/2010/main" val="323636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Expert System user interface usually comprises of two basic components:</a:t>
            </a:r>
          </a:p>
          <a:p>
            <a:r>
              <a:rPr lang="en-US" sz="1200" b="1" i="0" u="none" strike="noStrike" kern="1200" baseline="0" dirty="0" smtClean="0">
                <a:solidFill>
                  <a:schemeClr val="tx1"/>
                </a:solidFill>
                <a:latin typeface="+mn-lt"/>
                <a:ea typeface="+mn-ea"/>
                <a:cs typeface="+mn-cs"/>
              </a:rPr>
              <a:t>1. The Interviewer Component</a:t>
            </a:r>
          </a:p>
          <a:p>
            <a:r>
              <a:rPr lang="en-US" sz="1200" b="0" i="0" u="none" strike="noStrike" kern="1200" baseline="0" dirty="0" smtClean="0">
                <a:solidFill>
                  <a:schemeClr val="tx1"/>
                </a:solidFill>
                <a:latin typeface="+mn-lt"/>
                <a:ea typeface="+mn-ea"/>
                <a:cs typeface="+mn-cs"/>
              </a:rPr>
              <a:t>This controls the dialog with the user and/or allows any measured data to be read into the system. For example, it might ask the user a series of questions, or it might read a file containing a series of test results.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2. The Explanation Component</a:t>
            </a:r>
          </a:p>
          <a:p>
            <a:r>
              <a:rPr lang="en-US" sz="1200" b="0" i="0" u="none" strike="noStrike" kern="1200" baseline="0" dirty="0" smtClean="0">
                <a:solidFill>
                  <a:schemeClr val="tx1"/>
                </a:solidFill>
                <a:latin typeface="+mn-lt"/>
                <a:ea typeface="+mn-ea"/>
                <a:cs typeface="+mn-cs"/>
              </a:rPr>
              <a:t>This gives the system’s solution, and also makes the system’s operation transparent by providing the user with information about its reasoning process. For example, it might output the conclusion, and also the sequence of rules that was used to come to that conclusion. It might instead explain why it could not reach a conclusion.</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17</a:t>
            </a:fld>
            <a:endParaRPr lang="en-US"/>
          </a:p>
        </p:txBody>
      </p:sp>
    </p:spTree>
    <p:extLst>
      <p:ext uri="{BB962C8B-B14F-4D97-AF65-F5344CB8AC3E}">
        <p14:creationId xmlns:p14="http://schemas.microsoft.com/office/powerpoint/2010/main" val="274732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principle distinction between expert systems and traditional problem solving programs is the way in which the problem related expertise is coded. In conventional applications, problem expertise is encoded in </a:t>
            </a:r>
            <a:r>
              <a:rPr lang="en-US" sz="1200" b="1" i="0" kern="1200" dirty="0" smtClean="0">
                <a:solidFill>
                  <a:schemeClr val="tx1"/>
                </a:solidFill>
                <a:effectLst/>
                <a:latin typeface="+mn-lt"/>
                <a:ea typeface="+mn-ea"/>
                <a:cs typeface="+mn-cs"/>
              </a:rPr>
              <a:t>both program and data structures</a:t>
            </a:r>
            <a:r>
              <a:rPr lang="en-US" sz="1200" b="0" i="0" kern="1200" dirty="0" smtClean="0">
                <a:solidFill>
                  <a:schemeClr val="tx1"/>
                </a:solidFill>
                <a:effectLst/>
                <a:latin typeface="+mn-lt"/>
                <a:ea typeface="+mn-ea"/>
                <a:cs typeface="+mn-cs"/>
              </a:rPr>
              <a:t>. In the expert system approach all of the problem related expertise is encoded in </a:t>
            </a:r>
            <a:r>
              <a:rPr lang="en-US" sz="1200" b="1" i="0" kern="1200" dirty="0" smtClean="0">
                <a:solidFill>
                  <a:schemeClr val="tx1"/>
                </a:solidFill>
                <a:effectLst/>
                <a:latin typeface="+mn-lt"/>
                <a:ea typeface="+mn-ea"/>
                <a:cs typeface="+mn-cs"/>
              </a:rPr>
              <a:t>data structures only</a:t>
            </a:r>
            <a:r>
              <a:rPr lang="en-US" sz="1200" b="0" i="0" kern="1200" dirty="0" smtClean="0">
                <a:solidFill>
                  <a:schemeClr val="tx1"/>
                </a:solidFill>
                <a:effectLst/>
                <a:latin typeface="+mn-lt"/>
                <a:ea typeface="+mn-ea"/>
                <a:cs typeface="+mn-cs"/>
              </a:rPr>
              <a:t>, none is in programs.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conventional system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is used more efficiently than knowledge. Unlike in expert systems, the use of </a:t>
            </a:r>
            <a:r>
              <a:rPr lang="en-US" sz="1200" b="1" i="0" kern="1200" dirty="0" smtClean="0">
                <a:solidFill>
                  <a:schemeClr val="tx1"/>
                </a:solidFill>
                <a:effectLst/>
                <a:latin typeface="+mn-lt"/>
                <a:ea typeface="+mn-ea"/>
                <a:cs typeface="+mn-cs"/>
              </a:rPr>
              <a:t>knowledge</a:t>
            </a:r>
            <a:r>
              <a:rPr lang="en-US" sz="1200" b="0" i="0" kern="1200" dirty="0" smtClean="0">
                <a:solidFill>
                  <a:schemeClr val="tx1"/>
                </a:solidFill>
                <a:effectLst/>
                <a:latin typeface="+mn-lt"/>
                <a:ea typeface="+mn-ea"/>
                <a:cs typeface="+mn-cs"/>
              </a:rPr>
              <a:t> is vital.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Conventional systems are not capable of explaining a particular conclusion for a problem. These systems try to solve in a straight forward manner. But expert systems are capable of explaining how a particular conclusion is reached and why requested information is needed during a process. However, the problems are solved more efficiently than a conventional system by an expert system.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Generally in an expert system, it uses the symbolic representations for knowledge i.e. the rules, different forms of networks, frames, scripts etc. and performs their inference through symbolic computations. But conventional systems are unable to express these terms. They just simplify the problems in a straight forward manner and are incapable to express the “how, why” questions.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Also the problem solving tools those are present in expert system are purely absent in conventional systems. The various types of problems are always solved by the experts in an expert system. So the solution of the problem is more accurate than a conventional system.</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21</a:t>
            </a:fld>
            <a:endParaRPr lang="en-US"/>
          </a:p>
        </p:txBody>
      </p:sp>
    </p:spTree>
    <p:extLst>
      <p:ext uri="{BB962C8B-B14F-4D97-AF65-F5344CB8AC3E}">
        <p14:creationId xmlns:p14="http://schemas.microsoft.com/office/powerpoint/2010/main" val="3376832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22</a:t>
            </a:fld>
            <a:endParaRPr lang="en-US"/>
          </a:p>
        </p:txBody>
      </p:sp>
    </p:spTree>
    <p:extLst>
      <p:ext uri="{BB962C8B-B14F-4D97-AF65-F5344CB8AC3E}">
        <p14:creationId xmlns:p14="http://schemas.microsoft.com/office/powerpoint/2010/main" val="249907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Human Expert?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expert / expert (human expert) is an individual who has a superior capability understanding of a problem. For example: a doctor, financial advisor, an expert in car engines, etc.</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2</a:t>
            </a:fld>
            <a:endParaRPr lang="en-US"/>
          </a:p>
        </p:txBody>
      </p:sp>
    </p:spTree>
    <p:extLst>
      <p:ext uri="{BB962C8B-B14F-4D97-AF65-F5344CB8AC3E}">
        <p14:creationId xmlns:p14="http://schemas.microsoft.com/office/powerpoint/2010/main" val="48948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Jackson (1999) provides us with the following definition:</a:t>
            </a:r>
          </a:p>
          <a:p>
            <a:r>
              <a:rPr lang="en-US" sz="1200" b="1" i="0" u="none" strike="noStrike" kern="1200" baseline="0" dirty="0" smtClean="0">
                <a:solidFill>
                  <a:schemeClr val="tx1"/>
                </a:solidFill>
                <a:latin typeface="+mn-lt"/>
                <a:ea typeface="+mn-ea"/>
                <a:cs typeface="+mn-cs"/>
              </a:rPr>
              <a:t>An </a:t>
            </a:r>
            <a:r>
              <a:rPr lang="en-US" sz="1200" b="1" i="1" u="none" strike="noStrike" kern="1200" baseline="0" dirty="0" smtClean="0">
                <a:solidFill>
                  <a:schemeClr val="tx1"/>
                </a:solidFill>
                <a:latin typeface="+mn-lt"/>
                <a:ea typeface="+mn-ea"/>
                <a:cs typeface="+mn-cs"/>
              </a:rPr>
              <a:t>expert system </a:t>
            </a:r>
            <a:r>
              <a:rPr lang="en-US" sz="1200" b="1" i="0" u="none" strike="noStrike" kern="1200" baseline="0" dirty="0" smtClean="0">
                <a:solidFill>
                  <a:schemeClr val="tx1"/>
                </a:solidFill>
                <a:latin typeface="+mn-lt"/>
                <a:ea typeface="+mn-ea"/>
                <a:cs typeface="+mn-cs"/>
              </a:rPr>
              <a:t>is a computer program that represents and reasons with knowledge of some specialist subject with a view to solving problems or giving advice.</a:t>
            </a:r>
          </a:p>
          <a:p>
            <a:r>
              <a:rPr lang="en-US" sz="1200" b="0" i="0" u="none" strike="noStrike" kern="1200" baseline="0" dirty="0" smtClean="0">
                <a:solidFill>
                  <a:schemeClr val="tx1"/>
                </a:solidFill>
                <a:latin typeface="+mn-lt"/>
                <a:ea typeface="+mn-ea"/>
                <a:cs typeface="+mn-cs"/>
              </a:rPr>
              <a:t>To solve expert-level problems, expert systems will need efficient access to a substantial domain </a:t>
            </a:r>
            <a:r>
              <a:rPr lang="en-US" sz="1200" b="1" i="1" u="none" strike="noStrike" kern="1200" baseline="0" dirty="0" smtClean="0">
                <a:solidFill>
                  <a:schemeClr val="tx1"/>
                </a:solidFill>
                <a:latin typeface="+mn-lt"/>
                <a:ea typeface="+mn-ea"/>
                <a:cs typeface="+mn-cs"/>
              </a:rPr>
              <a:t>knowledge base</a:t>
            </a:r>
            <a:r>
              <a:rPr lang="en-US" sz="1200" b="0" i="0" u="none" strike="noStrike" kern="1200" baseline="0" dirty="0" smtClean="0">
                <a:solidFill>
                  <a:schemeClr val="tx1"/>
                </a:solidFill>
                <a:latin typeface="+mn-lt"/>
                <a:ea typeface="+mn-ea"/>
                <a:cs typeface="+mn-cs"/>
              </a:rPr>
              <a:t>, and a </a:t>
            </a:r>
            <a:r>
              <a:rPr lang="en-US" sz="1200" b="1" i="1" u="none" strike="noStrike" kern="1200" baseline="0" dirty="0" smtClean="0">
                <a:solidFill>
                  <a:schemeClr val="tx1"/>
                </a:solidFill>
                <a:latin typeface="+mn-lt"/>
                <a:ea typeface="+mn-ea"/>
                <a:cs typeface="+mn-cs"/>
              </a:rPr>
              <a:t>reasoning mechanism </a:t>
            </a:r>
            <a:r>
              <a:rPr lang="en-US" sz="1200" b="0" i="0" u="none" strike="noStrike" kern="1200" baseline="0" dirty="0" smtClean="0">
                <a:solidFill>
                  <a:schemeClr val="tx1"/>
                </a:solidFill>
                <a:latin typeface="+mn-lt"/>
                <a:ea typeface="+mn-ea"/>
                <a:cs typeface="+mn-cs"/>
              </a:rPr>
              <a:t>to apply the knowledge to the problems they are given. Usually they will also need to be able to explain, to the users who rely on them, how they have reached their decisions.</a:t>
            </a:r>
          </a:p>
          <a:p>
            <a:r>
              <a:rPr lang="en-US" sz="1200" b="0" i="0" u="none" strike="noStrike" kern="1200" baseline="0" dirty="0" smtClean="0">
                <a:solidFill>
                  <a:schemeClr val="tx1"/>
                </a:solidFill>
                <a:latin typeface="+mn-lt"/>
                <a:ea typeface="+mn-ea"/>
                <a:cs typeface="+mn-cs"/>
              </a:rPr>
              <a:t>They will generally build upon the ideas of knowledge representation, production rules, search, and so on, that we have already covered. Often we use an </a:t>
            </a:r>
            <a:r>
              <a:rPr lang="en-US" sz="1200" b="1" i="1" u="none" strike="noStrike" kern="1200" baseline="0" dirty="0" smtClean="0">
                <a:solidFill>
                  <a:schemeClr val="tx1"/>
                </a:solidFill>
                <a:latin typeface="+mn-lt"/>
                <a:ea typeface="+mn-ea"/>
                <a:cs typeface="+mn-cs"/>
              </a:rPr>
              <a:t>expert system shell </a:t>
            </a:r>
            <a:r>
              <a:rPr lang="en-US" sz="1200" b="0" i="0" u="none" strike="noStrike" kern="1200" baseline="0" dirty="0" smtClean="0">
                <a:solidFill>
                  <a:schemeClr val="tx1"/>
                </a:solidFill>
                <a:latin typeface="+mn-lt"/>
                <a:ea typeface="+mn-ea"/>
                <a:cs typeface="+mn-cs"/>
              </a:rPr>
              <a:t>which is an existing knowledge independent framework into which domain knowledge can be inserted to produce a working expert system. We can thus avoid having to program each new system from scratch.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Rosenman</a:t>
            </a:r>
            <a:r>
              <a:rPr lang="en-US" sz="1200" b="0" i="0" u="none" strike="noStrike" kern="1200" baseline="0" dirty="0" smtClean="0">
                <a:solidFill>
                  <a:schemeClr val="tx1"/>
                </a:solidFill>
                <a:latin typeface="+mn-lt"/>
                <a:ea typeface="+mn-ea"/>
                <a:cs typeface="+mn-cs"/>
              </a:rPr>
              <a:t> defined it as:</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An </a:t>
            </a:r>
            <a:r>
              <a:rPr lang="en-US" sz="1200" b="1" i="1" u="none" strike="noStrike" kern="1200" baseline="0" dirty="0" smtClean="0">
                <a:solidFill>
                  <a:schemeClr val="tx1"/>
                </a:solidFill>
                <a:latin typeface="+mn-lt"/>
                <a:ea typeface="+mn-ea"/>
                <a:cs typeface="+mn-cs"/>
              </a:rPr>
              <a:t>expert system </a:t>
            </a:r>
            <a:r>
              <a:rPr lang="en-US" sz="1200" b="1" i="0" u="none" strike="noStrike" kern="1200" baseline="0" dirty="0" smtClean="0">
                <a:solidFill>
                  <a:schemeClr val="tx1"/>
                </a:solidFill>
                <a:latin typeface="+mn-lt"/>
                <a:ea typeface="+mn-ea"/>
                <a:cs typeface="+mn-cs"/>
              </a:rPr>
              <a:t>is an automated reasoning system that attempts to mimic the performance of the human expert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This, of course, poses the question of what exactly is an expert. </a:t>
            </a:r>
            <a:r>
              <a:rPr lang="en-US" sz="1200" b="0" i="0" u="none" strike="noStrike" kern="1200" baseline="0" dirty="0" err="1" smtClean="0">
                <a:solidFill>
                  <a:schemeClr val="tx1"/>
                </a:solidFill>
                <a:latin typeface="+mn-lt"/>
                <a:ea typeface="+mn-ea"/>
                <a:cs typeface="+mn-cs"/>
              </a:rPr>
              <a:t>Michie</a:t>
            </a:r>
            <a:r>
              <a:rPr lang="en-US" sz="1200" b="0" i="0" u="none" strike="noStrike" kern="1200" baseline="0" dirty="0" smtClean="0">
                <a:solidFill>
                  <a:schemeClr val="tx1"/>
                </a:solidFill>
                <a:latin typeface="+mn-lt"/>
                <a:ea typeface="+mn-ea"/>
                <a:cs typeface="+mn-cs"/>
              </a:rPr>
              <a:t> avoided the comparison with the human:</a:t>
            </a:r>
          </a:p>
          <a:p>
            <a:r>
              <a:rPr lang="en-US" sz="1200" b="0" i="0" u="none" strike="noStrike" kern="1200" baseline="0" dirty="0" smtClean="0">
                <a:solidFill>
                  <a:schemeClr val="tx1"/>
                </a:solidFill>
                <a:latin typeface="+mn-lt"/>
                <a:ea typeface="+mn-ea"/>
                <a:cs typeface="+mn-cs"/>
              </a:rPr>
              <a:t>Expert System = Knowledge Base + Inference Engine</a:t>
            </a:r>
          </a:p>
          <a:p>
            <a:r>
              <a:rPr lang="en-US" sz="1200" b="0" i="0" u="none" strike="noStrike" kern="1200" baseline="0" dirty="0" smtClean="0">
                <a:solidFill>
                  <a:schemeClr val="tx1"/>
                </a:solidFill>
                <a:latin typeface="+mn-lt"/>
                <a:ea typeface="+mn-ea"/>
                <a:cs typeface="+mn-cs"/>
              </a:rPr>
              <a:t>They have been successful in many fields. In general there are two types of problems: </a:t>
            </a:r>
          </a:p>
          <a:p>
            <a:pPr marL="228600" indent="-228600">
              <a:buAutoNum type="alphaLcParenBoth"/>
            </a:pPr>
            <a:r>
              <a:rPr lang="en-US" sz="1200" b="0" i="0" u="none" strike="noStrike" kern="1200" baseline="0" dirty="0" smtClean="0">
                <a:solidFill>
                  <a:schemeClr val="tx1"/>
                </a:solidFill>
                <a:latin typeface="+mn-lt"/>
                <a:ea typeface="+mn-ea"/>
                <a:cs typeface="+mn-cs"/>
              </a:rPr>
              <a:t>select one of several hypotheses (e.g. diagnosis and advice)</a:t>
            </a:r>
          </a:p>
          <a:p>
            <a:pPr marL="228600" indent="-228600">
              <a:buAutoNum type="alphaLcParenBoth"/>
            </a:pPr>
            <a:r>
              <a:rPr lang="en-US" sz="1200" b="0" i="0" u="none" strike="noStrike" kern="1200" baseline="0" dirty="0" smtClean="0">
                <a:solidFill>
                  <a:schemeClr val="tx1"/>
                </a:solidFill>
                <a:latin typeface="+mn-lt"/>
                <a:ea typeface="+mn-ea"/>
                <a:cs typeface="+mn-cs"/>
              </a:rPr>
              <a:t>make a solution that meets requirements (e.g. design and planning).</a:t>
            </a:r>
          </a:p>
          <a:p>
            <a:pPr marL="228600" indent="-228600">
              <a:buAutoNum type="alphaLcParenBoth"/>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Like a human expert, an expert system is expected to</a:t>
            </a:r>
          </a:p>
          <a:p>
            <a:r>
              <a:rPr lang="en-US" sz="1200" b="0" i="0" u="none" strike="noStrike" kern="1200" baseline="0" dirty="0" smtClean="0">
                <a:solidFill>
                  <a:schemeClr val="tx1"/>
                </a:solidFill>
                <a:latin typeface="+mn-lt"/>
                <a:ea typeface="+mn-ea"/>
                <a:cs typeface="+mn-cs"/>
              </a:rPr>
              <a:t>• be specialist : know facts and procedural rules</a:t>
            </a:r>
          </a:p>
          <a:p>
            <a:r>
              <a:rPr lang="en-US" sz="1200" b="0" i="0" u="none" strike="noStrike" kern="1200" baseline="0" dirty="0" smtClean="0">
                <a:solidFill>
                  <a:schemeClr val="tx1"/>
                </a:solidFill>
                <a:latin typeface="+mn-lt"/>
                <a:ea typeface="+mn-ea"/>
                <a:cs typeface="+mn-cs"/>
              </a:rPr>
              <a:t>• use heuristics: interpolate from known facts</a:t>
            </a:r>
          </a:p>
          <a:p>
            <a:r>
              <a:rPr lang="en-US" sz="1200" b="0" i="0" u="none" strike="noStrike" kern="1200" baseline="0" dirty="0" smtClean="0">
                <a:solidFill>
                  <a:schemeClr val="tx1"/>
                </a:solidFill>
                <a:latin typeface="+mn-lt"/>
                <a:ea typeface="+mn-ea"/>
                <a:cs typeface="+mn-cs"/>
              </a:rPr>
              <a:t>• justify its conclusions: to establish credibility and confidence. The user can ask: how do you know a particular fact? why do you ask a particular question?</a:t>
            </a:r>
          </a:p>
          <a:p>
            <a:r>
              <a:rPr lang="en-US" sz="1200" b="0" i="0" u="none" strike="noStrike" kern="1200" baseline="0" dirty="0" smtClean="0">
                <a:solidFill>
                  <a:schemeClr val="tx1"/>
                </a:solidFill>
                <a:latin typeface="+mn-lt"/>
                <a:ea typeface="+mn-ea"/>
                <a:cs typeface="+mn-cs"/>
              </a:rPr>
              <a:t>• be able to learn: be able to absorb new knowledge and apply it</a:t>
            </a:r>
          </a:p>
          <a:p>
            <a:r>
              <a:rPr lang="en-US" sz="1200" b="0" i="0" u="none" strike="noStrike" kern="1200" baseline="0" dirty="0" smtClean="0">
                <a:solidFill>
                  <a:schemeClr val="tx1"/>
                </a:solidFill>
                <a:latin typeface="+mn-lt"/>
                <a:ea typeface="+mn-ea"/>
                <a:cs typeface="+mn-cs"/>
              </a:rPr>
              <a:t>• estimate the reliability of its answer.</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3</a:t>
            </a:fld>
            <a:endParaRPr lang="en-US"/>
          </a:p>
        </p:txBody>
      </p:sp>
    </p:spTree>
    <p:extLst>
      <p:ext uri="{BB962C8B-B14F-4D97-AF65-F5344CB8AC3E}">
        <p14:creationId xmlns:p14="http://schemas.microsoft.com/office/powerpoint/2010/main" val="199749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4</a:t>
            </a:fld>
            <a:endParaRPr lang="en-US"/>
          </a:p>
        </p:txBody>
      </p:sp>
    </p:spTree>
    <p:extLst>
      <p:ext uri="{BB962C8B-B14F-4D97-AF65-F5344CB8AC3E}">
        <p14:creationId xmlns:p14="http://schemas.microsoft.com/office/powerpoint/2010/main" val="3431494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MYCIN was used for medical diagnosis (for a specific group of diseases). </a:t>
            </a:r>
          </a:p>
          <a:p>
            <a:r>
              <a:rPr lang="en-US" sz="1200" b="0" i="0" u="none" strike="noStrike" kern="1200" baseline="0" dirty="0" smtClean="0">
                <a:solidFill>
                  <a:schemeClr val="tx1"/>
                </a:solidFill>
                <a:latin typeface="+mn-lt"/>
                <a:ea typeface="+mn-ea"/>
                <a:cs typeface="+mn-cs"/>
              </a:rPr>
              <a:t>PROSPECTOR evaluated geological sites for commercial development. </a:t>
            </a:r>
          </a:p>
          <a:p>
            <a:r>
              <a:rPr lang="en-US" sz="1200" b="0" i="0" u="none" strike="noStrike" kern="1200" baseline="0" dirty="0" smtClean="0">
                <a:solidFill>
                  <a:schemeClr val="tx1"/>
                </a:solidFill>
                <a:latin typeface="+mn-lt"/>
                <a:ea typeface="+mn-ea"/>
                <a:cs typeface="+mn-cs"/>
              </a:rPr>
              <a:t>DENDRAL helped to infer a molecule’s structure given its chemical formula and other data. </a:t>
            </a:r>
          </a:p>
          <a:p>
            <a:r>
              <a:rPr lang="en-US" sz="1200" b="0" i="0" u="none" strike="noStrike" kern="1200" baseline="0" dirty="0" smtClean="0">
                <a:solidFill>
                  <a:schemeClr val="tx1"/>
                </a:solidFill>
                <a:latin typeface="+mn-lt"/>
                <a:ea typeface="+mn-ea"/>
                <a:cs typeface="+mn-cs"/>
              </a:rPr>
              <a:t>XCON was developed to customize a network system to meet the customer’s needs.</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5</a:t>
            </a:fld>
            <a:endParaRPr lang="en-US"/>
          </a:p>
        </p:txBody>
      </p:sp>
    </p:spTree>
    <p:extLst>
      <p:ext uri="{BB962C8B-B14F-4D97-AF65-F5344CB8AC3E}">
        <p14:creationId xmlns:p14="http://schemas.microsoft.com/office/powerpoint/2010/main" val="264454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process of building expert systems is often called </a:t>
            </a:r>
            <a:r>
              <a:rPr lang="en-US" sz="1200" b="1" i="1" u="none" strike="noStrike" kern="1200" baseline="0" dirty="0" smtClean="0">
                <a:solidFill>
                  <a:schemeClr val="tx1"/>
                </a:solidFill>
                <a:latin typeface="+mn-lt"/>
                <a:ea typeface="+mn-ea"/>
                <a:cs typeface="+mn-cs"/>
              </a:rPr>
              <a:t>knowledge engineering</a:t>
            </a:r>
            <a:r>
              <a:rPr lang="en-US" sz="1200" b="0" i="0" u="none" strike="noStrike" kern="1200" baseline="0" dirty="0" smtClean="0">
                <a:solidFill>
                  <a:schemeClr val="tx1"/>
                </a:solidFill>
                <a:latin typeface="+mn-lt"/>
                <a:ea typeface="+mn-ea"/>
                <a:cs typeface="+mn-cs"/>
              </a:rPr>
              <a:t>. The </a:t>
            </a:r>
            <a:r>
              <a:rPr lang="en-US" sz="1200" b="1" i="1" u="none" strike="noStrike" kern="1200" baseline="0" dirty="0" smtClean="0">
                <a:solidFill>
                  <a:schemeClr val="tx1"/>
                </a:solidFill>
                <a:latin typeface="+mn-lt"/>
                <a:ea typeface="+mn-ea"/>
                <a:cs typeface="+mn-cs"/>
              </a:rPr>
              <a:t>knowledge engineer </a:t>
            </a:r>
            <a:r>
              <a:rPr lang="en-US" sz="1200" b="0" i="0" u="none" strike="noStrike" kern="1200" baseline="0" dirty="0" smtClean="0">
                <a:solidFill>
                  <a:schemeClr val="tx1"/>
                </a:solidFill>
                <a:latin typeface="+mn-lt"/>
                <a:ea typeface="+mn-ea"/>
                <a:cs typeface="+mn-cs"/>
              </a:rPr>
              <a:t>is involved with all components of an expert system as shown on the slide.</a:t>
            </a:r>
          </a:p>
          <a:p>
            <a:r>
              <a:rPr lang="en-US" sz="1200" b="0" i="0" u="none" strike="noStrike" kern="1200" baseline="0" dirty="0" smtClean="0">
                <a:solidFill>
                  <a:schemeClr val="tx1"/>
                </a:solidFill>
                <a:latin typeface="+mn-lt"/>
                <a:ea typeface="+mn-ea"/>
                <a:cs typeface="+mn-cs"/>
              </a:rPr>
              <a:t>Building expert systems is generally an iterative process. The components and their interaction will be refined over the course of numerous meetings of the knowledge engineer with the experts and users. We shall look in turn at the various components.</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6</a:t>
            </a:fld>
            <a:endParaRPr lang="en-US"/>
          </a:p>
        </p:txBody>
      </p:sp>
    </p:spTree>
    <p:extLst>
      <p:ext uri="{BB962C8B-B14F-4D97-AF65-F5344CB8AC3E}">
        <p14:creationId xmlns:p14="http://schemas.microsoft.com/office/powerpoint/2010/main" val="248783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knowledge acquisition component allows the expert to enter their knowledge or expertise into the expert system, and to refine it later as and when required. Historically, the knowledge engineer played a major role in this process, but automated systems that allow the expert to interact directly with the system are becoming increasingly common.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knowledge acquisition process is usually comprised of three principal stages:</a:t>
            </a:r>
          </a:p>
          <a:p>
            <a:pPr marL="228600" indent="-228600">
              <a:buFont typeface="+mj-lt"/>
              <a:buAutoNum type="arabicPeriod"/>
            </a:pPr>
            <a:r>
              <a:rPr lang="en-US" sz="1200" b="1" i="0" u="none" strike="noStrike" kern="1200" baseline="0" dirty="0" smtClean="0">
                <a:solidFill>
                  <a:schemeClr val="tx1"/>
                </a:solidFill>
                <a:latin typeface="+mn-lt"/>
                <a:ea typeface="+mn-ea"/>
                <a:cs typeface="+mn-cs"/>
              </a:rPr>
              <a:t>Knowledge elicitation</a:t>
            </a:r>
            <a:r>
              <a:rPr lang="en-US" sz="1200" b="0" i="0" u="none" strike="noStrike" kern="1200" baseline="0" dirty="0" smtClean="0">
                <a:solidFill>
                  <a:schemeClr val="tx1"/>
                </a:solidFill>
                <a:latin typeface="+mn-lt"/>
                <a:ea typeface="+mn-ea"/>
                <a:cs typeface="+mn-cs"/>
              </a:rPr>
              <a:t> is the interaction between the expert and the knowledge engineer/program to elicit the expert knowledge in some systematic way.</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The knowledge thus obtained is usually stored in some form of human friendly </a:t>
            </a:r>
            <a:r>
              <a:rPr lang="en-US" sz="1200" b="1" i="1" u="none" strike="noStrike" kern="1200" baseline="0" dirty="0" smtClean="0">
                <a:solidFill>
                  <a:schemeClr val="tx1"/>
                </a:solidFill>
                <a:latin typeface="+mn-lt"/>
                <a:ea typeface="+mn-ea"/>
                <a:cs typeface="+mn-cs"/>
              </a:rPr>
              <a:t>intermediate representation</a:t>
            </a:r>
            <a:r>
              <a:rPr lang="en-US" sz="1200" b="0" i="0" u="none" strike="noStrike" kern="1200" baseline="0" dirty="0" smtClean="0">
                <a:solidFill>
                  <a:schemeClr val="tx1"/>
                </a:solidFill>
                <a:latin typeface="+mn-lt"/>
                <a:ea typeface="+mn-ea"/>
                <a:cs typeface="+mn-cs"/>
              </a:rPr>
              <a:t>.</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The intermediate representation of the knowledge is then compiled into an </a:t>
            </a:r>
            <a:r>
              <a:rPr lang="en-US" sz="1200" b="1" i="1" u="none" strike="noStrike" kern="1200" baseline="0" dirty="0" smtClean="0">
                <a:solidFill>
                  <a:schemeClr val="tx1"/>
                </a:solidFill>
                <a:latin typeface="+mn-lt"/>
                <a:ea typeface="+mn-ea"/>
                <a:cs typeface="+mn-cs"/>
              </a:rPr>
              <a:t>executable form </a:t>
            </a:r>
            <a:r>
              <a:rPr lang="en-US" sz="1200" b="0" i="0" u="none" strike="noStrike" kern="1200" baseline="0" dirty="0" smtClean="0">
                <a:solidFill>
                  <a:schemeClr val="tx1"/>
                </a:solidFill>
                <a:latin typeface="+mn-lt"/>
                <a:ea typeface="+mn-ea"/>
                <a:cs typeface="+mn-cs"/>
              </a:rPr>
              <a:t>(e.g. production rules) that the inference engine can process.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practice, many iterations through these three stages are usually required!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knowledge elicitation process itself usually consists of several stages:</a:t>
            </a:r>
          </a:p>
          <a:p>
            <a:endParaRPr lang="en-US" sz="1200" b="0" i="0" u="none" strike="noStrike" kern="1200" baseline="0" dirty="0" smtClean="0">
              <a:solidFill>
                <a:schemeClr val="tx1"/>
              </a:solidFill>
              <a:latin typeface="+mn-lt"/>
              <a:ea typeface="+mn-ea"/>
              <a:cs typeface="+mn-cs"/>
            </a:endParaRPr>
          </a:p>
          <a:p>
            <a:pPr marL="228600" indent="-228600">
              <a:buFont typeface="+mj-lt"/>
              <a:buAutoNum type="arabicPeriod"/>
            </a:pPr>
            <a:r>
              <a:rPr lang="en-US" sz="1200" b="0" i="0" u="none" strike="noStrike" kern="1200" baseline="0" dirty="0" smtClean="0">
                <a:solidFill>
                  <a:schemeClr val="tx1"/>
                </a:solidFill>
                <a:latin typeface="+mn-lt"/>
                <a:ea typeface="+mn-ea"/>
                <a:cs typeface="+mn-cs"/>
              </a:rPr>
              <a:t>Find as much as possible about the problem and domain from books, manuals, etc. In particular, become familiar with any specialist terminology and jargon.</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Try to </a:t>
            </a:r>
            <a:r>
              <a:rPr lang="en-US" sz="1200" b="0" i="0" u="none" strike="noStrike" kern="1200" baseline="0" dirty="0" err="1" smtClean="0">
                <a:solidFill>
                  <a:schemeClr val="tx1"/>
                </a:solidFill>
                <a:latin typeface="+mn-lt"/>
                <a:ea typeface="+mn-ea"/>
                <a:cs typeface="+mn-cs"/>
              </a:rPr>
              <a:t>characterise</a:t>
            </a:r>
            <a:r>
              <a:rPr lang="en-US" sz="1200" b="0" i="0" u="none" strike="noStrike" kern="1200" baseline="0" dirty="0" smtClean="0">
                <a:solidFill>
                  <a:schemeClr val="tx1"/>
                </a:solidFill>
                <a:latin typeface="+mn-lt"/>
                <a:ea typeface="+mn-ea"/>
                <a:cs typeface="+mn-cs"/>
              </a:rPr>
              <a:t> the types of reasoning and problem solving tasks that the system will be required to perform.</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Find an expert (or set of experts) that is willing to collaborate on the project. Sometimes experts are frightened of being replaced by a computer system!</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Interview the expert (usually many times during the course of building the system). Find out how they solve the problems your system will be expected to solve. Have them check and refine your intermediate knowledge representation.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is a time intensive process, and </a:t>
            </a:r>
            <a:r>
              <a:rPr lang="en-US" sz="1200" b="1" i="1" u="none" strike="noStrike" kern="1200" baseline="0" dirty="0" smtClean="0">
                <a:solidFill>
                  <a:schemeClr val="tx1"/>
                </a:solidFill>
                <a:latin typeface="+mn-lt"/>
                <a:ea typeface="+mn-ea"/>
                <a:cs typeface="+mn-cs"/>
              </a:rPr>
              <a:t>automated knowledge elicitation </a:t>
            </a:r>
            <a:r>
              <a:rPr lang="en-US" sz="1200" b="0" i="0" u="none" strike="noStrike" kern="1200" baseline="0" dirty="0" smtClean="0">
                <a:solidFill>
                  <a:schemeClr val="tx1"/>
                </a:solidFill>
                <a:latin typeface="+mn-lt"/>
                <a:ea typeface="+mn-ea"/>
                <a:cs typeface="+mn-cs"/>
              </a:rPr>
              <a:t>and </a:t>
            </a:r>
            <a:r>
              <a:rPr lang="en-US" sz="1200" b="1" i="1" u="none" strike="noStrike" kern="1200" baseline="0" dirty="0" smtClean="0">
                <a:solidFill>
                  <a:schemeClr val="tx1"/>
                </a:solidFill>
                <a:latin typeface="+mn-lt"/>
                <a:ea typeface="+mn-ea"/>
                <a:cs typeface="+mn-cs"/>
              </a:rPr>
              <a:t>machine learning </a:t>
            </a:r>
            <a:r>
              <a:rPr lang="en-US" sz="1200" b="0" i="0" u="none" strike="noStrike" kern="1200" baseline="0" dirty="0" smtClean="0">
                <a:solidFill>
                  <a:schemeClr val="tx1"/>
                </a:solidFill>
                <a:latin typeface="+mn-lt"/>
                <a:ea typeface="+mn-ea"/>
                <a:cs typeface="+mn-cs"/>
              </a:rPr>
              <a:t>techniques are increasingly common modern alternatives.</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7</a:t>
            </a:fld>
            <a:endParaRPr lang="en-US"/>
          </a:p>
        </p:txBody>
      </p:sp>
    </p:spTree>
    <p:extLst>
      <p:ext uri="{BB962C8B-B14F-4D97-AF65-F5344CB8AC3E}">
        <p14:creationId xmlns:p14="http://schemas.microsoft.com/office/powerpoint/2010/main" val="195020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iterative nature of the knowledge acquisition process can be represented in the diagram.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Virtually every book/paper/lecturer will represent this in a slightly different way)</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8</a:t>
            </a:fld>
            <a:endParaRPr lang="en-US"/>
          </a:p>
        </p:txBody>
      </p:sp>
    </p:spTree>
    <p:extLst>
      <p:ext uri="{BB962C8B-B14F-4D97-AF65-F5344CB8AC3E}">
        <p14:creationId xmlns:p14="http://schemas.microsoft.com/office/powerpoint/2010/main" val="298180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Knowledge identification: </a:t>
            </a:r>
            <a:r>
              <a:rPr lang="en-US" sz="1200" b="0" i="0" u="none" strike="noStrike" kern="1200" baseline="0" dirty="0" smtClean="0">
                <a:solidFill>
                  <a:schemeClr val="tx1"/>
                </a:solidFill>
                <a:latin typeface="+mn-lt"/>
                <a:ea typeface="+mn-ea"/>
                <a:cs typeface="+mn-cs"/>
              </a:rPr>
              <a:t>Use in depth interviews in which the knowledge engineer encourages the expert to talk about how they do what they do. The knowledge engineer should understand the domain well enough to know which objects and facts</a:t>
            </a:r>
          </a:p>
          <a:p>
            <a:r>
              <a:rPr lang="en-US" sz="1200" b="0" i="0" u="none" strike="noStrike" kern="1200" baseline="0" dirty="0" smtClean="0">
                <a:solidFill>
                  <a:schemeClr val="tx1"/>
                </a:solidFill>
                <a:latin typeface="+mn-lt"/>
                <a:ea typeface="+mn-ea"/>
                <a:cs typeface="+mn-cs"/>
              </a:rPr>
              <a:t>need talking about.</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Knowledge conceptualization: </a:t>
            </a:r>
            <a:r>
              <a:rPr lang="en-US" sz="1200" b="0" i="0" u="none" strike="noStrike" kern="1200" baseline="0" dirty="0" smtClean="0">
                <a:solidFill>
                  <a:schemeClr val="tx1"/>
                </a:solidFill>
                <a:latin typeface="+mn-lt"/>
                <a:ea typeface="+mn-ea"/>
                <a:cs typeface="+mn-cs"/>
              </a:rPr>
              <a:t>Find the primitive concepts and conceptual relations of the problem domain.</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Epistemological analysis: </a:t>
            </a:r>
            <a:r>
              <a:rPr lang="en-US" sz="1200" b="0" i="0" u="none" strike="noStrike" kern="1200" baseline="0" dirty="0" smtClean="0">
                <a:solidFill>
                  <a:schemeClr val="tx1"/>
                </a:solidFill>
                <a:latin typeface="+mn-lt"/>
                <a:ea typeface="+mn-ea"/>
                <a:cs typeface="+mn-cs"/>
              </a:rPr>
              <a:t>Uncover the structural properties of the conceptual knowledge, such as taxonomic relations (classifications).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Logical analysis: </a:t>
            </a:r>
            <a:r>
              <a:rPr lang="en-US" sz="1200" b="0" i="0" u="none" strike="noStrike" kern="1200" baseline="0" dirty="0" smtClean="0">
                <a:solidFill>
                  <a:schemeClr val="tx1"/>
                </a:solidFill>
                <a:latin typeface="+mn-lt"/>
                <a:ea typeface="+mn-ea"/>
                <a:cs typeface="+mn-cs"/>
              </a:rPr>
              <a:t>Decide how to perform reasoning in the problem domain. This kind of knowledge can be particularly hard to acquire.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Implementational</a:t>
            </a:r>
            <a:r>
              <a:rPr lang="en-US" sz="1200" b="1" i="0" u="none" strike="noStrike" kern="1200" baseline="0" dirty="0" smtClean="0">
                <a:solidFill>
                  <a:schemeClr val="tx1"/>
                </a:solidFill>
                <a:latin typeface="+mn-lt"/>
                <a:ea typeface="+mn-ea"/>
                <a:cs typeface="+mn-cs"/>
              </a:rPr>
              <a:t> analysis: </a:t>
            </a:r>
            <a:r>
              <a:rPr lang="en-US" sz="1200" b="0" i="0" u="none" strike="noStrike" kern="1200" baseline="0" dirty="0" smtClean="0">
                <a:solidFill>
                  <a:schemeClr val="tx1"/>
                </a:solidFill>
                <a:latin typeface="+mn-lt"/>
                <a:ea typeface="+mn-ea"/>
                <a:cs typeface="+mn-cs"/>
              </a:rPr>
              <a:t>Work out systematic procedures for implementing and testing the system.</a:t>
            </a:r>
            <a:endParaRPr lang="en-US" dirty="0"/>
          </a:p>
        </p:txBody>
      </p:sp>
      <p:sp>
        <p:nvSpPr>
          <p:cNvPr id="4" name="Slide Number Placeholder 3"/>
          <p:cNvSpPr>
            <a:spLocks noGrp="1"/>
          </p:cNvSpPr>
          <p:nvPr>
            <p:ph type="sldNum" sz="quarter" idx="10"/>
          </p:nvPr>
        </p:nvSpPr>
        <p:spPr/>
        <p:txBody>
          <a:bodyPr/>
          <a:lstStyle/>
          <a:p>
            <a:fld id="{D91CA724-A182-4B28-BBD0-85DE18E12D38}" type="slidenum">
              <a:rPr lang="en-US" smtClean="0"/>
              <a:t>9</a:t>
            </a:fld>
            <a:endParaRPr lang="en-US"/>
          </a:p>
        </p:txBody>
      </p:sp>
    </p:spTree>
    <p:extLst>
      <p:ext uri="{BB962C8B-B14F-4D97-AF65-F5344CB8AC3E}">
        <p14:creationId xmlns:p14="http://schemas.microsoft.com/office/powerpoint/2010/main" val="26862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a:xfrm>
            <a:off x="2743973" y="5870576"/>
            <a:ext cx="3932137" cy="377825"/>
          </a:xfrm>
        </p:spPr>
        <p:txBody>
          <a:bodyPr/>
          <a:lstStyle/>
          <a:p>
            <a:endParaRPr lang="en-MY"/>
          </a:p>
        </p:txBody>
      </p:sp>
      <p:sp>
        <p:nvSpPr>
          <p:cNvPr id="6" name="Slide Number Placeholder 5"/>
          <p:cNvSpPr>
            <a:spLocks noGrp="1"/>
          </p:cNvSpPr>
          <p:nvPr>
            <p:ph type="sldNum" sz="quarter" idx="12"/>
          </p:nvPr>
        </p:nvSpPr>
        <p:spPr>
          <a:xfrm>
            <a:off x="8040685" y="5870576"/>
            <a:ext cx="417516" cy="377825"/>
          </a:xfrm>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52939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89E90-F2E4-47FC-A97A-7BEFDE554E89}" type="datetimeFigureOut">
              <a:rPr lang="en-MY" smtClean="0"/>
              <a:t>6/5/2019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66349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147035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extBox 11"/>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6"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128499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80805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extBox 11"/>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3011536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081523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71463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346986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411357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89E90-F2E4-47FC-A97A-7BEFDE554E89}" type="datetimeFigureOut">
              <a:rPr lang="en-MY" smtClean="0"/>
              <a:t>6/5/2019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327701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289E90-F2E4-47FC-A97A-7BEFDE554E89}" type="datetimeFigureOut">
              <a:rPr lang="en-MY" smtClean="0"/>
              <a:t>6/5/2019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338153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289E90-F2E4-47FC-A97A-7BEFDE554E89}" type="datetimeFigureOut">
              <a:rPr lang="en-MY" smtClean="0"/>
              <a:t>6/5/2019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66418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289E90-F2E4-47FC-A97A-7BEFDE554E89}" type="datetimeFigureOut">
              <a:rPr lang="en-MY" smtClean="0"/>
              <a:t>6/5/2019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9022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7289E90-F2E4-47FC-A97A-7BEFDE554E89}" type="datetimeFigureOut">
              <a:rPr lang="en-MY" smtClean="0"/>
              <a:t>6/5/2019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236266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89E90-F2E4-47FC-A97A-7BEFDE554E89}" type="datetimeFigureOut">
              <a:rPr lang="en-MY" smtClean="0"/>
              <a:t>6/5/2019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153589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89E90-F2E4-47FC-A97A-7BEFDE554E89}" type="datetimeFigureOut">
              <a:rPr lang="en-MY" smtClean="0"/>
              <a:t>6/5/2019</a:t>
            </a:fld>
            <a:endParaRPr lang="en-MY"/>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4DF589-CD10-4FA9-B0FB-C0526397E864}" type="slidenum">
              <a:rPr lang="en-MY" smtClean="0"/>
              <a:t>‹#›</a:t>
            </a:fld>
            <a:endParaRPr lang="en-MY"/>
          </a:p>
        </p:txBody>
      </p:sp>
    </p:spTree>
    <p:extLst>
      <p:ext uri="{BB962C8B-B14F-4D97-AF65-F5344CB8AC3E}">
        <p14:creationId xmlns:p14="http://schemas.microsoft.com/office/powerpoint/2010/main" val="409277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289E90-F2E4-47FC-A97A-7BEFDE554E89}" type="datetimeFigureOut">
              <a:rPr lang="en-MY" smtClean="0"/>
              <a:t>6/5/2019</a:t>
            </a:fld>
            <a:endParaRPr lang="en-MY"/>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DF589-CD10-4FA9-B0FB-C0526397E864}" type="slidenum">
              <a:rPr lang="en-MY" smtClean="0"/>
              <a:t>‹#›</a:t>
            </a:fld>
            <a:endParaRPr lang="en-MY"/>
          </a:p>
        </p:txBody>
      </p:sp>
    </p:spTree>
    <p:extLst>
      <p:ext uri="{BB962C8B-B14F-4D97-AF65-F5344CB8AC3E}">
        <p14:creationId xmlns:p14="http://schemas.microsoft.com/office/powerpoint/2010/main" val="271908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Expert System</a:t>
            </a:r>
            <a:endParaRPr lang="en-MY" dirty="0"/>
          </a:p>
        </p:txBody>
      </p:sp>
      <p:sp>
        <p:nvSpPr>
          <p:cNvPr id="3" name="Subtitle 2"/>
          <p:cNvSpPr>
            <a:spLocks noGrp="1"/>
          </p:cNvSpPr>
          <p:nvPr>
            <p:ph type="subTitle" idx="1"/>
          </p:nvPr>
        </p:nvSpPr>
        <p:spPr/>
        <p:txBody>
          <a:bodyPr/>
          <a:lstStyle/>
          <a:p>
            <a:r>
              <a:rPr lang="en-MY" dirty="0" smtClean="0"/>
              <a:t>WIA1004/WAES1102</a:t>
            </a:r>
          </a:p>
          <a:p>
            <a:r>
              <a:rPr lang="en-MY" dirty="0" smtClean="0"/>
              <a:t>Week </a:t>
            </a:r>
            <a:r>
              <a:rPr lang="en-MY" dirty="0" smtClean="0"/>
              <a:t>11</a:t>
            </a:r>
            <a:endParaRPr lang="en-MY"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sz="2400" b="1" i="1" dirty="0" smtClean="0">
                <a:solidFill>
                  <a:srgbClr val="FFFF00"/>
                </a:solidFill>
              </a:rPr>
              <a:t>Representing the knowledge</a:t>
            </a:r>
          </a:p>
          <a:p>
            <a:pPr lvl="1"/>
            <a:r>
              <a:rPr lang="en-US" sz="2200" dirty="0" smtClean="0"/>
              <a:t>Knowledge acquired will be formulated in 2 ways:</a:t>
            </a:r>
          </a:p>
          <a:p>
            <a:pPr lvl="2"/>
            <a:r>
              <a:rPr lang="en-US" sz="2000" dirty="0" smtClean="0"/>
              <a:t>Intermediate representation</a:t>
            </a:r>
          </a:p>
          <a:p>
            <a:pPr lvl="2"/>
            <a:r>
              <a:rPr lang="en-US" sz="2000" dirty="0" smtClean="0"/>
              <a:t>Production system</a:t>
            </a:r>
          </a:p>
          <a:p>
            <a:pPr lvl="1"/>
            <a:r>
              <a:rPr lang="en-US" sz="2200" dirty="0" smtClean="0"/>
              <a:t>It is important to distinguished between:</a:t>
            </a:r>
          </a:p>
          <a:p>
            <a:pPr lvl="2"/>
            <a:r>
              <a:rPr lang="en-US" sz="2000" dirty="0" smtClean="0"/>
              <a:t>Domain knowledge</a:t>
            </a:r>
          </a:p>
          <a:p>
            <a:pPr lvl="2"/>
            <a:r>
              <a:rPr lang="en-US" sz="2000" dirty="0" smtClean="0"/>
              <a:t>Case knowledge</a:t>
            </a:r>
            <a:endParaRPr lang="en-US" sz="2000" dirty="0"/>
          </a:p>
        </p:txBody>
      </p:sp>
      <p:sp>
        <p:nvSpPr>
          <p:cNvPr id="4" name="Title 1"/>
          <p:cNvSpPr>
            <a:spLocks noGrp="1"/>
          </p:cNvSpPr>
          <p:nvPr>
            <p:ph type="title"/>
          </p:nvPr>
        </p:nvSpPr>
        <p:spPr>
          <a:xfrm>
            <a:off x="457200" y="452603"/>
            <a:ext cx="7772400" cy="1456267"/>
          </a:xfrm>
        </p:spPr>
        <p:txBody>
          <a:bodyPr>
            <a:normAutofit/>
          </a:bodyPr>
          <a:lstStyle/>
          <a:p>
            <a:r>
              <a:rPr lang="en-US" sz="4400" b="1" dirty="0" smtClean="0"/>
              <a:t>KNOWLEDGE REPRESENTATION</a:t>
            </a:r>
            <a:endParaRPr lang="en-MY" sz="4400" b="1" i="1" dirty="0"/>
          </a:p>
        </p:txBody>
      </p:sp>
    </p:spTree>
    <p:extLst>
      <p:ext uri="{BB962C8B-B14F-4D97-AF65-F5344CB8AC3E}">
        <p14:creationId xmlns:p14="http://schemas.microsoft.com/office/powerpoint/2010/main" val="239276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EXPLANATION MODULE</a:t>
            </a:r>
            <a:endParaRPr lang="en-MY" sz="4400" b="1" dirty="0"/>
          </a:p>
        </p:txBody>
      </p:sp>
      <p:sp>
        <p:nvSpPr>
          <p:cNvPr id="3" name="Content Placeholder 2"/>
          <p:cNvSpPr>
            <a:spLocks noGrp="1"/>
          </p:cNvSpPr>
          <p:nvPr>
            <p:ph idx="1"/>
          </p:nvPr>
        </p:nvSpPr>
        <p:spPr>
          <a:xfrm>
            <a:off x="457200" y="2142068"/>
            <a:ext cx="7772400" cy="4311268"/>
          </a:xfrm>
        </p:spPr>
        <p:txBody>
          <a:bodyPr>
            <a:normAutofit fontScale="85000" lnSpcReduction="20000"/>
          </a:bodyPr>
          <a:lstStyle/>
          <a:p>
            <a:r>
              <a:rPr lang="en-US" sz="2800" b="1" i="1" dirty="0" smtClean="0">
                <a:solidFill>
                  <a:srgbClr val="FFFF00"/>
                </a:solidFill>
                <a:cs typeface="Times New Roman" pitchFamily="18" charset="0"/>
              </a:rPr>
              <a:t>Explanation subsystem</a:t>
            </a:r>
            <a:endParaRPr lang="en-US" altLang="en-US" sz="2800" b="1" dirty="0" smtClean="0">
              <a:solidFill>
                <a:srgbClr val="FFFF00"/>
              </a:solidFill>
              <a:cs typeface="Times New Roman" pitchFamily="18" charset="0"/>
            </a:endParaRPr>
          </a:p>
          <a:p>
            <a:pPr lvl="1"/>
            <a:r>
              <a:rPr lang="en-US" altLang="en-US" sz="2400" dirty="0" smtClean="0">
                <a:solidFill>
                  <a:schemeClr val="tx1"/>
                </a:solidFill>
                <a:cs typeface="Times New Roman" pitchFamily="18" charset="0"/>
              </a:rPr>
              <a:t>An attempt by an expert system to clarify its reasoning – with a way of tracing the rules that are fired during the consultation session.</a:t>
            </a:r>
          </a:p>
          <a:p>
            <a:pPr lvl="1"/>
            <a:r>
              <a:rPr lang="en-US" altLang="en-US" sz="2400" dirty="0" smtClean="0">
                <a:solidFill>
                  <a:schemeClr val="tx1"/>
                </a:solidFill>
                <a:cs typeface="Times New Roman" pitchFamily="18" charset="0"/>
              </a:rPr>
              <a:t>Two basic types of explanation: </a:t>
            </a:r>
            <a:r>
              <a:rPr lang="en-US" altLang="en-US" sz="2400" b="1" u="sng" dirty="0" smtClean="0">
                <a:solidFill>
                  <a:schemeClr val="tx1"/>
                </a:solidFill>
                <a:cs typeface="Times New Roman" pitchFamily="18" charset="0"/>
              </a:rPr>
              <a:t>why</a:t>
            </a:r>
            <a:r>
              <a:rPr lang="en-US" altLang="en-US" sz="2400" dirty="0">
                <a:solidFill>
                  <a:schemeClr val="tx1"/>
                </a:solidFill>
                <a:cs typeface="Times New Roman" pitchFamily="18" charset="0"/>
              </a:rPr>
              <a:t> </a:t>
            </a:r>
            <a:r>
              <a:rPr lang="en-US" altLang="en-US" sz="2400" dirty="0" smtClean="0">
                <a:solidFill>
                  <a:schemeClr val="tx1"/>
                </a:solidFill>
                <a:cs typeface="Times New Roman" pitchFamily="18" charset="0"/>
              </a:rPr>
              <a:t>the system is asking a given question and </a:t>
            </a:r>
            <a:r>
              <a:rPr lang="en-US" altLang="en-US" sz="2400" b="1" u="sng" dirty="0" smtClean="0">
                <a:solidFill>
                  <a:schemeClr val="tx1"/>
                </a:solidFill>
                <a:cs typeface="Times New Roman" pitchFamily="18" charset="0"/>
              </a:rPr>
              <a:t>how</a:t>
            </a:r>
            <a:r>
              <a:rPr lang="en-US" altLang="en-US" sz="2400" b="1" dirty="0" smtClean="0">
                <a:solidFill>
                  <a:schemeClr val="tx1"/>
                </a:solidFill>
                <a:cs typeface="Times New Roman" pitchFamily="18" charset="0"/>
              </a:rPr>
              <a:t> </a:t>
            </a:r>
            <a:r>
              <a:rPr lang="en-US" altLang="en-US" sz="2400" dirty="0" smtClean="0">
                <a:solidFill>
                  <a:schemeClr val="tx1"/>
                </a:solidFill>
                <a:cs typeface="Times New Roman" pitchFamily="18" charset="0"/>
              </a:rPr>
              <a:t>the system arrived at a conclusion</a:t>
            </a:r>
            <a:endParaRPr lang="en-US" altLang="en-US" sz="2400" b="1" u="sng" dirty="0" smtClean="0">
              <a:solidFill>
                <a:schemeClr val="tx1"/>
              </a:solidFill>
              <a:cs typeface="Times New Roman" pitchFamily="18" charset="0"/>
            </a:endParaRPr>
          </a:p>
          <a:p>
            <a:pPr lvl="1"/>
            <a:r>
              <a:rPr lang="en-US" altLang="en-US" sz="2400" dirty="0" smtClean="0">
                <a:solidFill>
                  <a:schemeClr val="tx1"/>
                </a:solidFill>
                <a:cs typeface="Times New Roman" pitchFamily="18" charset="0"/>
              </a:rPr>
              <a:t>Purposes:</a:t>
            </a:r>
          </a:p>
          <a:p>
            <a:pPr lvl="2"/>
            <a:r>
              <a:rPr lang="en-US" altLang="en-US" sz="2100" dirty="0" smtClean="0">
                <a:solidFill>
                  <a:schemeClr val="tx1"/>
                </a:solidFill>
                <a:cs typeface="Times New Roman" pitchFamily="18" charset="0"/>
              </a:rPr>
              <a:t>Make the system intelligible to users</a:t>
            </a:r>
          </a:p>
          <a:p>
            <a:pPr lvl="2"/>
            <a:r>
              <a:rPr lang="en-US" altLang="en-US" sz="2100" dirty="0" smtClean="0">
                <a:solidFill>
                  <a:schemeClr val="tx1"/>
                </a:solidFill>
                <a:cs typeface="Times New Roman" pitchFamily="18" charset="0"/>
              </a:rPr>
              <a:t>Make the system’s advice/recommendation acceptable to users</a:t>
            </a:r>
          </a:p>
          <a:p>
            <a:pPr lvl="2"/>
            <a:r>
              <a:rPr lang="en-US" altLang="en-US" sz="2100" dirty="0" smtClean="0">
                <a:solidFill>
                  <a:schemeClr val="tx1"/>
                </a:solidFill>
                <a:cs typeface="Times New Roman" pitchFamily="18" charset="0"/>
              </a:rPr>
              <a:t>Make the users feel comfortable with the line of questioning </a:t>
            </a:r>
          </a:p>
          <a:p>
            <a:pPr lvl="2"/>
            <a:r>
              <a:rPr lang="en-US" altLang="en-US" sz="2100" dirty="0" smtClean="0">
                <a:solidFill>
                  <a:schemeClr val="tx1"/>
                </a:solidFill>
                <a:cs typeface="Times New Roman" pitchFamily="18" charset="0"/>
              </a:rPr>
              <a:t>Explain situations that were unanticipated by  users</a:t>
            </a:r>
          </a:p>
          <a:p>
            <a:pPr lvl="2"/>
            <a:r>
              <a:rPr lang="en-US" altLang="en-US" sz="2100" dirty="0">
                <a:solidFill>
                  <a:schemeClr val="tx1"/>
                </a:solidFill>
                <a:cs typeface="Times New Roman" pitchFamily="18" charset="0"/>
              </a:rPr>
              <a:t>Provide the validity of the system’s </a:t>
            </a:r>
            <a:r>
              <a:rPr lang="en-US" altLang="en-US" sz="2100" dirty="0" smtClean="0">
                <a:solidFill>
                  <a:schemeClr val="tx1"/>
                </a:solidFill>
                <a:cs typeface="Times New Roman" pitchFamily="18" charset="0"/>
              </a:rPr>
              <a:t>conclusion</a:t>
            </a:r>
          </a:p>
          <a:p>
            <a:endParaRPr lang="en-MY"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41882"/>
            <a:ext cx="8507288" cy="4816118"/>
          </a:xfrm>
        </p:spPr>
        <p:txBody>
          <a:bodyPr anchor="t">
            <a:normAutofit fontScale="62500" lnSpcReduction="20000"/>
          </a:bodyPr>
          <a:lstStyle/>
          <a:p>
            <a:r>
              <a:rPr lang="en-US" altLang="en-US" sz="3400" dirty="0" smtClean="0">
                <a:solidFill>
                  <a:schemeClr val="tx1"/>
                </a:solidFill>
                <a:cs typeface="Times New Roman" pitchFamily="18" charset="0"/>
              </a:rPr>
              <a:t>How expert system respond to the </a:t>
            </a:r>
            <a:r>
              <a:rPr lang="en-US" altLang="en-US" sz="3400" i="1" dirty="0" smtClean="0">
                <a:solidFill>
                  <a:srgbClr val="FFFF00"/>
                </a:solidFill>
                <a:cs typeface="Times New Roman" pitchFamily="18" charset="0"/>
              </a:rPr>
              <a:t>why</a:t>
            </a:r>
            <a:r>
              <a:rPr lang="en-US" altLang="en-US" sz="3400" dirty="0" smtClean="0">
                <a:solidFill>
                  <a:schemeClr val="tx1"/>
                </a:solidFill>
                <a:cs typeface="Times New Roman" pitchFamily="18" charset="0"/>
              </a:rPr>
              <a:t> query?</a:t>
            </a:r>
          </a:p>
          <a:p>
            <a:pPr lvl="1"/>
            <a:r>
              <a:rPr lang="en-US" altLang="en-US" sz="2800" dirty="0" smtClean="0">
                <a:solidFill>
                  <a:schemeClr val="tx1"/>
                </a:solidFill>
                <a:cs typeface="Times New Roman" pitchFamily="18" charset="0"/>
              </a:rPr>
              <a:t>By displaying the rule it is currently pursuing. </a:t>
            </a:r>
          </a:p>
          <a:p>
            <a:pPr lvl="1"/>
            <a:r>
              <a:rPr lang="en-US" altLang="en-US" sz="2800" dirty="0" smtClean="0">
                <a:solidFill>
                  <a:schemeClr val="tx1"/>
                </a:solidFill>
                <a:cs typeface="Times New Roman" pitchFamily="18" charset="0"/>
              </a:rPr>
              <a:t>Consider the following rules and dialogue:</a:t>
            </a:r>
          </a:p>
          <a:p>
            <a:pPr marL="635508" lvl="2" indent="0">
              <a:buNone/>
            </a:pPr>
            <a:endParaRPr lang="en-US" altLang="en-US" sz="2200" dirty="0" smtClean="0">
              <a:solidFill>
                <a:schemeClr val="tx1"/>
              </a:solidFill>
              <a:cs typeface="Times New Roman" pitchFamily="18" charset="0"/>
            </a:endParaRPr>
          </a:p>
          <a:p>
            <a:pPr marL="635508" lvl="2" indent="0">
              <a:buNone/>
            </a:pPr>
            <a:r>
              <a:rPr lang="en-US" altLang="en-US" sz="2600" dirty="0" smtClean="0">
                <a:solidFill>
                  <a:schemeClr val="tx1"/>
                </a:solidFill>
                <a:cs typeface="Times New Roman" pitchFamily="18" charset="0"/>
              </a:rPr>
              <a:t>Rule 1: IF the patient is feeling of being lightheaded</a:t>
            </a:r>
          </a:p>
          <a:p>
            <a:pPr marL="635508" lvl="2" indent="0">
              <a:buNone/>
            </a:pPr>
            <a:r>
              <a:rPr lang="en-US" altLang="en-US" sz="2600" dirty="0" smtClean="0">
                <a:solidFill>
                  <a:schemeClr val="tx1"/>
                </a:solidFill>
                <a:cs typeface="Times New Roman" pitchFamily="18" charset="0"/>
              </a:rPr>
              <a:t>              THEN the patient is suffering dizziness</a:t>
            </a:r>
          </a:p>
          <a:p>
            <a:pPr marL="635508" lvl="2" indent="0">
              <a:buNone/>
            </a:pPr>
            <a:r>
              <a:rPr lang="en-US" altLang="en-US" sz="2600" dirty="0" smtClean="0">
                <a:solidFill>
                  <a:schemeClr val="tx1"/>
                </a:solidFill>
                <a:cs typeface="Times New Roman" pitchFamily="18" charset="0"/>
              </a:rPr>
              <a:t>Rule 2: IF the patient is suffering dizziness</a:t>
            </a:r>
          </a:p>
          <a:p>
            <a:pPr marL="635508" lvl="2" indent="0">
              <a:buNone/>
            </a:pPr>
            <a:r>
              <a:rPr lang="en-US" altLang="en-US" sz="2600" dirty="0">
                <a:solidFill>
                  <a:schemeClr val="tx1"/>
                </a:solidFill>
                <a:cs typeface="Times New Roman" pitchFamily="18" charset="0"/>
              </a:rPr>
              <a:t>	</a:t>
            </a:r>
            <a:r>
              <a:rPr lang="en-US" altLang="en-US" sz="2600" dirty="0" smtClean="0">
                <a:solidFill>
                  <a:schemeClr val="tx1"/>
                </a:solidFill>
                <a:cs typeface="Times New Roman" pitchFamily="18" charset="0"/>
              </a:rPr>
              <a:t>AND the patient is suffering persistent headaches</a:t>
            </a:r>
          </a:p>
          <a:p>
            <a:pPr marL="635508" lvl="2" indent="0">
              <a:buNone/>
            </a:pPr>
            <a:r>
              <a:rPr lang="en-US" altLang="en-US" sz="2600" dirty="0" smtClean="0">
                <a:solidFill>
                  <a:schemeClr val="tx1"/>
                </a:solidFill>
                <a:cs typeface="Times New Roman" pitchFamily="18" charset="0"/>
              </a:rPr>
              <a:t>	THEN there is evidence of meningitis</a:t>
            </a:r>
          </a:p>
          <a:p>
            <a:pPr marL="635508" lvl="2" indent="0">
              <a:buNone/>
            </a:pPr>
            <a:endParaRPr lang="en-US" altLang="en-US" sz="2200" i="1" dirty="0" smtClean="0">
              <a:solidFill>
                <a:schemeClr val="tx1"/>
              </a:solidFill>
              <a:cs typeface="Times New Roman" pitchFamily="18" charset="0"/>
            </a:endParaRPr>
          </a:p>
          <a:p>
            <a:pPr marL="635508" lvl="2" indent="0">
              <a:buNone/>
            </a:pPr>
            <a:r>
              <a:rPr lang="en-US" altLang="en-US" sz="2600" i="1" dirty="0" smtClean="0">
                <a:solidFill>
                  <a:schemeClr val="tx1"/>
                </a:solidFill>
                <a:cs typeface="Times New Roman" pitchFamily="18" charset="0"/>
              </a:rPr>
              <a:t>Expert system: </a:t>
            </a:r>
            <a:r>
              <a:rPr lang="en-US" altLang="en-US" sz="2600" dirty="0" smtClean="0">
                <a:solidFill>
                  <a:schemeClr val="tx1"/>
                </a:solidFill>
                <a:cs typeface="Times New Roman" pitchFamily="18" charset="0"/>
              </a:rPr>
              <a:t>Do you suffer persistent headaches?</a:t>
            </a:r>
          </a:p>
          <a:p>
            <a:pPr marL="635508" lvl="2" indent="0">
              <a:buNone/>
            </a:pPr>
            <a:r>
              <a:rPr lang="en-US" altLang="en-US" sz="2600" i="1" dirty="0" smtClean="0">
                <a:solidFill>
                  <a:schemeClr val="tx1"/>
                </a:solidFill>
                <a:cs typeface="Times New Roman" pitchFamily="18" charset="0"/>
              </a:rPr>
              <a:t>User:</a:t>
            </a:r>
            <a:r>
              <a:rPr lang="en-US" altLang="en-US" sz="2600" dirty="0" smtClean="0">
                <a:solidFill>
                  <a:schemeClr val="tx1"/>
                </a:solidFill>
                <a:cs typeface="Times New Roman" pitchFamily="18" charset="0"/>
              </a:rPr>
              <a:t> Why? (i.e. why do you need to know?)</a:t>
            </a:r>
          </a:p>
          <a:p>
            <a:pPr marL="635508" lvl="2" indent="0">
              <a:buNone/>
            </a:pPr>
            <a:r>
              <a:rPr lang="en-US" altLang="en-US" sz="2600" i="1" dirty="0" smtClean="0">
                <a:solidFill>
                  <a:schemeClr val="tx1"/>
                </a:solidFill>
                <a:cs typeface="Times New Roman" pitchFamily="18" charset="0"/>
              </a:rPr>
              <a:t>Expert system: </a:t>
            </a:r>
            <a:r>
              <a:rPr lang="en-US" altLang="en-US" sz="2600" dirty="0" smtClean="0">
                <a:solidFill>
                  <a:schemeClr val="tx1"/>
                </a:solidFill>
                <a:cs typeface="Times New Roman" pitchFamily="18" charset="0"/>
              </a:rPr>
              <a:t>(Displays Rule 2) -- In </a:t>
            </a:r>
            <a:r>
              <a:rPr lang="en-US" altLang="en-US" sz="2600" dirty="0">
                <a:solidFill>
                  <a:schemeClr val="tx1"/>
                </a:solidFill>
                <a:cs typeface="Times New Roman" pitchFamily="18" charset="0"/>
              </a:rPr>
              <a:t>proving Rule 2, I need to know whether you is suffering persistent headaches. If this is true, I will conclude that because you is suffering </a:t>
            </a:r>
            <a:r>
              <a:rPr lang="en-US" altLang="en-US" sz="2600" dirty="0" smtClean="0">
                <a:solidFill>
                  <a:schemeClr val="tx1"/>
                </a:solidFill>
                <a:cs typeface="Times New Roman" pitchFamily="18" charset="0"/>
              </a:rPr>
              <a:t>dizziness, </a:t>
            </a:r>
            <a:r>
              <a:rPr lang="en-US" altLang="en-US" sz="2600" dirty="0">
                <a:solidFill>
                  <a:schemeClr val="tx1"/>
                </a:solidFill>
                <a:cs typeface="Times New Roman" pitchFamily="18" charset="0"/>
              </a:rPr>
              <a:t>then there is evidence of meningitis.</a:t>
            </a:r>
            <a:endParaRPr lang="en-US" sz="2600" dirty="0"/>
          </a:p>
        </p:txBody>
      </p:sp>
      <p:sp>
        <p:nvSpPr>
          <p:cNvPr id="5" name="Title 1"/>
          <p:cNvSpPr txBox="1">
            <a:spLocks/>
          </p:cNvSpPr>
          <p:nvPr/>
        </p:nvSpPr>
        <p:spPr>
          <a:xfrm>
            <a:off x="457200" y="452603"/>
            <a:ext cx="7772400"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t>EXPLANATION MODULE</a:t>
            </a:r>
            <a:endParaRPr lang="en-MY" sz="4400" b="1" i="1" dirty="0"/>
          </a:p>
        </p:txBody>
      </p:sp>
    </p:spTree>
    <p:extLst>
      <p:ext uri="{BB962C8B-B14F-4D97-AF65-F5344CB8AC3E}">
        <p14:creationId xmlns:p14="http://schemas.microsoft.com/office/powerpoint/2010/main" val="3338672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5868"/>
            <a:ext cx="8579296" cy="4603492"/>
          </a:xfrm>
        </p:spPr>
        <p:txBody>
          <a:bodyPr>
            <a:normAutofit fontScale="92500"/>
          </a:bodyPr>
          <a:lstStyle/>
          <a:p>
            <a:pPr lvl="1"/>
            <a:endParaRPr lang="en-US" altLang="en-US" sz="2000" dirty="0" smtClean="0">
              <a:solidFill>
                <a:schemeClr val="tx1"/>
              </a:solidFill>
              <a:cs typeface="Times New Roman" pitchFamily="18" charset="0"/>
            </a:endParaRPr>
          </a:p>
          <a:p>
            <a:r>
              <a:rPr lang="en-US" altLang="en-US" sz="2600" dirty="0" smtClean="0">
                <a:solidFill>
                  <a:schemeClr val="tx1"/>
                </a:solidFill>
                <a:cs typeface="Times New Roman" pitchFamily="18" charset="0"/>
              </a:rPr>
              <a:t>How </a:t>
            </a:r>
            <a:r>
              <a:rPr lang="en-US" altLang="en-US" sz="2600" dirty="0">
                <a:solidFill>
                  <a:schemeClr val="tx1"/>
                </a:solidFill>
                <a:cs typeface="Times New Roman" pitchFamily="18" charset="0"/>
              </a:rPr>
              <a:t>expert system respond to </a:t>
            </a:r>
            <a:r>
              <a:rPr lang="en-US" altLang="en-US" sz="2600" dirty="0" smtClean="0">
                <a:solidFill>
                  <a:schemeClr val="tx1"/>
                </a:solidFill>
                <a:cs typeface="Times New Roman" pitchFamily="18" charset="0"/>
              </a:rPr>
              <a:t>the </a:t>
            </a:r>
            <a:r>
              <a:rPr lang="en-US" altLang="en-US" sz="2600" i="1" dirty="0" smtClean="0">
                <a:solidFill>
                  <a:srgbClr val="FFFF00"/>
                </a:solidFill>
                <a:cs typeface="Times New Roman" pitchFamily="18" charset="0"/>
              </a:rPr>
              <a:t>how</a:t>
            </a:r>
            <a:r>
              <a:rPr lang="en-US" altLang="en-US" sz="2600" dirty="0" smtClean="0">
                <a:solidFill>
                  <a:srgbClr val="FFFF00"/>
                </a:solidFill>
                <a:cs typeface="Times New Roman" pitchFamily="18" charset="0"/>
              </a:rPr>
              <a:t> </a:t>
            </a:r>
            <a:r>
              <a:rPr lang="en-US" altLang="en-US" sz="2600" dirty="0" smtClean="0">
                <a:solidFill>
                  <a:schemeClr val="tx1"/>
                </a:solidFill>
                <a:cs typeface="Times New Roman" pitchFamily="18" charset="0"/>
              </a:rPr>
              <a:t>query</a:t>
            </a:r>
            <a:r>
              <a:rPr lang="en-US" altLang="en-US" sz="2600" dirty="0">
                <a:solidFill>
                  <a:schemeClr val="tx1"/>
                </a:solidFill>
                <a:cs typeface="Times New Roman" pitchFamily="18" charset="0"/>
              </a:rPr>
              <a:t>?</a:t>
            </a:r>
          </a:p>
          <a:p>
            <a:pPr lvl="1"/>
            <a:r>
              <a:rPr lang="en-US" altLang="en-US" sz="2200" dirty="0">
                <a:solidFill>
                  <a:schemeClr val="tx1"/>
                </a:solidFill>
                <a:cs typeface="Times New Roman" pitchFamily="18" charset="0"/>
              </a:rPr>
              <a:t>By showing the sequence of rules that were used, i.e., tracking back through the rules that established the conclusions. </a:t>
            </a:r>
            <a:endParaRPr lang="en-US" altLang="en-US" sz="2200" dirty="0" smtClean="0">
              <a:solidFill>
                <a:schemeClr val="tx1"/>
              </a:solidFill>
              <a:cs typeface="Times New Roman" pitchFamily="18" charset="0"/>
            </a:endParaRPr>
          </a:p>
          <a:p>
            <a:pPr lvl="1"/>
            <a:r>
              <a:rPr lang="en-US" altLang="en-US" sz="2200" dirty="0">
                <a:solidFill>
                  <a:schemeClr val="tx1"/>
                </a:solidFill>
                <a:cs typeface="Times New Roman" pitchFamily="18" charset="0"/>
              </a:rPr>
              <a:t>Consider the following </a:t>
            </a:r>
            <a:r>
              <a:rPr lang="en-US" altLang="en-US" sz="2200" dirty="0" smtClean="0">
                <a:solidFill>
                  <a:schemeClr val="tx1"/>
                </a:solidFill>
                <a:cs typeface="Times New Roman" pitchFamily="18" charset="0"/>
              </a:rPr>
              <a:t>dialogue</a:t>
            </a:r>
            <a:r>
              <a:rPr lang="en-US" altLang="en-US" sz="2200" dirty="0">
                <a:solidFill>
                  <a:schemeClr val="tx1"/>
                </a:solidFill>
                <a:cs typeface="Times New Roman" pitchFamily="18" charset="0"/>
              </a:rPr>
              <a:t>:</a:t>
            </a:r>
          </a:p>
          <a:p>
            <a:pPr marL="635508" lvl="2" indent="0">
              <a:buNone/>
            </a:pPr>
            <a:endParaRPr lang="en-US" altLang="en-US" sz="2300" i="1" dirty="0" smtClean="0">
              <a:solidFill>
                <a:schemeClr val="tx1"/>
              </a:solidFill>
              <a:cs typeface="Times New Roman" pitchFamily="18" charset="0"/>
            </a:endParaRPr>
          </a:p>
          <a:p>
            <a:pPr marL="635508" lvl="2" indent="0">
              <a:buNone/>
            </a:pPr>
            <a:r>
              <a:rPr lang="en-US" altLang="en-US" sz="2200" i="1" dirty="0" smtClean="0">
                <a:solidFill>
                  <a:schemeClr val="tx1"/>
                </a:solidFill>
                <a:cs typeface="Times New Roman" pitchFamily="18" charset="0"/>
              </a:rPr>
              <a:t>Expert </a:t>
            </a:r>
            <a:r>
              <a:rPr lang="en-US" altLang="en-US" sz="2200" i="1" dirty="0">
                <a:solidFill>
                  <a:schemeClr val="tx1"/>
                </a:solidFill>
                <a:cs typeface="Times New Roman" pitchFamily="18" charset="0"/>
              </a:rPr>
              <a:t>system: </a:t>
            </a:r>
            <a:r>
              <a:rPr lang="en-US" altLang="en-US" sz="2200" dirty="0" smtClean="0">
                <a:solidFill>
                  <a:schemeClr val="tx1"/>
                </a:solidFill>
                <a:cs typeface="Times New Roman" pitchFamily="18" charset="0"/>
              </a:rPr>
              <a:t>There is evidence of meningitis</a:t>
            </a:r>
            <a:endParaRPr lang="en-US" altLang="en-US" sz="2200" dirty="0">
              <a:solidFill>
                <a:schemeClr val="tx1"/>
              </a:solidFill>
              <a:cs typeface="Times New Roman" pitchFamily="18" charset="0"/>
            </a:endParaRPr>
          </a:p>
          <a:p>
            <a:pPr marL="635508" lvl="2" indent="0">
              <a:buNone/>
            </a:pPr>
            <a:r>
              <a:rPr lang="en-US" altLang="en-US" sz="2200" i="1" dirty="0">
                <a:solidFill>
                  <a:schemeClr val="tx1"/>
                </a:solidFill>
                <a:cs typeface="Times New Roman" pitchFamily="18" charset="0"/>
              </a:rPr>
              <a:t>User:</a:t>
            </a:r>
            <a:r>
              <a:rPr lang="en-US" altLang="en-US" sz="2200" dirty="0">
                <a:solidFill>
                  <a:schemeClr val="tx1"/>
                </a:solidFill>
                <a:cs typeface="Times New Roman" pitchFamily="18" charset="0"/>
              </a:rPr>
              <a:t> </a:t>
            </a:r>
            <a:r>
              <a:rPr lang="en-US" altLang="en-US" sz="2200" dirty="0" smtClean="0">
                <a:solidFill>
                  <a:schemeClr val="tx1"/>
                </a:solidFill>
                <a:cs typeface="Times New Roman" pitchFamily="18" charset="0"/>
              </a:rPr>
              <a:t>How? </a:t>
            </a:r>
            <a:r>
              <a:rPr lang="en-US" altLang="en-US" sz="2200" dirty="0">
                <a:solidFill>
                  <a:schemeClr val="tx1"/>
                </a:solidFill>
                <a:cs typeface="Times New Roman" pitchFamily="18" charset="0"/>
              </a:rPr>
              <a:t>(i.e. </a:t>
            </a:r>
            <a:r>
              <a:rPr lang="en-US" altLang="en-US" sz="2200" dirty="0" smtClean="0">
                <a:solidFill>
                  <a:schemeClr val="tx1"/>
                </a:solidFill>
                <a:cs typeface="Times New Roman" pitchFamily="18" charset="0"/>
              </a:rPr>
              <a:t>how was the conclusion reached?)</a:t>
            </a:r>
            <a:endParaRPr lang="en-US" altLang="en-US" sz="2200" dirty="0">
              <a:solidFill>
                <a:schemeClr val="tx1"/>
              </a:solidFill>
              <a:cs typeface="Times New Roman" pitchFamily="18" charset="0"/>
            </a:endParaRPr>
          </a:p>
          <a:p>
            <a:pPr marL="635508" lvl="2" indent="0">
              <a:buNone/>
            </a:pPr>
            <a:r>
              <a:rPr lang="en-US" altLang="en-US" sz="2200" i="1" dirty="0">
                <a:solidFill>
                  <a:schemeClr val="tx1"/>
                </a:solidFill>
                <a:cs typeface="Times New Roman" pitchFamily="18" charset="0"/>
              </a:rPr>
              <a:t>Expert system</a:t>
            </a:r>
            <a:r>
              <a:rPr lang="en-US" altLang="en-US" sz="2200" i="1" dirty="0" smtClean="0">
                <a:solidFill>
                  <a:schemeClr val="tx1"/>
                </a:solidFill>
                <a:cs typeface="Times New Roman" pitchFamily="18" charset="0"/>
              </a:rPr>
              <a:t>: </a:t>
            </a:r>
            <a:r>
              <a:rPr lang="en-US" altLang="en-US" sz="2200" dirty="0" smtClean="0">
                <a:solidFill>
                  <a:schemeClr val="tx1"/>
                </a:solidFill>
                <a:cs typeface="Times New Roman" pitchFamily="18" charset="0"/>
              </a:rPr>
              <a:t>(Displays Rule 1 -&gt; Rule 2). Given that you is suffering dizziness (Rule 1) and once I found that you is suffering persistent headaches, then according to Rule 2, there is evidence of meningitis.</a:t>
            </a:r>
          </a:p>
          <a:p>
            <a:pPr marL="246888" lvl="1" indent="0">
              <a:buNone/>
            </a:pPr>
            <a:endParaRPr lang="en-US" altLang="en-US" dirty="0" smtClean="0">
              <a:solidFill>
                <a:schemeClr val="tx1"/>
              </a:solidFill>
              <a:cs typeface="Times New Roman" pitchFamily="18" charset="0"/>
            </a:endParaRPr>
          </a:p>
          <a:p>
            <a:pPr marL="109728" indent="0">
              <a:buNone/>
            </a:pPr>
            <a:endParaRPr lang="en-US" dirty="0"/>
          </a:p>
        </p:txBody>
      </p:sp>
      <p:sp>
        <p:nvSpPr>
          <p:cNvPr id="5" name="Title 1"/>
          <p:cNvSpPr txBox="1">
            <a:spLocks/>
          </p:cNvSpPr>
          <p:nvPr/>
        </p:nvSpPr>
        <p:spPr>
          <a:xfrm>
            <a:off x="457200" y="452603"/>
            <a:ext cx="7772400"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t>EXPLANATION MODULE</a:t>
            </a:r>
            <a:endParaRPr lang="en-MY" sz="4400" b="1" i="1" dirty="0"/>
          </a:p>
        </p:txBody>
      </p:sp>
    </p:spTree>
    <p:extLst>
      <p:ext uri="{BB962C8B-B14F-4D97-AF65-F5344CB8AC3E}">
        <p14:creationId xmlns:p14="http://schemas.microsoft.com/office/powerpoint/2010/main" val="2577058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i="1" dirty="0">
                <a:solidFill>
                  <a:srgbClr val="FFFF00"/>
                </a:solidFill>
                <a:cs typeface="Times New Roman" pitchFamily="18" charset="0"/>
              </a:rPr>
              <a:t>Inference engine</a:t>
            </a:r>
            <a:r>
              <a:rPr lang="en-US" sz="2400" b="1" dirty="0">
                <a:solidFill>
                  <a:srgbClr val="FFFF00"/>
                </a:solidFill>
                <a:cs typeface="Times New Roman" pitchFamily="18" charset="0"/>
              </a:rPr>
              <a:t> </a:t>
            </a:r>
          </a:p>
          <a:p>
            <a:pPr lvl="1"/>
            <a:r>
              <a:rPr lang="en-US" sz="2200" dirty="0" smtClean="0">
                <a:solidFill>
                  <a:schemeClr val="tx1"/>
                </a:solidFill>
                <a:cs typeface="Times New Roman" pitchFamily="18" charset="0"/>
              </a:rPr>
              <a:t>Emulates </a:t>
            </a:r>
            <a:r>
              <a:rPr lang="en-US" sz="2200" dirty="0">
                <a:solidFill>
                  <a:schemeClr val="tx1"/>
                </a:solidFill>
                <a:cs typeface="Times New Roman" pitchFamily="18" charset="0"/>
              </a:rPr>
              <a:t>expert</a:t>
            </a:r>
            <a:r>
              <a:rPr lang="ja-JP" altLang="en-US" sz="2200" dirty="0">
                <a:solidFill>
                  <a:schemeClr val="tx1"/>
                </a:solidFill>
                <a:cs typeface="Times New Roman" pitchFamily="18" charset="0"/>
              </a:rPr>
              <a:t>’</a:t>
            </a:r>
            <a:r>
              <a:rPr lang="en-US" altLang="ja-JP" sz="2200" dirty="0">
                <a:solidFill>
                  <a:schemeClr val="tx1"/>
                </a:solidFill>
                <a:cs typeface="Times New Roman" pitchFamily="18" charset="0"/>
              </a:rPr>
              <a:t>s reasoning</a:t>
            </a:r>
          </a:p>
          <a:p>
            <a:pPr lvl="1"/>
            <a:r>
              <a:rPr lang="en-US" sz="2200" dirty="0" smtClean="0">
                <a:solidFill>
                  <a:schemeClr val="tx1"/>
                </a:solidFill>
                <a:cs typeface="Times New Roman" pitchFamily="18" charset="0"/>
              </a:rPr>
              <a:t>Applies </a:t>
            </a:r>
            <a:r>
              <a:rPr lang="en-US" sz="2200" dirty="0">
                <a:solidFill>
                  <a:schemeClr val="tx1"/>
                </a:solidFill>
                <a:cs typeface="Times New Roman" pitchFamily="18" charset="0"/>
              </a:rPr>
              <a:t>the stored knowledge, coupled with information on a given problem, to draw </a:t>
            </a:r>
            <a:r>
              <a:rPr lang="en-US" sz="2200" dirty="0" smtClean="0">
                <a:solidFill>
                  <a:schemeClr val="tx1"/>
                </a:solidFill>
                <a:cs typeface="Times New Roman" pitchFamily="18" charset="0"/>
              </a:rPr>
              <a:t>conclusions</a:t>
            </a:r>
          </a:p>
          <a:p>
            <a:pPr lvl="1"/>
            <a:r>
              <a:rPr lang="en-US" sz="2200" dirty="0" smtClean="0">
                <a:solidFill>
                  <a:schemeClr val="tx1"/>
                </a:solidFill>
                <a:cs typeface="Times New Roman" pitchFamily="18" charset="0"/>
              </a:rPr>
              <a:t>There are two methods for controlling inference in rule-based expert systems: </a:t>
            </a:r>
            <a:r>
              <a:rPr lang="en-US" sz="2200" u="sng" dirty="0" smtClean="0">
                <a:solidFill>
                  <a:srgbClr val="92D050"/>
                </a:solidFill>
                <a:cs typeface="Times New Roman" pitchFamily="18" charset="0"/>
              </a:rPr>
              <a:t>backward-chaining</a:t>
            </a:r>
            <a:r>
              <a:rPr lang="en-US" sz="2200" dirty="0" smtClean="0">
                <a:solidFill>
                  <a:schemeClr val="tx1"/>
                </a:solidFill>
                <a:cs typeface="Times New Roman" pitchFamily="18" charset="0"/>
              </a:rPr>
              <a:t> and </a:t>
            </a:r>
            <a:r>
              <a:rPr lang="en-US" sz="2200" u="sng" dirty="0" smtClean="0">
                <a:solidFill>
                  <a:srgbClr val="92D050"/>
                </a:solidFill>
                <a:cs typeface="Times New Roman" pitchFamily="18" charset="0"/>
              </a:rPr>
              <a:t>forward-chaining</a:t>
            </a:r>
            <a:r>
              <a:rPr lang="en-US" sz="2200" dirty="0" smtClean="0">
                <a:solidFill>
                  <a:schemeClr val="tx1"/>
                </a:solidFill>
                <a:cs typeface="Times New Roman" pitchFamily="18" charset="0"/>
              </a:rPr>
              <a:t>.</a:t>
            </a:r>
            <a:endParaRPr lang="en-US" sz="2200" dirty="0">
              <a:solidFill>
                <a:schemeClr val="tx1"/>
              </a:solidFill>
              <a:cs typeface="Times New Roman" pitchFamily="18" charset="0"/>
            </a:endParaRPr>
          </a:p>
          <a:p>
            <a:endParaRPr lang="en-US" dirty="0"/>
          </a:p>
        </p:txBody>
      </p:sp>
      <p:sp>
        <p:nvSpPr>
          <p:cNvPr id="5" name="Title 1"/>
          <p:cNvSpPr>
            <a:spLocks noGrp="1"/>
          </p:cNvSpPr>
          <p:nvPr>
            <p:ph type="title"/>
          </p:nvPr>
        </p:nvSpPr>
        <p:spPr>
          <a:xfrm>
            <a:off x="457200" y="452603"/>
            <a:ext cx="7772400" cy="1456267"/>
          </a:xfrm>
        </p:spPr>
        <p:txBody>
          <a:bodyPr>
            <a:normAutofit/>
          </a:bodyPr>
          <a:lstStyle/>
          <a:p>
            <a:r>
              <a:rPr lang="en-US" sz="4400" b="1" dirty="0" smtClean="0"/>
              <a:t>INFERENCE ENGINE</a:t>
            </a:r>
            <a:endParaRPr lang="en-MY" sz="4400" b="1" i="1" dirty="0"/>
          </a:p>
        </p:txBody>
      </p:sp>
    </p:spTree>
    <p:extLst>
      <p:ext uri="{BB962C8B-B14F-4D97-AF65-F5344CB8AC3E}">
        <p14:creationId xmlns:p14="http://schemas.microsoft.com/office/powerpoint/2010/main" val="2799561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err="1" smtClean="0"/>
              <a:t>Inferencing</a:t>
            </a:r>
            <a:endParaRPr lang="en-MY" sz="4400" b="1" dirty="0"/>
          </a:p>
        </p:txBody>
      </p:sp>
      <p:sp>
        <p:nvSpPr>
          <p:cNvPr id="3" name="Content Placeholder 2"/>
          <p:cNvSpPr>
            <a:spLocks noGrp="1"/>
          </p:cNvSpPr>
          <p:nvPr>
            <p:ph idx="1"/>
          </p:nvPr>
        </p:nvSpPr>
        <p:spPr>
          <a:xfrm>
            <a:off x="457200" y="2065868"/>
            <a:ext cx="7772400" cy="4243452"/>
          </a:xfrm>
        </p:spPr>
        <p:txBody>
          <a:bodyPr anchor="t">
            <a:normAutofit/>
          </a:bodyPr>
          <a:lstStyle/>
          <a:p>
            <a:r>
              <a:rPr lang="en-US" sz="2400" dirty="0" err="1" smtClean="0"/>
              <a:t>Inferencing</a:t>
            </a:r>
            <a:r>
              <a:rPr lang="en-US" sz="2400" dirty="0" smtClean="0"/>
              <a:t> is the process of using the rules in the knowledge base along with the known facts to draw conclusions</a:t>
            </a:r>
          </a:p>
          <a:p>
            <a:pPr lvl="1"/>
            <a:r>
              <a:rPr lang="en-US" sz="2000" i="1" dirty="0" smtClean="0">
                <a:solidFill>
                  <a:srgbClr val="92D050"/>
                </a:solidFill>
                <a:ea typeface="Arial Unicode MS" pitchFamily="34" charset="-128"/>
                <a:cs typeface="Arial Unicode MS" pitchFamily="34" charset="-128"/>
              </a:rPr>
              <a:t>Backward-Chaining</a:t>
            </a:r>
            <a:r>
              <a:rPr lang="en-US" sz="2000" dirty="0" smtClean="0">
                <a:solidFill>
                  <a:schemeClr val="tx1"/>
                </a:solidFill>
                <a:ea typeface="Arial Unicode MS" pitchFamily="34" charset="-128"/>
                <a:cs typeface="Arial Unicode MS" pitchFamily="34" charset="-128"/>
              </a:rPr>
              <a:t> is an inference strategy that attempts to prove a hypothesis by gathering supporting information. Backward chaining starts with a goal to prove. </a:t>
            </a:r>
          </a:p>
          <a:p>
            <a:pPr lvl="2"/>
            <a:r>
              <a:rPr lang="en-US" sz="1800" dirty="0" smtClean="0">
                <a:solidFill>
                  <a:schemeClr val="tx1"/>
                </a:solidFill>
                <a:ea typeface="Arial Unicode MS" pitchFamily="34" charset="-128"/>
                <a:cs typeface="Arial Unicode MS" pitchFamily="34" charset="-128"/>
              </a:rPr>
              <a:t>For example: Doctor may suspect some problem, with a patient. He then attempts to prove it by looking for certain symptoms</a:t>
            </a:r>
            <a:r>
              <a:rPr lang="en-US" sz="1800" dirty="0" smtClean="0">
                <a:latin typeface="Times New Roman" pitchFamily="18" charset="0"/>
                <a:ea typeface="Arial Unicode MS" pitchFamily="34" charset="-128"/>
                <a:cs typeface="Arial Unicode MS" pitchFamily="34" charset="-128"/>
              </a:rPr>
              <a:t>.</a:t>
            </a:r>
          </a:p>
          <a:p>
            <a:pPr lvl="1" algn="just"/>
            <a:endParaRPr lang="en-US" dirty="0" smtClean="0">
              <a:latin typeface="Times New Roman" pitchFamily="18" charset="0"/>
              <a:ea typeface="Arial Unicode MS" pitchFamily="34" charset="-128"/>
              <a:cs typeface="Arial Unicode MS" pitchFamily="34" charset="-128"/>
            </a:endParaRPr>
          </a:p>
          <a:p>
            <a:pPr lvl="1"/>
            <a:endParaRPr lang="en-MY"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err="1" smtClean="0"/>
              <a:t>Inferencing</a:t>
            </a:r>
            <a:r>
              <a:rPr lang="en-US" sz="4400" b="1" dirty="0" smtClean="0"/>
              <a:t> </a:t>
            </a:r>
            <a:endParaRPr lang="en-MY" sz="4400" b="1" i="1" dirty="0"/>
          </a:p>
        </p:txBody>
      </p:sp>
      <p:sp>
        <p:nvSpPr>
          <p:cNvPr id="3" name="Content Placeholder 2"/>
          <p:cNvSpPr>
            <a:spLocks noGrp="1"/>
          </p:cNvSpPr>
          <p:nvPr>
            <p:ph idx="1"/>
          </p:nvPr>
        </p:nvSpPr>
        <p:spPr>
          <a:xfrm>
            <a:off x="457200" y="2142068"/>
            <a:ext cx="7772400" cy="4167252"/>
          </a:xfrm>
        </p:spPr>
        <p:txBody>
          <a:bodyPr anchor="t">
            <a:normAutofit/>
          </a:bodyPr>
          <a:lstStyle/>
          <a:p>
            <a:pPr lvl="1"/>
            <a:r>
              <a:rPr lang="en-US" sz="2000" i="1" dirty="0" smtClean="0">
                <a:solidFill>
                  <a:srgbClr val="92D050"/>
                </a:solidFill>
                <a:cs typeface="Times New Roman" pitchFamily="18" charset="0"/>
              </a:rPr>
              <a:t>Forward-chaining </a:t>
            </a:r>
            <a:r>
              <a:rPr lang="en-US" sz="2000" dirty="0" smtClean="0">
                <a:solidFill>
                  <a:schemeClr val="tx1"/>
                </a:solidFill>
                <a:cs typeface="Times New Roman" pitchFamily="18" charset="0"/>
              </a:rPr>
              <a:t>is </a:t>
            </a:r>
            <a:r>
              <a:rPr lang="en-US" sz="2000" dirty="0" smtClean="0">
                <a:solidFill>
                  <a:schemeClr val="tx1"/>
                </a:solidFill>
                <a:ea typeface="Arial Unicode MS" pitchFamily="34" charset="-128"/>
                <a:cs typeface="Arial Unicode MS" pitchFamily="34" charset="-128"/>
              </a:rPr>
              <a:t>an inference strategy that begins with a set of known facts, derives new facts using rules whose premises match the known facts, and continues this process until a goal state is reached or until no further rules have premises that match the known or derived state.</a:t>
            </a:r>
          </a:p>
          <a:p>
            <a:pPr lvl="3"/>
            <a:r>
              <a:rPr lang="en-US" sz="1800" dirty="0" smtClean="0">
                <a:solidFill>
                  <a:schemeClr val="tx1"/>
                </a:solidFill>
                <a:ea typeface="Arial Unicode MS" pitchFamily="34" charset="-128"/>
                <a:cs typeface="Arial Unicode MS" pitchFamily="34" charset="-128"/>
              </a:rPr>
              <a:t>For example:  Doctor begins diagnosis by asking the patient his symptoms. Doctor then uses that information to infer a reasonable conclusion or to establish a hypothesis to further explore.</a:t>
            </a:r>
          </a:p>
          <a:p>
            <a:endParaRPr lang="en-MY"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USER INTERFACE</a:t>
            </a:r>
            <a:endParaRPr lang="en-MY" sz="4400" b="1" i="1" dirty="0"/>
          </a:p>
        </p:txBody>
      </p:sp>
      <p:sp>
        <p:nvSpPr>
          <p:cNvPr id="3" name="Content Placeholder 2"/>
          <p:cNvSpPr>
            <a:spLocks noGrp="1"/>
          </p:cNvSpPr>
          <p:nvPr>
            <p:ph idx="1"/>
          </p:nvPr>
        </p:nvSpPr>
        <p:spPr>
          <a:xfrm>
            <a:off x="457200" y="2249424"/>
            <a:ext cx="4546848" cy="3267808"/>
          </a:xfrm>
        </p:spPr>
        <p:txBody>
          <a:bodyPr>
            <a:normAutofit fontScale="55000" lnSpcReduction="20000"/>
          </a:bodyPr>
          <a:lstStyle/>
          <a:p>
            <a:endParaRPr lang="en-US" sz="2400" i="1" dirty="0" smtClean="0">
              <a:cs typeface="Times New Roman" pitchFamily="18" charset="0"/>
            </a:endParaRPr>
          </a:p>
          <a:p>
            <a:endParaRPr lang="en-US" sz="2400" i="1" dirty="0">
              <a:cs typeface="Times New Roman" pitchFamily="18" charset="0"/>
            </a:endParaRPr>
          </a:p>
          <a:p>
            <a:r>
              <a:rPr lang="en-US" sz="4400" b="1" i="1" dirty="0" smtClean="0">
                <a:solidFill>
                  <a:srgbClr val="FFFF00"/>
                </a:solidFill>
                <a:cs typeface="Times New Roman" pitchFamily="18" charset="0"/>
              </a:rPr>
              <a:t>User interface</a:t>
            </a:r>
            <a:endParaRPr lang="en-US" altLang="en-US" sz="4400" b="1" dirty="0" smtClean="0">
              <a:solidFill>
                <a:srgbClr val="FFFF00"/>
              </a:solidFill>
              <a:cs typeface="Times New Roman" pitchFamily="18" charset="0"/>
            </a:endParaRPr>
          </a:p>
          <a:p>
            <a:pPr lvl="1"/>
            <a:r>
              <a:rPr lang="en-US" altLang="en-US" sz="3600" dirty="0">
                <a:solidFill>
                  <a:schemeClr val="tx1"/>
                </a:solidFill>
                <a:cs typeface="Times New Roman" pitchFamily="18" charset="0"/>
              </a:rPr>
              <a:t>R</a:t>
            </a:r>
            <a:r>
              <a:rPr lang="en-US" altLang="en-US" sz="3600" dirty="0" smtClean="0">
                <a:solidFill>
                  <a:schemeClr val="tx1"/>
                </a:solidFill>
                <a:cs typeface="Times New Roman" pitchFamily="18" charset="0"/>
              </a:rPr>
              <a:t>equests information from the user during a consultation/session</a:t>
            </a:r>
          </a:p>
          <a:p>
            <a:pPr lvl="1"/>
            <a:r>
              <a:rPr lang="en-US" altLang="en-US" sz="3600" dirty="0">
                <a:solidFill>
                  <a:schemeClr val="tx1"/>
                </a:solidFill>
                <a:cs typeface="Times New Roman" pitchFamily="18" charset="0"/>
              </a:rPr>
              <a:t>O</a:t>
            </a:r>
            <a:r>
              <a:rPr lang="en-US" altLang="en-US" sz="3600" dirty="0" smtClean="0">
                <a:solidFill>
                  <a:schemeClr val="tx1"/>
                </a:solidFill>
                <a:cs typeface="Times New Roman" pitchFamily="18" charset="0"/>
              </a:rPr>
              <a:t>btains answers from the user </a:t>
            </a:r>
          </a:p>
          <a:p>
            <a:pPr lvl="1"/>
            <a:r>
              <a:rPr lang="en-US" altLang="en-US" sz="3600" dirty="0">
                <a:solidFill>
                  <a:schemeClr val="tx1"/>
                </a:solidFill>
                <a:cs typeface="Times New Roman" pitchFamily="18" charset="0"/>
              </a:rPr>
              <a:t>D</a:t>
            </a:r>
            <a:r>
              <a:rPr lang="en-US" altLang="en-US" sz="3600" dirty="0" smtClean="0">
                <a:solidFill>
                  <a:schemeClr val="tx1"/>
                </a:solidFill>
                <a:cs typeface="Times New Roman" pitchFamily="18" charset="0"/>
              </a:rPr>
              <a:t>isplays intermediate findings and final conclusions to the user. </a:t>
            </a:r>
          </a:p>
          <a:p>
            <a:pPr>
              <a:buNone/>
            </a:pPr>
            <a:endParaRPr lang="en-US" altLang="en-US" sz="2000" dirty="0" smtClean="0"/>
          </a:p>
          <a:p>
            <a:endParaRPr lang="en-US" sz="2400" dirty="0" smtClean="0">
              <a:cs typeface="Times New Roman" pitchFamily="18" charset="0"/>
            </a:endParaRPr>
          </a:p>
          <a:p>
            <a:pPr lvl="1"/>
            <a:endParaRPr lang="en-US" sz="2200" dirty="0" smtClean="0">
              <a:cs typeface="Times New Roman" pitchFamily="18" charset="0"/>
            </a:endParaRPr>
          </a:p>
          <a:p>
            <a:endParaRPr lang="en-MY" dirty="0"/>
          </a:p>
        </p:txBody>
      </p:sp>
      <p:pic>
        <p:nvPicPr>
          <p:cNvPr id="4" name="Picture 4"/>
          <p:cNvPicPr>
            <a:picLocks noChangeAspect="1" noChangeArrowheads="1"/>
          </p:cNvPicPr>
          <p:nvPr/>
        </p:nvPicPr>
        <p:blipFill>
          <a:blip r:embed="rId3" cstate="print"/>
          <a:srcRect/>
          <a:stretch>
            <a:fillRect/>
          </a:stretch>
        </p:blipFill>
        <p:spPr bwMode="auto">
          <a:xfrm>
            <a:off x="5652120" y="4189065"/>
            <a:ext cx="3276600" cy="2322513"/>
          </a:xfrm>
          <a:prstGeom prst="rect">
            <a:avLst/>
          </a:prstGeom>
          <a:noFill/>
          <a:ln w="9525">
            <a:noFill/>
            <a:miter lim="800000"/>
            <a:headEnd/>
            <a:tailEnd/>
          </a:ln>
        </p:spPr>
      </p:pic>
      <p:pic>
        <p:nvPicPr>
          <p:cNvPr id="5" name="Picture 5"/>
          <p:cNvPicPr>
            <a:picLocks noChangeAspect="1" noChangeArrowheads="1"/>
          </p:cNvPicPr>
          <p:nvPr/>
        </p:nvPicPr>
        <p:blipFill>
          <a:blip r:embed="rId4" cstate="print"/>
          <a:srcRect/>
          <a:stretch>
            <a:fillRect/>
          </a:stretch>
        </p:blipFill>
        <p:spPr bwMode="auto">
          <a:xfrm>
            <a:off x="5660082" y="1742034"/>
            <a:ext cx="3348037" cy="224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5"/>
            <a:ext cx="8712968" cy="1733213"/>
          </a:xfrm>
        </p:spPr>
        <p:txBody>
          <a:bodyPr>
            <a:noAutofit/>
          </a:bodyPr>
          <a:lstStyle/>
          <a:p>
            <a:r>
              <a:rPr lang="en-US" sz="4000" b="1" dirty="0"/>
              <a:t>Backward chaining example: </a:t>
            </a:r>
            <a:r>
              <a:rPr lang="en-US" sz="4000" b="1" dirty="0" smtClean="0"/>
              <a:t/>
            </a:r>
            <a:br>
              <a:rPr lang="en-US" sz="4000" b="1" dirty="0" smtClean="0"/>
            </a:br>
            <a:r>
              <a:rPr lang="en-US" sz="3600" b="1" dirty="0" smtClean="0"/>
              <a:t>suspect </a:t>
            </a:r>
            <a:r>
              <a:rPr lang="en-US" sz="3600" b="1" dirty="0"/>
              <a:t>SARS from patient symptoms?</a:t>
            </a:r>
            <a:endParaRPr lang="en-MY" sz="3600" b="1" dirty="0"/>
          </a:p>
        </p:txBody>
      </p:sp>
      <p:sp>
        <p:nvSpPr>
          <p:cNvPr id="4" name="Content Placeholder 3"/>
          <p:cNvSpPr>
            <a:spLocks noGrp="1"/>
          </p:cNvSpPr>
          <p:nvPr>
            <p:ph sz="half" idx="1"/>
          </p:nvPr>
        </p:nvSpPr>
        <p:spPr>
          <a:xfrm>
            <a:off x="0" y="1844824"/>
            <a:ext cx="4474840" cy="4930563"/>
          </a:xfrm>
        </p:spPr>
        <p:txBody>
          <a:bodyPr>
            <a:noAutofit/>
          </a:bodyPr>
          <a:lstStyle/>
          <a:p>
            <a:pPr marL="109728" indent="0">
              <a:buNone/>
            </a:pPr>
            <a:endParaRPr lang="en-MY" sz="1200" dirty="0" smtClean="0"/>
          </a:p>
          <a:p>
            <a:pPr marL="109728" indent="0">
              <a:buNone/>
            </a:pPr>
            <a:r>
              <a:rPr lang="en-MY" sz="1200" dirty="0" smtClean="0"/>
              <a:t>The </a:t>
            </a:r>
            <a:r>
              <a:rPr lang="en-MY" sz="1200" dirty="0"/>
              <a:t>following is a set of rules to diagnose Severe Acute Respiratory Syndrome </a:t>
            </a:r>
            <a:r>
              <a:rPr lang="en-MY" sz="1200" dirty="0" smtClean="0"/>
              <a:t> (SARS) from </a:t>
            </a:r>
            <a:r>
              <a:rPr lang="en-MY" sz="1200" dirty="0"/>
              <a:t>patient symptoms.</a:t>
            </a:r>
          </a:p>
          <a:p>
            <a:pPr marL="109728" indent="0">
              <a:buNone/>
            </a:pPr>
            <a:r>
              <a:rPr lang="en-MY" sz="1200" i="1" dirty="0" smtClean="0">
                <a:solidFill>
                  <a:srgbClr val="FFC000"/>
                </a:solidFill>
              </a:rPr>
              <a:t>Rule </a:t>
            </a:r>
            <a:r>
              <a:rPr lang="en-MY" sz="1200" i="1" dirty="0">
                <a:solidFill>
                  <a:srgbClr val="FFC000"/>
                </a:solidFill>
              </a:rPr>
              <a:t>1</a:t>
            </a:r>
          </a:p>
          <a:p>
            <a:pPr marL="109728" indent="0">
              <a:buNone/>
            </a:pPr>
            <a:r>
              <a:rPr lang="en-MY" sz="1200" b="1" dirty="0"/>
              <a:t>IF</a:t>
            </a:r>
            <a:r>
              <a:rPr lang="en-MY" sz="1200" dirty="0"/>
              <a:t> the patient has </a:t>
            </a:r>
            <a:r>
              <a:rPr lang="en-MY" sz="1200" dirty="0" smtClean="0"/>
              <a:t>cough</a:t>
            </a:r>
            <a:endParaRPr lang="en-MY" sz="1200" dirty="0"/>
          </a:p>
          <a:p>
            <a:pPr marL="109728" indent="0">
              <a:buNone/>
            </a:pPr>
            <a:r>
              <a:rPr lang="en-MY" sz="1200" b="1" dirty="0"/>
              <a:t>AND</a:t>
            </a:r>
            <a:r>
              <a:rPr lang="en-MY" sz="1200" dirty="0"/>
              <a:t> the patient experience shortness of </a:t>
            </a:r>
            <a:r>
              <a:rPr lang="en-MY" sz="1200" dirty="0" smtClean="0"/>
              <a:t>breath</a:t>
            </a:r>
            <a:endParaRPr lang="en-MY" sz="1200" dirty="0"/>
          </a:p>
          <a:p>
            <a:pPr marL="109728" indent="0">
              <a:buNone/>
            </a:pPr>
            <a:r>
              <a:rPr lang="en-MY" sz="1200" b="1" dirty="0" smtClean="0"/>
              <a:t>	THEN</a:t>
            </a:r>
            <a:r>
              <a:rPr lang="en-MY" sz="1200" dirty="0" smtClean="0"/>
              <a:t> </a:t>
            </a:r>
            <a:r>
              <a:rPr lang="en-MY" sz="1200" dirty="0"/>
              <a:t>we suspect the patient has symptoms of respiratory illness </a:t>
            </a:r>
          </a:p>
          <a:p>
            <a:pPr marL="109728" indent="0">
              <a:buNone/>
            </a:pPr>
            <a:r>
              <a:rPr lang="en-MY" sz="1200" i="1" dirty="0" smtClean="0">
                <a:solidFill>
                  <a:srgbClr val="FFC000"/>
                </a:solidFill>
              </a:rPr>
              <a:t>Rule </a:t>
            </a:r>
            <a:r>
              <a:rPr lang="en-MY" sz="1200" i="1" dirty="0">
                <a:solidFill>
                  <a:srgbClr val="FFC000"/>
                </a:solidFill>
              </a:rPr>
              <a:t>2</a:t>
            </a:r>
          </a:p>
          <a:p>
            <a:pPr marL="109728" indent="0">
              <a:buNone/>
            </a:pPr>
            <a:r>
              <a:rPr lang="en-MY" sz="1200" b="1" dirty="0"/>
              <a:t>IF</a:t>
            </a:r>
            <a:r>
              <a:rPr lang="en-MY" sz="1200" dirty="0"/>
              <a:t> the patient’s fever greater than 38 </a:t>
            </a:r>
            <a:r>
              <a:rPr lang="en-MY" sz="1200" dirty="0" smtClean="0"/>
              <a:t>Celsius</a:t>
            </a:r>
            <a:endParaRPr lang="en-MY" sz="1200" dirty="0"/>
          </a:p>
          <a:p>
            <a:pPr marL="109728" indent="0">
              <a:buNone/>
            </a:pPr>
            <a:r>
              <a:rPr lang="en-MY" sz="1200" b="1" dirty="0" smtClean="0"/>
              <a:t>	THEN</a:t>
            </a:r>
            <a:r>
              <a:rPr lang="en-MY" sz="1200" dirty="0" smtClean="0"/>
              <a:t> </a:t>
            </a:r>
            <a:r>
              <a:rPr lang="en-MY" sz="1200" dirty="0"/>
              <a:t>the patient has high </a:t>
            </a:r>
            <a:r>
              <a:rPr lang="en-MY" sz="1200" dirty="0" smtClean="0"/>
              <a:t>fever</a:t>
            </a:r>
            <a:endParaRPr lang="en-MY" sz="1200" dirty="0"/>
          </a:p>
          <a:p>
            <a:pPr marL="109728" indent="0">
              <a:buNone/>
            </a:pPr>
            <a:r>
              <a:rPr lang="en-MY" sz="1200" i="1" dirty="0" smtClean="0">
                <a:solidFill>
                  <a:srgbClr val="FFC000"/>
                </a:solidFill>
              </a:rPr>
              <a:t>Rule </a:t>
            </a:r>
            <a:r>
              <a:rPr lang="en-MY" sz="1200" i="1" dirty="0">
                <a:solidFill>
                  <a:srgbClr val="FFC000"/>
                </a:solidFill>
              </a:rPr>
              <a:t>3</a:t>
            </a:r>
          </a:p>
          <a:p>
            <a:pPr marL="109728" indent="0">
              <a:buNone/>
            </a:pPr>
            <a:r>
              <a:rPr lang="en-MY" sz="1200" b="1" dirty="0"/>
              <a:t>IF</a:t>
            </a:r>
            <a:r>
              <a:rPr lang="en-MY" sz="1200" dirty="0"/>
              <a:t> the patient has been sick over 7 </a:t>
            </a:r>
            <a:r>
              <a:rPr lang="en-MY" sz="1200" dirty="0" smtClean="0"/>
              <a:t>days</a:t>
            </a:r>
            <a:r>
              <a:rPr lang="en-MY" sz="1200" dirty="0"/>
              <a:t>	</a:t>
            </a:r>
          </a:p>
          <a:p>
            <a:pPr marL="109728" indent="0">
              <a:buNone/>
            </a:pPr>
            <a:r>
              <a:rPr lang="en-MY" sz="1200" b="1" dirty="0"/>
              <a:t>AND</a:t>
            </a:r>
            <a:r>
              <a:rPr lang="en-MY" sz="1200" dirty="0"/>
              <a:t> the patient has high </a:t>
            </a:r>
            <a:r>
              <a:rPr lang="en-MY" sz="1200" dirty="0" smtClean="0"/>
              <a:t>fever</a:t>
            </a:r>
            <a:endParaRPr lang="en-MY" sz="1200" dirty="0"/>
          </a:p>
          <a:p>
            <a:pPr marL="109728" indent="0">
              <a:buNone/>
            </a:pPr>
            <a:r>
              <a:rPr lang="en-MY" sz="1200" b="1" dirty="0"/>
              <a:t>AND</a:t>
            </a:r>
            <a:r>
              <a:rPr lang="en-MY" sz="1200" dirty="0"/>
              <a:t> we suspect the patient has symptoms of respiratory illness </a:t>
            </a:r>
          </a:p>
          <a:p>
            <a:pPr marL="109728" indent="0">
              <a:buNone/>
            </a:pPr>
            <a:r>
              <a:rPr lang="en-MY" sz="1200" b="1" dirty="0" smtClean="0"/>
              <a:t>	THEN</a:t>
            </a:r>
            <a:r>
              <a:rPr lang="en-MY" sz="1200" dirty="0" smtClean="0"/>
              <a:t> </a:t>
            </a:r>
            <a:r>
              <a:rPr lang="en-MY" sz="1200" dirty="0"/>
              <a:t>we suspect SARS from patient </a:t>
            </a:r>
            <a:r>
              <a:rPr lang="en-MY" sz="1200" dirty="0" smtClean="0"/>
              <a:t>symptoms</a:t>
            </a:r>
            <a:endParaRPr lang="en-MY" sz="1200" dirty="0"/>
          </a:p>
          <a:p>
            <a:pPr marL="109728" indent="0">
              <a:buNone/>
            </a:pPr>
            <a:endParaRPr lang="en-US" sz="1200" dirty="0"/>
          </a:p>
        </p:txBody>
      </p:sp>
      <p:sp>
        <p:nvSpPr>
          <p:cNvPr id="5" name="Content Placeholder 4"/>
          <p:cNvSpPr>
            <a:spLocks noGrp="1"/>
          </p:cNvSpPr>
          <p:nvPr>
            <p:ph sz="half" idx="2"/>
          </p:nvPr>
        </p:nvSpPr>
        <p:spPr>
          <a:xfrm>
            <a:off x="4474840" y="1844824"/>
            <a:ext cx="4669160" cy="4930563"/>
          </a:xfrm>
        </p:spPr>
        <p:txBody>
          <a:bodyPr>
            <a:noAutofit/>
          </a:bodyPr>
          <a:lstStyle/>
          <a:p>
            <a:pPr marL="109728" indent="0">
              <a:spcAft>
                <a:spcPts val="600"/>
              </a:spcAft>
              <a:buNone/>
            </a:pPr>
            <a:endParaRPr lang="en-US" sz="1200" i="1" dirty="0" smtClean="0"/>
          </a:p>
          <a:p>
            <a:pPr marL="109728" indent="0">
              <a:spcAft>
                <a:spcPts val="600"/>
              </a:spcAft>
              <a:buNone/>
            </a:pPr>
            <a:r>
              <a:rPr lang="en-US" sz="1200" i="1" dirty="0" smtClean="0">
                <a:solidFill>
                  <a:srgbClr val="FFC000"/>
                </a:solidFill>
              </a:rPr>
              <a:t>Step 1</a:t>
            </a:r>
          </a:p>
          <a:p>
            <a:pPr marL="109728" indent="0">
              <a:spcAft>
                <a:spcPts val="600"/>
              </a:spcAft>
              <a:buNone/>
            </a:pPr>
            <a:r>
              <a:rPr lang="en-US" sz="1200" dirty="0" smtClean="0"/>
              <a:t>Select the </a:t>
            </a:r>
            <a:r>
              <a:rPr lang="en-US" sz="1200" b="1" dirty="0" smtClean="0"/>
              <a:t>goal rule (Rule 3) </a:t>
            </a:r>
            <a:r>
              <a:rPr lang="en-US" sz="1200" dirty="0" smtClean="0"/>
              <a:t>and attempts to prove  the premises of this rule.</a:t>
            </a:r>
          </a:p>
          <a:p>
            <a:pPr marL="109728" indent="0">
              <a:spcAft>
                <a:spcPts val="600"/>
              </a:spcAft>
              <a:buNone/>
            </a:pPr>
            <a:r>
              <a:rPr lang="en-US" sz="1200" i="1" dirty="0" smtClean="0">
                <a:solidFill>
                  <a:srgbClr val="FFC000"/>
                </a:solidFill>
              </a:rPr>
              <a:t>Step 2</a:t>
            </a:r>
          </a:p>
          <a:p>
            <a:pPr marL="109728" indent="0">
              <a:spcAft>
                <a:spcPts val="600"/>
              </a:spcAft>
              <a:buNone/>
            </a:pPr>
            <a:r>
              <a:rPr lang="en-US" sz="1200" dirty="0" smtClean="0"/>
              <a:t>Attempts to prove Premise 1 of Rule 3. The premise is primitive, thus requires the  user to provide  the answer. Assume the answer is true.</a:t>
            </a:r>
          </a:p>
          <a:p>
            <a:pPr marL="109728" indent="0">
              <a:spcAft>
                <a:spcPts val="600"/>
              </a:spcAft>
              <a:buNone/>
            </a:pPr>
            <a:r>
              <a:rPr lang="en-US" sz="1200" i="1" dirty="0" smtClean="0">
                <a:solidFill>
                  <a:srgbClr val="FFC000"/>
                </a:solidFill>
              </a:rPr>
              <a:t>Step 3</a:t>
            </a:r>
          </a:p>
          <a:p>
            <a:pPr marL="109728" indent="0">
              <a:spcAft>
                <a:spcPts val="600"/>
              </a:spcAft>
              <a:buNone/>
            </a:pPr>
            <a:r>
              <a:rPr lang="en-US" sz="1200" dirty="0"/>
              <a:t>Attempts to prove </a:t>
            </a:r>
            <a:r>
              <a:rPr lang="en-US" sz="1200" dirty="0" smtClean="0"/>
              <a:t>Premise  2 of </a:t>
            </a:r>
            <a:r>
              <a:rPr lang="en-US" sz="1200" dirty="0"/>
              <a:t>Rule </a:t>
            </a:r>
            <a:r>
              <a:rPr lang="en-US" sz="1200" dirty="0" smtClean="0"/>
              <a:t>3. The premise is the conclusion of Rule 2, thus becomes </a:t>
            </a:r>
            <a:r>
              <a:rPr lang="en-US" sz="1200" dirty="0" err="1" smtClean="0"/>
              <a:t>subgoal</a:t>
            </a:r>
            <a:r>
              <a:rPr lang="en-US" sz="1200" dirty="0" smtClean="0"/>
              <a:t> to prove.</a:t>
            </a:r>
          </a:p>
          <a:p>
            <a:pPr marL="109728" indent="0">
              <a:spcAft>
                <a:spcPts val="600"/>
              </a:spcAft>
              <a:buNone/>
            </a:pPr>
            <a:r>
              <a:rPr lang="en-US" sz="1200" i="1" dirty="0" smtClean="0">
                <a:solidFill>
                  <a:srgbClr val="FFC000"/>
                </a:solidFill>
              </a:rPr>
              <a:t>Step 4</a:t>
            </a:r>
          </a:p>
          <a:p>
            <a:pPr marL="109728" indent="0">
              <a:spcAft>
                <a:spcPts val="600"/>
              </a:spcAft>
              <a:buNone/>
            </a:pPr>
            <a:r>
              <a:rPr lang="en-US" sz="1200" dirty="0" smtClean="0"/>
              <a:t>Attempts to prove Premise 1 of Rule 2, which is primitive. Assume the answer is true, thus firing Rule 2.</a:t>
            </a:r>
          </a:p>
          <a:p>
            <a:pPr marL="109728" indent="0">
              <a:spcAft>
                <a:spcPts val="600"/>
              </a:spcAft>
              <a:buNone/>
            </a:pPr>
            <a:r>
              <a:rPr lang="en-US" sz="1200" i="1" dirty="0" smtClean="0">
                <a:solidFill>
                  <a:srgbClr val="FFC000"/>
                </a:solidFill>
              </a:rPr>
              <a:t>Step 5</a:t>
            </a:r>
          </a:p>
          <a:p>
            <a:pPr marL="109728" indent="0">
              <a:spcAft>
                <a:spcPts val="600"/>
              </a:spcAft>
              <a:buNone/>
            </a:pPr>
            <a:r>
              <a:rPr lang="en-US" sz="1200" dirty="0"/>
              <a:t>Attempts to prove </a:t>
            </a:r>
            <a:r>
              <a:rPr lang="en-US" sz="1200" dirty="0" smtClean="0"/>
              <a:t>Premise  3 of </a:t>
            </a:r>
            <a:r>
              <a:rPr lang="en-US" sz="1200" dirty="0"/>
              <a:t>Rule 3. The premise is the conclusion of Rule </a:t>
            </a:r>
            <a:r>
              <a:rPr lang="en-US" sz="1200" dirty="0" smtClean="0"/>
              <a:t>1, </a:t>
            </a:r>
            <a:r>
              <a:rPr lang="en-US" sz="1200" dirty="0"/>
              <a:t>thus becomes </a:t>
            </a:r>
            <a:r>
              <a:rPr lang="en-US" sz="1200" dirty="0" err="1"/>
              <a:t>subgoal</a:t>
            </a:r>
            <a:r>
              <a:rPr lang="en-US" sz="1200" dirty="0"/>
              <a:t> to prove.</a:t>
            </a:r>
          </a:p>
          <a:p>
            <a:pPr marL="109728" indent="0">
              <a:spcAft>
                <a:spcPts val="600"/>
              </a:spcAft>
              <a:buNone/>
            </a:pPr>
            <a:r>
              <a:rPr lang="en-US" sz="1200" i="1" dirty="0" smtClean="0">
                <a:solidFill>
                  <a:srgbClr val="FFC000"/>
                </a:solidFill>
              </a:rPr>
              <a:t>Step 6</a:t>
            </a:r>
          </a:p>
          <a:p>
            <a:pPr marL="109728" indent="0">
              <a:spcAft>
                <a:spcPts val="600"/>
              </a:spcAft>
              <a:buNone/>
            </a:pPr>
            <a:r>
              <a:rPr lang="en-US" sz="1200" dirty="0" smtClean="0"/>
              <a:t>All premises of </a:t>
            </a:r>
            <a:r>
              <a:rPr lang="en-US" sz="1200" dirty="0"/>
              <a:t>Rule </a:t>
            </a:r>
            <a:r>
              <a:rPr lang="en-US" sz="1200" dirty="0" smtClean="0"/>
              <a:t>1 are primitives. </a:t>
            </a:r>
            <a:r>
              <a:rPr lang="en-US" sz="1200" dirty="0"/>
              <a:t>Assume the answer  </a:t>
            </a:r>
            <a:r>
              <a:rPr lang="en-US" sz="1200" dirty="0" smtClean="0"/>
              <a:t>to each question is true, thus firing Rule 1.</a:t>
            </a:r>
          </a:p>
          <a:p>
            <a:pPr marL="109728" indent="0">
              <a:spcAft>
                <a:spcPts val="600"/>
              </a:spcAft>
              <a:buNone/>
            </a:pPr>
            <a:r>
              <a:rPr lang="en-US" sz="1200" i="1" dirty="0" smtClean="0">
                <a:solidFill>
                  <a:srgbClr val="FFC000"/>
                </a:solidFill>
              </a:rPr>
              <a:t>Step 7</a:t>
            </a:r>
            <a:endParaRPr lang="en-US" sz="1200" i="1" dirty="0">
              <a:solidFill>
                <a:srgbClr val="FFC000"/>
              </a:solidFill>
            </a:endParaRPr>
          </a:p>
          <a:p>
            <a:pPr marL="109728" indent="0">
              <a:spcAft>
                <a:spcPts val="600"/>
              </a:spcAft>
              <a:buNone/>
            </a:pPr>
            <a:r>
              <a:rPr lang="en-US" sz="1200" dirty="0" smtClean="0"/>
              <a:t>Finally, firing Rule 3 and conclude  -- suspect SARS from patient symptoms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856984" cy="1456267"/>
          </a:xfrm>
        </p:spPr>
        <p:txBody>
          <a:bodyPr>
            <a:noAutofit/>
          </a:bodyPr>
          <a:lstStyle/>
          <a:p>
            <a:r>
              <a:rPr lang="en-US" sz="4000" b="1" dirty="0" smtClean="0"/>
              <a:t>Forward-chaining </a:t>
            </a:r>
            <a:r>
              <a:rPr lang="en-US" sz="4000" b="1" dirty="0"/>
              <a:t>example: </a:t>
            </a:r>
            <a:r>
              <a:rPr lang="en-US" sz="4400" b="1" dirty="0" smtClean="0"/>
              <a:t/>
            </a:r>
            <a:br>
              <a:rPr lang="en-US" sz="4400" b="1" dirty="0" smtClean="0"/>
            </a:br>
            <a:r>
              <a:rPr lang="en-US" sz="3600" b="1" dirty="0" smtClean="0"/>
              <a:t>suspect </a:t>
            </a:r>
            <a:r>
              <a:rPr lang="en-US" sz="3600" b="1" dirty="0"/>
              <a:t>SARS from patient symptoms?</a:t>
            </a:r>
            <a:endParaRPr lang="en-MY" sz="3600" b="1" dirty="0"/>
          </a:p>
        </p:txBody>
      </p:sp>
      <p:sp>
        <p:nvSpPr>
          <p:cNvPr id="4" name="Content Placeholder 3"/>
          <p:cNvSpPr>
            <a:spLocks noGrp="1"/>
          </p:cNvSpPr>
          <p:nvPr>
            <p:ph sz="half" idx="1"/>
          </p:nvPr>
        </p:nvSpPr>
        <p:spPr>
          <a:xfrm>
            <a:off x="107504" y="2059772"/>
            <a:ext cx="4608512" cy="4715615"/>
          </a:xfrm>
        </p:spPr>
        <p:txBody>
          <a:bodyPr>
            <a:noAutofit/>
          </a:bodyPr>
          <a:lstStyle/>
          <a:p>
            <a:pPr marL="109728" indent="0">
              <a:spcAft>
                <a:spcPts val="600"/>
              </a:spcAft>
              <a:buNone/>
            </a:pPr>
            <a:endParaRPr lang="en-MY" sz="1400" dirty="0" smtClean="0"/>
          </a:p>
          <a:p>
            <a:pPr marL="109728" indent="0">
              <a:spcAft>
                <a:spcPts val="600"/>
              </a:spcAft>
              <a:buNone/>
            </a:pPr>
            <a:r>
              <a:rPr lang="en-MY" sz="1400" dirty="0" smtClean="0"/>
              <a:t>The </a:t>
            </a:r>
            <a:r>
              <a:rPr lang="en-MY" sz="1400" dirty="0"/>
              <a:t>following is a set of rules to diagnose Severe Acute Respiratory Syndrome </a:t>
            </a:r>
            <a:r>
              <a:rPr lang="en-MY" sz="1400" dirty="0" smtClean="0"/>
              <a:t> (SARS) from </a:t>
            </a:r>
            <a:r>
              <a:rPr lang="en-MY" sz="1400" dirty="0"/>
              <a:t>patient symptoms.</a:t>
            </a:r>
          </a:p>
          <a:p>
            <a:pPr marL="109728" indent="0">
              <a:spcAft>
                <a:spcPts val="600"/>
              </a:spcAft>
              <a:buNone/>
            </a:pPr>
            <a:r>
              <a:rPr lang="en-MY" sz="1400" i="1" dirty="0" smtClean="0">
                <a:solidFill>
                  <a:srgbClr val="FFC000"/>
                </a:solidFill>
              </a:rPr>
              <a:t>Rule </a:t>
            </a:r>
            <a:r>
              <a:rPr lang="en-MY" sz="1400" i="1" dirty="0">
                <a:solidFill>
                  <a:srgbClr val="FFC000"/>
                </a:solidFill>
              </a:rPr>
              <a:t>1</a:t>
            </a:r>
          </a:p>
          <a:p>
            <a:pPr marL="109728" indent="0">
              <a:spcAft>
                <a:spcPts val="600"/>
              </a:spcAft>
              <a:buNone/>
            </a:pPr>
            <a:r>
              <a:rPr lang="en-MY" sz="1400" b="1" dirty="0"/>
              <a:t>IF</a:t>
            </a:r>
            <a:r>
              <a:rPr lang="en-MY" sz="1400" dirty="0"/>
              <a:t> the patient has </a:t>
            </a:r>
            <a:r>
              <a:rPr lang="en-MY" sz="1400" dirty="0" smtClean="0"/>
              <a:t>cough</a:t>
            </a:r>
            <a:endParaRPr lang="en-MY" sz="1400" dirty="0"/>
          </a:p>
          <a:p>
            <a:pPr marL="109728" indent="0">
              <a:spcAft>
                <a:spcPts val="600"/>
              </a:spcAft>
              <a:buNone/>
            </a:pPr>
            <a:r>
              <a:rPr lang="en-MY" sz="1400" b="1" dirty="0"/>
              <a:t>AND</a:t>
            </a:r>
            <a:r>
              <a:rPr lang="en-MY" sz="1400" dirty="0"/>
              <a:t> the patient experience shortness of </a:t>
            </a:r>
            <a:r>
              <a:rPr lang="en-MY" sz="1400" dirty="0" smtClean="0"/>
              <a:t>breath</a:t>
            </a:r>
            <a:endParaRPr lang="en-MY" sz="1400" dirty="0"/>
          </a:p>
          <a:p>
            <a:pPr marL="109728" indent="0">
              <a:spcAft>
                <a:spcPts val="600"/>
              </a:spcAft>
              <a:buNone/>
            </a:pPr>
            <a:r>
              <a:rPr lang="en-MY" sz="1400" b="1" dirty="0" smtClean="0"/>
              <a:t>	THEN</a:t>
            </a:r>
            <a:r>
              <a:rPr lang="en-MY" sz="1400" dirty="0" smtClean="0"/>
              <a:t> </a:t>
            </a:r>
            <a:r>
              <a:rPr lang="en-MY" sz="1400" dirty="0"/>
              <a:t>we suspect the patient has symptoms of </a:t>
            </a:r>
            <a:r>
              <a:rPr lang="en-MY" sz="1400" dirty="0" smtClean="0"/>
              <a:t>	respiratory </a:t>
            </a:r>
            <a:r>
              <a:rPr lang="en-MY" sz="1400" dirty="0"/>
              <a:t>illness </a:t>
            </a:r>
          </a:p>
          <a:p>
            <a:pPr marL="109728" indent="0">
              <a:spcAft>
                <a:spcPts val="600"/>
              </a:spcAft>
              <a:buNone/>
            </a:pPr>
            <a:r>
              <a:rPr lang="en-MY" sz="1400" i="1" dirty="0" smtClean="0">
                <a:solidFill>
                  <a:srgbClr val="FFC000"/>
                </a:solidFill>
              </a:rPr>
              <a:t>Rule </a:t>
            </a:r>
            <a:r>
              <a:rPr lang="en-MY" sz="1400" i="1" dirty="0">
                <a:solidFill>
                  <a:srgbClr val="FFC000"/>
                </a:solidFill>
              </a:rPr>
              <a:t>2</a:t>
            </a:r>
          </a:p>
          <a:p>
            <a:pPr marL="109728" indent="0">
              <a:spcAft>
                <a:spcPts val="600"/>
              </a:spcAft>
              <a:buNone/>
            </a:pPr>
            <a:r>
              <a:rPr lang="en-MY" sz="1400" b="1" dirty="0"/>
              <a:t>IF</a:t>
            </a:r>
            <a:r>
              <a:rPr lang="en-MY" sz="1400" dirty="0"/>
              <a:t> the patient’s fever greater than 38 </a:t>
            </a:r>
            <a:r>
              <a:rPr lang="en-MY" sz="1400" dirty="0" smtClean="0"/>
              <a:t>Celsius</a:t>
            </a:r>
            <a:endParaRPr lang="en-MY" sz="1400" dirty="0"/>
          </a:p>
          <a:p>
            <a:pPr marL="109728" indent="0">
              <a:spcAft>
                <a:spcPts val="600"/>
              </a:spcAft>
              <a:buNone/>
            </a:pPr>
            <a:r>
              <a:rPr lang="en-MY" sz="1400" b="1" dirty="0" smtClean="0"/>
              <a:t>	THEN</a:t>
            </a:r>
            <a:r>
              <a:rPr lang="en-MY" sz="1400" dirty="0" smtClean="0"/>
              <a:t> </a:t>
            </a:r>
            <a:r>
              <a:rPr lang="en-MY" sz="1400" dirty="0"/>
              <a:t>the patient has high </a:t>
            </a:r>
            <a:r>
              <a:rPr lang="en-MY" sz="1400" dirty="0" smtClean="0"/>
              <a:t>fever</a:t>
            </a:r>
            <a:endParaRPr lang="en-MY" sz="1400" dirty="0"/>
          </a:p>
          <a:p>
            <a:pPr marL="109728" indent="0">
              <a:spcAft>
                <a:spcPts val="600"/>
              </a:spcAft>
              <a:buNone/>
            </a:pPr>
            <a:r>
              <a:rPr lang="en-MY" sz="1400" i="1" dirty="0" smtClean="0">
                <a:solidFill>
                  <a:srgbClr val="FFC000"/>
                </a:solidFill>
              </a:rPr>
              <a:t>Rule </a:t>
            </a:r>
            <a:r>
              <a:rPr lang="en-MY" sz="1400" i="1" dirty="0">
                <a:solidFill>
                  <a:srgbClr val="FFC000"/>
                </a:solidFill>
              </a:rPr>
              <a:t>3</a:t>
            </a:r>
          </a:p>
          <a:p>
            <a:pPr marL="109728" indent="0">
              <a:spcAft>
                <a:spcPts val="600"/>
              </a:spcAft>
              <a:buNone/>
            </a:pPr>
            <a:r>
              <a:rPr lang="en-MY" sz="1400" b="1" dirty="0"/>
              <a:t>IF</a:t>
            </a:r>
            <a:r>
              <a:rPr lang="en-MY" sz="1400" dirty="0"/>
              <a:t> the patient has been sick over 7 </a:t>
            </a:r>
            <a:r>
              <a:rPr lang="en-MY" sz="1400" dirty="0" smtClean="0"/>
              <a:t>days</a:t>
            </a:r>
            <a:r>
              <a:rPr lang="en-MY" sz="1400" dirty="0"/>
              <a:t>	</a:t>
            </a:r>
          </a:p>
          <a:p>
            <a:pPr marL="109728" indent="0">
              <a:spcAft>
                <a:spcPts val="600"/>
              </a:spcAft>
              <a:buNone/>
            </a:pPr>
            <a:r>
              <a:rPr lang="en-MY" sz="1400" b="1" dirty="0"/>
              <a:t>AND</a:t>
            </a:r>
            <a:r>
              <a:rPr lang="en-MY" sz="1400" dirty="0"/>
              <a:t> the patient has high </a:t>
            </a:r>
            <a:r>
              <a:rPr lang="en-MY" sz="1400" dirty="0" smtClean="0"/>
              <a:t>fever</a:t>
            </a:r>
            <a:endParaRPr lang="en-MY" sz="1400" dirty="0"/>
          </a:p>
          <a:p>
            <a:pPr marL="109728" indent="0">
              <a:spcAft>
                <a:spcPts val="600"/>
              </a:spcAft>
              <a:buNone/>
            </a:pPr>
            <a:r>
              <a:rPr lang="en-MY" sz="1400" b="1" dirty="0"/>
              <a:t>AND</a:t>
            </a:r>
            <a:r>
              <a:rPr lang="en-MY" sz="1400" dirty="0"/>
              <a:t> we suspect the patient has symptoms of respiratory illness </a:t>
            </a:r>
          </a:p>
          <a:p>
            <a:pPr marL="109728" indent="0">
              <a:spcAft>
                <a:spcPts val="600"/>
              </a:spcAft>
              <a:buNone/>
            </a:pPr>
            <a:r>
              <a:rPr lang="en-MY" sz="1400" b="1" dirty="0" smtClean="0"/>
              <a:t>	THEN</a:t>
            </a:r>
            <a:r>
              <a:rPr lang="en-MY" sz="1400" dirty="0" smtClean="0"/>
              <a:t> </a:t>
            </a:r>
            <a:r>
              <a:rPr lang="en-MY" sz="1400" dirty="0"/>
              <a:t>we suspect SARS from patient </a:t>
            </a:r>
            <a:r>
              <a:rPr lang="en-MY" sz="1400" dirty="0" smtClean="0"/>
              <a:t>symptoms</a:t>
            </a:r>
            <a:endParaRPr lang="en-MY" sz="1400" dirty="0"/>
          </a:p>
          <a:p>
            <a:pPr marL="109728" indent="0">
              <a:spcAft>
                <a:spcPts val="600"/>
              </a:spcAft>
              <a:buNone/>
            </a:pPr>
            <a:endParaRPr lang="en-US" sz="1400" dirty="0"/>
          </a:p>
        </p:txBody>
      </p:sp>
      <p:sp>
        <p:nvSpPr>
          <p:cNvPr id="5" name="Content Placeholder 4"/>
          <p:cNvSpPr>
            <a:spLocks noGrp="1"/>
          </p:cNvSpPr>
          <p:nvPr>
            <p:ph sz="half" idx="2"/>
          </p:nvPr>
        </p:nvSpPr>
        <p:spPr>
          <a:xfrm>
            <a:off x="4716016" y="1916832"/>
            <a:ext cx="4427984" cy="4858555"/>
          </a:xfrm>
        </p:spPr>
        <p:txBody>
          <a:bodyPr>
            <a:noAutofit/>
          </a:bodyPr>
          <a:lstStyle/>
          <a:p>
            <a:pPr marL="109728" indent="0">
              <a:spcAft>
                <a:spcPts val="600"/>
              </a:spcAft>
              <a:buNone/>
            </a:pPr>
            <a:endParaRPr lang="en-US" sz="1200" dirty="0" smtClean="0"/>
          </a:p>
          <a:p>
            <a:pPr marL="109728" indent="0">
              <a:spcAft>
                <a:spcPts val="600"/>
              </a:spcAft>
              <a:buNone/>
            </a:pPr>
            <a:r>
              <a:rPr lang="en-US" sz="1200" dirty="0" smtClean="0"/>
              <a:t>Assume  that the patient supplied the following facts at the beginning of the consultation session.</a:t>
            </a:r>
          </a:p>
          <a:p>
            <a:pPr marL="109728" indent="0">
              <a:spcAft>
                <a:spcPts val="600"/>
              </a:spcAft>
              <a:buNone/>
            </a:pPr>
            <a:endParaRPr lang="en-US" sz="1200" dirty="0" smtClean="0"/>
          </a:p>
          <a:p>
            <a:pPr marL="109728" indent="0">
              <a:spcAft>
                <a:spcPts val="600"/>
              </a:spcAft>
              <a:buNone/>
            </a:pPr>
            <a:r>
              <a:rPr lang="en-US" sz="1200" dirty="0" smtClean="0"/>
              <a:t>Body temperature 40 Celsius</a:t>
            </a:r>
          </a:p>
          <a:p>
            <a:pPr marL="109728" indent="0">
              <a:spcAft>
                <a:spcPts val="600"/>
              </a:spcAft>
              <a:buNone/>
            </a:pPr>
            <a:r>
              <a:rPr lang="en-US" sz="1200" dirty="0" smtClean="0"/>
              <a:t>Has been sick for  10 days</a:t>
            </a:r>
          </a:p>
          <a:p>
            <a:pPr marL="109728" indent="0">
              <a:spcAft>
                <a:spcPts val="600"/>
              </a:spcAft>
              <a:buNone/>
            </a:pPr>
            <a:r>
              <a:rPr lang="en-US" sz="1200" dirty="0" smtClean="0"/>
              <a:t>Has cough and difficulty in breathing</a:t>
            </a:r>
          </a:p>
          <a:p>
            <a:pPr marL="109728" indent="0">
              <a:spcAft>
                <a:spcPts val="600"/>
              </a:spcAft>
              <a:buNone/>
            </a:pPr>
            <a:r>
              <a:rPr lang="en-US" sz="1200" i="1" dirty="0" smtClean="0">
                <a:solidFill>
                  <a:srgbClr val="FFC000"/>
                </a:solidFill>
              </a:rPr>
              <a:t>Cycle 1 </a:t>
            </a:r>
          </a:p>
          <a:p>
            <a:pPr marL="109728" indent="0">
              <a:spcAft>
                <a:spcPts val="600"/>
              </a:spcAft>
              <a:buNone/>
            </a:pPr>
            <a:r>
              <a:rPr lang="en-US" sz="1200" dirty="0" smtClean="0"/>
              <a:t>Premise 1 of Rule 1 is true</a:t>
            </a:r>
          </a:p>
          <a:p>
            <a:pPr marL="109728" indent="0">
              <a:spcAft>
                <a:spcPts val="600"/>
              </a:spcAft>
              <a:buNone/>
            </a:pPr>
            <a:r>
              <a:rPr lang="en-US" sz="1200" dirty="0" smtClean="0"/>
              <a:t>Premise 2 of Rule 1 is true</a:t>
            </a:r>
          </a:p>
          <a:p>
            <a:pPr marL="109728" indent="0">
              <a:spcAft>
                <a:spcPts val="600"/>
              </a:spcAft>
              <a:buNone/>
            </a:pPr>
            <a:r>
              <a:rPr lang="en-US" sz="1200" dirty="0" smtClean="0"/>
              <a:t>Firing Rule 1</a:t>
            </a:r>
          </a:p>
          <a:p>
            <a:pPr marL="109728" indent="0">
              <a:spcAft>
                <a:spcPts val="600"/>
              </a:spcAft>
              <a:buNone/>
            </a:pPr>
            <a:r>
              <a:rPr lang="en-US" sz="1200" i="1" dirty="0" smtClean="0">
                <a:solidFill>
                  <a:srgbClr val="FFC000"/>
                </a:solidFill>
              </a:rPr>
              <a:t>Cycle 2</a:t>
            </a:r>
          </a:p>
          <a:p>
            <a:pPr marL="109728" indent="0">
              <a:spcAft>
                <a:spcPts val="600"/>
              </a:spcAft>
              <a:buNone/>
            </a:pPr>
            <a:r>
              <a:rPr lang="en-US" sz="1200" dirty="0" smtClean="0"/>
              <a:t>Premise  1 of Rule 2 is true</a:t>
            </a:r>
          </a:p>
          <a:p>
            <a:pPr marL="109728" indent="0">
              <a:spcAft>
                <a:spcPts val="600"/>
              </a:spcAft>
              <a:buNone/>
            </a:pPr>
            <a:r>
              <a:rPr lang="en-US" sz="1200" dirty="0" smtClean="0"/>
              <a:t>Firing Rule 2</a:t>
            </a:r>
          </a:p>
          <a:p>
            <a:pPr marL="109728" indent="0">
              <a:spcAft>
                <a:spcPts val="600"/>
              </a:spcAft>
              <a:buNone/>
            </a:pPr>
            <a:r>
              <a:rPr lang="en-US" sz="1200" i="1" dirty="0" smtClean="0">
                <a:solidFill>
                  <a:srgbClr val="FFC000"/>
                </a:solidFill>
              </a:rPr>
              <a:t>Cycle 3</a:t>
            </a:r>
          </a:p>
          <a:p>
            <a:pPr marL="109728" indent="0">
              <a:spcAft>
                <a:spcPts val="600"/>
              </a:spcAft>
              <a:buNone/>
            </a:pPr>
            <a:r>
              <a:rPr lang="en-US" sz="1200" dirty="0" smtClean="0"/>
              <a:t>Premise 1 of Rule 3 is true</a:t>
            </a:r>
          </a:p>
          <a:p>
            <a:pPr marL="109728" indent="0">
              <a:spcAft>
                <a:spcPts val="600"/>
              </a:spcAft>
              <a:buNone/>
            </a:pPr>
            <a:r>
              <a:rPr lang="en-US" sz="1200" dirty="0" smtClean="0"/>
              <a:t>It is already known that the patient has high fever and symptoms of respiratory illness</a:t>
            </a:r>
          </a:p>
          <a:p>
            <a:pPr marL="109728" indent="0">
              <a:spcAft>
                <a:spcPts val="600"/>
              </a:spcAft>
              <a:buNone/>
            </a:pPr>
            <a:r>
              <a:rPr lang="en-US" sz="1200" dirty="0" smtClean="0"/>
              <a:t>Finally, firing Rule 3  and conclude – suspect SARS from patient symptoms</a:t>
            </a:r>
          </a:p>
          <a:p>
            <a:pPr marL="109728" indent="0">
              <a:spcAft>
                <a:spcPts val="600"/>
              </a:spcAft>
              <a:buNone/>
            </a:pPr>
            <a:endParaRPr lang="en-US" sz="1200" dirty="0" smtClean="0"/>
          </a:p>
        </p:txBody>
      </p:sp>
    </p:spTree>
    <p:extLst>
      <p:ext uri="{BB962C8B-B14F-4D97-AF65-F5344CB8AC3E}">
        <p14:creationId xmlns:p14="http://schemas.microsoft.com/office/powerpoint/2010/main" val="419551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Human experts</a:t>
            </a:r>
            <a:endParaRPr lang="en-MY" sz="4400" b="1" dirty="0"/>
          </a:p>
        </p:txBody>
      </p:sp>
      <p:sp>
        <p:nvSpPr>
          <p:cNvPr id="3" name="Content Placeholder 2"/>
          <p:cNvSpPr>
            <a:spLocks noGrp="1"/>
          </p:cNvSpPr>
          <p:nvPr>
            <p:ph idx="1"/>
          </p:nvPr>
        </p:nvSpPr>
        <p:spPr/>
        <p:txBody>
          <a:bodyPr>
            <a:normAutofit/>
          </a:bodyPr>
          <a:lstStyle/>
          <a:p>
            <a:r>
              <a:rPr lang="en-US" sz="2400" dirty="0" smtClean="0">
                <a:cs typeface="Times New Roman" pitchFamily="18" charset="0"/>
              </a:rPr>
              <a:t>Who are the experts? </a:t>
            </a:r>
          </a:p>
          <a:p>
            <a:pPr lvl="1"/>
            <a:r>
              <a:rPr lang="en-US" sz="2400" dirty="0" smtClean="0">
                <a:solidFill>
                  <a:schemeClr val="tx1"/>
                </a:solidFill>
                <a:cs typeface="Times New Roman" pitchFamily="18" charset="0"/>
              </a:rPr>
              <a:t>Holds highly specialize knowledge in a narrowly defined domain</a:t>
            </a:r>
          </a:p>
          <a:p>
            <a:pPr lvl="1"/>
            <a:r>
              <a:rPr lang="en-US" sz="2400" dirty="0" smtClean="0">
                <a:solidFill>
                  <a:schemeClr val="tx1"/>
                </a:solidFill>
                <a:cs typeface="Times New Roman" pitchFamily="18" charset="0"/>
              </a:rPr>
              <a:t>Possess understanding of the problem</a:t>
            </a:r>
          </a:p>
          <a:p>
            <a:pPr lvl="1"/>
            <a:r>
              <a:rPr lang="en-US" sz="2400" dirty="0" smtClean="0">
                <a:solidFill>
                  <a:schemeClr val="tx1"/>
                </a:solidFill>
                <a:cs typeface="Times New Roman" pitchFamily="18" charset="0"/>
              </a:rPr>
              <a:t>Develops skills through experience in solving the problem</a:t>
            </a:r>
          </a:p>
          <a:p>
            <a:pPr lvl="2"/>
            <a:r>
              <a:rPr lang="en-US" sz="2000" dirty="0" smtClean="0">
                <a:solidFill>
                  <a:schemeClr val="tx1"/>
                </a:solidFill>
                <a:cs typeface="Times New Roman" pitchFamily="18" charset="0"/>
              </a:rPr>
              <a:t>skills that enable him to solve the problem significantly better than average people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7772400" cy="1456267"/>
          </a:xfrm>
        </p:spPr>
        <p:txBody>
          <a:bodyPr>
            <a:normAutofit/>
          </a:bodyPr>
          <a:lstStyle/>
          <a:p>
            <a:r>
              <a:rPr lang="en-US" sz="4400" b="1" dirty="0" smtClean="0"/>
              <a:t>Types of problems solved by expert system</a:t>
            </a:r>
            <a:endParaRPr lang="en-MY" sz="4400" b="1" dirty="0"/>
          </a:p>
        </p:txBody>
      </p:sp>
      <p:sp>
        <p:nvSpPr>
          <p:cNvPr id="3" name="Content Placeholder 2"/>
          <p:cNvSpPr>
            <a:spLocks noGrp="1"/>
          </p:cNvSpPr>
          <p:nvPr>
            <p:ph idx="1"/>
          </p:nvPr>
        </p:nvSpPr>
        <p:spPr>
          <a:xfrm>
            <a:off x="457200" y="1860931"/>
            <a:ext cx="8363272" cy="4997069"/>
          </a:xfrm>
        </p:spPr>
        <p:txBody>
          <a:bodyPr>
            <a:normAutofit fontScale="70000" lnSpcReduction="20000"/>
          </a:bodyPr>
          <a:lstStyle/>
          <a:p>
            <a:pPr>
              <a:spcAft>
                <a:spcPts val="600"/>
              </a:spcAft>
            </a:pPr>
            <a:r>
              <a:rPr lang="en-US" sz="3100" dirty="0" smtClean="0">
                <a:cs typeface="Arial" charset="0"/>
              </a:rPr>
              <a:t>Expert systems have been applied in many areas, such as business, finance, manufacturing, marketing, education, etc. They are used for:</a:t>
            </a:r>
          </a:p>
          <a:p>
            <a:pPr lvl="1">
              <a:spcAft>
                <a:spcPts val="600"/>
              </a:spcAft>
            </a:pPr>
            <a:r>
              <a:rPr lang="en-US" sz="2900" i="1" dirty="0" smtClean="0">
                <a:solidFill>
                  <a:srgbClr val="FFC000"/>
                </a:solidFill>
                <a:cs typeface="Arial" charset="0"/>
              </a:rPr>
              <a:t>Monitoring</a:t>
            </a:r>
            <a:endParaRPr lang="en-US" sz="2900" dirty="0" smtClean="0">
              <a:solidFill>
                <a:srgbClr val="FFC000"/>
              </a:solidFill>
              <a:cs typeface="Arial" charset="0"/>
            </a:endParaRPr>
          </a:p>
          <a:p>
            <a:pPr lvl="2">
              <a:spcAft>
                <a:spcPts val="600"/>
              </a:spcAft>
            </a:pPr>
            <a:r>
              <a:rPr lang="en-US" sz="2300" dirty="0" smtClean="0">
                <a:solidFill>
                  <a:schemeClr val="tx1"/>
                </a:solidFill>
                <a:cs typeface="Arial" charset="0"/>
              </a:rPr>
              <a:t>Monitor water quality with sensor-driven</a:t>
            </a:r>
          </a:p>
          <a:p>
            <a:pPr lvl="1">
              <a:spcAft>
                <a:spcPts val="600"/>
              </a:spcAft>
            </a:pPr>
            <a:r>
              <a:rPr lang="en-US" sz="2900" i="1" dirty="0" smtClean="0">
                <a:solidFill>
                  <a:srgbClr val="FFC000"/>
                </a:solidFill>
                <a:cs typeface="Arial" charset="0"/>
              </a:rPr>
              <a:t>Diagnosis</a:t>
            </a:r>
            <a:endParaRPr lang="en-US" sz="2900" dirty="0" smtClean="0">
              <a:solidFill>
                <a:srgbClr val="FFC000"/>
              </a:solidFill>
              <a:cs typeface="Arial" charset="0"/>
            </a:endParaRPr>
          </a:p>
          <a:p>
            <a:pPr lvl="2">
              <a:spcAft>
                <a:spcPts val="600"/>
              </a:spcAft>
            </a:pPr>
            <a:r>
              <a:rPr lang="en-US" sz="2300" dirty="0" smtClean="0">
                <a:solidFill>
                  <a:schemeClr val="tx1"/>
                </a:solidFill>
                <a:cs typeface="Arial" charset="0"/>
              </a:rPr>
              <a:t>Diagnose patient ailments </a:t>
            </a:r>
          </a:p>
          <a:p>
            <a:pPr lvl="1">
              <a:spcAft>
                <a:spcPts val="600"/>
              </a:spcAft>
            </a:pPr>
            <a:r>
              <a:rPr lang="en-US" sz="2900" i="1" dirty="0" smtClean="0">
                <a:solidFill>
                  <a:srgbClr val="FFC000"/>
                </a:solidFill>
                <a:cs typeface="Arial" charset="0"/>
              </a:rPr>
              <a:t>Troubleshooting</a:t>
            </a:r>
            <a:r>
              <a:rPr lang="en-US" sz="2900" dirty="0" smtClean="0">
                <a:solidFill>
                  <a:srgbClr val="FFC000"/>
                </a:solidFill>
                <a:cs typeface="Arial" charset="0"/>
              </a:rPr>
              <a:t> </a:t>
            </a:r>
          </a:p>
          <a:p>
            <a:pPr lvl="2">
              <a:spcAft>
                <a:spcPts val="600"/>
              </a:spcAft>
            </a:pPr>
            <a:r>
              <a:rPr lang="en-US" sz="2300" dirty="0" smtClean="0">
                <a:solidFill>
                  <a:schemeClr val="tx1"/>
                </a:solidFill>
                <a:cs typeface="Arial" charset="0"/>
              </a:rPr>
              <a:t>Troubleshoot computer problem</a:t>
            </a:r>
          </a:p>
          <a:p>
            <a:pPr lvl="1">
              <a:spcAft>
                <a:spcPts val="600"/>
              </a:spcAft>
            </a:pPr>
            <a:r>
              <a:rPr lang="en-US" sz="2900" i="1" dirty="0" smtClean="0">
                <a:solidFill>
                  <a:srgbClr val="FFC000"/>
                </a:solidFill>
                <a:cs typeface="Arial" charset="0"/>
              </a:rPr>
              <a:t>Prediction</a:t>
            </a:r>
          </a:p>
          <a:p>
            <a:pPr lvl="2">
              <a:spcAft>
                <a:spcPts val="600"/>
              </a:spcAft>
            </a:pPr>
            <a:r>
              <a:rPr lang="en-US" sz="2600" dirty="0" smtClean="0">
                <a:solidFill>
                  <a:srgbClr val="FFC000"/>
                </a:solidFill>
                <a:cs typeface="Arial" charset="0"/>
              </a:rPr>
              <a:t>Predict stock market, weather forecast</a:t>
            </a:r>
          </a:p>
          <a:p>
            <a:pPr lvl="1">
              <a:spcAft>
                <a:spcPts val="600"/>
              </a:spcAft>
            </a:pPr>
            <a:r>
              <a:rPr lang="en-US" sz="2900" i="1" dirty="0" smtClean="0">
                <a:solidFill>
                  <a:srgbClr val="FFC000"/>
                </a:solidFill>
                <a:cs typeface="Arial" charset="0"/>
              </a:rPr>
              <a:t>Planning</a:t>
            </a:r>
          </a:p>
          <a:p>
            <a:pPr lvl="2">
              <a:spcAft>
                <a:spcPts val="600"/>
              </a:spcAft>
            </a:pPr>
            <a:r>
              <a:rPr lang="en-US" sz="2600" dirty="0" smtClean="0">
                <a:solidFill>
                  <a:schemeClr val="tx1"/>
                </a:solidFill>
                <a:cs typeface="Arial" charset="0"/>
              </a:rPr>
              <a:t>Financial planning, production planning</a:t>
            </a:r>
          </a:p>
          <a:p>
            <a:pPr lvl="1">
              <a:spcAft>
                <a:spcPts val="600"/>
              </a:spcAft>
            </a:pPr>
            <a:r>
              <a:rPr lang="en-US" sz="2900" i="1" dirty="0" smtClean="0">
                <a:solidFill>
                  <a:srgbClr val="FFC000"/>
                </a:solidFill>
                <a:ea typeface="Arial Unicode MS" pitchFamily="34" charset="-128"/>
                <a:cs typeface="Arial Unicode MS" pitchFamily="34" charset="-128"/>
              </a:rPr>
              <a:t>Instruction</a:t>
            </a:r>
          </a:p>
          <a:p>
            <a:pPr lvl="2">
              <a:spcAft>
                <a:spcPts val="600"/>
              </a:spcAft>
            </a:pPr>
            <a:r>
              <a:rPr lang="en-US" sz="2600" dirty="0" smtClean="0">
                <a:solidFill>
                  <a:schemeClr val="tx1"/>
                </a:solidFill>
                <a:ea typeface="Arial Unicode MS" pitchFamily="34" charset="-128"/>
                <a:cs typeface="Arial Unicode MS" pitchFamily="34" charset="-128"/>
              </a:rPr>
              <a:t>Diagnose weaknesses in the student’s </a:t>
            </a:r>
            <a:r>
              <a:rPr lang="en-US" altLang="ja-JP" sz="2600" dirty="0" smtClean="0">
                <a:solidFill>
                  <a:schemeClr val="tx1"/>
                </a:solidFill>
                <a:ea typeface="Arial Unicode MS" pitchFamily="34" charset="-128"/>
                <a:cs typeface="Arial" charset="0"/>
              </a:rPr>
              <a:t>knowledge during learning (in tutoring system) and identify appropriate remedies</a:t>
            </a:r>
          </a:p>
        </p:txBody>
      </p:sp>
    </p:spTree>
    <p:extLst>
      <p:ext uri="{BB962C8B-B14F-4D97-AF65-F5344CB8AC3E}">
        <p14:creationId xmlns:p14="http://schemas.microsoft.com/office/powerpoint/2010/main" val="3059450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8003232" cy="1456267"/>
          </a:xfrm>
        </p:spPr>
        <p:txBody>
          <a:bodyPr>
            <a:normAutofit/>
          </a:bodyPr>
          <a:lstStyle/>
          <a:p>
            <a:r>
              <a:rPr lang="en-US" sz="4400" b="1" dirty="0" smtClean="0"/>
              <a:t>Conventional systems vs. expert systems</a:t>
            </a:r>
            <a:endParaRPr lang="en-MY" sz="4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1096682"/>
              </p:ext>
            </p:extLst>
          </p:nvPr>
        </p:nvGraphicFramePr>
        <p:xfrm>
          <a:off x="457200" y="2420888"/>
          <a:ext cx="8239944" cy="4032447"/>
        </p:xfrm>
        <a:graphic>
          <a:graphicData uri="http://schemas.openxmlformats.org/drawingml/2006/table">
            <a:tbl>
              <a:tblPr firstRow="1" bandRow="1">
                <a:tableStyleId>{5C22544A-7EE6-4342-B048-85BDC9FD1C3A}</a:tableStyleId>
              </a:tblPr>
              <a:tblGrid>
                <a:gridCol w="4119972"/>
                <a:gridCol w="4119972"/>
              </a:tblGrid>
              <a:tr h="452179">
                <a:tc>
                  <a:txBody>
                    <a:bodyPr/>
                    <a:lstStyle/>
                    <a:p>
                      <a:r>
                        <a:rPr lang="en-US" dirty="0" smtClean="0"/>
                        <a:t>Conventional systems</a:t>
                      </a:r>
                      <a:endParaRPr lang="en-MY" dirty="0"/>
                    </a:p>
                  </a:txBody>
                  <a:tcPr/>
                </a:tc>
                <a:tc>
                  <a:txBody>
                    <a:bodyPr/>
                    <a:lstStyle/>
                    <a:p>
                      <a:r>
                        <a:rPr lang="en-US" dirty="0" smtClean="0"/>
                        <a:t>Expert systems</a:t>
                      </a:r>
                      <a:endParaRPr lang="en-MY" dirty="0"/>
                    </a:p>
                  </a:txBody>
                  <a:tcPr/>
                </a:tc>
              </a:tr>
              <a:tr h="452179">
                <a:tc>
                  <a:txBody>
                    <a:bodyPr/>
                    <a:lstStyle/>
                    <a:p>
                      <a:r>
                        <a:rPr lang="en-US" dirty="0" smtClean="0"/>
                        <a:t>Use numeric data</a:t>
                      </a:r>
                      <a:endParaRPr lang="en-MY" dirty="0"/>
                    </a:p>
                  </a:txBody>
                  <a:tcPr/>
                </a:tc>
                <a:tc>
                  <a:txBody>
                    <a:bodyPr/>
                    <a:lstStyle/>
                    <a:p>
                      <a:r>
                        <a:rPr lang="en-US" dirty="0" smtClean="0"/>
                        <a:t>Use symbolic</a:t>
                      </a:r>
                      <a:r>
                        <a:rPr lang="en-US" baseline="0" dirty="0" smtClean="0"/>
                        <a:t> knowledge representation</a:t>
                      </a:r>
                      <a:endParaRPr lang="en-MY" dirty="0"/>
                    </a:p>
                  </a:txBody>
                  <a:tcPr/>
                </a:tc>
              </a:tr>
              <a:tr h="780474">
                <a:tc>
                  <a:txBody>
                    <a:bodyPr/>
                    <a:lstStyle/>
                    <a:p>
                      <a:r>
                        <a:rPr lang="en-US" dirty="0" smtClean="0"/>
                        <a:t>Execution is done on a step-by-step basis (algorithmic )</a:t>
                      </a:r>
                      <a:endParaRPr lang="en-MY" dirty="0"/>
                    </a:p>
                  </a:txBody>
                  <a:tcPr/>
                </a:tc>
                <a:tc>
                  <a:txBody>
                    <a:bodyPr/>
                    <a:lstStyle/>
                    <a:p>
                      <a:r>
                        <a:rPr lang="en-US" dirty="0" smtClean="0"/>
                        <a:t>Execution is done using heuristics</a:t>
                      </a:r>
                      <a:r>
                        <a:rPr lang="en-US" baseline="0" dirty="0" smtClean="0"/>
                        <a:t> and logic</a:t>
                      </a:r>
                      <a:endParaRPr lang="en-MY" dirty="0"/>
                    </a:p>
                  </a:txBody>
                  <a:tcPr/>
                </a:tc>
              </a:tr>
              <a:tr h="780474">
                <a:tc>
                  <a:txBody>
                    <a:bodyPr/>
                    <a:lstStyle/>
                    <a:p>
                      <a:r>
                        <a:rPr lang="en-US" dirty="0" smtClean="0"/>
                        <a:t>Information</a:t>
                      </a:r>
                      <a:r>
                        <a:rPr lang="en-US" baseline="0" dirty="0" smtClean="0"/>
                        <a:t> and control integrated</a:t>
                      </a:r>
                      <a:endParaRPr lang="en-MY" dirty="0"/>
                    </a:p>
                  </a:txBody>
                  <a:tcPr/>
                </a:tc>
                <a:tc>
                  <a:txBody>
                    <a:bodyPr/>
                    <a:lstStyle/>
                    <a:p>
                      <a:r>
                        <a:rPr lang="en-US" dirty="0" smtClean="0"/>
                        <a:t>Knowledge</a:t>
                      </a:r>
                      <a:r>
                        <a:rPr lang="en-US" baseline="0" dirty="0" smtClean="0"/>
                        <a:t> base is separated from the processing (inference) mechanism</a:t>
                      </a:r>
                      <a:endParaRPr lang="en-MY" dirty="0"/>
                    </a:p>
                  </a:txBody>
                  <a:tcPr/>
                </a:tc>
              </a:tr>
              <a:tr h="1114962">
                <a:tc>
                  <a:txBody>
                    <a:bodyPr/>
                    <a:lstStyle/>
                    <a:p>
                      <a:r>
                        <a:rPr lang="en-US" dirty="0" smtClean="0"/>
                        <a:t>Final result given. Do</a:t>
                      </a:r>
                      <a:r>
                        <a:rPr lang="en-US" baseline="0" dirty="0" smtClean="0"/>
                        <a:t> not explain why input data are needed or how conclusions are drawn </a:t>
                      </a:r>
                      <a:endParaRPr lang="en-MY" dirty="0"/>
                    </a:p>
                  </a:txBody>
                  <a:tcPr/>
                </a:tc>
                <a:tc>
                  <a:txBody>
                    <a:bodyPr/>
                    <a:lstStyle/>
                    <a:p>
                      <a:r>
                        <a:rPr lang="en-US" dirty="0" smtClean="0"/>
                        <a:t>Recommendation with </a:t>
                      </a:r>
                      <a:r>
                        <a:rPr lang="en-US" i="1" dirty="0" smtClean="0"/>
                        <a:t>explanation</a:t>
                      </a:r>
                      <a:r>
                        <a:rPr lang="en-US" baseline="0" dirty="0" smtClean="0"/>
                        <a:t> (as a part of expert system)</a:t>
                      </a:r>
                      <a:endParaRPr lang="en-MY" dirty="0"/>
                    </a:p>
                  </a:txBody>
                  <a:tcPr/>
                </a:tc>
              </a:tr>
              <a:tr h="452179">
                <a:tc>
                  <a:txBody>
                    <a:bodyPr/>
                    <a:lstStyle/>
                    <a:p>
                      <a:r>
                        <a:rPr lang="en-US" dirty="0" smtClean="0"/>
                        <a:t>Optimal solution</a:t>
                      </a:r>
                      <a:endParaRPr lang="en-MY" dirty="0"/>
                    </a:p>
                  </a:txBody>
                  <a:tcPr/>
                </a:tc>
                <a:tc>
                  <a:txBody>
                    <a:bodyPr/>
                    <a:lstStyle/>
                    <a:p>
                      <a:r>
                        <a:rPr lang="en-US" dirty="0" smtClean="0"/>
                        <a:t>Acceptable solution</a:t>
                      </a:r>
                      <a:endParaRPr lang="en-MY" dirty="0"/>
                    </a:p>
                  </a:txBody>
                  <a:tcPr/>
                </a:tc>
              </a:tr>
            </a:tbl>
          </a:graphicData>
        </a:graphic>
      </p:graphicFrame>
    </p:spTree>
    <p:extLst>
      <p:ext uri="{BB962C8B-B14F-4D97-AF65-F5344CB8AC3E}">
        <p14:creationId xmlns:p14="http://schemas.microsoft.com/office/powerpoint/2010/main" val="2190519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ACTIVITY IN CLASS: </a:t>
            </a:r>
            <a:br>
              <a:rPr lang="en-US" sz="4400" b="1" dirty="0" smtClean="0"/>
            </a:br>
            <a:r>
              <a:rPr lang="en-US" sz="4400" b="1" dirty="0" smtClean="0"/>
              <a:t>Expert system on the web</a:t>
            </a:r>
            <a:endParaRPr lang="en-MY" sz="4400" b="1" dirty="0"/>
          </a:p>
        </p:txBody>
      </p:sp>
      <p:sp>
        <p:nvSpPr>
          <p:cNvPr id="3" name="Content Placeholder 2"/>
          <p:cNvSpPr>
            <a:spLocks noGrp="1"/>
          </p:cNvSpPr>
          <p:nvPr>
            <p:ph idx="1"/>
          </p:nvPr>
        </p:nvSpPr>
        <p:spPr>
          <a:xfrm>
            <a:off x="457200" y="2516171"/>
            <a:ext cx="8291264" cy="3649133"/>
          </a:xfrm>
        </p:spPr>
        <p:txBody>
          <a:bodyPr>
            <a:normAutofit/>
          </a:bodyPr>
          <a:lstStyle/>
          <a:p>
            <a:r>
              <a:rPr lang="en-MY" sz="2400" dirty="0" smtClean="0"/>
              <a:t>Search  the Internet to find application of web-based expert systems.</a:t>
            </a:r>
          </a:p>
          <a:p>
            <a:pPr lvl="1"/>
            <a:r>
              <a:rPr lang="en-MY" sz="2400" dirty="0" smtClean="0">
                <a:solidFill>
                  <a:schemeClr val="tx1"/>
                </a:solidFill>
              </a:rPr>
              <a:t>Prepare a brief summary of such application.</a:t>
            </a:r>
          </a:p>
          <a:p>
            <a:pPr lvl="1"/>
            <a:r>
              <a:rPr lang="en-MY" sz="2400" dirty="0" smtClean="0">
                <a:solidFill>
                  <a:schemeClr val="tx1"/>
                </a:solidFill>
              </a:rPr>
              <a:t>Discuss how are web-based expert systems different from conventional expert systems (standalone) -- from the following perspectives: </a:t>
            </a:r>
          </a:p>
          <a:p>
            <a:pPr lvl="2"/>
            <a:r>
              <a:rPr lang="en-MY" sz="2000" dirty="0" smtClean="0">
                <a:solidFill>
                  <a:schemeClr val="tx1"/>
                </a:solidFill>
              </a:rPr>
              <a:t>advantages and disadvantages.</a:t>
            </a:r>
          </a:p>
          <a:p>
            <a:pPr lvl="2"/>
            <a:endParaRPr lang="en-MY" sz="2200" dirty="0" smtClean="0">
              <a:solidFill>
                <a:schemeClr val="tx1"/>
              </a:solidFill>
            </a:endParaRPr>
          </a:p>
          <a:p>
            <a:endParaRPr lang="en-MY"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What is an expert system?</a:t>
            </a:r>
            <a:endParaRPr lang="en-MY" sz="4400" b="1" dirty="0"/>
          </a:p>
        </p:txBody>
      </p:sp>
      <p:sp>
        <p:nvSpPr>
          <p:cNvPr id="3" name="Content Placeholder 2"/>
          <p:cNvSpPr>
            <a:spLocks noGrp="1"/>
          </p:cNvSpPr>
          <p:nvPr>
            <p:ph idx="1"/>
          </p:nvPr>
        </p:nvSpPr>
        <p:spPr/>
        <p:txBody>
          <a:bodyPr/>
          <a:lstStyle/>
          <a:p>
            <a:r>
              <a:rPr lang="en-US" sz="2400" dirty="0" smtClean="0">
                <a:cs typeface="Times New Roman" pitchFamily="18" charset="0"/>
              </a:rPr>
              <a:t>A computer program derived from an AI field:</a:t>
            </a:r>
          </a:p>
          <a:p>
            <a:pPr lvl="2"/>
            <a:r>
              <a:rPr lang="en-US" sz="2000" dirty="0">
                <a:solidFill>
                  <a:schemeClr val="tx1"/>
                </a:solidFill>
                <a:cs typeface="Times New Roman" pitchFamily="18" charset="0"/>
              </a:rPr>
              <a:t>D</a:t>
            </a:r>
            <a:r>
              <a:rPr lang="en-US" sz="2000" dirty="0" smtClean="0">
                <a:solidFill>
                  <a:schemeClr val="tx1"/>
                </a:solidFill>
                <a:cs typeface="Times New Roman" pitchFamily="18" charset="0"/>
              </a:rPr>
              <a:t>esign to capture expert</a:t>
            </a:r>
            <a:r>
              <a:rPr lang="ja-JP" altLang="en-US" sz="2000" dirty="0" smtClean="0">
                <a:solidFill>
                  <a:schemeClr val="tx1"/>
                </a:solidFill>
                <a:cs typeface="Times New Roman" pitchFamily="18" charset="0"/>
              </a:rPr>
              <a:t>’</a:t>
            </a:r>
            <a:r>
              <a:rPr lang="en-US" altLang="ja-JP" sz="2000" dirty="0" smtClean="0">
                <a:solidFill>
                  <a:schemeClr val="tx1"/>
                </a:solidFill>
                <a:cs typeface="Times New Roman" pitchFamily="18" charset="0"/>
              </a:rPr>
              <a:t>s knowledge and reasoning</a:t>
            </a:r>
          </a:p>
          <a:p>
            <a:pPr lvl="2"/>
            <a:r>
              <a:rPr lang="en-US" sz="2000" dirty="0">
                <a:solidFill>
                  <a:schemeClr val="tx1"/>
                </a:solidFill>
                <a:cs typeface="Times New Roman" pitchFamily="18" charset="0"/>
              </a:rPr>
              <a:t>D</a:t>
            </a:r>
            <a:r>
              <a:rPr lang="en-US" sz="2000" dirty="0" smtClean="0">
                <a:solidFill>
                  <a:schemeClr val="tx1"/>
                </a:solidFill>
                <a:cs typeface="Times New Roman" pitchFamily="18" charset="0"/>
              </a:rPr>
              <a:t>esign to solves specific problem where currently there is human expertise in a domain of narrow specialization</a:t>
            </a:r>
          </a:p>
          <a:p>
            <a:pPr lvl="3">
              <a:buClr>
                <a:srgbClr val="ED3742"/>
              </a:buClr>
            </a:pPr>
            <a:r>
              <a:rPr lang="en-US" sz="1800" dirty="0" smtClean="0">
                <a:cs typeface="Times New Roman" pitchFamily="18" charset="0"/>
              </a:rPr>
              <a:t>e.g. in medical domain -- knowledge on diagnosing infectious blood diseases</a:t>
            </a:r>
          </a:p>
          <a:p>
            <a:pPr lvl="2"/>
            <a:r>
              <a:rPr lang="en-US" sz="2000" dirty="0">
                <a:solidFill>
                  <a:schemeClr val="tx1"/>
                </a:solidFill>
                <a:cs typeface="Times New Roman" pitchFamily="18" charset="0"/>
              </a:rPr>
              <a:t>C</a:t>
            </a:r>
            <a:r>
              <a:rPr lang="en-US" sz="2000" dirty="0" smtClean="0">
                <a:solidFill>
                  <a:schemeClr val="tx1"/>
                </a:solidFill>
                <a:cs typeface="Times New Roman" pitchFamily="18" charset="0"/>
              </a:rPr>
              <a:t>ompetence in solving problem and making decision, comparable to a human expert.</a:t>
            </a:r>
          </a:p>
          <a:p>
            <a:endParaRPr lang="en-MY"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Differences between human experts and expert systems</a:t>
            </a:r>
            <a:endParaRPr lang="en-MY" sz="4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4612770"/>
              </p:ext>
            </p:extLst>
          </p:nvPr>
        </p:nvGraphicFramePr>
        <p:xfrm>
          <a:off x="457200" y="2204862"/>
          <a:ext cx="8239944" cy="4363682"/>
        </p:xfrm>
        <a:graphic>
          <a:graphicData uri="http://schemas.openxmlformats.org/drawingml/2006/table">
            <a:tbl>
              <a:tblPr firstRow="1" bandRow="1">
                <a:tableStyleId>{5C22544A-7EE6-4342-B048-85BDC9FD1C3A}</a:tableStyleId>
              </a:tblPr>
              <a:tblGrid>
                <a:gridCol w="2746648"/>
                <a:gridCol w="2746648"/>
                <a:gridCol w="2746648"/>
              </a:tblGrid>
              <a:tr h="507442">
                <a:tc>
                  <a:txBody>
                    <a:bodyPr/>
                    <a:lstStyle/>
                    <a:p>
                      <a:r>
                        <a:rPr lang="en-US" sz="2400" dirty="0" smtClean="0"/>
                        <a:t>Factor</a:t>
                      </a:r>
                      <a:endParaRPr lang="en-MY" sz="2400" dirty="0"/>
                    </a:p>
                  </a:txBody>
                  <a:tcPr/>
                </a:tc>
                <a:tc>
                  <a:txBody>
                    <a:bodyPr/>
                    <a:lstStyle/>
                    <a:p>
                      <a:r>
                        <a:rPr lang="en-US" sz="2400" dirty="0" smtClean="0"/>
                        <a:t>Human</a:t>
                      </a:r>
                      <a:r>
                        <a:rPr lang="en-US" sz="2400" baseline="0" dirty="0" smtClean="0"/>
                        <a:t> expert</a:t>
                      </a:r>
                      <a:endParaRPr lang="en-MY" sz="2400" dirty="0"/>
                    </a:p>
                  </a:txBody>
                  <a:tcPr/>
                </a:tc>
                <a:tc>
                  <a:txBody>
                    <a:bodyPr/>
                    <a:lstStyle/>
                    <a:p>
                      <a:r>
                        <a:rPr lang="en-US" sz="2400" dirty="0" smtClean="0"/>
                        <a:t>Expert system</a:t>
                      </a:r>
                      <a:endParaRPr lang="en-MY" sz="2400" dirty="0"/>
                    </a:p>
                  </a:txBody>
                  <a:tcPr/>
                </a:tc>
              </a:tr>
              <a:tr h="507389">
                <a:tc>
                  <a:txBody>
                    <a:bodyPr/>
                    <a:lstStyle/>
                    <a:p>
                      <a:pPr algn="l"/>
                      <a:r>
                        <a:rPr lang="en-US" sz="2400" b="0" dirty="0" smtClean="0"/>
                        <a:t>Availability</a:t>
                      </a:r>
                      <a:endParaRPr lang="en-MY" sz="2400" b="0" dirty="0"/>
                    </a:p>
                  </a:txBody>
                  <a:tcPr marT="45696" marB="45696"/>
                </a:tc>
                <a:tc>
                  <a:txBody>
                    <a:bodyPr/>
                    <a:lstStyle/>
                    <a:p>
                      <a:pPr algn="l"/>
                      <a:r>
                        <a:rPr lang="en-US" sz="2400" b="0" dirty="0" smtClean="0"/>
                        <a:t>Workday</a:t>
                      </a:r>
                      <a:endParaRPr lang="en-MY" sz="2400" b="0" dirty="0"/>
                    </a:p>
                  </a:txBody>
                  <a:tcPr marT="45696" marB="45696"/>
                </a:tc>
                <a:tc>
                  <a:txBody>
                    <a:bodyPr/>
                    <a:lstStyle/>
                    <a:p>
                      <a:pPr algn="l"/>
                      <a:r>
                        <a:rPr lang="en-MY" sz="2400" b="0" dirty="0" smtClean="0"/>
                        <a:t>24/7</a:t>
                      </a:r>
                      <a:endParaRPr lang="en-MY" sz="2400" b="0" dirty="0"/>
                    </a:p>
                  </a:txBody>
                  <a:tcPr marT="45696" marB="45696"/>
                </a:tc>
              </a:tr>
              <a:tr h="507389">
                <a:tc>
                  <a:txBody>
                    <a:bodyPr/>
                    <a:lstStyle/>
                    <a:p>
                      <a:pPr algn="l"/>
                      <a:r>
                        <a:rPr lang="en-US" sz="2400" b="0" dirty="0" smtClean="0"/>
                        <a:t>Geographic</a:t>
                      </a:r>
                      <a:endParaRPr lang="en-MY" sz="2400" b="0" dirty="0"/>
                    </a:p>
                  </a:txBody>
                  <a:tcPr marT="45696" marB="45696"/>
                </a:tc>
                <a:tc>
                  <a:txBody>
                    <a:bodyPr/>
                    <a:lstStyle/>
                    <a:p>
                      <a:pPr algn="l"/>
                      <a:r>
                        <a:rPr lang="en-US" sz="2400" b="0" dirty="0" smtClean="0"/>
                        <a:t>Local</a:t>
                      </a:r>
                      <a:endParaRPr lang="en-MY" sz="2400" b="0" dirty="0"/>
                    </a:p>
                  </a:txBody>
                  <a:tcPr marT="45696" marB="45696"/>
                </a:tc>
                <a:tc>
                  <a:txBody>
                    <a:bodyPr/>
                    <a:lstStyle/>
                    <a:p>
                      <a:pPr algn="l"/>
                      <a:r>
                        <a:rPr lang="en-MY" sz="2400" b="0" dirty="0" smtClean="0"/>
                        <a:t>Disperse location</a:t>
                      </a:r>
                      <a:endParaRPr lang="en-MY" sz="2400" b="0" dirty="0"/>
                    </a:p>
                  </a:txBody>
                  <a:tcPr marT="45696" marB="45696"/>
                </a:tc>
              </a:tr>
              <a:tr h="507389">
                <a:tc>
                  <a:txBody>
                    <a:bodyPr/>
                    <a:lstStyle/>
                    <a:p>
                      <a:pPr algn="l"/>
                      <a:r>
                        <a:rPr lang="en-US" sz="2400" b="0" dirty="0" smtClean="0"/>
                        <a:t>Performance</a:t>
                      </a:r>
                      <a:endParaRPr lang="en-MY" sz="2400" b="0" dirty="0"/>
                    </a:p>
                  </a:txBody>
                  <a:tcPr marT="45696" marB="45696"/>
                </a:tc>
                <a:tc>
                  <a:txBody>
                    <a:bodyPr/>
                    <a:lstStyle/>
                    <a:p>
                      <a:pPr algn="l"/>
                      <a:r>
                        <a:rPr lang="en-US" sz="2400" b="0" dirty="0" smtClean="0"/>
                        <a:t>Variable</a:t>
                      </a:r>
                      <a:endParaRPr lang="en-MY" sz="2400" b="0" dirty="0"/>
                    </a:p>
                  </a:txBody>
                  <a:tcPr marT="45696" marB="45696"/>
                </a:tc>
                <a:tc>
                  <a:txBody>
                    <a:bodyPr/>
                    <a:lstStyle/>
                    <a:p>
                      <a:pPr algn="l"/>
                      <a:r>
                        <a:rPr lang="en-US" sz="2400" b="0" dirty="0" smtClean="0"/>
                        <a:t>Consistent</a:t>
                      </a:r>
                      <a:endParaRPr lang="en-MY" sz="2400" b="0" dirty="0"/>
                    </a:p>
                  </a:txBody>
                  <a:tcPr marT="45696" marB="45696"/>
                </a:tc>
              </a:tr>
              <a:tr h="913342">
                <a:tc>
                  <a:txBody>
                    <a:bodyPr/>
                    <a:lstStyle/>
                    <a:p>
                      <a:pPr algn="l"/>
                      <a:r>
                        <a:rPr lang="en-US" sz="2400" b="0" dirty="0" smtClean="0"/>
                        <a:t>Speed</a:t>
                      </a:r>
                      <a:endParaRPr lang="en-MY" sz="2400" b="0" dirty="0"/>
                    </a:p>
                  </a:txBody>
                  <a:tcPr marT="45696" marB="45696"/>
                </a:tc>
                <a:tc>
                  <a:txBody>
                    <a:bodyPr/>
                    <a:lstStyle/>
                    <a:p>
                      <a:pPr algn="l"/>
                      <a:r>
                        <a:rPr lang="en-US" sz="2400" b="0" dirty="0" smtClean="0"/>
                        <a:t>Variable</a:t>
                      </a:r>
                      <a:endParaRPr lang="en-MY" sz="2400" b="0" dirty="0"/>
                    </a:p>
                  </a:txBody>
                  <a:tcPr marT="45696" marB="45696"/>
                </a:tc>
                <a:tc>
                  <a:txBody>
                    <a:bodyPr/>
                    <a:lstStyle/>
                    <a:p>
                      <a:pPr algn="l"/>
                      <a:r>
                        <a:rPr lang="en-US" sz="2400" b="0" dirty="0" smtClean="0"/>
                        <a:t>Consistent</a:t>
                      </a:r>
                      <a:r>
                        <a:rPr lang="en-US" sz="2400" b="0" baseline="0" dirty="0" smtClean="0"/>
                        <a:t> and faster</a:t>
                      </a:r>
                      <a:endParaRPr lang="en-MY" sz="2400" b="0" dirty="0"/>
                    </a:p>
                  </a:txBody>
                  <a:tcPr marT="45696" marB="45696"/>
                </a:tc>
              </a:tr>
              <a:tr h="507389">
                <a:tc>
                  <a:txBody>
                    <a:bodyPr/>
                    <a:lstStyle/>
                    <a:p>
                      <a:pPr algn="l"/>
                      <a:r>
                        <a:rPr lang="en-US" sz="2400" b="0" dirty="0" smtClean="0"/>
                        <a:t>Cost</a:t>
                      </a:r>
                      <a:endParaRPr lang="en-MY" sz="2400" b="0" dirty="0"/>
                    </a:p>
                  </a:txBody>
                  <a:tcPr marT="45696" marB="45696"/>
                </a:tc>
                <a:tc>
                  <a:txBody>
                    <a:bodyPr/>
                    <a:lstStyle/>
                    <a:p>
                      <a:pPr algn="l"/>
                      <a:r>
                        <a:rPr lang="en-US" sz="2400" b="0" dirty="0" smtClean="0"/>
                        <a:t>High</a:t>
                      </a:r>
                      <a:endParaRPr lang="en-MY" sz="2400" b="0" dirty="0"/>
                    </a:p>
                  </a:txBody>
                  <a:tcPr marT="45696" marB="45696"/>
                </a:tc>
                <a:tc>
                  <a:txBody>
                    <a:bodyPr/>
                    <a:lstStyle/>
                    <a:p>
                      <a:pPr algn="l"/>
                      <a:r>
                        <a:rPr lang="en-MY" sz="2400" b="0" dirty="0" smtClean="0"/>
                        <a:t>Affordable</a:t>
                      </a:r>
                      <a:endParaRPr lang="en-MY" sz="2400" b="0" dirty="0"/>
                    </a:p>
                  </a:txBody>
                  <a:tcPr marT="45696" marB="45696"/>
                </a:tc>
              </a:tr>
              <a:tr h="913342">
                <a:tc>
                  <a:txBody>
                    <a:bodyPr/>
                    <a:lstStyle/>
                    <a:p>
                      <a:pPr algn="l"/>
                      <a:r>
                        <a:rPr lang="en-US" sz="2400" b="0" dirty="0" smtClean="0"/>
                        <a:t>Knowledge transfer</a:t>
                      </a:r>
                      <a:endParaRPr lang="en-MY" sz="2400" b="0" dirty="0"/>
                    </a:p>
                  </a:txBody>
                  <a:tcPr marT="45696" marB="45696"/>
                </a:tc>
                <a:tc>
                  <a:txBody>
                    <a:bodyPr/>
                    <a:lstStyle/>
                    <a:p>
                      <a:pPr algn="l"/>
                      <a:r>
                        <a:rPr lang="en-US" sz="2400" b="0" dirty="0" smtClean="0"/>
                        <a:t>Difficult</a:t>
                      </a:r>
                      <a:endParaRPr lang="en-MY" sz="2400" b="0" dirty="0"/>
                    </a:p>
                  </a:txBody>
                  <a:tcPr marT="45696" marB="45696"/>
                </a:tc>
                <a:tc>
                  <a:txBody>
                    <a:bodyPr/>
                    <a:lstStyle/>
                    <a:p>
                      <a:pPr algn="l"/>
                      <a:r>
                        <a:rPr lang="en-US" sz="2400" b="0" dirty="0" smtClean="0"/>
                        <a:t>Easy and can be duplicated</a:t>
                      </a:r>
                      <a:endParaRPr lang="en-MY" sz="2400" b="0" dirty="0"/>
                    </a:p>
                  </a:txBody>
                  <a:tcPr marT="45696" marB="45696"/>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Expert System Application</a:t>
            </a:r>
            <a:endParaRPr lang="en-US" sz="4400" b="1" dirty="0"/>
          </a:p>
        </p:txBody>
      </p:sp>
      <p:sp>
        <p:nvSpPr>
          <p:cNvPr id="3" name="Content Placeholder 2"/>
          <p:cNvSpPr>
            <a:spLocks noGrp="1"/>
          </p:cNvSpPr>
          <p:nvPr>
            <p:ph idx="1"/>
          </p:nvPr>
        </p:nvSpPr>
        <p:spPr/>
        <p:txBody>
          <a:bodyPr>
            <a:normAutofit fontScale="92500" lnSpcReduction="20000"/>
          </a:bodyPr>
          <a:lstStyle/>
          <a:p>
            <a:endParaRPr lang="en-US" sz="2400" dirty="0" smtClean="0"/>
          </a:p>
          <a:p>
            <a:endParaRPr lang="en-US" sz="2400" dirty="0"/>
          </a:p>
          <a:p>
            <a:r>
              <a:rPr lang="en-US" sz="2400" dirty="0" smtClean="0"/>
              <a:t>MYCIN</a:t>
            </a:r>
          </a:p>
          <a:p>
            <a:r>
              <a:rPr lang="en-US" sz="2400" dirty="0" smtClean="0"/>
              <a:t>PROSPECTOR</a:t>
            </a:r>
          </a:p>
          <a:p>
            <a:r>
              <a:rPr lang="en-US" sz="2400" dirty="0" smtClean="0"/>
              <a:t>DENDRAL</a:t>
            </a:r>
          </a:p>
          <a:p>
            <a:r>
              <a:rPr lang="en-US" sz="2400" dirty="0" smtClean="0"/>
              <a:t>XCON</a:t>
            </a:r>
          </a:p>
          <a:p>
            <a:endParaRPr lang="en-US" sz="2400" dirty="0"/>
          </a:p>
          <a:p>
            <a:endParaRPr lang="en-US" sz="2400" dirty="0" smtClean="0"/>
          </a:p>
          <a:p>
            <a:r>
              <a:rPr lang="en-US" sz="2400" dirty="0" smtClean="0"/>
              <a:t>What kind of expert system would you love to have/develop?</a:t>
            </a:r>
          </a:p>
          <a:p>
            <a:endParaRPr lang="en-MY" sz="2400" dirty="0"/>
          </a:p>
          <a:p>
            <a:endParaRPr lang="en-US" dirty="0" smtClean="0"/>
          </a:p>
          <a:p>
            <a:pPr marL="109728" indent="0">
              <a:buNone/>
            </a:pPr>
            <a:endParaRPr lang="en-US" dirty="0"/>
          </a:p>
        </p:txBody>
      </p:sp>
    </p:spTree>
    <p:extLst>
      <p:ext uri="{BB962C8B-B14F-4D97-AF65-F5344CB8AC3E}">
        <p14:creationId xmlns:p14="http://schemas.microsoft.com/office/powerpoint/2010/main" val="24085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dissolv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Structure of expert systems</a:t>
            </a:r>
            <a:endParaRPr lang="en-MY" sz="4400" b="1" dirty="0"/>
          </a:p>
        </p:txBody>
      </p:sp>
      <p:pic>
        <p:nvPicPr>
          <p:cNvPr id="1026" name="Picture 2" descr="Expert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2" y="2065868"/>
            <a:ext cx="56673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274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603"/>
            <a:ext cx="7772400" cy="1456267"/>
          </a:xfrm>
        </p:spPr>
        <p:txBody>
          <a:bodyPr>
            <a:normAutofit/>
          </a:bodyPr>
          <a:lstStyle/>
          <a:p>
            <a:r>
              <a:rPr lang="en-US" sz="4400" b="1" dirty="0" smtClean="0"/>
              <a:t>KNOWLEDGE BASE</a:t>
            </a:r>
            <a:endParaRPr lang="en-MY" sz="4400" b="1" dirty="0"/>
          </a:p>
        </p:txBody>
      </p:sp>
      <p:sp>
        <p:nvSpPr>
          <p:cNvPr id="3" name="Content Placeholder 2"/>
          <p:cNvSpPr>
            <a:spLocks noGrp="1"/>
          </p:cNvSpPr>
          <p:nvPr>
            <p:ph idx="1"/>
          </p:nvPr>
        </p:nvSpPr>
        <p:spPr>
          <a:xfrm>
            <a:off x="457200" y="1916832"/>
            <a:ext cx="7772400" cy="4752528"/>
          </a:xfrm>
        </p:spPr>
        <p:txBody>
          <a:bodyPr anchor="t">
            <a:normAutofit/>
          </a:bodyPr>
          <a:lstStyle/>
          <a:p>
            <a:r>
              <a:rPr lang="en-US" sz="2400" b="1" i="1" dirty="0" smtClean="0">
                <a:solidFill>
                  <a:srgbClr val="FFFF00"/>
                </a:solidFill>
                <a:cs typeface="Times New Roman" pitchFamily="18" charset="0"/>
              </a:rPr>
              <a:t>Knowledge </a:t>
            </a:r>
            <a:r>
              <a:rPr lang="en-US" sz="2400" b="1" i="1" dirty="0">
                <a:solidFill>
                  <a:srgbClr val="FFFF00"/>
                </a:solidFill>
                <a:cs typeface="Times New Roman" pitchFamily="18" charset="0"/>
              </a:rPr>
              <a:t>A</a:t>
            </a:r>
            <a:r>
              <a:rPr lang="en-US" sz="2400" b="1" i="1" dirty="0" smtClean="0">
                <a:solidFill>
                  <a:srgbClr val="FFFF00"/>
                </a:solidFill>
                <a:cs typeface="Times New Roman" pitchFamily="18" charset="0"/>
              </a:rPr>
              <a:t>cquisition</a:t>
            </a:r>
          </a:p>
          <a:p>
            <a:pPr lvl="1"/>
            <a:r>
              <a:rPr lang="en-US" sz="2000" dirty="0" smtClean="0">
                <a:solidFill>
                  <a:schemeClr val="tx1"/>
                </a:solidFill>
                <a:cs typeface="Times New Roman" pitchFamily="18" charset="0"/>
              </a:rPr>
              <a:t>Allows the expert to enter their knowledge/expertise into the system</a:t>
            </a:r>
          </a:p>
          <a:p>
            <a:pPr lvl="1"/>
            <a:r>
              <a:rPr lang="en-US" sz="2000" dirty="0" smtClean="0">
                <a:cs typeface="Times New Roman" pitchFamily="18" charset="0"/>
              </a:rPr>
              <a:t>Three principal stages:</a:t>
            </a:r>
          </a:p>
          <a:p>
            <a:pPr lvl="2"/>
            <a:r>
              <a:rPr lang="en-US" sz="1800" dirty="0" smtClean="0">
                <a:solidFill>
                  <a:srgbClr val="92D050"/>
                </a:solidFill>
                <a:cs typeface="Times New Roman" pitchFamily="18" charset="0"/>
              </a:rPr>
              <a:t>Knowledge elicitation </a:t>
            </a:r>
            <a:r>
              <a:rPr lang="en-US" sz="1800" dirty="0" smtClean="0">
                <a:solidFill>
                  <a:schemeClr val="tx1"/>
                </a:solidFill>
                <a:cs typeface="Times New Roman" pitchFamily="18" charset="0"/>
              </a:rPr>
              <a:t>– the interaction between the expert and knowledge engineer to elicit the knowledge in systematic way</a:t>
            </a:r>
          </a:p>
          <a:p>
            <a:pPr lvl="2"/>
            <a:r>
              <a:rPr lang="en-US" sz="1800" dirty="0" smtClean="0">
                <a:solidFill>
                  <a:srgbClr val="92D050"/>
                </a:solidFill>
                <a:cs typeface="Times New Roman" pitchFamily="18" charset="0"/>
              </a:rPr>
              <a:t>Intermediate representation </a:t>
            </a:r>
            <a:r>
              <a:rPr lang="en-US" sz="1800" dirty="0" smtClean="0">
                <a:cs typeface="Times New Roman" pitchFamily="18" charset="0"/>
              </a:rPr>
              <a:t>– knowledge obtained is stored in some form of human friendly representation</a:t>
            </a:r>
          </a:p>
          <a:p>
            <a:pPr lvl="2"/>
            <a:r>
              <a:rPr lang="en-US" sz="1800" dirty="0" smtClean="0">
                <a:solidFill>
                  <a:srgbClr val="92D050"/>
                </a:solidFill>
                <a:cs typeface="Times New Roman" pitchFamily="18" charset="0"/>
              </a:rPr>
              <a:t>Executable form </a:t>
            </a:r>
            <a:r>
              <a:rPr lang="en-US" sz="1800" dirty="0" smtClean="0">
                <a:solidFill>
                  <a:schemeClr val="tx1"/>
                </a:solidFill>
                <a:cs typeface="Times New Roman" pitchFamily="18" charset="0"/>
              </a:rPr>
              <a:t>(e.g. production rules) – intermediate representation is compiled for the inference engine to process.</a:t>
            </a:r>
          </a:p>
          <a:p>
            <a:pPr lvl="2"/>
            <a:endParaRPr lang="en-US" sz="1800" dirty="0" smtClean="0">
              <a:solidFill>
                <a:schemeClr val="tx1"/>
              </a:solidFill>
              <a:cs typeface="Times New Roman" pitchFamily="18" charset="0"/>
            </a:endParaRPr>
          </a:p>
          <a:p>
            <a:pPr lvl="2"/>
            <a:endParaRPr lang="en-US" dirty="0" smtClean="0">
              <a:solidFill>
                <a:schemeClr val="tx1"/>
              </a:solidFill>
              <a:cs typeface="Times New Roman" pitchFamily="18" charset="0"/>
            </a:endParaRPr>
          </a:p>
          <a:p>
            <a:pPr>
              <a:buClr>
                <a:srgbClr val="ED3742"/>
              </a:buClr>
              <a:buNone/>
            </a:pPr>
            <a:endParaRPr lang="en-US" sz="2200" dirty="0" smtClean="0">
              <a:solidFill>
                <a:schemeClr val="tx1"/>
              </a:solidFill>
              <a:cs typeface="Times New Roman" pitchFamily="18" charset="0"/>
            </a:endParaRPr>
          </a:p>
          <a:p>
            <a:endParaRPr lang="en-M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52603"/>
            <a:ext cx="7772400" cy="1456267"/>
          </a:xfrm>
        </p:spPr>
        <p:txBody>
          <a:bodyPr>
            <a:normAutofit/>
          </a:bodyPr>
          <a:lstStyle/>
          <a:p>
            <a:r>
              <a:rPr lang="en-US" sz="4400" b="1" dirty="0"/>
              <a:t>Stages of knowledge acquisition</a:t>
            </a:r>
          </a:p>
        </p:txBody>
      </p:sp>
      <p:pic>
        <p:nvPicPr>
          <p:cNvPr id="5" name="Picture 4"/>
          <p:cNvPicPr>
            <a:picLocks noChangeAspect="1"/>
          </p:cNvPicPr>
          <p:nvPr/>
        </p:nvPicPr>
        <p:blipFill>
          <a:blip r:embed="rId3"/>
          <a:stretch>
            <a:fillRect/>
          </a:stretch>
        </p:blipFill>
        <p:spPr>
          <a:xfrm>
            <a:off x="656225" y="2492896"/>
            <a:ext cx="7606911" cy="3493125"/>
          </a:xfrm>
          <a:prstGeom prst="rect">
            <a:avLst/>
          </a:prstGeom>
        </p:spPr>
      </p:pic>
    </p:spTree>
    <p:extLst>
      <p:ext uri="{BB962C8B-B14F-4D97-AF65-F5344CB8AC3E}">
        <p14:creationId xmlns:p14="http://schemas.microsoft.com/office/powerpoint/2010/main" val="3870313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lvl="1"/>
            <a:r>
              <a:rPr lang="en-US" sz="2000" dirty="0" smtClean="0"/>
              <a:t>Level of knowledge analysis</a:t>
            </a:r>
          </a:p>
          <a:p>
            <a:pPr lvl="2"/>
            <a:r>
              <a:rPr lang="en-US" sz="1800" dirty="0" smtClean="0"/>
              <a:t>Knowledge Identification</a:t>
            </a:r>
          </a:p>
          <a:p>
            <a:pPr lvl="2"/>
            <a:r>
              <a:rPr lang="en-US" sz="1800" dirty="0" smtClean="0"/>
              <a:t>Knowledge Conceptualization</a:t>
            </a:r>
          </a:p>
          <a:p>
            <a:pPr lvl="2"/>
            <a:r>
              <a:rPr lang="en-US" sz="1800" dirty="0" smtClean="0"/>
              <a:t>Epistemological Analysis</a:t>
            </a:r>
          </a:p>
          <a:p>
            <a:pPr lvl="2"/>
            <a:r>
              <a:rPr lang="en-US" sz="1800" dirty="0" smtClean="0"/>
              <a:t>Logical Analysis</a:t>
            </a:r>
          </a:p>
          <a:p>
            <a:pPr lvl="2"/>
            <a:r>
              <a:rPr lang="en-US" sz="1800" dirty="0" smtClean="0"/>
              <a:t>Implementation Analysis</a:t>
            </a:r>
            <a:endParaRPr lang="en-US" sz="1800" dirty="0"/>
          </a:p>
        </p:txBody>
      </p:sp>
      <p:sp>
        <p:nvSpPr>
          <p:cNvPr id="4" name="Title 1"/>
          <p:cNvSpPr>
            <a:spLocks noGrp="1"/>
          </p:cNvSpPr>
          <p:nvPr>
            <p:ph type="title"/>
          </p:nvPr>
        </p:nvSpPr>
        <p:spPr>
          <a:xfrm>
            <a:off x="457200" y="452603"/>
            <a:ext cx="7772400" cy="1456267"/>
          </a:xfrm>
        </p:spPr>
        <p:txBody>
          <a:bodyPr>
            <a:normAutofit/>
          </a:bodyPr>
          <a:lstStyle/>
          <a:p>
            <a:r>
              <a:rPr lang="en-US" sz="4400" b="1" dirty="0" smtClean="0"/>
              <a:t>KNOWLEDGE ANALYSIS</a:t>
            </a:r>
            <a:endParaRPr lang="en-MY" sz="4400" b="1" i="1" dirty="0"/>
          </a:p>
        </p:txBody>
      </p:sp>
    </p:spTree>
    <p:extLst>
      <p:ext uri="{BB962C8B-B14F-4D97-AF65-F5344CB8AC3E}">
        <p14:creationId xmlns:p14="http://schemas.microsoft.com/office/powerpoint/2010/main" val="192671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593</TotalTime>
  <Words>3212</Words>
  <Application>Microsoft Office PowerPoint</Application>
  <PresentationFormat>On-screen Show (4:3)</PresentationFormat>
  <Paragraphs>359</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Unicode MS</vt:lpstr>
      <vt:lpstr>ＭＳ Ｐゴシック</vt:lpstr>
      <vt:lpstr>Arial</vt:lpstr>
      <vt:lpstr>Calibri</vt:lpstr>
      <vt:lpstr>Calibri Light</vt:lpstr>
      <vt:lpstr>Times New Roman</vt:lpstr>
      <vt:lpstr>Celestial</vt:lpstr>
      <vt:lpstr>Expert System</vt:lpstr>
      <vt:lpstr>Human experts</vt:lpstr>
      <vt:lpstr>What is an expert system?</vt:lpstr>
      <vt:lpstr>Differences between human experts and expert systems</vt:lpstr>
      <vt:lpstr>Expert System Application</vt:lpstr>
      <vt:lpstr>Structure of expert systems</vt:lpstr>
      <vt:lpstr>KNOWLEDGE BASE</vt:lpstr>
      <vt:lpstr>Stages of knowledge acquisition</vt:lpstr>
      <vt:lpstr>KNOWLEDGE ANALYSIS</vt:lpstr>
      <vt:lpstr>KNOWLEDGE REPRESENTATION</vt:lpstr>
      <vt:lpstr>EXPLANATION MODULE</vt:lpstr>
      <vt:lpstr>PowerPoint Presentation</vt:lpstr>
      <vt:lpstr>PowerPoint Presentation</vt:lpstr>
      <vt:lpstr>INFERENCE ENGINE</vt:lpstr>
      <vt:lpstr>Inferencing</vt:lpstr>
      <vt:lpstr>Inferencing </vt:lpstr>
      <vt:lpstr>USER INTERFACE</vt:lpstr>
      <vt:lpstr>Backward chaining example:  suspect SARS from patient symptoms?</vt:lpstr>
      <vt:lpstr>Forward-chaining example:  suspect SARS from patient symptoms?</vt:lpstr>
      <vt:lpstr>Types of problems solved by expert system</vt:lpstr>
      <vt:lpstr>Conventional systems vs. expert systems</vt:lpstr>
      <vt:lpstr>ACTIVITY IN CLASS:  Expert system on the web</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dc:title>
  <dc:creator>user</dc:creator>
  <cp:lastModifiedBy>Erma Rahayu</cp:lastModifiedBy>
  <cp:revision>90</cp:revision>
  <dcterms:created xsi:type="dcterms:W3CDTF">2014-04-25T06:29:05Z</dcterms:created>
  <dcterms:modified xsi:type="dcterms:W3CDTF">2019-05-06T01:41:01Z</dcterms:modified>
</cp:coreProperties>
</file>