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0" r:id="rId9"/>
    <p:sldId id="266" r:id="rId10"/>
    <p:sldId id="25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co Numan" initials="MN" lastIdx="1" clrIdx="0">
    <p:extLst>
      <p:ext uri="{19B8F6BF-5375-455C-9EA6-DF929625EA0E}">
        <p15:presenceInfo xmlns:p15="http://schemas.microsoft.com/office/powerpoint/2012/main" userId="S-1-12-1-1430599372-1167184015-3434765729-1582030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5D086-C9A9-4C76-859F-AFE869351E4B}" v="343" dt="2018-09-03T15:01:27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8" autoAdjust="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50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co Numan" userId="554536cc-d08f-4591-a15d-baccb8dd4b5e" providerId="ADAL" clId="{5C25D086-C9A9-4C76-859F-AFE869351E4B}"/>
    <pc:docChg chg="undo custSel addSld modSld">
      <pc:chgData name="Milco Numan" userId="554536cc-d08f-4591-a15d-baccb8dd4b5e" providerId="ADAL" clId="{5C25D086-C9A9-4C76-859F-AFE869351E4B}" dt="2018-09-03T15:01:27.745" v="340" actId="14100"/>
      <pc:docMkLst>
        <pc:docMk/>
      </pc:docMkLst>
      <pc:sldChg chg="addSp delSp modSp">
        <pc:chgData name="Milco Numan" userId="554536cc-d08f-4591-a15d-baccb8dd4b5e" providerId="ADAL" clId="{5C25D086-C9A9-4C76-859F-AFE869351E4B}" dt="2018-09-03T15:01:27.745" v="340" actId="14100"/>
        <pc:sldMkLst>
          <pc:docMk/>
          <pc:sldMk cId="2003282188" sldId="256"/>
        </pc:sldMkLst>
        <pc:spChg chg="mod">
          <ac:chgData name="Milco Numan" userId="554536cc-d08f-4591-a15d-baccb8dd4b5e" providerId="ADAL" clId="{5C25D086-C9A9-4C76-859F-AFE869351E4B}" dt="2018-09-03T14:33:01.185" v="140" actId="27636"/>
          <ac:spMkLst>
            <pc:docMk/>
            <pc:sldMk cId="2003282188" sldId="256"/>
            <ac:spMk id="2" creationId="{00000000-0000-0000-0000-000000000000}"/>
          </ac:spMkLst>
        </pc:spChg>
        <pc:spChg chg="mod">
          <ac:chgData name="Milco Numan" userId="554536cc-d08f-4591-a15d-baccb8dd4b5e" providerId="ADAL" clId="{5C25D086-C9A9-4C76-859F-AFE869351E4B}" dt="2018-09-03T14:41:03.084" v="152" actId="6549"/>
          <ac:spMkLst>
            <pc:docMk/>
            <pc:sldMk cId="2003282188" sldId="256"/>
            <ac:spMk id="3" creationId="{00000000-0000-0000-0000-000000000000}"/>
          </ac:spMkLst>
        </pc:spChg>
        <pc:spChg chg="add del mod">
          <ac:chgData name="Milco Numan" userId="554536cc-d08f-4591-a15d-baccb8dd4b5e" providerId="ADAL" clId="{5C25D086-C9A9-4C76-859F-AFE869351E4B}" dt="2018-09-03T14:34:30.777" v="144"/>
          <ac:spMkLst>
            <pc:docMk/>
            <pc:sldMk cId="2003282188" sldId="256"/>
            <ac:spMk id="4" creationId="{D0D5F22C-0B1E-4152-AED5-98A92133D328}"/>
          </ac:spMkLst>
        </pc:spChg>
        <pc:spChg chg="add mod">
          <ac:chgData name="Milco Numan" userId="554536cc-d08f-4591-a15d-baccb8dd4b5e" providerId="ADAL" clId="{5C25D086-C9A9-4C76-859F-AFE869351E4B}" dt="2018-09-03T15:01:27.745" v="340" actId="14100"/>
          <ac:spMkLst>
            <pc:docMk/>
            <pc:sldMk cId="2003282188" sldId="256"/>
            <ac:spMk id="5" creationId="{20343226-84EB-4BA2-83D2-00EE0FA5A7C4}"/>
          </ac:spMkLst>
        </pc:spChg>
        <pc:picChg chg="add del mod">
          <ac:chgData name="Milco Numan" userId="554536cc-d08f-4591-a15d-baccb8dd4b5e" providerId="ADAL" clId="{5C25D086-C9A9-4C76-859F-AFE869351E4B}" dt="2018-09-03T14:40:48.162" v="148" actId="478"/>
          <ac:picMkLst>
            <pc:docMk/>
            <pc:sldMk cId="2003282188" sldId="256"/>
            <ac:picMk id="1028" creationId="{4A53D3F4-FD62-43C6-8C89-A063BE5FEE8E}"/>
          </ac:picMkLst>
        </pc:picChg>
        <pc:picChg chg="add del mod">
          <ac:chgData name="Milco Numan" userId="554536cc-d08f-4591-a15d-baccb8dd4b5e" providerId="ADAL" clId="{5C25D086-C9A9-4C76-859F-AFE869351E4B}" dt="2018-09-03T14:44:35.552" v="159" actId="478"/>
          <ac:picMkLst>
            <pc:docMk/>
            <pc:sldMk cId="2003282188" sldId="256"/>
            <ac:picMk id="1030" creationId="{F1724904-C336-4656-BC92-D8D7223334BF}"/>
          </ac:picMkLst>
        </pc:picChg>
        <pc:picChg chg="add mod">
          <ac:chgData name="Milco Numan" userId="554536cc-d08f-4591-a15d-baccb8dd4b5e" providerId="ADAL" clId="{5C25D086-C9A9-4C76-859F-AFE869351E4B}" dt="2018-09-03T14:45:11.848" v="164" actId="1076"/>
          <ac:picMkLst>
            <pc:docMk/>
            <pc:sldMk cId="2003282188" sldId="256"/>
            <ac:picMk id="1032" creationId="{EB09C127-2A59-44DE-B8F5-5E5E7130391A}"/>
          </ac:picMkLst>
        </pc:picChg>
      </pc:sldChg>
      <pc:sldChg chg="modSp">
        <pc:chgData name="Milco Numan" userId="554536cc-d08f-4591-a15d-baccb8dd4b5e" providerId="ADAL" clId="{5C25D086-C9A9-4C76-859F-AFE869351E4B}" dt="2018-09-03T14:50:49.458" v="338" actId="20577"/>
        <pc:sldMkLst>
          <pc:docMk/>
          <pc:sldMk cId="2585022269" sldId="260"/>
        </pc:sldMkLst>
        <pc:spChg chg="mod">
          <ac:chgData name="Milco Numan" userId="554536cc-d08f-4591-a15d-baccb8dd4b5e" providerId="ADAL" clId="{5C25D086-C9A9-4C76-859F-AFE869351E4B}" dt="2018-09-03T14:50:49.458" v="338" actId="20577"/>
          <ac:spMkLst>
            <pc:docMk/>
            <pc:sldMk cId="2585022269" sldId="260"/>
            <ac:spMk id="10" creationId="{DBAF86CF-FD03-46F2-948C-0F80A1DD63A0}"/>
          </ac:spMkLst>
        </pc:spChg>
      </pc:sldChg>
      <pc:sldChg chg="addSp delSp modSp add">
        <pc:chgData name="Milco Numan" userId="554536cc-d08f-4591-a15d-baccb8dd4b5e" providerId="ADAL" clId="{5C25D086-C9A9-4C76-859F-AFE869351E4B}" dt="2018-09-03T14:24:57.988" v="128"/>
        <pc:sldMkLst>
          <pc:docMk/>
          <pc:sldMk cId="4275021016" sldId="266"/>
        </pc:sldMkLst>
        <pc:spChg chg="mod">
          <ac:chgData name="Milco Numan" userId="554536cc-d08f-4591-a15d-baccb8dd4b5e" providerId="ADAL" clId="{5C25D086-C9A9-4C76-859F-AFE869351E4B}" dt="2018-09-03T14:05:51.944" v="34" actId="20577"/>
          <ac:spMkLst>
            <pc:docMk/>
            <pc:sldMk cId="4275021016" sldId="266"/>
            <ac:spMk id="2" creationId="{6F7E5A5A-0C6A-44AD-8E0B-01010F93FDDD}"/>
          </ac:spMkLst>
        </pc:spChg>
        <pc:spChg chg="del mod">
          <ac:chgData name="Milco Numan" userId="554536cc-d08f-4591-a15d-baccb8dd4b5e" providerId="ADAL" clId="{5C25D086-C9A9-4C76-859F-AFE869351E4B}" dt="2018-09-03T14:18:31.087" v="104" actId="478"/>
          <ac:spMkLst>
            <pc:docMk/>
            <pc:sldMk cId="4275021016" sldId="266"/>
            <ac:spMk id="3" creationId="{B895A0CC-6C75-4CE5-9DAA-B971C033FF10}"/>
          </ac:spMkLst>
        </pc:spChg>
        <pc:spChg chg="add del mod">
          <ac:chgData name="Milco Numan" userId="554536cc-d08f-4591-a15d-baccb8dd4b5e" providerId="ADAL" clId="{5C25D086-C9A9-4C76-859F-AFE869351E4B}" dt="2018-09-03T14:18:33.606" v="105" actId="478"/>
          <ac:spMkLst>
            <pc:docMk/>
            <pc:sldMk cId="4275021016" sldId="266"/>
            <ac:spMk id="8" creationId="{DF33E74E-0EA9-40DE-9C12-F965BA2D32E0}"/>
          </ac:spMkLst>
        </pc:spChg>
        <pc:spChg chg="add mod">
          <ac:chgData name="Milco Numan" userId="554536cc-d08f-4591-a15d-baccb8dd4b5e" providerId="ADAL" clId="{5C25D086-C9A9-4C76-859F-AFE869351E4B}" dt="2018-09-03T14:19:21.608" v="115" actId="14100"/>
          <ac:spMkLst>
            <pc:docMk/>
            <pc:sldMk cId="4275021016" sldId="266"/>
            <ac:spMk id="9" creationId="{7F6D708A-FFA2-4597-A616-98BF483DF00B}"/>
          </ac:spMkLst>
        </pc:spChg>
        <pc:spChg chg="add del mod">
          <ac:chgData name="Milco Numan" userId="554536cc-d08f-4591-a15d-baccb8dd4b5e" providerId="ADAL" clId="{5C25D086-C9A9-4C76-859F-AFE869351E4B}" dt="2018-09-03T14:22:13.158" v="124"/>
          <ac:spMkLst>
            <pc:docMk/>
            <pc:sldMk cId="4275021016" sldId="266"/>
            <ac:spMk id="10" creationId="{FAA4E1E8-8ED9-4FC4-9560-45FC2D574DD1}"/>
          </ac:spMkLst>
        </pc:spChg>
        <pc:picChg chg="add mod ord">
          <ac:chgData name="Milco Numan" userId="554536cc-d08f-4591-a15d-baccb8dd4b5e" providerId="ADAL" clId="{5C25D086-C9A9-4C76-859F-AFE869351E4B}" dt="2018-09-03T14:24:57.988" v="128"/>
          <ac:picMkLst>
            <pc:docMk/>
            <pc:sldMk cId="4275021016" sldId="266"/>
            <ac:picMk id="6" creationId="{9016920B-EF49-41CD-BD80-F72A553E4980}"/>
          </ac:picMkLst>
        </pc:picChg>
        <pc:picChg chg="add mod">
          <ac:chgData name="Milco Numan" userId="554536cc-d08f-4591-a15d-baccb8dd4b5e" providerId="ADAL" clId="{5C25D086-C9A9-4C76-859F-AFE869351E4B}" dt="2018-09-03T14:22:19.169" v="125"/>
          <ac:picMkLst>
            <pc:docMk/>
            <pc:sldMk cId="4275021016" sldId="266"/>
            <ac:picMk id="11" creationId="{C04354D7-9674-4D9F-A631-A4F2AB97534D}"/>
          </ac:picMkLst>
        </pc:picChg>
        <pc:picChg chg="add mod">
          <ac:chgData name="Milco Numan" userId="554536cc-d08f-4591-a15d-baccb8dd4b5e" providerId="ADAL" clId="{5C25D086-C9A9-4C76-859F-AFE869351E4B}" dt="2018-09-03T14:24:19.703" v="127" actId="14100"/>
          <ac:picMkLst>
            <pc:docMk/>
            <pc:sldMk cId="4275021016" sldId="266"/>
            <ac:picMk id="1026" creationId="{6726C901-E383-4E9F-8D07-733E0E10F6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195A7874-8874-414C-913E-0F08832D3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8EF28AB-F83C-40C1-BBAF-EDB9AAA46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E6C3-81F7-48A9-8B13-DFDF2DA0FA04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499E11-CB16-4F5B-AA0B-677A702D07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D40CC1C-DFC6-4ED9-9001-37F1C01FE8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5E27-8D05-4B65-8380-CE2BD7E9E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3134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8DFE-9D81-4FC9-9925-EA57F8062B77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20180904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54AE-83AD-4BEB-9781-C4052C6593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918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0CA6C3-7181-4B30-890F-B64662C0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</p:spTree>
    <p:extLst>
      <p:ext uri="{BB962C8B-B14F-4D97-AF65-F5344CB8AC3E}">
        <p14:creationId xmlns:p14="http://schemas.microsoft.com/office/powerpoint/2010/main" val="31335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11896"/>
            <a:ext cx="9144000" cy="170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40696"/>
            <a:ext cx="9144000" cy="10171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7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355014" y="861391"/>
            <a:ext cx="1998785" cy="53155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644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1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6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08688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3966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120291"/>
            <a:ext cx="5181600" cy="50566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120291"/>
            <a:ext cx="5181600" cy="50566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0453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926321"/>
            <a:ext cx="5157787" cy="4263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0453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926321"/>
            <a:ext cx="5183188" cy="4263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itel 1"/>
          <p:cNvSpPr txBox="1">
            <a:spLocks/>
          </p:cNvSpPr>
          <p:nvPr userDrawn="1"/>
        </p:nvSpPr>
        <p:spPr>
          <a:xfrm>
            <a:off x="838200" y="145686"/>
            <a:ext cx="8227077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51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57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5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114236"/>
            <a:ext cx="10515600" cy="506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20180904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C0E6F6-AAF7-4C64-A597-747987A20F9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1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lambda/latest/dg/invoking-lambda-function.html#supported-event-source-cognito" TargetMode="External"/><Relationship Id="rId13" Type="http://schemas.openxmlformats.org/officeDocument/2006/relationships/hyperlink" Target="https://docs.aws.amazon.com/lambda/latest/dg/invoking-lambda-function.html#supported-event-source-scheduled-events" TargetMode="External"/><Relationship Id="rId18" Type="http://schemas.openxmlformats.org/officeDocument/2006/relationships/hyperlink" Target="https://docs.aws.amazon.com/lambda/latest/dg/invoking-lambda-function.html#supported-event-source-iot-button" TargetMode="External"/><Relationship Id="rId3" Type="http://schemas.openxmlformats.org/officeDocument/2006/relationships/hyperlink" Target="https://docs.aws.amazon.com/lambda/latest/dg/invoking-lambda-function.html#supported-event-source-dynamo-db" TargetMode="External"/><Relationship Id="rId21" Type="http://schemas.openxmlformats.org/officeDocument/2006/relationships/hyperlink" Target="https://docs.aws.amazon.com/lambda/latest/dg/invoking-lambda-function.html#api-gateway-with-lambda" TargetMode="External"/><Relationship Id="rId7" Type="http://schemas.openxmlformats.org/officeDocument/2006/relationships/hyperlink" Target="https://docs.aws.amazon.com/lambda/latest/dg/invoking-lambda-function.html#supported-event-source-sqs" TargetMode="External"/><Relationship Id="rId12" Type="http://schemas.openxmlformats.org/officeDocument/2006/relationships/hyperlink" Target="https://docs.aws.amazon.com/lambda/latest/dg/invoking-lambda-function.html#supported-event-source-codecommit" TargetMode="External"/><Relationship Id="rId17" Type="http://schemas.openxmlformats.org/officeDocument/2006/relationships/hyperlink" Target="https://docs.aws.amazon.com/lambda/latest/dg/invoking-lambda-function.html#supported-event-source-api-gateway" TargetMode="External"/><Relationship Id="rId2" Type="http://schemas.openxmlformats.org/officeDocument/2006/relationships/hyperlink" Target="https://docs.aws.amazon.com/lambda/latest/dg/invoking-lambda-function.html#supported-event-source-s3" TargetMode="External"/><Relationship Id="rId16" Type="http://schemas.openxmlformats.org/officeDocument/2006/relationships/hyperlink" Target="https://docs.aws.amazon.com/lambda/latest/dg/invoking-lambda-function.html#supported-event-source-lex" TargetMode="External"/><Relationship Id="rId20" Type="http://schemas.openxmlformats.org/officeDocument/2006/relationships/hyperlink" Target="https://docs.aws.amazon.com/lambda/latest/dg/invoking-lambda-function.html#supported-event-source-kinesis-fireho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ws.amazon.com/lambda/latest/dg/invoking-lambda-function.html#supported-event-source-ses" TargetMode="External"/><Relationship Id="rId11" Type="http://schemas.openxmlformats.org/officeDocument/2006/relationships/hyperlink" Target="https://docs.aws.amazon.com/lambda/latest/dg/invoking-lambda-function.html#supported-event-source-cloudwatch-events" TargetMode="External"/><Relationship Id="rId5" Type="http://schemas.openxmlformats.org/officeDocument/2006/relationships/hyperlink" Target="https://docs.aws.amazon.com/lambda/latest/dg/invoking-lambda-function.html#supported-event-source-sns" TargetMode="External"/><Relationship Id="rId15" Type="http://schemas.openxmlformats.org/officeDocument/2006/relationships/hyperlink" Target="https://docs.aws.amazon.com/lambda/latest/dg/invoking-lambda-function.html#supported-event-source-echo" TargetMode="External"/><Relationship Id="rId10" Type="http://schemas.openxmlformats.org/officeDocument/2006/relationships/hyperlink" Target="https://docs.aws.amazon.com/lambda/latest/dg/invoking-lambda-function.html#supported-event-source-cloudwatch-logs" TargetMode="External"/><Relationship Id="rId19" Type="http://schemas.openxmlformats.org/officeDocument/2006/relationships/hyperlink" Target="https://docs.aws.amazon.com/lambda/latest/dg/invoking-lambda-function.html#supported-event-source-cloudfront" TargetMode="External"/><Relationship Id="rId4" Type="http://schemas.openxmlformats.org/officeDocument/2006/relationships/hyperlink" Target="https://docs.aws.amazon.com/lambda/latest/dg/invoking-lambda-function.html#supported-event-source-kinesis-streams" TargetMode="External"/><Relationship Id="rId9" Type="http://schemas.openxmlformats.org/officeDocument/2006/relationships/hyperlink" Target="https://docs.aws.amazon.com/lambda/latest/dg/invoking-lambda-function.html#supported-event-source-cloudformation" TargetMode="External"/><Relationship Id="rId14" Type="http://schemas.openxmlformats.org/officeDocument/2006/relationships/hyperlink" Target="https://docs.aws.amazon.com/lambda/latest/dg/invoking-lambda-function.html#supported-event-source-config" TargetMode="External"/><Relationship Id="rId22" Type="http://schemas.openxmlformats.org/officeDocument/2006/relationships/hyperlink" Target="https://docs.aws.amazon.com/lambda/latest/dg/eventsource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numan/aws-serverless-workshops" TargetMode="External"/><Relationship Id="rId4" Type="http://schemas.openxmlformats.org/officeDocument/2006/relationships/hyperlink" Target="https://github.com/mnuman/serverless-worksho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s://goo.gl/maps/F2BwVzydJzT2" TargetMode="External"/><Relationship Id="rId2" Type="http://schemas.openxmlformats.org/officeDocument/2006/relationships/hyperlink" Target="https://aws.amazon.com/events/devdays-benel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Vje8MJ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s://www.linkedin.com/in/haraldd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29678" y="1273834"/>
            <a:ext cx="7752522" cy="1524000"/>
          </a:xfrm>
        </p:spPr>
        <p:txBody>
          <a:bodyPr>
            <a:normAutofit fontScale="90000"/>
          </a:bodyPr>
          <a:lstStyle/>
          <a:p>
            <a:r>
              <a:rPr lang="nl-NL" sz="6600" dirty="0" err="1">
                <a:latin typeface="Century Gothic" panose="020B0502020202020204" pitchFamily="34" charset="0"/>
              </a:rPr>
              <a:t>Serverless</a:t>
            </a:r>
            <a:r>
              <a:rPr lang="nl-NL" sz="6600" dirty="0">
                <a:latin typeface="Century Gothic" panose="020B0502020202020204" pitchFamily="34" charset="0"/>
              </a:rPr>
              <a:t> – The End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29678" y="2812271"/>
            <a:ext cx="7752522" cy="2061653"/>
          </a:xfrm>
        </p:spPr>
        <p:txBody>
          <a:bodyPr>
            <a:normAutofit/>
          </a:bodyPr>
          <a:lstStyle/>
          <a:p>
            <a:r>
              <a:rPr lang="nl-NL" sz="2800" i="1" dirty="0" err="1">
                <a:latin typeface="Century Gothic" panose="020B0502020202020204" pitchFamily="34" charset="0"/>
              </a:rPr>
              <a:t>Function</a:t>
            </a:r>
            <a:r>
              <a:rPr lang="nl-NL" sz="2800" i="1" dirty="0"/>
              <a:t>-</a:t>
            </a:r>
            <a:r>
              <a:rPr lang="nl-NL" sz="2800" i="1" dirty="0">
                <a:latin typeface="Century Gothic" panose="020B0502020202020204" pitchFamily="34" charset="0"/>
              </a:rPr>
              <a:t>as-a-Service</a:t>
            </a:r>
          </a:p>
          <a:p>
            <a:endParaRPr lang="nl-NL" sz="2800" i="1" dirty="0"/>
          </a:p>
          <a:p>
            <a:endParaRPr lang="nl-NL" sz="2800" i="1" dirty="0"/>
          </a:p>
          <a:p>
            <a:endParaRPr lang="nl-NL" sz="2800" i="1" dirty="0"/>
          </a:p>
          <a:p>
            <a:endParaRPr lang="nl-NL" sz="2800" i="1" dirty="0">
              <a:latin typeface="Century Gothic" panose="020B0502020202020204" pitchFamily="34" charset="0"/>
            </a:endParaRPr>
          </a:p>
        </p:txBody>
      </p:sp>
      <p:pic>
        <p:nvPicPr>
          <p:cNvPr id="1032" name="Picture 8" descr="Afbeeldingsresultaat voor apocalypse now surfing scene">
            <a:extLst>
              <a:ext uri="{FF2B5EF4-FFF2-40B4-BE49-F238E27FC236}">
                <a16:creationId xmlns:a16="http://schemas.microsoft.com/office/drawing/2014/main" id="{EB09C127-2A59-44DE-B8F5-5E5E7130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94" y="3552300"/>
            <a:ext cx="4699108" cy="26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0343226-84EB-4BA2-83D2-00EE0FA5A7C4}"/>
              </a:ext>
            </a:extLst>
          </p:cNvPr>
          <p:cNvSpPr/>
          <p:nvPr/>
        </p:nvSpPr>
        <p:spPr>
          <a:xfrm>
            <a:off x="155275" y="3429000"/>
            <a:ext cx="5270739" cy="1168879"/>
          </a:xfrm>
          <a:prstGeom prst="wedgeEllipseCallout">
            <a:avLst>
              <a:gd name="adj1" fmla="val 98368"/>
              <a:gd name="adj2" fmla="val 50042"/>
            </a:avLst>
          </a:prstGeom>
          <a:solidFill>
            <a:schemeClr val="accent4">
              <a:alpha val="0"/>
            </a:schemeClr>
          </a:solidFill>
          <a:ln w="158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 Amazon says it safe to use serverless,</a:t>
            </a:r>
            <a:br>
              <a:rPr lang="en-GB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GB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is safe to use serverless!</a:t>
            </a:r>
          </a:p>
        </p:txBody>
      </p:sp>
    </p:spTree>
    <p:extLst>
      <p:ext uri="{BB962C8B-B14F-4D97-AF65-F5344CB8AC3E}">
        <p14:creationId xmlns:p14="http://schemas.microsoft.com/office/powerpoint/2010/main" val="200328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433391" y="139342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latin typeface="Century Gothic" panose="020B0502020202020204" pitchFamily="34" charset="0"/>
              </a:rPr>
              <a:t>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De </a:t>
            </a:r>
            <a:r>
              <a:rPr lang="nl-NL" dirty="0" err="1">
                <a:latin typeface="Century Gothic" panose="020B0502020202020204" pitchFamily="34" charset="0"/>
              </a:rPr>
              <a:t>Zaale</a:t>
            </a:r>
            <a:r>
              <a:rPr lang="nl-NL" dirty="0">
                <a:latin typeface="Century Gothic" panose="020B0502020202020204" pitchFamily="34" charset="0"/>
              </a:rPr>
              <a:t> 11</a:t>
            </a:r>
          </a:p>
          <a:p>
            <a:r>
              <a:rPr lang="nl-NL" dirty="0">
                <a:latin typeface="Century Gothic" panose="020B0502020202020204" pitchFamily="34" charset="0"/>
              </a:rPr>
              <a:t>5612 AJ 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b="1" dirty="0">
                <a:latin typeface="Century Gothic" panose="020B0502020202020204" pitchFamily="34" charset="0"/>
              </a:rPr>
              <a:t>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Blok D, </a:t>
            </a:r>
            <a:r>
              <a:rPr lang="nl-NL" dirty="0" err="1">
                <a:latin typeface="Century Gothic" panose="020B0502020202020204" pitchFamily="34" charset="0"/>
              </a:rPr>
              <a:t>Graadt</a:t>
            </a:r>
            <a:r>
              <a:rPr lang="nl-NL" dirty="0">
                <a:latin typeface="Century Gothic" panose="020B0502020202020204" pitchFamily="34" charset="0"/>
              </a:rPr>
              <a:t> van Roggenweg 328-334</a:t>
            </a:r>
          </a:p>
          <a:p>
            <a:r>
              <a:rPr lang="nl-NL" dirty="0">
                <a:latin typeface="Century Gothic" panose="020B0502020202020204" pitchFamily="34" charset="0"/>
              </a:rPr>
              <a:t>3531 AH 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b="1" dirty="0">
                <a:latin typeface="Century Gothic" panose="020B0502020202020204" pitchFamily="34" charset="0"/>
              </a:rPr>
              <a:t>Sofia Bulgaria</a:t>
            </a:r>
          </a:p>
          <a:p>
            <a:r>
              <a:rPr lang="nl-NL" dirty="0">
                <a:latin typeface="Century Gothic" panose="020B0502020202020204" pitchFamily="34" charset="0"/>
              </a:rPr>
              <a:t>Nikolay </a:t>
            </a:r>
            <a:r>
              <a:rPr lang="nl-NL" dirty="0" err="1">
                <a:latin typeface="Century Gothic" panose="020B0502020202020204" pitchFamily="34" charset="0"/>
              </a:rPr>
              <a:t>Haytov</a:t>
            </a:r>
            <a:r>
              <a:rPr lang="nl-NL" dirty="0">
                <a:latin typeface="Century Gothic" panose="020B0502020202020204" pitchFamily="34" charset="0"/>
              </a:rPr>
              <a:t> 12</a:t>
            </a:r>
          </a:p>
          <a:p>
            <a:r>
              <a:rPr lang="nl-NL" dirty="0">
                <a:latin typeface="Century Gothic" panose="020B0502020202020204" pitchFamily="34" charset="0"/>
              </a:rPr>
              <a:t>1113 Sofia</a:t>
            </a:r>
          </a:p>
          <a:p>
            <a:r>
              <a:rPr lang="nl-NL" dirty="0">
                <a:latin typeface="Century Gothic" panose="020B0502020202020204" pitchFamily="34" charset="0"/>
              </a:rPr>
              <a:t>Bulgaria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dirty="0">
                <a:latin typeface="Century Gothic" panose="020B0502020202020204" pitchFamily="34" charset="0"/>
              </a:rPr>
              <a:t>info@syntouch.nl</a:t>
            </a:r>
          </a:p>
          <a:p>
            <a:r>
              <a:rPr lang="nl-NL" dirty="0">
                <a:latin typeface="Century Gothic" panose="020B0502020202020204" pitchFamily="34" charset="0"/>
              </a:rPr>
              <a:t>www.syntouch.nl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901144-7E10-491E-AAF0-38888A99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0ABEC5-2792-4B1F-87AD-3ADD1E8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20C17-9CAC-4016-9669-9366130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Synchroon (API Gateway)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015B29-C506-4170-A4E4-8F077635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B43A63-C6EB-4732-9BDC-3FDD92D6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id="{2EDC3B48-A098-4E38-A9BA-86243948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49" y="2478141"/>
            <a:ext cx="1584764" cy="1901717"/>
          </a:xfrm>
          <a:prstGeom prst="rect">
            <a:avLst/>
          </a:prstGeom>
        </p:spPr>
      </p:pic>
      <p:pic>
        <p:nvPicPr>
          <p:cNvPr id="7" name="Picture 43">
            <a:extLst>
              <a:ext uri="{FF2B5EF4-FFF2-40B4-BE49-F238E27FC236}">
                <a16:creationId xmlns:a16="http://schemas.microsoft.com/office/drawing/2014/main" id="{042021B9-054A-4BD1-A4F4-116B4FC2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39" y="2478141"/>
            <a:ext cx="1829951" cy="190171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3DD41D2-B4B7-4024-BE00-2A3F8FD06F86}"/>
              </a:ext>
            </a:extLst>
          </p:cNvPr>
          <p:cNvSpPr/>
          <p:nvPr/>
        </p:nvSpPr>
        <p:spPr>
          <a:xfrm>
            <a:off x="3782728" y="3007724"/>
            <a:ext cx="2213811" cy="842549"/>
          </a:xfrm>
          <a:prstGeom prst="rect">
            <a:avLst/>
          </a:prstGeom>
          <a:solidFill>
            <a:srgbClr val="FFA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AA49E77-AD4A-4C24-9298-F96C72531F13}"/>
              </a:ext>
            </a:extLst>
          </p:cNvPr>
          <p:cNvSpPr/>
          <p:nvPr/>
        </p:nvSpPr>
        <p:spPr>
          <a:xfrm>
            <a:off x="1020278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Amazon API Gateway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5D64AC1-CC90-4B99-8872-8F86571CB8BE}"/>
              </a:ext>
            </a:extLst>
          </p:cNvPr>
          <p:cNvSpPr/>
          <p:nvPr/>
        </p:nvSpPr>
        <p:spPr>
          <a:xfrm>
            <a:off x="6961593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AWS </a:t>
            </a:r>
            <a:r>
              <a:rPr lang="nl-NL" dirty="0" err="1">
                <a:solidFill>
                  <a:schemeClr val="accent5"/>
                </a:solidFill>
              </a:rPr>
              <a:t>Lambda</a:t>
            </a:r>
            <a:endParaRPr lang="nl-NL" dirty="0">
              <a:solidFill>
                <a:schemeClr val="accent5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2C72BE8-B24F-4F2A-AE9C-9594B4B1DD9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09613" y="3428999"/>
            <a:ext cx="1073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8DCEFFD-FF14-4036-9361-C23F1D9861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96539" y="3428998"/>
            <a:ext cx="88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20C17-9CAC-4016-9669-9366130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Asynchroon (event)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015B29-C506-4170-A4E4-8F077635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B43A63-C6EB-4732-9BDC-3FDD92D6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43">
            <a:extLst>
              <a:ext uri="{FF2B5EF4-FFF2-40B4-BE49-F238E27FC236}">
                <a16:creationId xmlns:a16="http://schemas.microsoft.com/office/drawing/2014/main" id="{042021B9-054A-4BD1-A4F4-116B4FC2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39" y="2478141"/>
            <a:ext cx="1829951" cy="190171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3DD41D2-B4B7-4024-BE00-2A3F8FD06F86}"/>
              </a:ext>
            </a:extLst>
          </p:cNvPr>
          <p:cNvSpPr/>
          <p:nvPr/>
        </p:nvSpPr>
        <p:spPr>
          <a:xfrm>
            <a:off x="3782728" y="3007724"/>
            <a:ext cx="2213811" cy="842549"/>
          </a:xfrm>
          <a:prstGeom prst="rect">
            <a:avLst/>
          </a:prstGeom>
          <a:solidFill>
            <a:srgbClr val="FFA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AA49E77-AD4A-4C24-9298-F96C72531F13}"/>
              </a:ext>
            </a:extLst>
          </p:cNvPr>
          <p:cNvSpPr/>
          <p:nvPr/>
        </p:nvSpPr>
        <p:spPr>
          <a:xfrm>
            <a:off x="1020278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Amazon Simple Storage Service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5D64AC1-CC90-4B99-8872-8F86571CB8BE}"/>
              </a:ext>
            </a:extLst>
          </p:cNvPr>
          <p:cNvSpPr/>
          <p:nvPr/>
        </p:nvSpPr>
        <p:spPr>
          <a:xfrm>
            <a:off x="6961593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AWS </a:t>
            </a:r>
            <a:r>
              <a:rPr lang="nl-NL" dirty="0" err="1">
                <a:solidFill>
                  <a:schemeClr val="accent5"/>
                </a:solidFill>
              </a:rPr>
              <a:t>Lambda</a:t>
            </a:r>
            <a:endParaRPr lang="nl-NL" dirty="0">
              <a:solidFill>
                <a:schemeClr val="accent5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2C72BE8-B24F-4F2A-AE9C-9594B4B1DD9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9613" y="3428999"/>
            <a:ext cx="1073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8DCEFFD-FF14-4036-9361-C23F1D9861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96539" y="3428998"/>
            <a:ext cx="88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>
            <a:extLst>
              <a:ext uri="{FF2B5EF4-FFF2-40B4-BE49-F238E27FC236}">
                <a16:creationId xmlns:a16="http://schemas.microsoft.com/office/drawing/2014/main" id="{FB167E77-659B-4100-9A05-95991A89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50" y="2367792"/>
            <a:ext cx="1768678" cy="21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20C17-9CAC-4016-9669-9366130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Stream-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DynamoDB</a:t>
            </a:r>
            <a:r>
              <a:rPr lang="nl-NL" dirty="0"/>
              <a:t>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015B29-C506-4170-A4E4-8F077635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B43A63-C6EB-4732-9BDC-3FDD92D6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43">
            <a:extLst>
              <a:ext uri="{FF2B5EF4-FFF2-40B4-BE49-F238E27FC236}">
                <a16:creationId xmlns:a16="http://schemas.microsoft.com/office/drawing/2014/main" id="{042021B9-054A-4BD1-A4F4-116B4FC2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39" y="2478141"/>
            <a:ext cx="1829951" cy="190171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3DD41D2-B4B7-4024-BE00-2A3F8FD06F86}"/>
              </a:ext>
            </a:extLst>
          </p:cNvPr>
          <p:cNvSpPr/>
          <p:nvPr/>
        </p:nvSpPr>
        <p:spPr>
          <a:xfrm>
            <a:off x="3782728" y="3007724"/>
            <a:ext cx="2213811" cy="842549"/>
          </a:xfrm>
          <a:prstGeom prst="rect">
            <a:avLst/>
          </a:prstGeom>
          <a:solidFill>
            <a:srgbClr val="FFA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Batched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) changes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AA49E77-AD4A-4C24-9298-F96C72531F13}"/>
              </a:ext>
            </a:extLst>
          </p:cNvPr>
          <p:cNvSpPr/>
          <p:nvPr/>
        </p:nvSpPr>
        <p:spPr>
          <a:xfrm>
            <a:off x="1020278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Amazon Simple Storage Service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5D64AC1-CC90-4B99-8872-8F86571CB8BE}"/>
              </a:ext>
            </a:extLst>
          </p:cNvPr>
          <p:cNvSpPr/>
          <p:nvPr/>
        </p:nvSpPr>
        <p:spPr>
          <a:xfrm>
            <a:off x="6961593" y="4687503"/>
            <a:ext cx="2146434" cy="6352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5"/>
                </a:solidFill>
              </a:rPr>
              <a:t>AWS </a:t>
            </a:r>
            <a:r>
              <a:rPr lang="nl-NL" dirty="0" err="1">
                <a:solidFill>
                  <a:schemeClr val="accent5"/>
                </a:solidFill>
              </a:rPr>
              <a:t>Lambda</a:t>
            </a:r>
            <a:endParaRPr lang="nl-NL" dirty="0">
              <a:solidFill>
                <a:schemeClr val="accent5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2C72BE8-B24F-4F2A-AE9C-9594B4B1DD9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9613" y="3428999"/>
            <a:ext cx="1073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8DCEFFD-FF14-4036-9361-C23F1D9861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96539" y="3428998"/>
            <a:ext cx="88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8533EE44-8D7F-43E3-8773-279EA332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1670"/>
            <a:ext cx="1794050" cy="19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6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5654D-F3C1-4532-83A3-2A3909F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Event 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D68C58-34E6-4E4E-8C7F-D09BA9AB5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hlinkClick r:id="rId2"/>
              </a:rPr>
              <a:t>Amazon S3</a:t>
            </a:r>
            <a:endParaRPr lang="nl-NL" sz="2200" dirty="0"/>
          </a:p>
          <a:p>
            <a:r>
              <a:rPr lang="nl-NL" sz="2200" dirty="0">
                <a:hlinkClick r:id="rId3"/>
              </a:rPr>
              <a:t>Amazon </a:t>
            </a:r>
            <a:r>
              <a:rPr lang="nl-NL" sz="2200" dirty="0" err="1">
                <a:hlinkClick r:id="rId3"/>
              </a:rPr>
              <a:t>DynamoDB</a:t>
            </a:r>
            <a:endParaRPr lang="nl-NL" sz="2200" dirty="0"/>
          </a:p>
          <a:p>
            <a:r>
              <a:rPr lang="nl-NL" sz="2200" dirty="0">
                <a:hlinkClick r:id="rId4"/>
              </a:rPr>
              <a:t>Amazon </a:t>
            </a:r>
            <a:r>
              <a:rPr lang="nl-NL" sz="2200" dirty="0" err="1">
                <a:hlinkClick r:id="rId4"/>
              </a:rPr>
              <a:t>Kinesis</a:t>
            </a:r>
            <a:r>
              <a:rPr lang="nl-NL" sz="2200" dirty="0">
                <a:hlinkClick r:id="rId4"/>
              </a:rPr>
              <a:t> Data Streams</a:t>
            </a:r>
            <a:endParaRPr lang="nl-NL" sz="2200" dirty="0"/>
          </a:p>
          <a:p>
            <a:r>
              <a:rPr lang="nl-NL" sz="2200" dirty="0">
                <a:hlinkClick r:id="rId5"/>
              </a:rPr>
              <a:t>Amazon Simple Notification Service</a:t>
            </a:r>
            <a:endParaRPr lang="nl-NL" sz="2200" dirty="0"/>
          </a:p>
          <a:p>
            <a:r>
              <a:rPr lang="nl-NL" sz="2200" dirty="0">
                <a:hlinkClick r:id="rId6"/>
              </a:rPr>
              <a:t>Amazon Simple Email Service</a:t>
            </a:r>
            <a:endParaRPr lang="nl-NL" sz="2200" dirty="0"/>
          </a:p>
          <a:p>
            <a:r>
              <a:rPr lang="nl-NL" sz="2200" dirty="0">
                <a:hlinkClick r:id="rId7"/>
              </a:rPr>
              <a:t>Amazon Simple Queue Service</a:t>
            </a:r>
            <a:endParaRPr lang="nl-NL" sz="2200" dirty="0"/>
          </a:p>
          <a:p>
            <a:r>
              <a:rPr lang="nl-NL" sz="2200" dirty="0">
                <a:hlinkClick r:id="rId8"/>
              </a:rPr>
              <a:t>Amazon </a:t>
            </a:r>
            <a:r>
              <a:rPr lang="nl-NL" sz="2200" dirty="0" err="1">
                <a:hlinkClick r:id="rId8"/>
              </a:rPr>
              <a:t>Cognito</a:t>
            </a:r>
            <a:endParaRPr lang="nl-NL" sz="2200" dirty="0"/>
          </a:p>
          <a:p>
            <a:r>
              <a:rPr lang="nl-NL" sz="2200" u="sng" dirty="0">
                <a:hlinkClick r:id="rId9"/>
              </a:rPr>
              <a:t>AWS </a:t>
            </a:r>
            <a:r>
              <a:rPr lang="nl-NL" sz="2200" u="sng" dirty="0" err="1">
                <a:hlinkClick r:id="rId9"/>
              </a:rPr>
              <a:t>CloudFormation</a:t>
            </a:r>
            <a:endParaRPr lang="nl-NL" sz="2200" dirty="0"/>
          </a:p>
          <a:p>
            <a:r>
              <a:rPr lang="nl-NL" sz="2200" dirty="0">
                <a:hlinkClick r:id="rId10"/>
              </a:rPr>
              <a:t>Amazon </a:t>
            </a:r>
            <a:r>
              <a:rPr lang="nl-NL" sz="2200" dirty="0" err="1">
                <a:hlinkClick r:id="rId10"/>
              </a:rPr>
              <a:t>CloudWatch</a:t>
            </a:r>
            <a:r>
              <a:rPr lang="nl-NL" sz="2200" dirty="0">
                <a:hlinkClick r:id="rId10"/>
              </a:rPr>
              <a:t> Logs</a:t>
            </a:r>
            <a:endParaRPr lang="nl-NL" sz="2200" dirty="0"/>
          </a:p>
          <a:p>
            <a:r>
              <a:rPr lang="nl-NL" sz="2200" dirty="0">
                <a:hlinkClick r:id="rId11"/>
              </a:rPr>
              <a:t>Amazon </a:t>
            </a:r>
            <a:r>
              <a:rPr lang="nl-NL" sz="2200" dirty="0" err="1">
                <a:hlinkClick r:id="rId11"/>
              </a:rPr>
              <a:t>CloudWatch</a:t>
            </a:r>
            <a:r>
              <a:rPr lang="nl-NL" sz="2200" dirty="0">
                <a:hlinkClick r:id="rId11"/>
              </a:rPr>
              <a:t> Events</a:t>
            </a:r>
            <a:endParaRPr lang="nl-NL" sz="2200" dirty="0"/>
          </a:p>
          <a:p>
            <a:r>
              <a:rPr lang="nl-NL" sz="2200" dirty="0">
                <a:hlinkClick r:id="rId12"/>
              </a:rPr>
              <a:t>AWS </a:t>
            </a:r>
            <a:r>
              <a:rPr lang="nl-NL" sz="2200" dirty="0" err="1">
                <a:hlinkClick r:id="rId12"/>
              </a:rPr>
              <a:t>CodeCommit</a:t>
            </a:r>
            <a:endParaRPr lang="nl-NL" sz="2200" dirty="0"/>
          </a:p>
          <a:p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EA33EF-C145-4E3B-8E88-93F297A40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hlinkClick r:id="rId13"/>
              </a:rPr>
              <a:t>Scheduled</a:t>
            </a:r>
            <a:r>
              <a:rPr lang="nl-NL" sz="2000" dirty="0">
                <a:hlinkClick r:id="rId13"/>
              </a:rPr>
              <a:t> Events (</a:t>
            </a:r>
            <a:r>
              <a:rPr lang="nl-NL" sz="2000" dirty="0" err="1">
                <a:hlinkClick r:id="rId13"/>
              </a:rPr>
              <a:t>powered</a:t>
            </a:r>
            <a:r>
              <a:rPr lang="nl-NL" sz="2000" dirty="0">
                <a:hlinkClick r:id="rId13"/>
              </a:rPr>
              <a:t> </a:t>
            </a:r>
            <a:r>
              <a:rPr lang="nl-NL" sz="2000" dirty="0" err="1">
                <a:hlinkClick r:id="rId13"/>
              </a:rPr>
              <a:t>by</a:t>
            </a:r>
            <a:r>
              <a:rPr lang="nl-NL" sz="2000" dirty="0">
                <a:hlinkClick r:id="rId13"/>
              </a:rPr>
              <a:t> Amazon </a:t>
            </a:r>
            <a:r>
              <a:rPr lang="nl-NL" sz="2000" dirty="0" err="1">
                <a:hlinkClick r:id="rId13"/>
              </a:rPr>
              <a:t>CloudWatch</a:t>
            </a:r>
            <a:r>
              <a:rPr lang="nl-NL" sz="2000" dirty="0">
                <a:hlinkClick r:id="rId13"/>
              </a:rPr>
              <a:t> Events)</a:t>
            </a:r>
            <a:endParaRPr lang="nl-NL" sz="2000" dirty="0"/>
          </a:p>
          <a:p>
            <a:r>
              <a:rPr lang="nl-NL" sz="2000" dirty="0">
                <a:hlinkClick r:id="rId14"/>
              </a:rPr>
              <a:t>AWS </a:t>
            </a:r>
            <a:r>
              <a:rPr lang="nl-NL" sz="2000" dirty="0" err="1">
                <a:hlinkClick r:id="rId14"/>
              </a:rPr>
              <a:t>Config</a:t>
            </a:r>
            <a:endParaRPr lang="nl-NL" sz="2000" dirty="0"/>
          </a:p>
          <a:p>
            <a:r>
              <a:rPr lang="nl-NL" sz="2000" dirty="0">
                <a:hlinkClick r:id="rId15"/>
              </a:rPr>
              <a:t>Amazon Alexa</a:t>
            </a:r>
            <a:endParaRPr lang="nl-NL" sz="2000" dirty="0"/>
          </a:p>
          <a:p>
            <a:r>
              <a:rPr lang="nl-NL" sz="2000" dirty="0">
                <a:hlinkClick r:id="rId16"/>
              </a:rPr>
              <a:t>Amazon Lex</a:t>
            </a:r>
            <a:endParaRPr lang="nl-NL" sz="2000" dirty="0"/>
          </a:p>
          <a:p>
            <a:r>
              <a:rPr lang="nl-NL" sz="2000" dirty="0">
                <a:hlinkClick r:id="rId17"/>
              </a:rPr>
              <a:t>Amazon API Gateway</a:t>
            </a:r>
            <a:endParaRPr lang="nl-NL" sz="2000" dirty="0"/>
          </a:p>
          <a:p>
            <a:r>
              <a:rPr lang="nl-NL" sz="2000" dirty="0">
                <a:hlinkClick r:id="rId18"/>
              </a:rPr>
              <a:t>AWS </a:t>
            </a:r>
            <a:r>
              <a:rPr lang="nl-NL" sz="2000" dirty="0" err="1">
                <a:hlinkClick r:id="rId18"/>
              </a:rPr>
              <a:t>IoT</a:t>
            </a:r>
            <a:r>
              <a:rPr lang="nl-NL" sz="2000" dirty="0">
                <a:hlinkClick r:id="rId18"/>
              </a:rPr>
              <a:t> Button</a:t>
            </a:r>
            <a:endParaRPr lang="nl-NL" sz="2000" dirty="0"/>
          </a:p>
          <a:p>
            <a:r>
              <a:rPr lang="nl-NL" sz="2000" dirty="0">
                <a:hlinkClick r:id="rId19"/>
              </a:rPr>
              <a:t>Amazon </a:t>
            </a:r>
            <a:r>
              <a:rPr lang="nl-NL" sz="2000" dirty="0" err="1">
                <a:hlinkClick r:id="rId19"/>
              </a:rPr>
              <a:t>CloudFront</a:t>
            </a:r>
            <a:endParaRPr lang="nl-NL" sz="2000" dirty="0"/>
          </a:p>
          <a:p>
            <a:r>
              <a:rPr lang="nl-NL" sz="2000" dirty="0">
                <a:hlinkClick r:id="rId20"/>
              </a:rPr>
              <a:t>Amazon </a:t>
            </a:r>
            <a:r>
              <a:rPr lang="nl-NL" sz="2000" dirty="0" err="1">
                <a:hlinkClick r:id="rId20"/>
              </a:rPr>
              <a:t>Kinesis</a:t>
            </a:r>
            <a:r>
              <a:rPr lang="nl-NL" sz="2000" dirty="0">
                <a:hlinkClick r:id="rId20"/>
              </a:rPr>
              <a:t> Data </a:t>
            </a:r>
            <a:r>
              <a:rPr lang="nl-NL" sz="2000" dirty="0" err="1">
                <a:hlinkClick r:id="rId20"/>
              </a:rPr>
              <a:t>Firehose</a:t>
            </a:r>
            <a:endParaRPr lang="nl-NL" sz="2000" dirty="0"/>
          </a:p>
          <a:p>
            <a:r>
              <a:rPr lang="nl-NL" sz="2000" dirty="0" err="1">
                <a:hlinkClick r:id="rId21"/>
              </a:rPr>
              <a:t>Other</a:t>
            </a:r>
            <a:r>
              <a:rPr lang="nl-NL" sz="2000" dirty="0">
                <a:hlinkClick r:id="rId21"/>
              </a:rPr>
              <a:t> Event Sources: </a:t>
            </a:r>
            <a:r>
              <a:rPr lang="nl-NL" sz="2000" dirty="0" err="1">
                <a:hlinkClick r:id="rId21"/>
              </a:rPr>
              <a:t>Invoking</a:t>
            </a:r>
            <a:r>
              <a:rPr lang="nl-NL" sz="2000" dirty="0">
                <a:hlinkClick r:id="rId21"/>
              </a:rPr>
              <a:t> a </a:t>
            </a:r>
            <a:r>
              <a:rPr lang="nl-NL" sz="2000" dirty="0" err="1">
                <a:hlinkClick r:id="rId21"/>
              </a:rPr>
              <a:t>Lambda</a:t>
            </a:r>
            <a:r>
              <a:rPr lang="nl-NL" sz="2000" dirty="0">
                <a:hlinkClick r:id="rId21"/>
              </a:rPr>
              <a:t> </a:t>
            </a:r>
            <a:r>
              <a:rPr lang="nl-NL" sz="2000" dirty="0" err="1">
                <a:hlinkClick r:id="rId21"/>
              </a:rPr>
              <a:t>Function</a:t>
            </a:r>
            <a:r>
              <a:rPr lang="nl-NL" sz="2000" dirty="0">
                <a:hlinkClick r:id="rId21"/>
              </a:rPr>
              <a:t> On </a:t>
            </a:r>
            <a:r>
              <a:rPr lang="nl-NL" sz="2000" dirty="0" err="1">
                <a:hlinkClick r:id="rId21"/>
              </a:rPr>
              <a:t>Demand</a:t>
            </a:r>
            <a:endParaRPr lang="nl-NL" sz="2000" dirty="0"/>
          </a:p>
          <a:p>
            <a:r>
              <a:rPr lang="nl-NL" sz="2000" dirty="0">
                <a:hlinkClick r:id="rId22"/>
              </a:rPr>
              <a:t>Sample Events </a:t>
            </a:r>
            <a:r>
              <a:rPr lang="nl-NL" sz="2000" dirty="0" err="1">
                <a:hlinkClick r:id="rId22"/>
              </a:rPr>
              <a:t>Published</a:t>
            </a:r>
            <a:r>
              <a:rPr lang="nl-NL" sz="2000" dirty="0">
                <a:hlinkClick r:id="rId22"/>
              </a:rPr>
              <a:t> </a:t>
            </a:r>
            <a:r>
              <a:rPr lang="nl-NL" sz="2000" dirty="0" err="1">
                <a:hlinkClick r:id="rId22"/>
              </a:rPr>
              <a:t>by</a:t>
            </a:r>
            <a:r>
              <a:rPr lang="nl-NL" sz="2000" dirty="0">
                <a:hlinkClick r:id="rId22"/>
              </a:rPr>
              <a:t> Event Sources</a:t>
            </a: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0349EA-37CA-4E14-9B90-E822685F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8B1110-B2A8-4864-AF32-78616E51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77B439D-2910-4652-93CB-713818F1C0F8}"/>
              </a:ext>
            </a:extLst>
          </p:cNvPr>
          <p:cNvSpPr txBox="1"/>
          <p:nvPr/>
        </p:nvSpPr>
        <p:spPr>
          <a:xfrm>
            <a:off x="2117558" y="6176963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https://docs.aws.amazon.com/lambda/latest/dg/invoking-lambda-function.html</a:t>
            </a:r>
          </a:p>
        </p:txBody>
      </p:sp>
    </p:spTree>
    <p:extLst>
      <p:ext uri="{BB962C8B-B14F-4D97-AF65-F5344CB8AC3E}">
        <p14:creationId xmlns:p14="http://schemas.microsoft.com/office/powerpoint/2010/main" val="254022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37EA7AA-58F6-475E-A495-90596871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789BF1-5D5F-4D32-86C5-5091AC62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9C7231-D8CA-4DF2-ADAE-A7D3E0D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6</a:t>
            </a:fld>
            <a:endParaRPr lang="nl-NL"/>
          </a:p>
        </p:txBody>
      </p:sp>
      <p:pic>
        <p:nvPicPr>
          <p:cNvPr id="1026" name="Picture 2" descr="https://d2908q01vomqb2.cloudfront.net/1b6453892473a467d07372d45eb05abc2031647a/2017/11/30/invocation-alias-count.png">
            <a:extLst>
              <a:ext uri="{FF2B5EF4-FFF2-40B4-BE49-F238E27FC236}">
                <a16:creationId xmlns:a16="http://schemas.microsoft.com/office/drawing/2014/main" id="{0796CF98-834A-427F-8350-0E69D9DE2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15" y="1295604"/>
            <a:ext cx="5937013" cy="18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0014DA5-5C0E-48B8-9063-561AED5E9247}"/>
              </a:ext>
            </a:extLst>
          </p:cNvPr>
          <p:cNvSpPr txBox="1"/>
          <p:nvPr/>
        </p:nvSpPr>
        <p:spPr>
          <a:xfrm>
            <a:off x="7295949" y="1472665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2"/>
                </a:solidFill>
              </a:rPr>
              <a:t>Canary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Deployments</a:t>
            </a:r>
            <a:r>
              <a:rPr lang="nl-NL" dirty="0">
                <a:solidFill>
                  <a:schemeClr val="accent2"/>
                </a:solidFill>
              </a:rPr>
              <a:t>/</a:t>
            </a:r>
          </a:p>
          <a:p>
            <a:r>
              <a:rPr lang="nl-NL" dirty="0" err="1">
                <a:solidFill>
                  <a:schemeClr val="accent2"/>
                </a:solidFill>
              </a:rPr>
              <a:t>Linear</a:t>
            </a:r>
            <a:r>
              <a:rPr lang="nl-NL" dirty="0">
                <a:solidFill>
                  <a:schemeClr val="accent2"/>
                </a:solidFill>
              </a:rPr>
              <a:t> Traffic </a:t>
            </a:r>
            <a:r>
              <a:rPr lang="nl-NL" dirty="0" err="1">
                <a:solidFill>
                  <a:schemeClr val="accent2"/>
                </a:solidFill>
              </a:rPr>
              <a:t>Shifting</a:t>
            </a:r>
            <a:endParaRPr lang="nl-NL" dirty="0">
              <a:solidFill>
                <a:schemeClr val="accent2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980DAC3-2310-412B-9B5F-3B3D446A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65" y="3311091"/>
            <a:ext cx="3612158" cy="313793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02644F7-A0F6-47D0-B7ED-155BF8E1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28" y="3154891"/>
            <a:ext cx="3690793" cy="2486929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4C499FF-F3D6-41F0-AC2B-991E6AA63C9F}"/>
              </a:ext>
            </a:extLst>
          </p:cNvPr>
          <p:cNvSpPr txBox="1"/>
          <p:nvPr/>
        </p:nvSpPr>
        <p:spPr>
          <a:xfrm>
            <a:off x="4309833" y="5987018"/>
            <a:ext cx="20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2"/>
                </a:solidFill>
              </a:rPr>
              <a:t>Throttling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519AF61-C845-4131-9FFF-68A99212F637}"/>
              </a:ext>
            </a:extLst>
          </p:cNvPr>
          <p:cNvSpPr txBox="1"/>
          <p:nvPr/>
        </p:nvSpPr>
        <p:spPr>
          <a:xfrm>
            <a:off x="7129828" y="5802352"/>
            <a:ext cx="20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/>
                </a:solidFill>
              </a:rPr>
              <a:t>API Keys</a:t>
            </a:r>
          </a:p>
        </p:txBody>
      </p:sp>
    </p:spTree>
    <p:extLst>
      <p:ext uri="{BB962C8B-B14F-4D97-AF65-F5344CB8AC3E}">
        <p14:creationId xmlns:p14="http://schemas.microsoft.com/office/powerpoint/2010/main" val="21697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FA245-68A8-472D-8ED9-F3B397EA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6BCCCB2-C058-459E-AE7B-9A549A32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9" y="1238699"/>
            <a:ext cx="2871400" cy="3592931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10182B-73DD-4A81-8929-39CC9BF9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BD5328-03DA-4E7B-9EB0-55712C0C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7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A66FFE3-504B-4ED9-9012-DB6BDA5C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5" y="1238699"/>
            <a:ext cx="2838318" cy="359293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E5FEDFF-2CAD-4D06-860F-4241A46C6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9" y="1238699"/>
            <a:ext cx="2851920" cy="35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19445-FDDF-42BD-A41F-C6DADC24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B4559F5-E1B2-4324-A7BA-7EE4D36F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0" y="988235"/>
            <a:ext cx="4046093" cy="2744003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8F940-8445-464E-9F95-75A9B36E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194AEF-2669-49DE-88DD-EF96CAB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8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861EE3-FB69-4D70-9D43-3421490B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0" y="3799613"/>
            <a:ext cx="9811626" cy="222165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BAF86CF-FD03-46F2-948C-0F80A1DD63A0}"/>
              </a:ext>
            </a:extLst>
          </p:cNvPr>
          <p:cNvSpPr txBox="1"/>
          <p:nvPr/>
        </p:nvSpPr>
        <p:spPr>
          <a:xfrm>
            <a:off x="5390147" y="1116531"/>
            <a:ext cx="65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(A Cloud </a:t>
            </a:r>
            <a:r>
              <a:rPr lang="nl-NL" dirty="0" err="1"/>
              <a:t>Guru</a:t>
            </a:r>
            <a:r>
              <a:rPr lang="nl-NL" dirty="0"/>
              <a:t>) </a:t>
            </a:r>
            <a:r>
              <a:rPr lang="nl-NL" dirty="0">
                <a:hlinkClick r:id="rId4"/>
              </a:rPr>
              <a:t>https://github.com/mnuman/serverless-workshop</a:t>
            </a:r>
            <a:endParaRPr lang="nl-NL" dirty="0"/>
          </a:p>
          <a:p>
            <a:r>
              <a:rPr lang="nl-NL" dirty="0"/>
              <a:t>(AWS) </a:t>
            </a:r>
            <a:r>
              <a:rPr lang="nl-NL" dirty="0">
                <a:hlinkClick r:id="rId5"/>
              </a:rPr>
              <a:t>https://github.com/mnuman/aws-serverless-workshops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502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016920B-EF49-41CD-BD80-F72A553E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3997"/>
            <a:ext cx="8624977" cy="5339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E5A5A-0C6A-44AD-8E0B-01010F93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Developer Days Utrecht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EF16-4041-44DD-80E8-0BF37426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20180904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DC79-0C5E-46FF-8C8D-183912DB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9</a:t>
            </a:fld>
            <a:endParaRPr lang="nl-NL"/>
          </a:p>
        </p:txBody>
      </p:sp>
      <p:pic>
        <p:nvPicPr>
          <p:cNvPr id="1026" name="Picture 2" descr="Harald Dam">
            <a:hlinkClick r:id="rId4"/>
            <a:extLst>
              <a:ext uri="{FF2B5EF4-FFF2-40B4-BE49-F238E27FC236}">
                <a16:creationId xmlns:a16="http://schemas.microsoft.com/office/drawing/2014/main" id="{6726C901-E383-4E9F-8D07-733E0E10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271" y="953997"/>
            <a:ext cx="1340420" cy="134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6D708A-FFA2-4597-A616-98BF483DF00B}"/>
              </a:ext>
            </a:extLst>
          </p:cNvPr>
          <p:cNvSpPr txBox="1"/>
          <p:nvPr/>
        </p:nvSpPr>
        <p:spPr>
          <a:xfrm>
            <a:off x="2958861" y="6367061"/>
            <a:ext cx="313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hlinkClick r:id="rId6"/>
              </a:rPr>
              <a:t>https://goo.gl/Vje8MJ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C04354D7-9674-4D9F-A631-A4F2AB975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026" y="2715780"/>
            <a:ext cx="2346548" cy="17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10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ynTouch">
      <a:dk1>
        <a:srgbClr val="5C5E63"/>
      </a:dk1>
      <a:lt1>
        <a:srgbClr val="5C5E63"/>
      </a:lt1>
      <a:dk2>
        <a:srgbClr val="FFFFFF"/>
      </a:dk2>
      <a:lt2>
        <a:srgbClr val="FFFFFF"/>
      </a:lt2>
      <a:accent1>
        <a:srgbClr val="5B9BD5"/>
      </a:accent1>
      <a:accent2>
        <a:srgbClr val="F36C34"/>
      </a:accent2>
      <a:accent3>
        <a:srgbClr val="5C5E63"/>
      </a:accent3>
      <a:accent4>
        <a:srgbClr val="FFC000"/>
      </a:accent4>
      <a:accent5>
        <a:srgbClr val="4472C4"/>
      </a:accent5>
      <a:accent6>
        <a:srgbClr val="70AD47"/>
      </a:accent6>
      <a:hlink>
        <a:srgbClr val="F36C34"/>
      </a:hlink>
      <a:folHlink>
        <a:srgbClr val="262626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nTouch_ppt_Template.potx" id="{52271C2A-EF7C-43D8-B0FD-8713D369E438}" vid="{5CE9D4B1-C3DF-4B33-91DA-CC4BDB0DD8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255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Kantoorthema</vt:lpstr>
      <vt:lpstr>Serverless – The End</vt:lpstr>
      <vt:lpstr>Synchroon (API Gateway)</vt:lpstr>
      <vt:lpstr>Asynchroon (event)</vt:lpstr>
      <vt:lpstr>Stream-Based (DynamoDB)</vt:lpstr>
      <vt:lpstr>Lambda Event Sources</vt:lpstr>
      <vt:lpstr>PowerPoint Presentation</vt:lpstr>
      <vt:lpstr>Bronnen</vt:lpstr>
      <vt:lpstr>Bronnen</vt:lpstr>
      <vt:lpstr>AWS Developer Days Utrecht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Milco Numan</dc:creator>
  <cp:lastModifiedBy>Milco Numan</cp:lastModifiedBy>
  <cp:revision>13</cp:revision>
  <dcterms:created xsi:type="dcterms:W3CDTF">1601-01-01T00:00:00Z</dcterms:created>
  <dcterms:modified xsi:type="dcterms:W3CDTF">2018-09-03T15:01:31Z</dcterms:modified>
</cp:coreProperties>
</file>