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84" r:id="rId11"/>
    <p:sldId id="265" r:id="rId12"/>
    <p:sldId id="267" r:id="rId13"/>
    <p:sldId id="268" r:id="rId14"/>
    <p:sldId id="266" r:id="rId15"/>
    <p:sldId id="269" r:id="rId16"/>
    <p:sldId id="270" r:id="rId17"/>
    <p:sldId id="272" r:id="rId18"/>
    <p:sldId id="273" r:id="rId19"/>
    <p:sldId id="286" r:id="rId20"/>
    <p:sldId id="271" r:id="rId21"/>
    <p:sldId id="274" r:id="rId22"/>
    <p:sldId id="282" r:id="rId23"/>
    <p:sldId id="276" r:id="rId24"/>
    <p:sldId id="275" r:id="rId25"/>
    <p:sldId id="277" r:id="rId26"/>
    <p:sldId id="279" r:id="rId27"/>
    <p:sldId id="287" r:id="rId28"/>
    <p:sldId id="281" r:id="rId29"/>
    <p:sldId id="280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1488" y="23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5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549F-34C3-4219-8454-B03245509ABC}" type="datetimeFigureOut">
              <a:rPr lang="es-ES" smtClean="0"/>
              <a:t>19/07/2017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F0888-EA31-4E4C-86CC-133ADB057E6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Buenas tardes, mi nombre es Miguel y vengo a presentar el proyecto de mejora que he realizado durante estos </a:t>
            </a:r>
            <a:r>
              <a:rPr lang="es-ES" dirty="0" smtClean="0"/>
              <a:t>últimos </a:t>
            </a:r>
            <a:r>
              <a:rPr lang="es-ES" dirty="0"/>
              <a:t>5 meses para la </a:t>
            </a:r>
            <a:r>
              <a:rPr lang="es-ES" dirty="0" smtClean="0"/>
              <a:t>aplicación </a:t>
            </a:r>
            <a:r>
              <a:rPr lang="es-ES" dirty="0"/>
              <a:t>de ciencia ciudadana Cazasteroides.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25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53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64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87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32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760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98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49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82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498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40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primero, presentar que es Cazasteroides, después describir cual ha sido el trabajo especifico de este TFG y terminar la introducción con la </a:t>
            </a:r>
            <a:r>
              <a:rPr lang="es-ES" dirty="0" smtClean="0"/>
              <a:t>metodología </a:t>
            </a:r>
            <a:r>
              <a:rPr lang="es-ES" dirty="0"/>
              <a:t>que he seguido para realizarlo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508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078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245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93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2217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112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7194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77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6204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9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51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Cazasteroides se trata de un proyecto de ciencia ciudadana desarrollado en conjunto entre la Universidad Politécnica de Madrid y el Instituto Astrofísico de Canarias.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El objetivo de este proyecto es poner al alcance de todos la </a:t>
            </a:r>
            <a:r>
              <a:rPr lang="es-ES" dirty="0" smtClean="0"/>
              <a:t>astronomía, </a:t>
            </a:r>
            <a:r>
              <a:rPr lang="es-ES" dirty="0"/>
              <a:t>además de alcanzar un objetivo mayor como es la </a:t>
            </a:r>
            <a:r>
              <a:rPr lang="es-ES" dirty="0" smtClean="0"/>
              <a:t>detección </a:t>
            </a:r>
            <a:r>
              <a:rPr lang="es-ES" dirty="0"/>
              <a:t>de nuevos asteroides.</a:t>
            </a:r>
          </a:p>
          <a:p>
            <a:endParaRPr lang="es-ES" dirty="0"/>
          </a:p>
          <a:p>
            <a:r>
              <a:rPr lang="es-ES" dirty="0" smtClean="0"/>
              <a:t>Para </a:t>
            </a:r>
            <a:r>
              <a:rPr lang="es-ES" dirty="0"/>
              <a:t>ello se ofrece a los usuarios </a:t>
            </a:r>
            <a:r>
              <a:rPr lang="es-ES" dirty="0" smtClean="0"/>
              <a:t>quintetitos </a:t>
            </a:r>
            <a:r>
              <a:rPr lang="es-ES" dirty="0"/>
              <a:t>de </a:t>
            </a:r>
            <a:r>
              <a:rPr lang="es-ES" dirty="0" smtClean="0"/>
              <a:t>imágenes </a:t>
            </a:r>
            <a:r>
              <a:rPr lang="es-ES" dirty="0"/>
              <a:t>reales, las cuales tienen un funcionamiento similar al de un GIF, en ellas los usuarios tienen que buscar asteroides, si estas observaciones son correctas y realmente se encuentra un asteroide en ellas, se </a:t>
            </a:r>
            <a:r>
              <a:rPr lang="es-ES" dirty="0" smtClean="0"/>
              <a:t>envían </a:t>
            </a:r>
            <a:r>
              <a:rPr lang="es-ES" dirty="0"/>
              <a:t>al Minor Planet Center para su </a:t>
            </a:r>
            <a:r>
              <a:rPr lang="es-ES" dirty="0" smtClean="0"/>
              <a:t>validación. </a:t>
            </a:r>
            <a:r>
              <a:rPr lang="es-ES" dirty="0"/>
              <a:t>Para facilitar la labor de </a:t>
            </a:r>
            <a:r>
              <a:rPr lang="es-ES" dirty="0" smtClean="0"/>
              <a:t>prevalidación, </a:t>
            </a:r>
            <a:r>
              <a:rPr lang="es-ES" dirty="0"/>
              <a:t>y </a:t>
            </a:r>
            <a:r>
              <a:rPr lang="es-ES" dirty="0" smtClean="0"/>
              <a:t>además </a:t>
            </a:r>
            <a:r>
              <a:rPr lang="es-ES" dirty="0"/>
              <a:t>darle mas importancia al usuario, </a:t>
            </a:r>
            <a:r>
              <a:rPr lang="es-ES" dirty="0" smtClean="0"/>
              <a:t>también </a:t>
            </a:r>
            <a:r>
              <a:rPr lang="es-ES" dirty="0"/>
              <a:t>se pueden realizar votaciones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96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43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trabajado ha consistido en realizar un proyecto de mejora sobre esta aplicación. Estas mejoras se han centrado en 3 puntos: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Aplicación: ya que actualmente la aplicación no tiene un aspecto vistoso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Gamificación: para aumentar la atracción del sistema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Sistema de Reputación: para dar mas importancia a los usuarios expertos que a los novatos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lograr estos objetivos se ha decidido dividirlo en 3 partes distintas: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Estado del Arte: en la cual se ha realizado un estudio de la evolución de las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sistemas de gamificación y de los sistemas de reputación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Propuesta de Mejora: donde se van a ver el estado actual del sistema y que cambios se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deberian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realizar en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 visto en el anterior punto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Cambios a Realizar: que se va a implementar y como se ha realizado.</a:t>
            </a:r>
            <a:endParaRPr lang="es-E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40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las dos primeras partes del proyecto no se ha seguido una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determinada. Sin embargo para la parte de la implementación se ha decidido seguir una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Destacando las siguientes pautas a seguir.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Reuniones semanales con el tutor, para ver cual ha sido el progreso durante esa semana y ver que cosas son necesarias cambiar.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Sprints o hitos para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cumplrir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distintas partes del proyecto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Plataforma de control de versiones para almacenar todo el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endParaRPr lang="es-E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Issues para el seguimiento de errores y mejoras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Integración continua para tener una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endParaRPr lang="es-E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94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62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trata de una serie de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basadas en la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abierta entre sus miembros, muchas empresas utilizan estas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externalizar alguno de sus procesos.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Geiger &amp; Schader, el crowdsourcing se puede dividir en 4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categorias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CrowdSolving: buscar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 un problema complicado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CrowdCreation: comunidad se une para crear contenido (Wikipedia,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CrowdRating: basado en votos (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ClickWorkers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Nasa)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CrowdProcessing: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trabajos distintos por distintas personas (Galaxy Zoo).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problema de esta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se depende de que los usuarios quieran realizar las tareas y ya que no siempre se puede ofrecer una compensación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bien no es suficiente, hay que buscar otras maneras de lograrlo.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28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gamificacion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incluir las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utilizadas para el desarrollo de juegos en otros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ambitos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 tengan nada que ver con los juegos.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esto lo que conseguimos es aumentar las fidelización y la atracción del sistema al que apliquemos esta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gamificacion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trata de un termino bastante nuevo,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aparecio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finales de la anterior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decada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ha conseguido gran importancia en estos </a:t>
            </a:r>
            <a:r>
              <a:rPr lang="es-E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ultimos</a:t>
            </a:r>
            <a:r>
              <a:rPr lang="es-E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años. Se piensa que para el 2020 el 85% de las tareas se encuentren gamificadas.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03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888-EA31-4E4C-86CC-133ADB057E6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61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62C5-E823-464D-8D7E-7FFC8D2DCE7B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C636-C12A-44E6-91D8-5FF7C2FA0E7A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66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CC5E-EC27-490D-95EF-B78E8FD23A6F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2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A71A-3E0B-4223-B7F7-305612D723C7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97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7159-F374-41DD-BC2C-7EF7B075276C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2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D4F-019C-439F-8B4A-4331B9A1F93E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3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5779-3039-4514-84E1-E1BD99BA392A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355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9D20-0CD4-48A3-8950-DCBCFF7114C8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85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BC1-9830-4850-97F7-AA1870BA5151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2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3C9D-7E02-40F2-9DF9-CC5561B31B56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5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EF49-7AED-4C88-A4A0-1A0CCCB53BD2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7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42ED-D4DC-4D4E-99CD-9D9643D87756}" type="datetime1">
              <a:rPr lang="es-ES" smtClean="0"/>
              <a:t>19/07/2017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Introducción - Estado del Arte - Propuesta de Mejora - Implementación - Conclusiones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140A-B185-4E2A-BE78-909259B78DF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7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-cazasteroides.herokuap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Relationship Id="rId9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04" y="3752087"/>
            <a:ext cx="5545420" cy="949643"/>
          </a:xfrm>
        </p:spPr>
        <p:txBody>
          <a:bodyPr>
            <a:noAutofit/>
          </a:bodyPr>
          <a:lstStyle/>
          <a:p>
            <a:r>
              <a:rPr lang="es-ES" sz="6600" dirty="0" smtClean="0">
                <a:latin typeface="Roboto" panose="02000000000000000000" pitchFamily="2" charset="0"/>
              </a:rPr>
              <a:t>Cazasteroides</a:t>
            </a:r>
            <a:endParaRPr lang="es-ES" sz="6600" dirty="0">
              <a:latin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85942" y="4701730"/>
            <a:ext cx="493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realizado por Miguel Núñez Díaz-Montes</a:t>
            </a:r>
          </a:p>
          <a:p>
            <a:pPr algn="r"/>
            <a:r>
              <a:rPr lang="es-E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tutelado por Francisco Rosales García</a:t>
            </a:r>
          </a:p>
          <a:p>
            <a:pPr algn="r"/>
            <a:r>
              <a:rPr lang="es-E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febrero-junio del 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69388" l="24769" r="74306">
                        <a14:foregroundMark x1="47222" y1="16910" x2="42824" y2="43149"/>
                        <a14:foregroundMark x1="38426" y1="50146" x2="42361" y2="51020"/>
                        <a14:backgroundMark x1="62269" y1="23324" x2="61806" y2="3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6" r="25650" b="31188"/>
          <a:stretch/>
        </p:blipFill>
        <p:spPr>
          <a:xfrm>
            <a:off x="507910" y="665865"/>
            <a:ext cx="882740" cy="979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565" y1="89243" x2="58261" y2="90040"/>
                        <a14:foregroundMark x1="70435" y1="86056" x2="60870" y2="89243"/>
                        <a14:backgroundMark x1="45217" y1="58566" x2="43913" y2="58964"/>
                        <a14:backgroundMark x1="82609" y1="54980" x2="80870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1" y="1768084"/>
            <a:ext cx="882740" cy="965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pbs.twimg.com/profile_images/757460470425083904/A2cXU22w_400x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5833" y1="20000" x2="14583" y2="35000"/>
                        <a14:foregroundMark x1="42083" y1="12917" x2="8750" y2="24583"/>
                        <a14:foregroundMark x1="36250" y1="13333" x2="5000" y2="14167"/>
                        <a14:foregroundMark x1="13333" y1="20000" x2="13333" y2="20000"/>
                        <a14:foregroundMark x1="52917" y1="8333" x2="52917" y2="8333"/>
                        <a14:foregroundMark x1="57083" y1="7083" x2="81250" y2="47083"/>
                        <a14:foregroundMark x1="91667" y1="15833" x2="35000" y2="85000"/>
                        <a14:foregroundMark x1="65000" y1="21250" x2="13750" y2="62083"/>
                        <a14:foregroundMark x1="37083" y1="34167" x2="64583" y2="68333"/>
                        <a14:foregroundMark x1="63333" y1="7500" x2="86250" y2="7083"/>
                        <a14:foregroundMark x1="92917" y1="5833" x2="95833" y2="91667"/>
                        <a14:foregroundMark x1="85833" y1="93333" x2="12500" y2="93333"/>
                        <a14:foregroundMark x1="4167" y1="81667" x2="11667" y2="96250"/>
                        <a14:foregroundMark x1="5833" y1="77500" x2="4167" y2="49583"/>
                        <a14:foregroundMark x1="61250" y1="41667" x2="86250" y2="10833"/>
                        <a14:foregroundMark x1="85000" y1="57083" x2="75833" y2="83333"/>
                        <a14:foregroundMark x1="86250" y1="90417" x2="49583" y2="82500"/>
                        <a14:foregroundMark x1="32917" y1="82917" x2="12500" y2="65417"/>
                        <a14:foregroundMark x1="27500" y1="65417" x2="48750" y2="45417"/>
                        <a14:foregroundMark x1="17083" y1="4167" x2="8750" y2="18333"/>
                        <a14:foregroundMark x1="75000" y1="5000" x2="14167" y2="7500"/>
                        <a14:foregroundMark x1="42917" y1="89583" x2="11667" y2="9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05" y="666003"/>
            <a:ext cx="979045" cy="979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Games With A Purpose</a:t>
            </a:r>
            <a:endParaRPr lang="es-ES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979" y="1825625"/>
            <a:ext cx="773404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Estado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Arte</a:t>
            </a:r>
            <a:r>
              <a:rPr lang="es-ES" dirty="0" smtClean="0"/>
              <a:t>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6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Sistemas de Reputación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s-ES" dirty="0" smtClean="0"/>
              <a:t>Valorar a los usuarios según sus acciones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Común hoy en día</a:t>
            </a:r>
          </a:p>
          <a:p>
            <a:pPr lvl="1"/>
            <a:r>
              <a:rPr lang="es-ES" dirty="0" smtClean="0"/>
              <a:t>Comercios: Amazon, Aliexpress, WallaPop</a:t>
            </a:r>
          </a:p>
          <a:p>
            <a:pPr lvl="1"/>
            <a:r>
              <a:rPr lang="es-ES" dirty="0" smtClean="0"/>
              <a:t>Comunidades: XDA-Developers</a:t>
            </a:r>
          </a:p>
          <a:p>
            <a:pPr lvl="1"/>
            <a:r>
              <a:rPr lang="es-ES" dirty="0" smtClean="0"/>
              <a:t>Motores de Busqueda: Google</a:t>
            </a:r>
          </a:p>
          <a:p>
            <a:pPr lvl="1"/>
            <a:r>
              <a:rPr lang="es-ES" dirty="0" smtClean="0"/>
              <a:t>Seguridad: TrustedSource</a:t>
            </a:r>
          </a:p>
          <a:p>
            <a:pPr lvl="1"/>
            <a:r>
              <a:rPr lang="es-ES" dirty="0" smtClean="0"/>
              <a:t>Juegos: Candy Crush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Estado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Arte</a:t>
            </a:r>
            <a:r>
              <a:rPr lang="es-ES" dirty="0" smtClean="0"/>
              <a:t>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1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4800" dirty="0" smtClean="0"/>
              <a:t>Propuesta de Mejora</a:t>
            </a:r>
            <a:endParaRPr lang="es-ES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s-ES" dirty="0" smtClean="0"/>
              <a:t>Aplicación</a:t>
            </a:r>
          </a:p>
          <a:p>
            <a:pPr algn="r"/>
            <a:r>
              <a:rPr lang="es-ES" dirty="0" smtClean="0"/>
              <a:t>Sistema de Gamificación</a:t>
            </a:r>
          </a:p>
          <a:p>
            <a:pPr algn="r"/>
            <a:r>
              <a:rPr lang="es-ES" dirty="0" smtClean="0"/>
              <a:t>Sistema de Reputación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Sistema Actual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s-ES" dirty="0" smtClean="0"/>
              <a:t>Arquitectura REST API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Sistema Gamificado</a:t>
            </a:r>
          </a:p>
          <a:p>
            <a:pPr lvl="1"/>
            <a:r>
              <a:rPr lang="es-ES" dirty="0" smtClean="0"/>
              <a:t>Puntos, Karma, Competiciones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Diseño Anticuado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236822"/>
            <a:ext cx="3886200" cy="154926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Propuesta</a:t>
            </a:r>
            <a:r>
              <a:rPr lang="es-ES" dirty="0" smtClean="0">
                <a:latin typeface="Roboto (Cuerpo)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</a:t>
            </a:r>
            <a:r>
              <a:rPr lang="es-ES" dirty="0" smtClean="0">
                <a:latin typeface="Roboto (Cuerpo)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Mejora</a:t>
            </a:r>
            <a:r>
              <a:rPr lang="es-ES" dirty="0" smtClean="0"/>
              <a:t>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3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3973830" cy="4351338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s-ES" dirty="0" smtClean="0"/>
              <a:t>Rediseño Arquitectura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Rediseño Apariencia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Prototipo en </a:t>
            </a:r>
            <a:r>
              <a:rPr lang="es-ES" dirty="0" smtClean="0">
                <a:hlinkClick r:id="rId3"/>
              </a:rPr>
              <a:t>Heroku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14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60" y="1896349"/>
            <a:ext cx="3273651" cy="177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48" y="3880804"/>
            <a:ext cx="3227463" cy="2028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Propuesta</a:t>
            </a:r>
            <a:r>
              <a:rPr lang="es-ES" dirty="0" smtClean="0">
                <a:latin typeface="Roboto (Cuerpo)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</a:t>
            </a:r>
            <a:r>
              <a:rPr lang="es-ES" dirty="0" smtClean="0">
                <a:latin typeface="Roboto (Cuerpo)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Mejora</a:t>
            </a:r>
            <a:r>
              <a:rPr lang="es-ES" dirty="0" smtClean="0"/>
              <a:t>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46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Sistema de Gamificación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Creado un plan de gamificación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Aplicar técnicas estudiadas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Dividido en: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Plataformas, Dinámicas, Estéticas, Personas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Propuesta de Mejora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smtClean="0"/>
              <a:t>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1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Sistema de Reputación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/>
              <a:t>Sistema de </a:t>
            </a:r>
            <a:r>
              <a:rPr lang="es-ES" dirty="0" smtClean="0"/>
              <a:t>Karma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Calculo del nivel según la puntuación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Reducir el número de votaciones necesarias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Presentar la observación según el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16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Propuesta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Mejora</a:t>
            </a:r>
            <a:r>
              <a:rPr lang="es-ES" dirty="0" smtClean="0"/>
              <a:t>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4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4800" dirty="0" smtClean="0"/>
              <a:t>Cambios Realizados</a:t>
            </a:r>
            <a:endParaRPr lang="es-ES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s-ES" dirty="0" smtClean="0"/>
              <a:t>Implementación</a:t>
            </a:r>
          </a:p>
          <a:p>
            <a:pPr algn="r"/>
            <a:r>
              <a:rPr lang="es-ES" dirty="0" smtClean="0"/>
              <a:t>Arquitectura</a:t>
            </a:r>
            <a:endParaRPr lang="es-ES" dirty="0"/>
          </a:p>
          <a:p>
            <a:pPr algn="r"/>
            <a:r>
              <a:rPr lang="es-ES" dirty="0" smtClean="0"/>
              <a:t>Tecnologías</a:t>
            </a:r>
          </a:p>
          <a:p>
            <a:pPr algn="r"/>
            <a:r>
              <a:rPr lang="es-ES" dirty="0" smtClean="0"/>
              <a:t>Algoritmos</a:t>
            </a:r>
          </a:p>
          <a:p>
            <a:pPr algn="r"/>
            <a:r>
              <a:rPr lang="es-ES" i="1" dirty="0" smtClean="0"/>
              <a:t>Testing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580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Implementación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s-ES" dirty="0" smtClean="0"/>
              <a:t>Módulo Independiente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API REST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Configurable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Línea de Comandos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1957441"/>
            <a:ext cx="3408216" cy="1358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18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32" y="3566160"/>
            <a:ext cx="3057448" cy="261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8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Caso de uso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19</a:t>
            </a:fld>
            <a:endParaRPr lang="es-ES" dirty="0"/>
          </a:p>
        </p:txBody>
      </p:sp>
      <p:pic>
        <p:nvPicPr>
          <p:cNvPr id="12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70" y="1447105"/>
            <a:ext cx="5774460" cy="4713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4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sz="4800" dirty="0" smtClean="0"/>
              <a:t>Introducción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dirty="0" smtClean="0"/>
              <a:t>¿Qué es Cazasteroides?</a:t>
            </a:r>
          </a:p>
          <a:p>
            <a:pPr algn="r"/>
            <a:r>
              <a:rPr lang="es-ES" dirty="0"/>
              <a:t>¿En qué ha consistido mi trabajo? </a:t>
            </a:r>
            <a:r>
              <a:rPr lang="es-ES" dirty="0" smtClean="0"/>
              <a:t> </a:t>
            </a:r>
          </a:p>
          <a:p>
            <a:pPr algn="r"/>
            <a:r>
              <a:rPr lang="es-ES" dirty="0" smtClean="0"/>
              <a:t>¿</a:t>
            </a:r>
            <a:r>
              <a:rPr lang="es-ES" dirty="0"/>
              <a:t>Qué metodología he utilizado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 anchor="ctr"/>
          <a:lstStyle/>
          <a:p>
            <a:pPr>
              <a:lnSpc>
                <a:spcPct val="250000"/>
              </a:lnSpc>
            </a:pPr>
            <a:r>
              <a:rPr lang="es-ES" dirty="0" smtClean="0"/>
              <a:t>Python y Flask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SQLITE3 y SQLAlchemy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JSON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20</a:t>
            </a:fld>
            <a:endParaRPr lang="es-ES" dirty="0"/>
          </a:p>
        </p:txBody>
      </p:sp>
      <p:pic>
        <p:nvPicPr>
          <p:cNvPr id="1026" name="Picture 2" descr="Resultado de imagen de sqlalchem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500" b="70500" l="0" r="100000">
                        <a14:foregroundMark x1="10500" y1="37750" x2="7750" y2="37500"/>
                        <a14:foregroundMark x1="57000" y1="39500" x2="57000" y2="42500"/>
                        <a14:foregroundMark x1="88500" y1="43000" x2="91750" y2="47000"/>
                        <a14:foregroundMark x1="85250" y1="40000" x2="76250" y2="56250"/>
                        <a14:foregroundMark x1="90750" y1="58000" x2="88750" y2="57500"/>
                        <a14:foregroundMark x1="37250" y1="61250" x2="51750" y2="6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714" b="25714"/>
          <a:stretch/>
        </p:blipFill>
        <p:spPr bwMode="auto">
          <a:xfrm>
            <a:off x="6874806" y="3816751"/>
            <a:ext cx="1640544" cy="71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b1nmslvvntp.cloudfront.net/wp-content/uploads/2015/03/1425667074SQLite370.svg-Cust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08028"/>
            <a:ext cx="1730375" cy="821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flask py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06" y="2670280"/>
            <a:ext cx="1592818" cy="62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pyth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t="20863" r="13159" b="19906"/>
          <a:stretch/>
        </p:blipFill>
        <p:spPr bwMode="auto">
          <a:xfrm>
            <a:off x="4953000" y="2723957"/>
            <a:ext cx="1686390" cy="53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js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89" b="95000" l="3125" r="95170">
                        <a14:foregroundMark x1="58523" y1="39444" x2="57670" y2="38889"/>
                        <a14:foregroundMark x1="65341" y1="40556" x2="64205" y2="42778"/>
                        <a14:foregroundMark x1="74148" y1="45000" x2="74432" y2="52222"/>
                        <a14:foregroundMark x1="86932" y1="43333" x2="86932" y2="5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80" y="5054709"/>
            <a:ext cx="1663700" cy="85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9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Algoritmos: Cálculo del Nivel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700010" cy="4351338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s-ES" dirty="0" smtClean="0"/>
              <a:t>Obtiene nivel a partir de: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Puntos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Política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 smtClean="0"/>
              <a:t>Políticas Configurables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CRUD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Algoritmos: Cálculo del Nivel</a:t>
            </a:r>
            <a:endParaRPr lang="es-ES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7910"/>
          <a:stretch/>
        </p:blipFill>
        <p:spPr>
          <a:xfrm>
            <a:off x="1344930" y="2188991"/>
            <a:ext cx="6454140" cy="3669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Algoritmos: </a:t>
            </a:r>
            <a:r>
              <a:rPr lang="es-ES" sz="3600" dirty="0" smtClean="0"/>
              <a:t>Validación Observación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ES" dirty="0" smtClean="0"/>
              <a:t>Descubrimiento </a:t>
            </a:r>
            <a:r>
              <a:rPr lang="es-ES" dirty="0" smtClean="0">
                <a:sym typeface="Symbol" panose="05050102010706020507" pitchFamily="18" charset="2"/>
              </a:rPr>
              <a:t></a:t>
            </a:r>
            <a:r>
              <a:rPr lang="es-ES" dirty="0" smtClean="0"/>
              <a:t> Votación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Maquina de estados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4 estados</a:t>
            </a:r>
          </a:p>
          <a:p>
            <a:pPr lvl="1"/>
            <a:r>
              <a:rPr lang="es-ES" dirty="0" smtClean="0"/>
              <a:t>Pendiente, Aprobada, Disputada, Denegada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039269"/>
            <a:ext cx="3638550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23</a:t>
            </a:fld>
            <a:endParaRPr lang="es-ES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0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Algoritmos: </a:t>
            </a:r>
            <a:r>
              <a:rPr lang="es-ES" sz="3600" dirty="0" smtClean="0"/>
              <a:t>Selección Observación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>
              <a:lnSpc>
                <a:spcPct val="250000"/>
              </a:lnSpc>
            </a:pPr>
            <a:r>
              <a:rPr lang="es-ES" dirty="0" smtClean="0"/>
              <a:t>Algoritmo Modulable Necesario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Selección de la observación en </a:t>
            </a:r>
            <a:r>
              <a:rPr lang="es-ES" dirty="0" smtClean="0"/>
              <a:t>función </a:t>
            </a:r>
            <a:r>
              <a:rPr lang="es-ES" dirty="0" smtClean="0"/>
              <a:t>del:</a:t>
            </a:r>
            <a:endParaRPr lang="es-ES" dirty="0" smtClean="0"/>
          </a:p>
          <a:p>
            <a:pPr lvl="1">
              <a:lnSpc>
                <a:spcPct val="120000"/>
              </a:lnSpc>
            </a:pPr>
            <a:r>
              <a:rPr lang="es-ES" dirty="0" smtClean="0"/>
              <a:t>Estado</a:t>
            </a:r>
          </a:p>
          <a:p>
            <a:pPr lvl="1">
              <a:lnSpc>
                <a:spcPct val="120000"/>
              </a:lnSpc>
            </a:pPr>
            <a:r>
              <a:rPr lang="es-ES" dirty="0" smtClean="0"/>
              <a:t>Dificultad</a:t>
            </a:r>
          </a:p>
          <a:p>
            <a:pPr lvl="1">
              <a:lnSpc>
                <a:spcPct val="120000"/>
              </a:lnSpc>
            </a:pPr>
            <a:r>
              <a:rPr lang="es-ES" dirty="0" smtClean="0"/>
              <a:t>Votaciones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Algoritmo EFES:</a:t>
            </a:r>
          </a:p>
          <a:p>
            <a:pPr lvl="1"/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Filtrado</a:t>
            </a:r>
          </a:p>
          <a:p>
            <a:pPr lvl="1"/>
            <a:r>
              <a:rPr lang="es-ES" dirty="0" smtClean="0"/>
              <a:t>Eliminación</a:t>
            </a:r>
          </a:p>
          <a:p>
            <a:pPr lvl="1"/>
            <a:r>
              <a:rPr lang="es-ES" dirty="0" smtClean="0"/>
              <a:t>Selección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Testing e Integración Continua</a:t>
            </a:r>
            <a:endParaRPr lang="es-ES" sz="3600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es-ES" dirty="0" smtClean="0"/>
              <a:t>Módulo de Tests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Cobertura de ≈90% 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Integrado con CircleCI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0" y="4846643"/>
            <a:ext cx="3722370" cy="124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003" y="1909057"/>
            <a:ext cx="2744324" cy="267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25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Implementación</a:t>
            </a:r>
            <a:r>
              <a:rPr lang="es-ES" dirty="0" smtClean="0"/>
              <a:t>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9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sz="4800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5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Conclusiones</a:t>
            </a:r>
            <a:endParaRPr lang="es-ES" sz="3600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s-ES" dirty="0" smtClean="0"/>
              <a:t>Se ha logrado el objetivo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Técnicas importantes en los próximos años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Aplicar conceptos estudiados en la carrera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Aprendido nuevas metodologías y herramientas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Código apto para producción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27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Estado del Arte - Propuesta de Mejora - Implementación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Conclusiones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084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Agradecimientos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2100" dirty="0"/>
              <a:t>A </a:t>
            </a:r>
            <a:r>
              <a:rPr lang="es-ES" sz="2100" i="1" dirty="0"/>
              <a:t>Google</a:t>
            </a:r>
            <a:r>
              <a:rPr lang="es-ES" sz="2100" dirty="0"/>
              <a:t> y </a:t>
            </a:r>
            <a:r>
              <a:rPr lang="es-ES" sz="2100" i="1" dirty="0"/>
              <a:t>Stack</a:t>
            </a:r>
            <a:r>
              <a:rPr lang="es-ES" sz="2100" dirty="0"/>
              <a:t> </a:t>
            </a:r>
            <a:r>
              <a:rPr lang="es-ES" sz="2100" i="1" dirty="0"/>
              <a:t>Overflow</a:t>
            </a:r>
            <a:r>
              <a:rPr lang="es-ES" sz="2100" dirty="0"/>
              <a:t> sin ellos esto no hubiese sido posible, </a:t>
            </a:r>
          </a:p>
          <a:p>
            <a:pPr marL="0" indent="0" algn="r">
              <a:buNone/>
            </a:pPr>
            <a:r>
              <a:rPr lang="es-ES" sz="2100" dirty="0"/>
              <a:t>a mi novia por obligarme a esforzarme para acabar este trabajo, </a:t>
            </a:r>
          </a:p>
          <a:p>
            <a:pPr marL="0" indent="0" algn="r">
              <a:buNone/>
            </a:pPr>
            <a:r>
              <a:rPr lang="es-ES" sz="2100" dirty="0"/>
              <a:t>a todos mis </a:t>
            </a:r>
            <a:r>
              <a:rPr lang="es-ES" sz="2100" dirty="0" smtClean="0"/>
              <a:t>amigos que me han apoyado, en </a:t>
            </a:r>
            <a:r>
              <a:rPr lang="es-ES" sz="2100" dirty="0"/>
              <a:t>especial a, </a:t>
            </a:r>
          </a:p>
          <a:p>
            <a:pPr marL="3200400" lvl="7" indent="0">
              <a:buNone/>
            </a:pP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  <a:r>
              <a:rPr lang="es-ES" sz="19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Michael que hizo algo por mí por una vez </a:t>
            </a:r>
          </a:p>
          <a:p>
            <a:pPr marL="3200400" lvl="7" indent="0">
              <a:buNone/>
            </a:pPr>
            <a:r>
              <a:rPr lang="es-ES" sz="19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a Revi </a:t>
            </a: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que sus buenos consejos </a:t>
            </a:r>
            <a:r>
              <a:rPr lang="es-ES" sz="19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técnicos</a:t>
            </a:r>
            <a:endParaRPr lang="es-ES" sz="19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200400" lvl="7" indent="0">
              <a:buNone/>
            </a:pP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  <a:r>
              <a:rPr lang="es-ES" sz="19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Víctor y sus conocimientos matemáticos </a:t>
            </a:r>
          </a:p>
          <a:p>
            <a:pPr marL="0" indent="0" algn="r">
              <a:buNone/>
            </a:pPr>
            <a:r>
              <a:rPr lang="es-ES" sz="2100" dirty="0"/>
              <a:t>a mi familia (que siempre se les suele nombrar), </a:t>
            </a:r>
          </a:p>
          <a:p>
            <a:pPr marL="0" indent="0" algn="r">
              <a:buNone/>
            </a:pPr>
            <a:r>
              <a:rPr lang="es-ES" sz="2100" dirty="0"/>
              <a:t>y al magnífico equipo de cazasteroides, </a:t>
            </a:r>
          </a:p>
          <a:p>
            <a:pPr marL="3200400" lvl="7" indent="0">
              <a:buNone/>
            </a:pPr>
            <a:r>
              <a:rPr lang="es-ES" sz="1900" dirty="0">
                <a:latin typeface="Roboto Thin" panose="02000000000000000000" pitchFamily="2" charset="0"/>
                <a:ea typeface="Roboto Thin" panose="02000000000000000000" pitchFamily="2" charset="0"/>
              </a:rPr>
              <a:t>en especial a Esteban </a:t>
            </a:r>
            <a:r>
              <a:rPr lang="es-ES" sz="1900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por haberme guiado</a:t>
            </a:r>
            <a:endParaRPr lang="es-ES" sz="19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1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¡¡Muchas Gracias!!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s-ES" dirty="0" smtClean="0"/>
              <a:t>Miguel Núñez Díaz-Montes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2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¿Qué es Cazasteroides?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Proyecto de Ciencia Ciudadana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Acercar la Astronomía a la Ciudadanía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Usuario debe buscar Asteroides en “GIFs</a:t>
            </a:r>
            <a:r>
              <a:rPr lang="es-E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Usuarios pueden votar otras observaciones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Sistema ya está desarrollado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Introducción</a:t>
            </a:r>
            <a:r>
              <a:rPr lang="es-ES" dirty="0" smtClean="0"/>
              <a:t> - Estado del Arte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7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¿En que ha consistido este trabajo?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Proyecto de Mejora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Aplicación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Gamificación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Sistemas de Reputación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smtClean="0"/>
              <a:t>Tres partes: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Estado del Arte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Análisis y Propuesta de Mejora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Implementación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4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Introducción</a:t>
            </a:r>
            <a:r>
              <a:rPr lang="es-ES" dirty="0" smtClean="0"/>
              <a:t> - Estado del Arte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5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¿Qué metodología se ha utilizado?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3976601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Metodología Ágil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Reuniones Semanales</a:t>
            </a:r>
          </a:p>
          <a:p>
            <a:pPr lvl="1">
              <a:lnSpc>
                <a:spcPct val="150000"/>
              </a:lnSpc>
            </a:pPr>
            <a:r>
              <a:rPr lang="es-ES" i="1" dirty="0" smtClean="0"/>
              <a:t>Sprints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Control de Versiones</a:t>
            </a:r>
          </a:p>
          <a:p>
            <a:pPr lvl="1">
              <a:lnSpc>
                <a:spcPct val="150000"/>
              </a:lnSpc>
            </a:pPr>
            <a:r>
              <a:rPr lang="es-ES" i="1" dirty="0" smtClean="0"/>
              <a:t>Issues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Integración Continua</a:t>
            </a:r>
          </a:p>
        </p:txBody>
      </p:sp>
      <p:pic>
        <p:nvPicPr>
          <p:cNvPr id="1026" name="Picture 2" descr="Resultado de imagen de agi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560" y1="27337" x2="24480" y2="40741"/>
                        <a14:foregroundMark x1="75040" y1="75309" x2="8528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11463" r="8642" b="17556"/>
          <a:stretch/>
        </p:blipFill>
        <p:spPr bwMode="auto">
          <a:xfrm>
            <a:off x="6155599" y="2026251"/>
            <a:ext cx="1146481" cy="9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80" y="3184844"/>
            <a:ext cx="1052513" cy="105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Resultado de imagen de continuous integr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25" y="4467050"/>
            <a:ext cx="3095625" cy="136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5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Introducción</a:t>
            </a:r>
            <a:r>
              <a:rPr lang="es-ES" dirty="0" smtClean="0"/>
              <a:t> - Estado del Arte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7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4800" dirty="0" smtClean="0"/>
              <a:t>Estado del Arte</a:t>
            </a:r>
            <a:endParaRPr lang="es-ES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ES" i="1" dirty="0" smtClean="0"/>
              <a:t>Crowdsourcing</a:t>
            </a:r>
          </a:p>
          <a:p>
            <a:pPr algn="r"/>
            <a:r>
              <a:rPr lang="es-ES" dirty="0" smtClean="0"/>
              <a:t>Gamificación</a:t>
            </a:r>
          </a:p>
          <a:p>
            <a:pPr algn="r"/>
            <a:r>
              <a:rPr lang="es-ES" i="1" dirty="0" smtClean="0"/>
              <a:t>Games with A Purpose</a:t>
            </a:r>
          </a:p>
          <a:p>
            <a:pPr algn="r"/>
            <a:r>
              <a:rPr lang="es-ES" dirty="0" smtClean="0"/>
              <a:t>Sistemas de Reputación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2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CrowdSourcing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Técnica basada en la colaboración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4 categorías (</a:t>
            </a:r>
            <a:r>
              <a:rPr lang="es-ES" dirty="0"/>
              <a:t>Geiger &amp; </a:t>
            </a:r>
            <a:r>
              <a:rPr lang="es-ES" dirty="0" smtClean="0"/>
              <a:t>Schader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CrowdSolving, CrowdCreation, CrowdRating, CrowdProcessing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Se requiere fidelización, con el dinero no basta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Estado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Arte</a:t>
            </a:r>
            <a:r>
              <a:rPr lang="es-ES" dirty="0" smtClean="0"/>
              <a:t>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7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Gamificación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Incluir técnicas de juegos en otros ámbitos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Aumentar fidelización y atracción</a:t>
            </a:r>
          </a:p>
          <a:p>
            <a:pPr>
              <a:lnSpc>
                <a:spcPct val="200000"/>
              </a:lnSpc>
            </a:pPr>
            <a:r>
              <a:rPr lang="es-ES" i="1" spc="-150" dirty="0" smtClean="0"/>
              <a:t>“Para el 2020 el 85% de las tareas estarán gamificadas”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Estado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Arte</a:t>
            </a:r>
            <a:r>
              <a:rPr lang="es-ES" dirty="0" smtClean="0"/>
              <a:t>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7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Games With A Purpose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CrowdSourcing + Gamificación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Termino propuesto por Luis von Ahn</a:t>
            </a:r>
          </a:p>
          <a:p>
            <a:pPr lvl="1">
              <a:lnSpc>
                <a:spcPct val="110000"/>
              </a:lnSpc>
            </a:pPr>
            <a:r>
              <a:rPr lang="es-ES" dirty="0" smtClean="0"/>
              <a:t>Duolingo, reCAPTCHA, ESP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Aplicable a cualquier campo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Gran cantidad de ejemplos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40A-B185-4E2A-BE78-909259B78DF6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06731" y="6356351"/>
            <a:ext cx="5930538" cy="365125"/>
          </a:xfrm>
        </p:spPr>
        <p:txBody>
          <a:bodyPr/>
          <a:lstStyle/>
          <a:p>
            <a:r>
              <a:rPr lang="es-ES" dirty="0" smtClean="0"/>
              <a:t>Introducción -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Estado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del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(Cuerpo)"/>
              </a:rPr>
              <a:t>Arte</a:t>
            </a:r>
            <a:r>
              <a:rPr lang="es-ES" dirty="0" smtClean="0"/>
              <a:t> - Propuesta de Mejora - Implementación -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1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1079</Words>
  <Application>Microsoft Office PowerPoint</Application>
  <PresentationFormat>Presentación en pantalla (4:3)</PresentationFormat>
  <Paragraphs>249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Roboto</vt:lpstr>
      <vt:lpstr>Roboto (Cuerpo)</vt:lpstr>
      <vt:lpstr>Roboto Light</vt:lpstr>
      <vt:lpstr>Roboto Thin</vt:lpstr>
      <vt:lpstr>Symbol</vt:lpstr>
      <vt:lpstr>Tema de Office</vt:lpstr>
      <vt:lpstr>Cazasteroides</vt:lpstr>
      <vt:lpstr>Introducción</vt:lpstr>
      <vt:lpstr>¿Qué es Cazasteroides?</vt:lpstr>
      <vt:lpstr>¿En que ha consistido este trabajo?</vt:lpstr>
      <vt:lpstr>¿Qué metodología se ha utilizado?</vt:lpstr>
      <vt:lpstr>Estado del Arte</vt:lpstr>
      <vt:lpstr>CrowdSourcing</vt:lpstr>
      <vt:lpstr>Gamificación</vt:lpstr>
      <vt:lpstr>Games With A Purpose</vt:lpstr>
      <vt:lpstr>Games With A Purpose</vt:lpstr>
      <vt:lpstr>Sistemas de Reputación</vt:lpstr>
      <vt:lpstr>Propuesta de Mejora</vt:lpstr>
      <vt:lpstr>Sistema Actual</vt:lpstr>
      <vt:lpstr>Aplicación</vt:lpstr>
      <vt:lpstr>Sistema de Gamificación</vt:lpstr>
      <vt:lpstr>Sistema de Reputación</vt:lpstr>
      <vt:lpstr>Cambios Realizados</vt:lpstr>
      <vt:lpstr>Implementación</vt:lpstr>
      <vt:lpstr>Caso de uso</vt:lpstr>
      <vt:lpstr>Tecnologías</vt:lpstr>
      <vt:lpstr>Algoritmos: Cálculo del Nivel</vt:lpstr>
      <vt:lpstr>Algoritmos: Cálculo del Nivel</vt:lpstr>
      <vt:lpstr>Algoritmos: Validación Observación</vt:lpstr>
      <vt:lpstr>Algoritmos: Selección Observación</vt:lpstr>
      <vt:lpstr>Testing e Integración Continua</vt:lpstr>
      <vt:lpstr>Conclusiones</vt:lpstr>
      <vt:lpstr>Conclusiones</vt:lpstr>
      <vt:lpstr>Agradecimientos</vt:lpstr>
      <vt:lpstr>¡¡Muchas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Cazasteroides</dc:title>
  <dc:creator>Miguel Nuñez</dc:creator>
  <cp:lastModifiedBy>Miguel Nuñez</cp:lastModifiedBy>
  <cp:revision>52</cp:revision>
  <dcterms:created xsi:type="dcterms:W3CDTF">2017-07-17T16:29:04Z</dcterms:created>
  <dcterms:modified xsi:type="dcterms:W3CDTF">2017-07-19T11:43:48Z</dcterms:modified>
</cp:coreProperties>
</file>