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6" r:id="rId1"/>
  </p:sldMasterIdLst>
  <p:notesMasterIdLst>
    <p:notesMasterId r:id="rId30"/>
  </p:notesMasterIdLst>
  <p:handoutMasterIdLst>
    <p:handoutMasterId r:id="rId31"/>
  </p:handoutMasterIdLst>
  <p:sldIdLst>
    <p:sldId id="256" r:id="rId2"/>
    <p:sldId id="257" r:id="rId3"/>
    <p:sldId id="258" r:id="rId4"/>
    <p:sldId id="300" r:id="rId5"/>
    <p:sldId id="260" r:id="rId6"/>
    <p:sldId id="301" r:id="rId7"/>
    <p:sldId id="302" r:id="rId8"/>
    <p:sldId id="303" r:id="rId9"/>
    <p:sldId id="304" r:id="rId10"/>
    <p:sldId id="262" r:id="rId11"/>
    <p:sldId id="305" r:id="rId12"/>
    <p:sldId id="306" r:id="rId13"/>
    <p:sldId id="307" r:id="rId14"/>
    <p:sldId id="308" r:id="rId15"/>
    <p:sldId id="309" r:id="rId16"/>
    <p:sldId id="310" r:id="rId17"/>
    <p:sldId id="264" r:id="rId18"/>
    <p:sldId id="265" r:id="rId19"/>
    <p:sldId id="294" r:id="rId20"/>
    <p:sldId id="272" r:id="rId21"/>
    <p:sldId id="275" r:id="rId22"/>
    <p:sldId id="278" r:id="rId23"/>
    <p:sldId id="311" r:id="rId24"/>
    <p:sldId id="312" r:id="rId25"/>
    <p:sldId id="282" r:id="rId26"/>
    <p:sldId id="284" r:id="rId27"/>
    <p:sldId id="293" r:id="rId28"/>
    <p:sldId id="313" r:id="rId2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730" autoAdjust="0"/>
  </p:normalViewPr>
  <p:slideViewPr>
    <p:cSldViewPr>
      <p:cViewPr varScale="1">
        <p:scale>
          <a:sx n="80" d="100"/>
          <a:sy n="80" d="100"/>
        </p:scale>
        <p:origin x="-167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07847BF-A582-483D-B0B1-F480AD2FCE43}" type="datetimeFigureOut">
              <a:rPr lang="es-ES" smtClean="0"/>
              <a:pPr/>
              <a:t>15-07-13</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5B6A86F-1A0F-4C31-A36F-1DB1E79F2CFF}" type="slidenum">
              <a:rPr lang="es-ES" smtClean="0"/>
              <a:pPr/>
              <a:t>‹Nº›</a:t>
            </a:fld>
            <a:endParaRPr lang="es-ES"/>
          </a:p>
        </p:txBody>
      </p:sp>
    </p:spTree>
    <p:extLst>
      <p:ext uri="{BB962C8B-B14F-4D97-AF65-F5344CB8AC3E}">
        <p14:creationId xmlns="" xmlns:p14="http://schemas.microsoft.com/office/powerpoint/2010/main" val="23041679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86CAE7-CDAB-4DCC-B615-BF2685B7A8F4}" type="datetimeFigureOut">
              <a:rPr lang="es-ES" smtClean="0"/>
              <a:pPr/>
              <a:t>15-07-13</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13EEA7-6EC8-4962-9AF2-31EB2EFE7298}" type="slidenum">
              <a:rPr lang="es-ES" smtClean="0"/>
              <a:pPr/>
              <a:t>‹Nº›</a:t>
            </a:fld>
            <a:endParaRPr lang="es-ES"/>
          </a:p>
        </p:txBody>
      </p:sp>
    </p:spTree>
    <p:extLst>
      <p:ext uri="{BB962C8B-B14F-4D97-AF65-F5344CB8AC3E}">
        <p14:creationId xmlns="" xmlns:p14="http://schemas.microsoft.com/office/powerpoint/2010/main" val="68540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C813EEA7-6EC8-4962-9AF2-31EB2EFE7298}" type="slidenum">
              <a:rPr lang="es-ES" smtClean="0"/>
              <a:pPr/>
              <a:t>2</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s-ES" sz="1600" dirty="0" smtClean="0"/>
              <a:t>Rutina dependiente del sistema operativo. </a:t>
            </a:r>
          </a:p>
          <a:p>
            <a:pPr marL="0" marR="0" lvl="2"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Las rutinas de tratamiento de interrupción pueden ser vistas como el código propiamente dicho del </a:t>
            </a:r>
            <a:r>
              <a:rPr lang="es-ES" sz="1200" i="1" kern="1200" dirty="0" err="1" smtClean="0">
                <a:solidFill>
                  <a:schemeClr val="tx1"/>
                </a:solidFill>
                <a:effectLst/>
                <a:latin typeface="+mn-lt"/>
                <a:ea typeface="+mn-ea"/>
                <a:cs typeface="+mn-cs"/>
              </a:rPr>
              <a:t>kernel</a:t>
            </a:r>
            <a:r>
              <a:rPr lang="es-ES" sz="1200" kern="1200" dirty="0" smtClean="0">
                <a:solidFill>
                  <a:schemeClr val="tx1"/>
                </a:solidFill>
                <a:effectLst/>
                <a:latin typeface="+mn-lt"/>
                <a:ea typeface="+mn-ea"/>
                <a:cs typeface="+mn-cs"/>
              </a:rPr>
              <a:t>.</a:t>
            </a:r>
            <a:endParaRPr lang="es-ES" sz="1600" dirty="0" smtClean="0"/>
          </a:p>
          <a:p>
            <a:endParaRPr lang="es-ES" dirty="0"/>
          </a:p>
        </p:txBody>
      </p:sp>
      <p:sp>
        <p:nvSpPr>
          <p:cNvPr id="4" name="3 Marcador de número de diapositiva"/>
          <p:cNvSpPr>
            <a:spLocks noGrp="1"/>
          </p:cNvSpPr>
          <p:nvPr>
            <p:ph type="sldNum" sz="quarter" idx="10"/>
          </p:nvPr>
        </p:nvSpPr>
        <p:spPr/>
        <p:txBody>
          <a:bodyPr/>
          <a:lstStyle/>
          <a:p>
            <a:fld id="{C813EEA7-6EC8-4962-9AF2-31EB2EFE7298}" type="slidenum">
              <a:rPr lang="es-ES" smtClean="0"/>
              <a:pPr/>
              <a:t>8</a:t>
            </a:fld>
            <a:endParaRPr lang="es-ES"/>
          </a:p>
        </p:txBody>
      </p:sp>
    </p:spTree>
    <p:extLst>
      <p:ext uri="{BB962C8B-B14F-4D97-AF65-F5344CB8AC3E}">
        <p14:creationId xmlns="" xmlns:p14="http://schemas.microsoft.com/office/powerpoint/2010/main" val="1294747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s-ES" sz="1600" dirty="0" smtClean="0"/>
              <a:t>Los errores de un programa podrían afectar a otros programas o al propio sistema operativo, por lo que para asegurar su ejecución de la forma correcta, el sistema implementa una interfaz de llamadas para evitar que ciertas instrucciones peligrosas sean ejecutadas directamente por programas de usuario. </a:t>
            </a:r>
          </a:p>
          <a:p>
            <a:endParaRPr lang="es-ES" dirty="0"/>
          </a:p>
        </p:txBody>
      </p:sp>
      <p:sp>
        <p:nvSpPr>
          <p:cNvPr id="4" name="3 Marcador de número de diapositiva"/>
          <p:cNvSpPr>
            <a:spLocks noGrp="1"/>
          </p:cNvSpPr>
          <p:nvPr>
            <p:ph type="sldNum" sz="quarter" idx="10"/>
          </p:nvPr>
        </p:nvSpPr>
        <p:spPr/>
        <p:txBody>
          <a:bodyPr/>
          <a:lstStyle/>
          <a:p>
            <a:fld id="{C813EEA7-6EC8-4962-9AF2-31EB2EFE7298}" type="slidenum">
              <a:rPr lang="es-ES" smtClean="0"/>
              <a:pPr/>
              <a:t>9</a:t>
            </a:fld>
            <a:endParaRPr lang="es-ES"/>
          </a:p>
        </p:txBody>
      </p:sp>
    </p:spTree>
    <p:extLst>
      <p:ext uri="{BB962C8B-B14F-4D97-AF65-F5344CB8AC3E}">
        <p14:creationId xmlns="" xmlns:p14="http://schemas.microsoft.com/office/powerpoint/2010/main" val="1294747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smtClean="0">
                <a:solidFill>
                  <a:schemeClr val="tx1"/>
                </a:solidFill>
                <a:effectLst/>
                <a:latin typeface="+mn-lt"/>
                <a:ea typeface="+mn-ea"/>
                <a:cs typeface="+mn-cs"/>
              </a:rPr>
              <a:t>Para identificar a los procesos, los sistemas operativos suelen utilizar un </a:t>
            </a:r>
            <a:r>
              <a:rPr lang="es-ES" sz="1200" b="1" kern="1200" dirty="0" smtClean="0">
                <a:solidFill>
                  <a:schemeClr val="tx1"/>
                </a:solidFill>
                <a:effectLst/>
                <a:latin typeface="+mn-lt"/>
                <a:ea typeface="+mn-ea"/>
                <a:cs typeface="+mn-cs"/>
              </a:rPr>
              <a:t>identificador de proceso</a:t>
            </a:r>
            <a:r>
              <a:rPr lang="es-ES" sz="1200" kern="1200" dirty="0" smtClean="0">
                <a:solidFill>
                  <a:schemeClr val="tx1"/>
                </a:solidFill>
                <a:effectLst/>
                <a:latin typeface="+mn-lt"/>
                <a:ea typeface="+mn-ea"/>
                <a:cs typeface="+mn-cs"/>
              </a:rPr>
              <a:t> (</a:t>
            </a:r>
            <a:r>
              <a:rPr lang="es-ES" sz="1200" i="1" kern="1200" dirty="0" err="1" smtClean="0">
                <a:solidFill>
                  <a:schemeClr val="tx1"/>
                </a:solidFill>
                <a:effectLst/>
                <a:latin typeface="+mn-lt"/>
                <a:ea typeface="+mn-ea"/>
                <a:cs typeface="+mn-cs"/>
              </a:rPr>
              <a:t>process</a:t>
            </a:r>
            <a:r>
              <a:rPr lang="es-ES" sz="1200" i="1" kern="1200" dirty="0" smtClean="0">
                <a:solidFill>
                  <a:schemeClr val="tx1"/>
                </a:solidFill>
                <a:effectLst/>
                <a:latin typeface="+mn-lt"/>
                <a:ea typeface="+mn-ea"/>
                <a:cs typeface="+mn-cs"/>
              </a:rPr>
              <a:t> </a:t>
            </a:r>
            <a:r>
              <a:rPr lang="es-ES" sz="1200" i="1" kern="1200" dirty="0" err="1" smtClean="0">
                <a:solidFill>
                  <a:schemeClr val="tx1"/>
                </a:solidFill>
                <a:effectLst/>
                <a:latin typeface="+mn-lt"/>
                <a:ea typeface="+mn-ea"/>
                <a:cs typeface="+mn-cs"/>
              </a:rPr>
              <a:t>identifier</a:t>
            </a:r>
            <a:r>
              <a:rPr lang="es-ES" sz="1200" i="1" kern="1200" dirty="0" smtClean="0">
                <a:solidFill>
                  <a:schemeClr val="tx1"/>
                </a:solidFill>
                <a:effectLst/>
                <a:latin typeface="+mn-lt"/>
                <a:ea typeface="+mn-ea"/>
                <a:cs typeface="+mn-cs"/>
              </a:rPr>
              <a:t> </a:t>
            </a:r>
            <a:r>
              <a:rPr lang="es-ES" sz="1200" kern="1200" dirty="0" smtClean="0">
                <a:solidFill>
                  <a:schemeClr val="tx1"/>
                </a:solidFill>
                <a:effectLst/>
                <a:latin typeface="+mn-lt"/>
                <a:ea typeface="+mn-ea"/>
                <a:cs typeface="+mn-cs"/>
              </a:rPr>
              <a:t>[PID]) unívoco para cada proceso. La utilización del PID es básica a la hora de gestionar procesos, ya que es la forma que tiene el sistema de referirse a los procesos que gestiona.</a:t>
            </a:r>
          </a:p>
          <a:p>
            <a:endParaRPr lang="es-ES" dirty="0"/>
          </a:p>
        </p:txBody>
      </p:sp>
      <p:sp>
        <p:nvSpPr>
          <p:cNvPr id="4" name="3 Marcador de número de diapositiva"/>
          <p:cNvSpPr>
            <a:spLocks noGrp="1"/>
          </p:cNvSpPr>
          <p:nvPr>
            <p:ph type="sldNum" sz="quarter" idx="10"/>
          </p:nvPr>
        </p:nvSpPr>
        <p:spPr/>
        <p:txBody>
          <a:bodyPr/>
          <a:lstStyle/>
          <a:p>
            <a:fld id="{C813EEA7-6EC8-4962-9AF2-31EB2EFE7298}" type="slidenum">
              <a:rPr lang="es-ES" smtClean="0"/>
              <a:pPr/>
              <a:t>16</a:t>
            </a:fld>
            <a:endParaRPr lang="es-ES"/>
          </a:p>
        </p:txBody>
      </p:sp>
    </p:spTree>
    <p:extLst>
      <p:ext uri="{BB962C8B-B14F-4D97-AF65-F5344CB8AC3E}">
        <p14:creationId xmlns="" xmlns:p14="http://schemas.microsoft.com/office/powerpoint/2010/main" val="764026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_tradnl" sz="1200" dirty="0" smtClean="0"/>
              <a:t>Para crear un hilo utilizando la interfaz </a:t>
            </a:r>
            <a:r>
              <a:rPr lang="es-ES_tradnl" sz="1200" i="1" dirty="0" err="1" smtClean="0"/>
              <a:t>Runnable</a:t>
            </a:r>
            <a:r>
              <a:rPr lang="es-ES_tradnl" sz="1200" dirty="0" smtClean="0"/>
              <a:t> se debe crear una nueva clase que implemente la interfaz, teniendo que implementar únicamente el método </a:t>
            </a:r>
            <a:r>
              <a:rPr lang="es-ES_tradnl" sz="1200" i="1" dirty="0" err="1" smtClean="0"/>
              <a:t>run</a:t>
            </a:r>
            <a:r>
              <a:rPr lang="es-ES_tradnl" sz="1200" dirty="0" smtClean="0"/>
              <a:t>() con la tarea a realizar.</a:t>
            </a:r>
          </a:p>
          <a:p>
            <a:endParaRPr lang="es-ES_tradnl" sz="1200" dirty="0" smtClean="0"/>
          </a:p>
          <a:p>
            <a:r>
              <a:rPr lang="es-ES_tradnl" sz="1200" dirty="0" smtClean="0"/>
              <a:t>Además se debe crear una instancia de la clase </a:t>
            </a:r>
            <a:r>
              <a:rPr lang="es-ES_tradnl" sz="1200" i="1" dirty="0" err="1" smtClean="0"/>
              <a:t>Thread</a:t>
            </a:r>
            <a:r>
              <a:rPr lang="es-ES_tradnl" sz="1200" dirty="0" smtClean="0"/>
              <a:t> dentro de la nueva clase, la cual representará el hilo a ejecutar. Como dicho hilo pertenece a la clase </a:t>
            </a:r>
            <a:r>
              <a:rPr lang="es-ES_tradnl" sz="1200" i="1" dirty="0" err="1" smtClean="0"/>
              <a:t>Thread</a:t>
            </a:r>
            <a:r>
              <a:rPr lang="es-ES_tradnl" sz="1200" dirty="0" smtClean="0"/>
              <a:t> se debe utilizar </a:t>
            </a:r>
            <a:r>
              <a:rPr lang="es-ES_tradnl" sz="1200" i="1" dirty="0" err="1" smtClean="0"/>
              <a:t>start</a:t>
            </a:r>
            <a:r>
              <a:rPr lang="es-ES_tradnl" sz="1200" dirty="0" smtClean="0"/>
              <a:t>() para ponerlo en ejecución o arrancarlo.</a:t>
            </a:r>
            <a:endParaRPr lang="es-ES" sz="1200" dirty="0" smtClean="0"/>
          </a:p>
          <a:p>
            <a:endParaRPr lang="es-ES" dirty="0"/>
          </a:p>
        </p:txBody>
      </p:sp>
      <p:sp>
        <p:nvSpPr>
          <p:cNvPr id="4" name="3 Marcador de número de diapositiva"/>
          <p:cNvSpPr>
            <a:spLocks noGrp="1"/>
          </p:cNvSpPr>
          <p:nvPr>
            <p:ph type="sldNum" sz="quarter" idx="10"/>
          </p:nvPr>
        </p:nvSpPr>
        <p:spPr/>
        <p:txBody>
          <a:bodyPr/>
          <a:lstStyle/>
          <a:p>
            <a:fld id="{C813EEA7-6EC8-4962-9AF2-31EB2EFE7298}" type="slidenum">
              <a:rPr lang="es-ES" smtClean="0"/>
              <a:pPr/>
              <a:t>19</a:t>
            </a:fld>
            <a:endParaRPr lang="es-ES"/>
          </a:p>
        </p:txBody>
      </p:sp>
    </p:spTree>
    <p:extLst>
      <p:ext uri="{BB962C8B-B14F-4D97-AF65-F5344CB8AC3E}">
        <p14:creationId xmlns="" xmlns:p14="http://schemas.microsoft.com/office/powerpoint/2010/main" val="288199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smtClean="0"/>
              <a:t>Si se desea tenerlos separados </a:t>
            </a:r>
            <a:r>
              <a:rPr lang="es-ES" sz="1200" dirty="0" err="1" smtClean="0"/>
              <a:t>stderr</a:t>
            </a:r>
            <a:r>
              <a:rPr lang="es-ES" sz="1200" dirty="0" smtClean="0"/>
              <a:t> y </a:t>
            </a:r>
            <a:r>
              <a:rPr lang="es-ES" sz="1200" dirty="0" err="1" smtClean="0"/>
              <a:t>stdout</a:t>
            </a:r>
            <a:r>
              <a:rPr lang="es-ES" sz="1200" dirty="0" smtClean="0"/>
              <a:t>, lo que permite identificar errores de forma más sencilla, se puede utilizar el método </a:t>
            </a:r>
            <a:r>
              <a:rPr lang="es-ES" sz="1200" i="1" dirty="0" err="1" smtClean="0"/>
              <a:t>redirectErrorStream</a:t>
            </a:r>
            <a:r>
              <a:rPr lang="es-ES" sz="1200" i="1" dirty="0" smtClean="0"/>
              <a:t>(</a:t>
            </a:r>
            <a:r>
              <a:rPr lang="es-ES" sz="1200" i="1" dirty="0" err="1" smtClean="0"/>
              <a:t>boolean</a:t>
            </a:r>
            <a:r>
              <a:rPr lang="es-ES" sz="1200" i="1" dirty="0" smtClean="0"/>
              <a:t>)</a:t>
            </a:r>
            <a:r>
              <a:rPr lang="es-ES" sz="1200" dirty="0" smtClean="0"/>
              <a:t> de la clase </a:t>
            </a:r>
            <a:r>
              <a:rPr lang="es-ES" sz="1200" i="1" dirty="0" err="1" smtClean="0"/>
              <a:t>ProcessBuilder</a:t>
            </a:r>
            <a:r>
              <a:rPr lang="es-ES" sz="1200" dirty="0" smtClean="0"/>
              <a:t>. Si se pasa un valor </a:t>
            </a:r>
            <a:r>
              <a:rPr lang="es-ES" sz="1200" i="1" dirty="0" smtClean="0"/>
              <a:t>true</a:t>
            </a:r>
            <a:r>
              <a:rPr lang="es-ES" sz="1200" dirty="0" smtClean="0"/>
              <a:t> como parámetro, los flujos de datos correspondientes a </a:t>
            </a:r>
            <a:r>
              <a:rPr lang="es-ES" sz="1200" i="1" dirty="0" err="1" smtClean="0"/>
              <a:t>stderr</a:t>
            </a:r>
            <a:r>
              <a:rPr lang="es-ES" sz="1200" dirty="0" smtClean="0"/>
              <a:t> y </a:t>
            </a:r>
            <a:r>
              <a:rPr lang="es-ES" sz="1200" i="1" dirty="0" err="1" smtClean="0"/>
              <a:t>stdout</a:t>
            </a:r>
            <a:r>
              <a:rPr lang="es-ES" sz="1200" dirty="0" smtClean="0"/>
              <a:t> en la JVM serán diferentes y representarán la salida estándar y la salida de error del proceso de forma correspondiente.</a:t>
            </a:r>
          </a:p>
          <a:p>
            <a:endParaRPr lang="es-ES" dirty="0"/>
          </a:p>
        </p:txBody>
      </p:sp>
      <p:sp>
        <p:nvSpPr>
          <p:cNvPr id="4" name="3 Marcador de número de diapositiva"/>
          <p:cNvSpPr>
            <a:spLocks noGrp="1"/>
          </p:cNvSpPr>
          <p:nvPr>
            <p:ph type="sldNum" sz="quarter" idx="10"/>
          </p:nvPr>
        </p:nvSpPr>
        <p:spPr/>
        <p:txBody>
          <a:bodyPr/>
          <a:lstStyle/>
          <a:p>
            <a:fld id="{C813EEA7-6EC8-4962-9AF2-31EB2EFE7298}" type="slidenum">
              <a:rPr lang="es-ES" smtClean="0"/>
              <a:pPr/>
              <a:t>23</a:t>
            </a:fld>
            <a:endParaRPr lang="es-ES"/>
          </a:p>
        </p:txBody>
      </p:sp>
    </p:spTree>
    <p:extLst>
      <p:ext uri="{BB962C8B-B14F-4D97-AF65-F5344CB8AC3E}">
        <p14:creationId xmlns="" xmlns:p14="http://schemas.microsoft.com/office/powerpoint/2010/main" val="736659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s-ES" dirty="0"/>
          </a:p>
        </p:txBody>
      </p:sp>
      <p:sp>
        <p:nvSpPr>
          <p:cNvPr id="4" name="3 Marcador de número de diapositiva"/>
          <p:cNvSpPr>
            <a:spLocks noGrp="1"/>
          </p:cNvSpPr>
          <p:nvPr>
            <p:ph type="sldNum" sz="quarter" idx="10"/>
          </p:nvPr>
        </p:nvSpPr>
        <p:spPr/>
        <p:txBody>
          <a:bodyPr/>
          <a:lstStyle/>
          <a:p>
            <a:fld id="{C813EEA7-6EC8-4962-9AF2-31EB2EFE7298}" type="slidenum">
              <a:rPr lang="es-ES" smtClean="0"/>
              <a:pPr/>
              <a:t>24</a:t>
            </a:fld>
            <a:endParaRPr lang="es-ES"/>
          </a:p>
        </p:txBody>
      </p:sp>
    </p:spTree>
    <p:extLst>
      <p:ext uri="{BB962C8B-B14F-4D97-AF65-F5344CB8AC3E}">
        <p14:creationId xmlns="" xmlns:p14="http://schemas.microsoft.com/office/powerpoint/2010/main" val="7366590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9 Triángulo rectángulo"/>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8 Título"/>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17" name="16 Subtítulo"/>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grpSp>
        <p:nvGrpSpPr>
          <p:cNvPr id="2" name="1 Grupo"/>
          <p:cNvGrpSpPr/>
          <p:nvPr/>
        </p:nvGrpSpPr>
        <p:grpSpPr>
          <a:xfrm>
            <a:off x="-3765" y="4953000"/>
            <a:ext cx="9147765" cy="1912088"/>
            <a:chOff x="-3765" y="4832896"/>
            <a:chExt cx="9147765" cy="2032192"/>
          </a:xfrm>
        </p:grpSpPr>
        <p:sp>
          <p:nvSpPr>
            <p:cNvPr id="7" name="6 Forma libre"/>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7 Forma libre"/>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10 Forma libre"/>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11 Conector recto"/>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29 Marcador de fecha"/>
          <p:cNvSpPr>
            <a:spLocks noGrp="1"/>
          </p:cNvSpPr>
          <p:nvPr>
            <p:ph type="dt" sz="half" idx="10"/>
          </p:nvPr>
        </p:nvSpPr>
        <p:spPr/>
        <p:txBody>
          <a:bodyPr/>
          <a:lstStyle>
            <a:lvl1pPr>
              <a:defRPr>
                <a:solidFill>
                  <a:srgbClr val="FFFFFF"/>
                </a:solidFill>
              </a:defRPr>
            </a:lvl1pPr>
            <a:extLst/>
          </a:lstStyle>
          <a:p>
            <a:fld id="{C5B357F5-0A5C-4403-BE9A-301CBF4E8B93}" type="datetime1">
              <a:rPr lang="es-ES" smtClean="0"/>
              <a:pPr/>
              <a:t>15-07-13</a:t>
            </a:fld>
            <a:endParaRPr lang="es-ES"/>
          </a:p>
        </p:txBody>
      </p:sp>
      <p:sp>
        <p:nvSpPr>
          <p:cNvPr id="19" name="18 Marcador de pie de página"/>
          <p:cNvSpPr>
            <a:spLocks noGrp="1"/>
          </p:cNvSpPr>
          <p:nvPr>
            <p:ph type="ftr" sz="quarter" idx="11"/>
          </p:nvPr>
        </p:nvSpPr>
        <p:spPr/>
        <p:txBody>
          <a:bodyPr/>
          <a:lstStyle>
            <a:lvl1pPr>
              <a:defRPr>
                <a:solidFill>
                  <a:schemeClr val="accent1">
                    <a:tint val="20000"/>
                  </a:schemeClr>
                </a:solidFill>
              </a:defRPr>
            </a:lvl1pPr>
            <a:extLst/>
          </a:lstStyle>
          <a:p>
            <a:endParaRPr lang="es-ES"/>
          </a:p>
        </p:txBody>
      </p:sp>
      <p:sp>
        <p:nvSpPr>
          <p:cNvPr id="15" name="14 CuadroTexto"/>
          <p:cNvSpPr txBox="1"/>
          <p:nvPr userDrawn="1"/>
        </p:nvSpPr>
        <p:spPr>
          <a:xfrm>
            <a:off x="5190889" y="188640"/>
            <a:ext cx="3982017" cy="369332"/>
          </a:xfrm>
          <a:prstGeom prst="rect">
            <a:avLst/>
          </a:prstGeom>
          <a:noFill/>
        </p:spPr>
        <p:txBody>
          <a:bodyPr wrap="none" rtlCol="0">
            <a:spAutoFit/>
          </a:bodyPr>
          <a:lstStyle/>
          <a:p>
            <a:r>
              <a:rPr lang="es-ES" dirty="0" smtClean="0">
                <a:latin typeface="Arial"/>
                <a:cs typeface="Arial"/>
              </a:rPr>
              <a:t>Ciclos Formativos de Grado Superior</a:t>
            </a:r>
            <a:endParaRPr lang="es-ES" dirty="0">
              <a:latin typeface="Arial"/>
              <a:cs typeface="Arial"/>
            </a:endParaRPr>
          </a:p>
        </p:txBody>
      </p:sp>
      <p:pic>
        <p:nvPicPr>
          <p:cNvPr id="16" name="15 Imagen"/>
          <p:cNvPicPr>
            <a:picLocks noChangeAspect="1"/>
          </p:cNvPicPr>
          <p:nvPr userDrawn="1"/>
        </p:nvPicPr>
        <p:blipFill>
          <a:blip r:embed="rId3" cstate="print">
            <a:extLst>
              <a:ext uri="{28A0092B-C50C-407E-A947-70E740481C1C}">
                <a14:useLocalDpi xmlns="" xmlns:a14="http://schemas.microsoft.com/office/drawing/2010/main" val="0"/>
              </a:ext>
            </a:extLst>
          </a:blip>
          <a:stretch>
            <a:fillRect/>
          </a:stretch>
        </p:blipFill>
        <p:spPr>
          <a:xfrm>
            <a:off x="35496" y="66226"/>
            <a:ext cx="2088232" cy="626470"/>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1481329"/>
            <a:ext cx="8229600" cy="4386071"/>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0ED3E8D1-CBDB-4653-9BA0-C417BEBBEA10}" type="datetime1">
              <a:rPr lang="es-ES" smtClean="0"/>
              <a:pPr/>
              <a:t>15-07-13</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44013" y="274640"/>
            <a:ext cx="1777470" cy="5592761"/>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41"/>
            <a:ext cx="6324600" cy="5592760"/>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14639BF8-5CA3-4330-A261-AD6128299590}" type="datetime1">
              <a:rPr lang="es-ES" smtClean="0"/>
              <a:pPr/>
              <a:t>15-07-13</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lstStyle>
            <a:lvl2pPr marL="621792" indent="-228600">
              <a:buFont typeface="Courier New" pitchFamily="49" charset="0"/>
              <a:buChar char="o"/>
              <a:defRPr/>
            </a:lvl2pPr>
            <a:lvl3pPr marL="859536" indent="-228600">
              <a:buClr>
                <a:schemeClr val="accent1"/>
              </a:buClr>
              <a:buFont typeface="Arial" pitchFamily="34" charset="0"/>
              <a:buChar char="•"/>
              <a:defRPr/>
            </a:lvl3pPr>
            <a:extLst/>
          </a:lstStyle>
          <a:p>
            <a:pPr lvl="0" eaLnBrk="1" latinLnBrk="0" hangingPunct="1"/>
            <a:r>
              <a:rPr lang="es-ES" dirty="0" smtClean="0"/>
              <a:t>Haga clic para modificar el estilo de texto del patrón</a:t>
            </a:r>
          </a:p>
          <a:p>
            <a:pPr lvl="1" eaLnBrk="1" latinLnBrk="0" hangingPunct="1"/>
            <a:r>
              <a:rPr lang="es-ES" dirty="0" smtClean="0"/>
              <a:t>Segundo nivel</a:t>
            </a:r>
          </a:p>
          <a:p>
            <a:pPr lvl="2" eaLnBrk="1" latinLnBrk="0" hangingPunct="1"/>
            <a:r>
              <a:rPr lang="es-ES" dirty="0" smtClean="0"/>
              <a:t>Tercer nivel</a:t>
            </a:r>
          </a:p>
          <a:p>
            <a:pPr lvl="3" eaLnBrk="1" latinLnBrk="0" hangingPunct="1"/>
            <a:r>
              <a:rPr lang="es-ES" dirty="0" smtClean="0"/>
              <a:t>Cuarto nivel</a:t>
            </a:r>
          </a:p>
          <a:p>
            <a:pPr lvl="4" eaLnBrk="1" latinLnBrk="0" hangingPunct="1"/>
            <a:r>
              <a:rPr lang="es-ES" dirty="0" smtClean="0"/>
              <a:t>Quinto nivel</a:t>
            </a:r>
            <a:endParaRPr kumimoji="0" lang="en-US" dirty="0"/>
          </a:p>
        </p:txBody>
      </p:sp>
      <p:sp>
        <p:nvSpPr>
          <p:cNvPr id="6" name="5 Marcador de número de diapositiva"/>
          <p:cNvSpPr>
            <a:spLocks noGrp="1"/>
          </p:cNvSpPr>
          <p:nvPr>
            <p:ph type="sldNum" sz="quarter" idx="12"/>
          </p:nvPr>
        </p:nvSpPr>
        <p:spPr>
          <a:xfrm>
            <a:off x="4499992" y="6448251"/>
            <a:ext cx="432048" cy="365125"/>
          </a:xfrm>
        </p:spPr>
        <p:txBody>
          <a:bodyPr/>
          <a:lstStyle>
            <a:extLst/>
          </a:lstStyle>
          <a:p>
            <a:fld id="{132FADFE-3B8F-471C-ABF0-DBC7717ECBBC}" type="slidenum">
              <a:rPr lang="es-ES" smtClean="0"/>
              <a:pPr/>
              <a:t>‹Nº›</a:t>
            </a:fld>
            <a:endParaRPr lang="es-ES" dirty="0"/>
          </a:p>
        </p:txBody>
      </p:sp>
      <p:sp>
        <p:nvSpPr>
          <p:cNvPr id="7" name="6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pic>
        <p:nvPicPr>
          <p:cNvPr id="8" name="7 Imagen"/>
          <p:cNvPicPr>
            <a:picLocks noChangeAspect="1"/>
          </p:cNvPicPr>
          <p:nvPr userDrawn="1"/>
        </p:nvPicPr>
        <p:blipFill>
          <a:blip r:embed="rId2" cstate="print">
            <a:extLst>
              <a:ext uri="{28A0092B-C50C-407E-A947-70E740481C1C}">
                <a14:useLocalDpi xmlns="" xmlns:a14="http://schemas.microsoft.com/office/drawing/2010/main" val="0"/>
              </a:ext>
            </a:extLst>
          </a:blip>
          <a:stretch>
            <a:fillRect/>
          </a:stretch>
        </p:blipFill>
        <p:spPr>
          <a:xfrm>
            <a:off x="7020272" y="6186906"/>
            <a:ext cx="2088232" cy="626470"/>
          </a:xfrm>
          <a:prstGeom prst="rect">
            <a:avLst/>
          </a:prstGeom>
        </p:spPr>
      </p:pic>
      <p:sp>
        <p:nvSpPr>
          <p:cNvPr id="9" name="8 CuadroTexto"/>
          <p:cNvSpPr txBox="1"/>
          <p:nvPr userDrawn="1"/>
        </p:nvSpPr>
        <p:spPr>
          <a:xfrm>
            <a:off x="35496" y="6403394"/>
            <a:ext cx="2880320" cy="553998"/>
          </a:xfrm>
          <a:prstGeom prst="rect">
            <a:avLst/>
          </a:prstGeom>
          <a:noFill/>
        </p:spPr>
        <p:txBody>
          <a:bodyPr wrap="square" rtlCol="0">
            <a:spAutoFit/>
          </a:bodyPr>
          <a:lstStyle/>
          <a:p>
            <a:r>
              <a:rPr lang="en-US" sz="1000" b="1" dirty="0" smtClean="0">
                <a:solidFill>
                  <a:schemeClr val="bg1"/>
                </a:solidFill>
                <a:latin typeface="Arial"/>
                <a:cs typeface="Arial"/>
              </a:rPr>
              <a:t>Alberto Sánchez Campos</a:t>
            </a:r>
          </a:p>
          <a:p>
            <a:r>
              <a:rPr lang="en-US" sz="1000" b="1" dirty="0" err="1" smtClean="0">
                <a:solidFill>
                  <a:schemeClr val="bg1"/>
                </a:solidFill>
                <a:latin typeface="Arial"/>
                <a:cs typeface="Arial"/>
              </a:rPr>
              <a:t>Jesús</a:t>
            </a:r>
            <a:r>
              <a:rPr lang="en-US" sz="1000" b="1" dirty="0" smtClean="0">
                <a:solidFill>
                  <a:schemeClr val="bg1"/>
                </a:solidFill>
                <a:latin typeface="Arial"/>
                <a:cs typeface="Arial"/>
              </a:rPr>
              <a:t> Montes Sánchez</a:t>
            </a:r>
            <a:endParaRPr lang="es-ES" sz="1000" b="1" dirty="0" smtClean="0">
              <a:solidFill>
                <a:schemeClr val="bg1"/>
              </a:solidFill>
              <a:latin typeface="Arial"/>
              <a:cs typeface="Arial"/>
            </a:endParaRPr>
          </a:p>
          <a:p>
            <a:endParaRPr lang="es-ES" sz="1000" b="1" dirty="0">
              <a:solidFill>
                <a:schemeClr val="bg1"/>
              </a:solidFill>
              <a:latin typeface="Arial"/>
              <a:cs typeface="Arial"/>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F88348CD-19BD-41F9-A149-8419EB7032B7}" type="datetime1">
              <a:rPr lang="es-ES" smtClean="0"/>
              <a:pPr/>
              <a:t>15-07-13</a:t>
            </a:fld>
            <a:endParaRPr lang="es-ES"/>
          </a:p>
        </p:txBody>
      </p:sp>
      <p:sp>
        <p:nvSpPr>
          <p:cNvPr id="5" name="4 Marcador de pie de página"/>
          <p:cNvSpPr>
            <a:spLocks noGrp="1"/>
          </p:cNvSpPr>
          <p:nvPr>
            <p:ph type="ftr" sz="quarter" idx="11"/>
          </p:nvPr>
        </p:nvSpPr>
        <p:spPr/>
        <p:txBody>
          <a:bodyPr/>
          <a:lstStyle>
            <a:extLst/>
          </a:lstStyle>
          <a:p>
            <a:endParaRPr lang="es-ES"/>
          </a:p>
        </p:txBody>
      </p:sp>
      <p:sp>
        <p:nvSpPr>
          <p:cNvPr id="6" name="5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7" name="6 Cheurón"/>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7 Cheurón"/>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2">
        <a:schemeClr val="bg1"/>
      </p:bgRef>
    </p:bg>
    <p:spTree>
      <p:nvGrpSpPr>
        <p:cNvPr id="1" name=""/>
        <p:cNvGrpSpPr/>
        <p:nvPr/>
      </p:nvGrpSpPr>
      <p:grpSpPr>
        <a:xfrm>
          <a:off x="0" y="0"/>
          <a:ext cx="0" cy="0"/>
          <a:chOff x="0" y="0"/>
          <a:chExt cx="0" cy="0"/>
        </a:xfrm>
      </p:grpSpPr>
      <p:sp>
        <p:nvSpPr>
          <p:cNvPr id="3" name="2 Marcador de contenido"/>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6949697C-DC40-464B-B08D-393F29DA6C7F}" type="datetime1">
              <a:rPr lang="es-ES" smtClean="0"/>
              <a:pPr/>
              <a:t>15-07-13</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8" name="7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8229600" cy="1143000"/>
          </a:xfrm>
        </p:spPr>
        <p:txBody>
          <a:bodyPr anchor="ctr"/>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B3F50D9A-540B-4E54-B0CC-B01809D44837}" type="datetime1">
              <a:rPr lang="es-ES" smtClean="0"/>
              <a:pPr/>
              <a:t>15-07-13</a:t>
            </a:fld>
            <a:endParaRPr lang="es-ES"/>
          </a:p>
        </p:txBody>
      </p:sp>
      <p:sp>
        <p:nvSpPr>
          <p:cNvPr id="8" name="7 Marcador de pie de página"/>
          <p:cNvSpPr>
            <a:spLocks noGrp="1"/>
          </p:cNvSpPr>
          <p:nvPr>
            <p:ph type="ftr" sz="quarter" idx="11"/>
          </p:nvPr>
        </p:nvSpPr>
        <p:spPr/>
        <p:txBody>
          <a:bodyPr/>
          <a:lstStyle>
            <a:extLst/>
          </a:lstStyle>
          <a:p>
            <a:endParaRPr lang="es-ES"/>
          </a:p>
        </p:txBody>
      </p:sp>
      <p:sp>
        <p:nvSpPr>
          <p:cNvPr id="9" name="8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bg>
      <p:bgRef idx="1002">
        <a:schemeClr val="bg1"/>
      </p:bgRef>
    </p:bg>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extLst/>
          </a:lstStyle>
          <a:p>
            <a:fld id="{B28FA37C-104A-4E66-90AE-47C242F8C6C0}" type="datetime1">
              <a:rPr lang="es-ES" smtClean="0"/>
              <a:pPr/>
              <a:t>15-07-13</a:t>
            </a:fld>
            <a:endParaRPr lang="es-ES"/>
          </a:p>
        </p:txBody>
      </p:sp>
      <p:sp>
        <p:nvSpPr>
          <p:cNvPr id="4" name="3 Marcador de pie de página"/>
          <p:cNvSpPr>
            <a:spLocks noGrp="1"/>
          </p:cNvSpPr>
          <p:nvPr>
            <p:ph type="ftr" sz="quarter" idx="11"/>
          </p:nvPr>
        </p:nvSpPr>
        <p:spPr/>
        <p:txBody>
          <a:bodyPr/>
          <a:lstStyle>
            <a:extLst/>
          </a:lstStyle>
          <a:p>
            <a:endParaRPr lang="es-ES"/>
          </a:p>
        </p:txBody>
      </p:sp>
      <p:sp>
        <p:nvSpPr>
          <p:cNvPr id="5" name="4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
        <p:nvSpPr>
          <p:cNvPr id="6" name="5 Título"/>
          <p:cNvSpPr>
            <a:spLocks noGrp="1"/>
          </p:cNvSpPr>
          <p:nvPr>
            <p:ph type="title"/>
          </p:nvPr>
        </p:nvSpPr>
        <p:spPr/>
        <p:txBody>
          <a:bodyPr rtlCol="0"/>
          <a:lstStyle>
            <a:extLst/>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A2F3A531-B0AB-4B02-916C-569C2ED8C657}" type="datetime1">
              <a:rPr lang="es-ES" smtClean="0"/>
              <a:pPr/>
              <a:t>15-07-13</a:t>
            </a:fld>
            <a:endParaRPr lang="es-ES"/>
          </a:p>
        </p:txBody>
      </p:sp>
      <p:sp>
        <p:nvSpPr>
          <p:cNvPr id="3" name="2 Marcador de pie de página"/>
          <p:cNvSpPr>
            <a:spLocks noGrp="1"/>
          </p:cNvSpPr>
          <p:nvPr>
            <p:ph type="ftr" sz="quarter" idx="11"/>
          </p:nvPr>
        </p:nvSpPr>
        <p:spPr/>
        <p:txBody>
          <a:bodyPr/>
          <a:lstStyle>
            <a:extLst/>
          </a:lstStyle>
          <a:p>
            <a:endParaRPr lang="es-ES"/>
          </a:p>
        </p:txBody>
      </p:sp>
      <p:sp>
        <p:nvSpPr>
          <p:cNvPr id="4" name="3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3">
        <a:schemeClr val="bg1"/>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a:xfrm>
            <a:off x="6727032" y="6407944"/>
            <a:ext cx="1920240" cy="365760"/>
          </a:xfrm>
        </p:spPr>
        <p:txBody>
          <a:bodyPr/>
          <a:lstStyle>
            <a:extLst/>
          </a:lstStyle>
          <a:p>
            <a:fld id="{81BD0378-1C2C-49B1-A272-8AC078D5EADE}" type="datetime1">
              <a:rPr lang="es-ES" smtClean="0"/>
              <a:pPr/>
              <a:t>15-07-13</a:t>
            </a:fld>
            <a:endParaRPr lang="es-ES"/>
          </a:p>
        </p:txBody>
      </p:sp>
      <p:sp>
        <p:nvSpPr>
          <p:cNvPr id="6" name="5 Marcador de pie de página"/>
          <p:cNvSpPr>
            <a:spLocks noGrp="1"/>
          </p:cNvSpPr>
          <p:nvPr>
            <p:ph type="ftr" sz="quarter" idx="11"/>
          </p:nvPr>
        </p:nvSpPr>
        <p:spPr/>
        <p:txBody>
          <a:bodyPr/>
          <a:lstStyle>
            <a:extLst/>
          </a:lstStyle>
          <a:p>
            <a:endParaRPr lang="es-ES"/>
          </a:p>
        </p:txBody>
      </p:sp>
      <p:sp>
        <p:nvSpPr>
          <p:cNvPr id="7" name="6 Marcador de número de diapositiva"/>
          <p:cNvSpPr>
            <a:spLocks noGrp="1"/>
          </p:cNvSpPr>
          <p:nvPr>
            <p:ph type="sldNum" sz="quarter" idx="12"/>
          </p:nvPr>
        </p:nvSpPr>
        <p:spPr/>
        <p:txBody>
          <a:bodyPr/>
          <a:lstStyle>
            <a:extLst/>
          </a:lstStyle>
          <a:p>
            <a:fld id="{132FADFE-3B8F-471C-ABF0-DBC7717ECBBC}"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Ref idx="1002">
        <a:schemeClr val="bg1"/>
      </p:bgRef>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3" name="2 Marcador de posición de imagen"/>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s-ES" smtClean="0"/>
              <a:t>Haga clic en el icono para agregar una imagen</a:t>
            </a:r>
            <a:endParaRPr kumimoji="0" lang="en-US" dirty="0"/>
          </a:p>
        </p:txBody>
      </p:sp>
      <p:sp>
        <p:nvSpPr>
          <p:cNvPr id="5" name="4 Marcador de fecha"/>
          <p:cNvSpPr>
            <a:spLocks noGrp="1"/>
          </p:cNvSpPr>
          <p:nvPr>
            <p:ph type="dt" sz="half" idx="10"/>
          </p:nvPr>
        </p:nvSpPr>
        <p:spPr/>
        <p:txBody>
          <a:bodyPr/>
          <a:lstStyle>
            <a:lvl1pPr>
              <a:defRPr>
                <a:solidFill>
                  <a:schemeClr val="tx1"/>
                </a:solidFill>
              </a:defRPr>
            </a:lvl1pPr>
            <a:extLst/>
          </a:lstStyle>
          <a:p>
            <a:fld id="{F4C5F7F5-6CC4-4077-BCDE-6EB0F6E3D926}" type="datetime1">
              <a:rPr lang="es-ES" smtClean="0"/>
              <a:pPr/>
              <a:t>15-07-13</a:t>
            </a:fld>
            <a:endParaRPr lang="es-ES"/>
          </a:p>
        </p:txBody>
      </p:sp>
      <p:sp>
        <p:nvSpPr>
          <p:cNvPr id="6" name="5 Marcador de pie de página"/>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s-ES"/>
          </a:p>
        </p:txBody>
      </p:sp>
      <p:sp>
        <p:nvSpPr>
          <p:cNvPr id="7" name="6 Marcador de número de diapositiva"/>
          <p:cNvSpPr>
            <a:spLocks noGrp="1"/>
          </p:cNvSpPr>
          <p:nvPr>
            <p:ph type="sldNum" sz="quarter" idx="12"/>
          </p:nvPr>
        </p:nvSpPr>
        <p:spPr/>
        <p:txBody>
          <a:bodyPr/>
          <a:lstStyle>
            <a:lvl1pPr>
              <a:defRPr>
                <a:solidFill>
                  <a:schemeClr val="tx1"/>
                </a:solidFill>
              </a:defRPr>
            </a:lvl1pPr>
            <a:extLst/>
          </a:lstStyle>
          <a:p>
            <a:fld id="{132FADFE-3B8F-471C-ABF0-DBC7717ECBBC}" type="slidenum">
              <a:rPr lang="es-ES" smtClean="0"/>
              <a:pPr/>
              <a:t>‹Nº›</a:t>
            </a:fld>
            <a:endParaRPr lang="es-ES"/>
          </a:p>
        </p:txBody>
      </p:sp>
      <p:sp>
        <p:nvSpPr>
          <p:cNvPr id="2" name="1 Título"/>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s-ES" smtClean="0"/>
              <a:t>Haga clic para modificar el estilo de título del patrón</a:t>
            </a:r>
            <a:endParaRPr kumimoji="0" lang="en-US"/>
          </a:p>
        </p:txBody>
      </p:sp>
      <p:sp>
        <p:nvSpPr>
          <p:cNvPr id="8" name="7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8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9 Triángulo rectángulo"/>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10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11 Cheurón"/>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12 Cheurón"/>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12 Forma libre"/>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11 Forma libre"/>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13 Triángulo rectángulo"/>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14 Conector recto"/>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8 Marcador de título"/>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s-ES" dirty="0" smtClean="0"/>
              <a:t>Haga clic para modificar el estilo de título del patrón</a:t>
            </a:r>
            <a:endParaRPr kumimoji="0" lang="en-US" dirty="0"/>
          </a:p>
        </p:txBody>
      </p:sp>
      <p:sp>
        <p:nvSpPr>
          <p:cNvPr id="30" name="29 Marcador de texto"/>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s-ES" dirty="0" smtClean="0"/>
              <a:t>Haga clic para modificar el estilo de texto del patrón</a:t>
            </a:r>
          </a:p>
          <a:p>
            <a:pPr lvl="1" eaLnBrk="1" latinLnBrk="0" hangingPunct="1"/>
            <a:r>
              <a:rPr kumimoji="0" lang="es-ES" dirty="0" smtClean="0"/>
              <a:t>Segundo nivel</a:t>
            </a:r>
          </a:p>
          <a:p>
            <a:pPr lvl="2" eaLnBrk="1" latinLnBrk="0" hangingPunct="1"/>
            <a:r>
              <a:rPr kumimoji="0" lang="es-ES" dirty="0" smtClean="0"/>
              <a:t>Tercer nivel</a:t>
            </a:r>
          </a:p>
          <a:p>
            <a:pPr lvl="3" eaLnBrk="1" latinLnBrk="0" hangingPunct="1"/>
            <a:r>
              <a:rPr kumimoji="0" lang="es-ES" dirty="0" smtClean="0"/>
              <a:t>Cuarto nivel</a:t>
            </a:r>
          </a:p>
          <a:p>
            <a:pPr lvl="4" eaLnBrk="1" latinLnBrk="0" hangingPunct="1"/>
            <a:r>
              <a:rPr kumimoji="0" lang="es-ES" dirty="0" smtClean="0"/>
              <a:t>Quinto nivel</a:t>
            </a:r>
            <a:endParaRPr kumimoji="0" lang="en-US" dirty="0"/>
          </a:p>
        </p:txBody>
      </p:sp>
      <p:sp>
        <p:nvSpPr>
          <p:cNvPr id="10" name="9 Marcador de fecha"/>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C9767CA-2EC9-4354-B7D1-63D53859F4E6}" type="datetime1">
              <a:rPr lang="es-ES" smtClean="0"/>
              <a:pPr/>
              <a:t>15-07-13</a:t>
            </a:fld>
            <a:endParaRPr lang="es-ES"/>
          </a:p>
        </p:txBody>
      </p:sp>
      <p:sp>
        <p:nvSpPr>
          <p:cNvPr id="22" name="21 Marcador de pie de página"/>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s-ES"/>
          </a:p>
        </p:txBody>
      </p:sp>
      <p:sp>
        <p:nvSpPr>
          <p:cNvPr id="18" name="17 Marcador de número de diapositiva"/>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32FADFE-3B8F-471C-ABF0-DBC7717ECBBC}"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iming>
    <p:tnLst>
      <p:par>
        <p:cTn id="1" dur="indefinite" restart="never" nodeType="tmRoot"/>
      </p:par>
    </p:tnLst>
  </p:timing>
  <p:hf sldNum="0"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Arial"/>
          <a:ea typeface="+mj-ea"/>
          <a:cs typeface="Arial"/>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Arial"/>
          <a:ea typeface="+mn-ea"/>
          <a:cs typeface="Arial"/>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Arial"/>
          <a:ea typeface="+mn-ea"/>
          <a:cs typeface="Arial"/>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Arial"/>
          <a:ea typeface="+mn-ea"/>
          <a:cs typeface="Arial"/>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Arial"/>
          <a:ea typeface="+mn-ea"/>
          <a:cs typeface="Arial"/>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Arial"/>
          <a:ea typeface="+mn-ea"/>
          <a:cs typeface="Arial"/>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348880"/>
            <a:ext cx="7772400" cy="1829761"/>
          </a:xfrm>
        </p:spPr>
        <p:txBody>
          <a:bodyPr>
            <a:normAutofit fontScale="90000"/>
          </a:bodyPr>
          <a:lstStyle/>
          <a:p>
            <a:r>
              <a:rPr lang="es-ES_tradnl" b="1" cap="small" dirty="0" smtClean="0"/>
              <a:t>Capítulo 1:  PROGRAMACIÓN DE PROCESOS </a:t>
            </a:r>
            <a:r>
              <a:rPr lang="es-ES" b="1" cap="all" dirty="0" smtClean="0"/>
              <a:t/>
            </a:r>
            <a:br>
              <a:rPr lang="es-ES" b="1" cap="all" dirty="0" smtClean="0"/>
            </a:br>
            <a:endParaRPr lang="es-ES" dirty="0"/>
          </a:p>
        </p:txBody>
      </p:sp>
      <p:sp>
        <p:nvSpPr>
          <p:cNvPr id="3" name="2 Subtítulo"/>
          <p:cNvSpPr>
            <a:spLocks noGrp="1"/>
          </p:cNvSpPr>
          <p:nvPr>
            <p:ph type="subTitle" idx="1"/>
          </p:nvPr>
        </p:nvSpPr>
        <p:spPr/>
        <p:txBody>
          <a:bodyPr/>
          <a:lstStyle/>
          <a:p>
            <a:r>
              <a:rPr lang="es-ES" dirty="0" smtClean="0"/>
              <a:t>Programación de Servicios y Procesos</a:t>
            </a:r>
            <a:endParaRPr lang="es-E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35224"/>
            <a:ext cx="8229600" cy="4730080"/>
          </a:xfrm>
        </p:spPr>
        <p:txBody>
          <a:bodyPr>
            <a:normAutofit fontScale="92500"/>
          </a:bodyPr>
          <a:lstStyle/>
          <a:p>
            <a:r>
              <a:rPr lang="es-ES" sz="2200" dirty="0" smtClean="0"/>
              <a:t>Los procesos pueden cambiar de estado a lo largo de su ejecución.</a:t>
            </a:r>
          </a:p>
          <a:p>
            <a:r>
              <a:rPr lang="es-ES" sz="2200" dirty="0" smtClean="0"/>
              <a:t>Se definen los siguientes estados:</a:t>
            </a:r>
          </a:p>
          <a:p>
            <a:pPr lvl="1" algn="just"/>
            <a:r>
              <a:rPr lang="es-ES" sz="2200" dirty="0" smtClean="0"/>
              <a:t>Nuevo: </a:t>
            </a:r>
            <a:r>
              <a:rPr lang="es-ES" sz="2000" dirty="0"/>
              <a:t>e</a:t>
            </a:r>
            <a:r>
              <a:rPr lang="es-ES" sz="2000" dirty="0" smtClean="0"/>
              <a:t>l </a:t>
            </a:r>
            <a:r>
              <a:rPr lang="es-ES" sz="2000" dirty="0"/>
              <a:t>proceso está siendo creado a partir del fichero ejecutable</a:t>
            </a:r>
            <a:r>
              <a:rPr lang="es-ES" sz="2200" dirty="0" smtClean="0"/>
              <a:t>. </a:t>
            </a:r>
          </a:p>
          <a:p>
            <a:pPr lvl="1" algn="just"/>
            <a:r>
              <a:rPr lang="es-ES" sz="2200" dirty="0" smtClean="0"/>
              <a:t>Listo: </a:t>
            </a:r>
            <a:r>
              <a:rPr lang="es-ES" sz="2000" dirty="0"/>
              <a:t>el proceso no se encuentra en ejecución aunque está preparado para hacerlo. El sistema operativo no le ha asignado todavía un procesador para ejecutarse. </a:t>
            </a:r>
            <a:endParaRPr lang="es-ES" sz="2000" dirty="0" smtClean="0"/>
          </a:p>
          <a:p>
            <a:pPr lvl="1" algn="just"/>
            <a:r>
              <a:rPr lang="es-ES" sz="2000" dirty="0"/>
              <a:t>En </a:t>
            </a:r>
            <a:r>
              <a:rPr lang="es-ES" sz="2000" dirty="0" smtClean="0"/>
              <a:t>ejecución</a:t>
            </a:r>
            <a:r>
              <a:rPr lang="es-ES" sz="2200" dirty="0" smtClean="0"/>
              <a:t>: </a:t>
            </a:r>
            <a:r>
              <a:rPr lang="es-ES" sz="2000" dirty="0"/>
              <a:t>el proceso se está ejecutando. El sistema operativo utiliza el mecanismo de interrupciones para controlar su ejecución. </a:t>
            </a:r>
            <a:r>
              <a:rPr lang="es-ES" sz="2200" dirty="0" smtClean="0"/>
              <a:t>.</a:t>
            </a:r>
          </a:p>
          <a:p>
            <a:pPr lvl="1"/>
            <a:r>
              <a:rPr lang="es-ES" sz="2000" dirty="0"/>
              <a:t>Bloqueado: el proceso está bloqueado esperando que ocurra algún </a:t>
            </a:r>
            <a:r>
              <a:rPr lang="es-ES" sz="2000" dirty="0" smtClean="0"/>
              <a:t>suceso. </a:t>
            </a:r>
            <a:r>
              <a:rPr lang="es-ES" sz="2000" dirty="0"/>
              <a:t>Cuando ocurre el evento que lo desbloquea, el proceso no pasa directamente a ejecución sino que tiene que ser planificado de nuevo por el sistema</a:t>
            </a:r>
            <a:r>
              <a:rPr lang="es-ES" sz="2000" dirty="0" smtClean="0"/>
              <a:t>.</a:t>
            </a:r>
          </a:p>
          <a:p>
            <a:pPr lvl="1"/>
            <a:r>
              <a:rPr lang="es-ES" sz="2000" dirty="0"/>
              <a:t>Terminado: el proceso ha finalizado su ejecución y libera su imagen de memoria. </a:t>
            </a:r>
            <a:endParaRPr lang="es-ES" sz="2400" dirty="0"/>
          </a:p>
          <a:p>
            <a:pPr lvl="1" algn="just"/>
            <a:endParaRPr lang="es-ES" dirty="0"/>
          </a:p>
        </p:txBody>
      </p:sp>
      <p:sp>
        <p:nvSpPr>
          <p:cNvPr id="2" name="1 Título"/>
          <p:cNvSpPr>
            <a:spLocks noGrp="1"/>
          </p:cNvSpPr>
          <p:nvPr>
            <p:ph type="title"/>
          </p:nvPr>
        </p:nvSpPr>
        <p:spPr/>
        <p:txBody>
          <a:bodyPr/>
          <a:lstStyle/>
          <a:p>
            <a:r>
              <a:rPr lang="es-ES" dirty="0" smtClean="0"/>
              <a:t>Estados de un proceso</a:t>
            </a:r>
            <a:endParaRPr lang="es-E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Estados de un proceso</a:t>
            </a:r>
            <a:endParaRPr lang="es-ES" dirty="0"/>
          </a:p>
        </p:txBody>
      </p:sp>
      <p:pic>
        <p:nvPicPr>
          <p:cNvPr id="5" name="4 Marcador de contenido"/>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1835696" y="1988840"/>
            <a:ext cx="5417534" cy="3385959"/>
          </a:xfrm>
        </p:spPr>
      </p:pic>
    </p:spTree>
    <p:extLst>
      <p:ext uri="{BB962C8B-B14F-4D97-AF65-F5344CB8AC3E}">
        <p14:creationId xmlns="" xmlns:p14="http://schemas.microsoft.com/office/powerpoint/2010/main" val="2975213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35224"/>
            <a:ext cx="8229600" cy="4730080"/>
          </a:xfrm>
        </p:spPr>
        <p:txBody>
          <a:bodyPr>
            <a:normAutofit/>
          </a:bodyPr>
          <a:lstStyle/>
          <a:p>
            <a:r>
              <a:rPr lang="es-ES" sz="2400" dirty="0" smtClean="0"/>
              <a:t>Los </a:t>
            </a:r>
            <a:r>
              <a:rPr lang="es-ES" sz="2400" dirty="0"/>
              <a:t>procesos se </a:t>
            </a:r>
            <a:r>
              <a:rPr lang="es-ES" sz="2400" dirty="0" smtClean="0"/>
              <a:t>van intercambiando </a:t>
            </a:r>
            <a:r>
              <a:rPr lang="es-ES" sz="2400" dirty="0"/>
              <a:t>el uso del procesador para su ejecución de forma concurrente. </a:t>
            </a:r>
            <a:endParaRPr lang="es-ES" sz="2400" dirty="0" smtClean="0"/>
          </a:p>
          <a:p>
            <a:r>
              <a:rPr lang="es-ES" sz="2400" dirty="0" smtClean="0"/>
              <a:t>Para ello, el sistema </a:t>
            </a:r>
            <a:r>
              <a:rPr lang="es-ES" sz="2400" dirty="0"/>
              <a:t>operativo organiza los procesos en varias colas, </a:t>
            </a:r>
            <a:r>
              <a:rPr lang="es-ES" sz="2400" dirty="0" smtClean="0"/>
              <a:t>migrando los procesos de </a:t>
            </a:r>
            <a:r>
              <a:rPr lang="es-ES" sz="2400" dirty="0"/>
              <a:t>unas </a:t>
            </a:r>
            <a:r>
              <a:rPr lang="es-ES" sz="2400" dirty="0" smtClean="0"/>
              <a:t>a otras:</a:t>
            </a:r>
          </a:p>
          <a:p>
            <a:pPr lvl="1"/>
            <a:r>
              <a:rPr lang="es-ES" sz="2400" b="1" dirty="0" smtClean="0"/>
              <a:t>Cola </a:t>
            </a:r>
            <a:r>
              <a:rPr lang="es-ES" sz="2400" b="1" dirty="0"/>
              <a:t>de </a:t>
            </a:r>
            <a:r>
              <a:rPr lang="es-ES" sz="2400" b="1" dirty="0" smtClean="0"/>
              <a:t>procesos:</a:t>
            </a:r>
            <a:r>
              <a:rPr lang="es-ES" sz="2400" dirty="0" smtClean="0"/>
              <a:t> </a:t>
            </a:r>
            <a:r>
              <a:rPr lang="es-ES" sz="2400" dirty="0"/>
              <a:t>contiene todos los procesos del sistema.</a:t>
            </a:r>
          </a:p>
          <a:p>
            <a:pPr lvl="1"/>
            <a:r>
              <a:rPr lang="es-ES" sz="2400" b="1" dirty="0" smtClean="0"/>
              <a:t>Cola </a:t>
            </a:r>
            <a:r>
              <a:rPr lang="es-ES" sz="2400" b="1" dirty="0"/>
              <a:t>de procesos </a:t>
            </a:r>
            <a:r>
              <a:rPr lang="es-ES" sz="2400" b="1" dirty="0" smtClean="0"/>
              <a:t>preparados:</a:t>
            </a:r>
            <a:r>
              <a:rPr lang="es-ES" sz="2400" dirty="0" smtClean="0"/>
              <a:t> contiene </a:t>
            </a:r>
            <a:r>
              <a:rPr lang="es-ES" sz="2400" dirty="0"/>
              <a:t>todos los procesos listos esperando para ejecutarse.</a:t>
            </a:r>
          </a:p>
          <a:p>
            <a:pPr lvl="1"/>
            <a:r>
              <a:rPr lang="es-ES" sz="2400" b="1" dirty="0" smtClean="0"/>
              <a:t>Cola </a:t>
            </a:r>
            <a:r>
              <a:rPr lang="es-ES" sz="2400" b="1" dirty="0"/>
              <a:t>de </a:t>
            </a:r>
            <a:r>
              <a:rPr lang="es-ES" sz="2400" b="1" dirty="0" smtClean="0"/>
              <a:t>dispositivo: </a:t>
            </a:r>
            <a:r>
              <a:rPr lang="es-ES" sz="2400" dirty="0" smtClean="0"/>
              <a:t>por cada dispositivo  una cola diferente que contiene </a:t>
            </a:r>
            <a:r>
              <a:rPr lang="es-ES" sz="2400" dirty="0"/>
              <a:t>los procesos que están a la espera de alguna operación de E/S.</a:t>
            </a:r>
          </a:p>
          <a:p>
            <a:pPr lvl="1" algn="just"/>
            <a:endParaRPr lang="es-ES" dirty="0"/>
          </a:p>
        </p:txBody>
      </p:sp>
      <p:sp>
        <p:nvSpPr>
          <p:cNvPr id="2" name="1 Título"/>
          <p:cNvSpPr>
            <a:spLocks noGrp="1"/>
          </p:cNvSpPr>
          <p:nvPr>
            <p:ph type="title"/>
          </p:nvPr>
        </p:nvSpPr>
        <p:spPr/>
        <p:txBody>
          <a:bodyPr/>
          <a:lstStyle/>
          <a:p>
            <a:r>
              <a:rPr lang="es-ES" dirty="0" smtClean="0"/>
              <a:t>Colas de procesos</a:t>
            </a:r>
            <a:endParaRPr lang="es-ES" dirty="0"/>
          </a:p>
        </p:txBody>
      </p:sp>
    </p:spTree>
    <p:extLst>
      <p:ext uri="{BB962C8B-B14F-4D97-AF65-F5344CB8AC3E}">
        <p14:creationId xmlns="" xmlns:p14="http://schemas.microsoft.com/office/powerpoint/2010/main" val="406007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85000" lnSpcReduction="20000"/>
          </a:bodyPr>
          <a:lstStyle/>
          <a:p>
            <a:pPr algn="just"/>
            <a:r>
              <a:rPr lang="es-ES" sz="2400" dirty="0"/>
              <a:t>El planificador es el encargado de seleccionar los movimientos de procesos entre las diferentes colas. </a:t>
            </a:r>
            <a:endParaRPr lang="es-ES" sz="2400" dirty="0" smtClean="0"/>
          </a:p>
          <a:p>
            <a:pPr algn="just"/>
            <a:r>
              <a:rPr lang="es-ES" sz="2400" dirty="0" smtClean="0"/>
              <a:t>Dos </a:t>
            </a:r>
            <a:r>
              <a:rPr lang="es-ES" sz="2400" dirty="0"/>
              <a:t>tipos de </a:t>
            </a:r>
            <a:r>
              <a:rPr lang="es-ES" sz="2400" dirty="0" smtClean="0"/>
              <a:t>planificación:</a:t>
            </a:r>
          </a:p>
          <a:p>
            <a:pPr lvl="1"/>
            <a:r>
              <a:rPr lang="es-ES_tradnl" sz="2400" dirty="0" smtClean="0"/>
              <a:t>A corto plazo: </a:t>
            </a:r>
          </a:p>
          <a:p>
            <a:pPr lvl="2"/>
            <a:r>
              <a:rPr lang="es-ES_tradnl" sz="2200" dirty="0" smtClean="0"/>
              <a:t>Selecciona qué proceso de la cola de procesos preparados pasará a ejecución. </a:t>
            </a:r>
          </a:p>
          <a:p>
            <a:pPr lvl="2"/>
            <a:r>
              <a:rPr lang="es-ES_tradnl" sz="2200" dirty="0" smtClean="0"/>
              <a:t>Se invoca del orden de milisegundos, cuando se produce un cambio de estado del proceso en ejecución. </a:t>
            </a:r>
          </a:p>
          <a:p>
            <a:pPr lvl="2"/>
            <a:r>
              <a:rPr lang="es-ES_tradnl" sz="2200" dirty="0" smtClean="0"/>
              <a:t>Decisión rápida: algoritmos de planificación sencillos</a:t>
            </a:r>
            <a:r>
              <a:rPr lang="es-ES_tradnl" sz="2200" dirty="0"/>
              <a:t>.</a:t>
            </a:r>
            <a:endParaRPr lang="es-ES" sz="2200" dirty="0" smtClean="0"/>
          </a:p>
          <a:p>
            <a:pPr lvl="1"/>
            <a:r>
              <a:rPr lang="es-ES_tradnl" sz="2400" dirty="0" smtClean="0"/>
              <a:t>A largo plazo: </a:t>
            </a:r>
          </a:p>
          <a:p>
            <a:pPr lvl="2"/>
            <a:r>
              <a:rPr lang="es-ES_tradnl" sz="2200" dirty="0" smtClean="0"/>
              <a:t>Selecciona qué procesos nuevos deben pasar a la cola de procesos preparados. </a:t>
            </a:r>
          </a:p>
          <a:p>
            <a:pPr lvl="2"/>
            <a:r>
              <a:rPr lang="es-ES_tradnl" sz="2200" dirty="0" smtClean="0"/>
              <a:t>Se invoca con poca frecuencia, por lo que puede tomarse más tiempo en tomar la decisión. </a:t>
            </a:r>
          </a:p>
          <a:p>
            <a:pPr lvl="2"/>
            <a:r>
              <a:rPr lang="es-ES_tradnl" sz="2200" dirty="0" smtClean="0"/>
              <a:t>Controla el grado de multiprogramación (número de procesos en memoria).</a:t>
            </a:r>
            <a:endParaRPr lang="es-ES" sz="2200" dirty="0" smtClean="0"/>
          </a:p>
          <a:p>
            <a:pPr lvl="1" algn="just"/>
            <a:endParaRPr lang="es-ES" sz="1600" dirty="0"/>
          </a:p>
          <a:p>
            <a:pPr lvl="1" algn="just"/>
            <a:endParaRPr lang="es-ES" sz="1600" dirty="0"/>
          </a:p>
        </p:txBody>
      </p:sp>
      <p:sp>
        <p:nvSpPr>
          <p:cNvPr id="2" name="1 Título"/>
          <p:cNvSpPr>
            <a:spLocks noGrp="1"/>
          </p:cNvSpPr>
          <p:nvPr>
            <p:ph type="title"/>
          </p:nvPr>
        </p:nvSpPr>
        <p:spPr/>
        <p:txBody>
          <a:bodyPr/>
          <a:lstStyle/>
          <a:p>
            <a:r>
              <a:rPr lang="es-ES" dirty="0" smtClean="0"/>
              <a:t>Planificación de procesos</a:t>
            </a:r>
            <a:endParaRPr lang="es-ES" dirty="0"/>
          </a:p>
        </p:txBody>
      </p:sp>
    </p:spTree>
    <p:extLst>
      <p:ext uri="{BB962C8B-B14F-4D97-AF65-F5344CB8AC3E}">
        <p14:creationId xmlns="" xmlns:p14="http://schemas.microsoft.com/office/powerpoint/2010/main" val="42873141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algn="just"/>
            <a:r>
              <a:rPr lang="es-ES" sz="2400" dirty="0" smtClean="0"/>
              <a:t>Planificación</a:t>
            </a:r>
            <a:r>
              <a:rPr lang="es-ES" sz="2400" dirty="0"/>
              <a:t> </a:t>
            </a:r>
            <a:r>
              <a:rPr lang="es-ES" sz="2400" dirty="0" smtClean="0"/>
              <a:t>a </a:t>
            </a:r>
            <a:r>
              <a:rPr lang="es-ES_tradnl" sz="2400" dirty="0" smtClean="0"/>
              <a:t>corto plazo: </a:t>
            </a:r>
          </a:p>
          <a:p>
            <a:pPr lvl="1"/>
            <a:r>
              <a:rPr lang="es-ES" sz="1800" dirty="0" smtClean="0"/>
              <a:t>Planificación sin desalojo o cooperativa. </a:t>
            </a:r>
          </a:p>
          <a:p>
            <a:pPr lvl="2"/>
            <a:r>
              <a:rPr lang="es-ES" sz="1600" dirty="0" smtClean="0"/>
              <a:t>Únicamente se cambia el proceso en ejecución si dicho proceso se bloquea o termina.</a:t>
            </a:r>
          </a:p>
          <a:p>
            <a:pPr lvl="1"/>
            <a:r>
              <a:rPr lang="es-ES" sz="1800" dirty="0" smtClean="0"/>
              <a:t>Planificación </a:t>
            </a:r>
            <a:r>
              <a:rPr lang="es-ES" sz="1800" dirty="0" err="1" smtClean="0"/>
              <a:t>apropiativa</a:t>
            </a:r>
            <a:r>
              <a:rPr lang="es-ES" sz="1800" dirty="0" smtClean="0"/>
              <a:t>. </a:t>
            </a:r>
          </a:p>
          <a:p>
            <a:pPr lvl="2"/>
            <a:r>
              <a:rPr lang="es-ES" sz="1600" dirty="0" smtClean="0"/>
              <a:t>Se cambia el proceso en ejecución si en cualquier momento en que un proceso se está ejecutando, otro proceso con mayor prioridad se puede ejecutar. </a:t>
            </a:r>
          </a:p>
          <a:p>
            <a:pPr lvl="2"/>
            <a:r>
              <a:rPr lang="es-ES" sz="1600" dirty="0" smtClean="0"/>
              <a:t>La aparición de un proceso más prioritario se puede deber tanto al desbloqueo del mismo como a la creación de un nuevo proceso.</a:t>
            </a:r>
          </a:p>
          <a:p>
            <a:pPr lvl="1"/>
            <a:r>
              <a:rPr lang="es-ES" sz="1800" dirty="0" smtClean="0"/>
              <a:t>Tiempo compartido: </a:t>
            </a:r>
          </a:p>
          <a:p>
            <a:pPr lvl="2"/>
            <a:r>
              <a:rPr lang="es-ES" sz="1600" dirty="0" smtClean="0"/>
              <a:t>cada cierto tiempo (llamado </a:t>
            </a:r>
            <a:r>
              <a:rPr lang="es-ES" sz="1600" i="1" dirty="0" smtClean="0"/>
              <a:t>cuanto</a:t>
            </a:r>
            <a:r>
              <a:rPr lang="es-ES" sz="1600" dirty="0" smtClean="0"/>
              <a:t>) se desaloja el proceso que estaba en ejecución y se selecciona otro proceso para ejecutarse. </a:t>
            </a:r>
          </a:p>
          <a:p>
            <a:pPr lvl="2"/>
            <a:r>
              <a:rPr lang="es-ES" sz="1600" dirty="0" smtClean="0"/>
              <a:t>Todas las prioridades de los procesos se consideran iguales.</a:t>
            </a:r>
          </a:p>
          <a:p>
            <a:pPr lvl="1" algn="just"/>
            <a:endParaRPr lang="es-ES" sz="1600" dirty="0"/>
          </a:p>
          <a:p>
            <a:pPr lvl="1" algn="just"/>
            <a:endParaRPr lang="es-ES" sz="1600" dirty="0"/>
          </a:p>
        </p:txBody>
      </p:sp>
      <p:sp>
        <p:nvSpPr>
          <p:cNvPr id="2" name="1 Título"/>
          <p:cNvSpPr>
            <a:spLocks noGrp="1"/>
          </p:cNvSpPr>
          <p:nvPr>
            <p:ph type="title"/>
          </p:nvPr>
        </p:nvSpPr>
        <p:spPr/>
        <p:txBody>
          <a:bodyPr/>
          <a:lstStyle/>
          <a:p>
            <a:r>
              <a:rPr lang="es-ES" dirty="0" smtClean="0"/>
              <a:t>Planificación de procesos</a:t>
            </a:r>
            <a:endParaRPr lang="es-ES" dirty="0"/>
          </a:p>
        </p:txBody>
      </p:sp>
    </p:spTree>
    <p:extLst>
      <p:ext uri="{BB962C8B-B14F-4D97-AF65-F5344CB8AC3E}">
        <p14:creationId xmlns="" xmlns:p14="http://schemas.microsoft.com/office/powerpoint/2010/main" val="17041400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10000"/>
          </a:bodyPr>
          <a:lstStyle/>
          <a:p>
            <a:r>
              <a:rPr lang="es-ES" sz="2400" dirty="0"/>
              <a:t>Cuando el procesador pasa a ejecutar otro proceso</a:t>
            </a:r>
            <a:r>
              <a:rPr lang="es-ES" sz="2400" dirty="0" smtClean="0"/>
              <a:t>, </a:t>
            </a:r>
            <a:r>
              <a:rPr lang="es-ES" sz="2400" dirty="0"/>
              <a:t>el sistema operativo </a:t>
            </a:r>
            <a:r>
              <a:rPr lang="es-ES" sz="2400" dirty="0" smtClean="0"/>
              <a:t>guarda </a:t>
            </a:r>
            <a:r>
              <a:rPr lang="es-ES" sz="2400" dirty="0"/>
              <a:t>el contexto del proceso actual y restaurar el contexto del proceso que el planificador a corto plazo ha elegido ejecutar. </a:t>
            </a:r>
            <a:endParaRPr lang="es-ES" sz="2400" dirty="0" smtClean="0"/>
          </a:p>
          <a:p>
            <a:r>
              <a:rPr lang="es-ES" sz="2400" dirty="0"/>
              <a:t>Se conoce como </a:t>
            </a:r>
            <a:r>
              <a:rPr lang="es-ES" sz="2400" b="1" dirty="0"/>
              <a:t>contexto</a:t>
            </a:r>
            <a:r>
              <a:rPr lang="es-ES" sz="2400" dirty="0"/>
              <a:t> a:</a:t>
            </a:r>
          </a:p>
          <a:p>
            <a:pPr lvl="1"/>
            <a:r>
              <a:rPr lang="es-ES" sz="2000" dirty="0"/>
              <a:t>Estado del proceso. </a:t>
            </a:r>
          </a:p>
          <a:p>
            <a:pPr lvl="1"/>
            <a:r>
              <a:rPr lang="es-ES" sz="2000" dirty="0"/>
              <a:t>Estado del procesador.</a:t>
            </a:r>
          </a:p>
          <a:p>
            <a:pPr lvl="1"/>
            <a:r>
              <a:rPr lang="es-ES" sz="2000" dirty="0"/>
              <a:t>Información de gestión de memoria. </a:t>
            </a:r>
          </a:p>
          <a:p>
            <a:r>
              <a:rPr lang="es-ES" sz="2400" dirty="0" smtClean="0"/>
              <a:t>La </a:t>
            </a:r>
            <a:r>
              <a:rPr lang="es-ES" sz="2400" dirty="0"/>
              <a:t>salvaguarda de la información del proceso en ejecución se produce cuando hay una interrupción. </a:t>
            </a:r>
          </a:p>
          <a:p>
            <a:r>
              <a:rPr lang="es-ES" sz="2400" dirty="0" smtClean="0"/>
              <a:t>El </a:t>
            </a:r>
            <a:r>
              <a:rPr lang="es-ES" sz="2400" dirty="0"/>
              <a:t>cambio de contexto es tiempo perdido, ya que el procesador no hace trabajo útil durante ese </a:t>
            </a:r>
            <a:r>
              <a:rPr lang="es-ES" sz="2400" dirty="0" smtClean="0"/>
              <a:t>tiempo y su duración depende de la arquitectura en concreto del procesador. </a:t>
            </a:r>
          </a:p>
          <a:p>
            <a:pPr lvl="1" algn="just"/>
            <a:endParaRPr lang="es-ES" sz="1600" dirty="0" smtClean="0"/>
          </a:p>
          <a:p>
            <a:pPr lvl="1" algn="just"/>
            <a:endParaRPr lang="es-ES" sz="1600" dirty="0"/>
          </a:p>
        </p:txBody>
      </p:sp>
      <p:sp>
        <p:nvSpPr>
          <p:cNvPr id="2" name="1 Título"/>
          <p:cNvSpPr>
            <a:spLocks noGrp="1"/>
          </p:cNvSpPr>
          <p:nvPr>
            <p:ph type="title"/>
          </p:nvPr>
        </p:nvSpPr>
        <p:spPr/>
        <p:txBody>
          <a:bodyPr/>
          <a:lstStyle/>
          <a:p>
            <a:r>
              <a:rPr lang="es-ES" dirty="0" smtClean="0"/>
              <a:t>Cambio de contexto</a:t>
            </a:r>
            <a:endParaRPr lang="es-ES" dirty="0"/>
          </a:p>
        </p:txBody>
      </p:sp>
    </p:spTree>
    <p:extLst>
      <p:ext uri="{BB962C8B-B14F-4D97-AF65-F5344CB8AC3E}">
        <p14:creationId xmlns="" xmlns:p14="http://schemas.microsoft.com/office/powerpoint/2010/main" val="6061124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340768"/>
            <a:ext cx="8229600" cy="3819879"/>
          </a:xfrm>
        </p:spPr>
        <p:txBody>
          <a:bodyPr>
            <a:normAutofit/>
          </a:bodyPr>
          <a:lstStyle/>
          <a:p>
            <a:r>
              <a:rPr lang="es-ES" sz="2400" dirty="0"/>
              <a:t>El sistema operativo es el encargado de crear </a:t>
            </a:r>
            <a:r>
              <a:rPr lang="es-ES" sz="2400" dirty="0" smtClean="0"/>
              <a:t>los </a:t>
            </a:r>
            <a:r>
              <a:rPr lang="es-ES" sz="2400" dirty="0"/>
              <a:t>nuevos procesos siguiendo las directrices del usuario. </a:t>
            </a:r>
            <a:endParaRPr lang="es-ES" sz="2400" dirty="0" smtClean="0"/>
          </a:p>
          <a:p>
            <a:pPr lvl="1"/>
            <a:r>
              <a:rPr lang="es-ES" sz="2000" dirty="0" smtClean="0"/>
              <a:t>La </a:t>
            </a:r>
            <a:r>
              <a:rPr lang="es-ES" sz="2000" dirty="0"/>
              <a:t>puesta en ejecución de un nuevo proceso se produce debido a que hay un proceso en concreto que está pidiendo su creación en su nombre o en nombre del usuario</a:t>
            </a:r>
            <a:r>
              <a:rPr lang="es-ES" sz="2000" dirty="0" smtClean="0"/>
              <a:t>.</a:t>
            </a:r>
          </a:p>
          <a:p>
            <a:pPr lvl="1"/>
            <a:r>
              <a:rPr lang="es-ES" sz="2000" dirty="0" smtClean="0"/>
              <a:t>Cualquier </a:t>
            </a:r>
            <a:r>
              <a:rPr lang="es-ES" sz="2000" dirty="0"/>
              <a:t>proceso en ejecución </a:t>
            </a:r>
            <a:r>
              <a:rPr lang="es-ES" sz="2000" dirty="0" smtClean="0"/>
              <a:t>(</a:t>
            </a:r>
            <a:r>
              <a:rPr lang="es-ES" sz="2000" u="sng" dirty="0" smtClean="0"/>
              <a:t>proceso hijo</a:t>
            </a:r>
            <a:r>
              <a:rPr lang="es-ES" sz="2000" dirty="0" smtClean="0"/>
              <a:t>) siempre </a:t>
            </a:r>
            <a:r>
              <a:rPr lang="es-ES" sz="2000" dirty="0"/>
              <a:t>depende del proceso que lo </a:t>
            </a:r>
            <a:r>
              <a:rPr lang="es-ES" sz="2000" dirty="0" smtClean="0"/>
              <a:t>creó (</a:t>
            </a:r>
            <a:r>
              <a:rPr lang="es-ES" sz="2000" u="sng" dirty="0" smtClean="0"/>
              <a:t>proceso padre</a:t>
            </a:r>
            <a:r>
              <a:rPr lang="es-ES" sz="2000" dirty="0" smtClean="0"/>
              <a:t>), </a:t>
            </a:r>
            <a:r>
              <a:rPr lang="es-ES" sz="2000" dirty="0"/>
              <a:t>estableciéndose un vínculo entre ambos. A su vez, el nuevo proceso puede crear nuevos procesos, formándose lo que se denomina un </a:t>
            </a:r>
            <a:r>
              <a:rPr lang="es-ES" sz="2000" b="1" dirty="0"/>
              <a:t>árbol de </a:t>
            </a:r>
            <a:r>
              <a:rPr lang="es-ES" sz="2000" b="1" dirty="0" smtClean="0"/>
              <a:t>procesos</a:t>
            </a:r>
            <a:r>
              <a:rPr lang="es-ES" sz="2000" dirty="0" smtClean="0"/>
              <a:t>.</a:t>
            </a:r>
            <a:endParaRPr lang="es-ES" sz="2000" dirty="0"/>
          </a:p>
          <a:p>
            <a:pPr lvl="1"/>
            <a:endParaRPr lang="es-ES_tradnl" sz="2000" dirty="0"/>
          </a:p>
          <a:p>
            <a:pPr marL="514350" indent="-514350" algn="just">
              <a:buNone/>
            </a:pPr>
            <a:endParaRPr lang="es-ES" sz="2000" dirty="0" smtClean="0"/>
          </a:p>
          <a:p>
            <a:pPr marL="514350" indent="-514350">
              <a:buNone/>
            </a:pPr>
            <a:endParaRPr lang="es-ES" dirty="0"/>
          </a:p>
        </p:txBody>
      </p:sp>
      <p:sp>
        <p:nvSpPr>
          <p:cNvPr id="2" name="1 Título"/>
          <p:cNvSpPr>
            <a:spLocks noGrp="1"/>
          </p:cNvSpPr>
          <p:nvPr>
            <p:ph type="title"/>
          </p:nvPr>
        </p:nvSpPr>
        <p:spPr/>
        <p:txBody>
          <a:bodyPr/>
          <a:lstStyle/>
          <a:p>
            <a:r>
              <a:rPr lang="es-ES" dirty="0" smtClean="0"/>
              <a:t>Gestión de procesos</a:t>
            </a:r>
            <a:endParaRPr lang="es-ES" dirty="0"/>
          </a:p>
        </p:txBody>
      </p:sp>
      <p:pic>
        <p:nvPicPr>
          <p:cNvPr id="5" name="4 Imagen"/>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995936" y="4394429"/>
            <a:ext cx="2304256" cy="2418947"/>
          </a:xfrm>
          <a:prstGeom prst="rect">
            <a:avLst/>
          </a:prstGeom>
        </p:spPr>
      </p:pic>
    </p:spTree>
    <p:extLst>
      <p:ext uri="{BB962C8B-B14F-4D97-AF65-F5344CB8AC3E}">
        <p14:creationId xmlns="" xmlns:p14="http://schemas.microsoft.com/office/powerpoint/2010/main" val="17898399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340768"/>
            <a:ext cx="8229600" cy="4827992"/>
          </a:xfrm>
        </p:spPr>
        <p:txBody>
          <a:bodyPr>
            <a:normAutofit fontScale="92500"/>
          </a:bodyPr>
          <a:lstStyle/>
          <a:p>
            <a:r>
              <a:rPr lang="es-ES" sz="2400" dirty="0" smtClean="0"/>
              <a:t>Operaciones básicas:</a:t>
            </a:r>
          </a:p>
          <a:p>
            <a:pPr lvl="1"/>
            <a:r>
              <a:rPr lang="es-ES" sz="2100" u="sng" dirty="0" smtClean="0"/>
              <a:t>Creación de procesos</a:t>
            </a:r>
            <a:r>
              <a:rPr lang="es-ES" sz="2100" dirty="0" smtClean="0"/>
              <a:t>. </a:t>
            </a:r>
            <a:r>
              <a:rPr lang="es-ES" sz="2100" dirty="0"/>
              <a:t>Cuando se crea un nuevo proceso </a:t>
            </a:r>
            <a:r>
              <a:rPr lang="es-ES" sz="2100" dirty="0" smtClean="0"/>
              <a:t>hijo, ambos procesos, </a:t>
            </a:r>
            <a:r>
              <a:rPr lang="es-ES" sz="2100" dirty="0"/>
              <a:t>padre e hijo se ejecutan concurrentemente. </a:t>
            </a:r>
            <a:endParaRPr lang="es-ES" sz="2100" dirty="0" smtClean="0"/>
          </a:p>
          <a:p>
            <a:pPr lvl="2"/>
            <a:r>
              <a:rPr lang="es-ES" dirty="0" smtClean="0"/>
              <a:t>Ambos </a:t>
            </a:r>
            <a:r>
              <a:rPr lang="es-ES" dirty="0"/>
              <a:t>procesos comparten la CPU y se irán intercambiando siguiendo la política de planificación del </a:t>
            </a:r>
            <a:endParaRPr lang="es-ES" dirty="0" smtClean="0"/>
          </a:p>
          <a:p>
            <a:pPr lvl="2"/>
            <a:r>
              <a:rPr lang="es-ES" dirty="0" smtClean="0"/>
              <a:t>Si </a:t>
            </a:r>
            <a:r>
              <a:rPr lang="es-ES" dirty="0"/>
              <a:t>el proceso padre necesita esperar hasta que el hijo termine su </a:t>
            </a:r>
            <a:r>
              <a:rPr lang="es-ES" dirty="0" smtClean="0"/>
              <a:t>ejecución, </a:t>
            </a:r>
            <a:r>
              <a:rPr lang="es-ES" dirty="0"/>
              <a:t>puede hacerlo mediante la operación </a:t>
            </a:r>
            <a:r>
              <a:rPr lang="es-ES" i="1" dirty="0" err="1"/>
              <a:t>wait</a:t>
            </a:r>
            <a:r>
              <a:rPr lang="es-ES" dirty="0"/>
              <a:t>.</a:t>
            </a:r>
          </a:p>
          <a:p>
            <a:pPr lvl="2"/>
            <a:r>
              <a:rPr lang="es-ES" dirty="0" smtClean="0"/>
              <a:t>Los </a:t>
            </a:r>
            <a:r>
              <a:rPr lang="es-ES" u="sng" dirty="0"/>
              <a:t>procesos son independientes </a:t>
            </a:r>
            <a:r>
              <a:rPr lang="es-ES" dirty="0"/>
              <a:t>y tienen su propio espacio de memoria asignado, llamado </a:t>
            </a:r>
            <a:r>
              <a:rPr lang="es-ES" sz="1900" b="1" dirty="0"/>
              <a:t>imagen de memoria</a:t>
            </a:r>
            <a:r>
              <a:rPr lang="es-ES" dirty="0"/>
              <a:t>.</a:t>
            </a:r>
            <a:endParaRPr lang="es-ES" dirty="0" smtClean="0"/>
          </a:p>
          <a:p>
            <a:pPr lvl="1"/>
            <a:r>
              <a:rPr lang="es-ES" sz="2100" u="sng" dirty="0" smtClean="0"/>
              <a:t>Terminación de procesos</a:t>
            </a:r>
            <a:r>
              <a:rPr lang="es-ES" sz="2100" dirty="0" smtClean="0"/>
              <a:t>. </a:t>
            </a:r>
            <a:r>
              <a:rPr lang="es-ES" sz="2100" dirty="0"/>
              <a:t>Al terminar la ejecución de un proceso, es necesario avisar al sistema operativo de su terminación para </a:t>
            </a:r>
            <a:r>
              <a:rPr lang="es-ES" sz="2100" dirty="0" smtClean="0"/>
              <a:t>liberar los </a:t>
            </a:r>
            <a:r>
              <a:rPr lang="es-ES" sz="2100" dirty="0"/>
              <a:t>recursos que tenga asignados. </a:t>
            </a:r>
            <a:endParaRPr lang="es-ES" sz="2100" dirty="0" smtClean="0"/>
          </a:p>
          <a:p>
            <a:pPr lvl="2"/>
            <a:r>
              <a:rPr lang="es-ES" dirty="0" smtClean="0"/>
              <a:t>En general, es </a:t>
            </a:r>
            <a:r>
              <a:rPr lang="es-ES" dirty="0"/>
              <a:t>el propio proceso el que le indica al sistema </a:t>
            </a:r>
            <a:r>
              <a:rPr lang="es-ES" dirty="0" smtClean="0"/>
              <a:t>mediante la operación </a:t>
            </a:r>
            <a:r>
              <a:rPr lang="es-ES" i="1" dirty="0" err="1" smtClean="0"/>
              <a:t>exit</a:t>
            </a:r>
            <a:r>
              <a:rPr lang="es-ES" dirty="0" smtClean="0"/>
              <a:t> </a:t>
            </a:r>
            <a:r>
              <a:rPr lang="es-ES" dirty="0"/>
              <a:t>que quiere terminar, pudiendo aprovechar para mandar información </a:t>
            </a:r>
            <a:r>
              <a:rPr lang="es-ES" dirty="0" smtClean="0"/>
              <a:t>de </a:t>
            </a:r>
            <a:r>
              <a:rPr lang="es-ES" dirty="0"/>
              <a:t>su finalización al </a:t>
            </a:r>
            <a:r>
              <a:rPr lang="es-ES" dirty="0" smtClean="0"/>
              <a:t>padre.</a:t>
            </a:r>
          </a:p>
          <a:p>
            <a:pPr marL="514350" indent="-514350">
              <a:buNone/>
            </a:pPr>
            <a:endParaRPr lang="es-ES" dirty="0"/>
          </a:p>
        </p:txBody>
      </p:sp>
      <p:sp>
        <p:nvSpPr>
          <p:cNvPr id="2" name="1 Título"/>
          <p:cNvSpPr>
            <a:spLocks noGrp="1"/>
          </p:cNvSpPr>
          <p:nvPr>
            <p:ph type="title"/>
          </p:nvPr>
        </p:nvSpPr>
        <p:spPr/>
        <p:txBody>
          <a:bodyPr/>
          <a:lstStyle/>
          <a:p>
            <a:r>
              <a:rPr lang="es-ES" dirty="0" smtClean="0"/>
              <a:t>Gestión de procesos</a:t>
            </a:r>
            <a:endParaRPr lang="es-E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lnSpcReduction="10000"/>
          </a:bodyPr>
          <a:lstStyle/>
          <a:p>
            <a:r>
              <a:rPr lang="es-ES" sz="2000" dirty="0" smtClean="0"/>
              <a:t>Creación de hilos en Java: </a:t>
            </a:r>
          </a:p>
          <a:p>
            <a:pPr lvl="1"/>
            <a:r>
              <a:rPr lang="es-ES" sz="1800" dirty="0"/>
              <a:t>La clase que representa un proceso en Java es la clase </a:t>
            </a:r>
            <a:r>
              <a:rPr lang="es-ES" sz="1800" i="1" dirty="0" err="1"/>
              <a:t>Process</a:t>
            </a:r>
            <a:r>
              <a:rPr lang="es-ES" sz="1800" dirty="0"/>
              <a:t>. </a:t>
            </a:r>
            <a:endParaRPr lang="es-ES" sz="1800" dirty="0" smtClean="0"/>
          </a:p>
          <a:p>
            <a:pPr lvl="1"/>
            <a:r>
              <a:rPr lang="es-ES" sz="1800" dirty="0" smtClean="0"/>
              <a:t>Los </a:t>
            </a:r>
            <a:r>
              <a:rPr lang="es-ES" sz="1800" dirty="0"/>
              <a:t>métodos de </a:t>
            </a:r>
            <a:r>
              <a:rPr lang="es-ES" sz="1800" i="1" dirty="0" err="1"/>
              <a:t>ProcessBuilder.start</a:t>
            </a:r>
            <a:r>
              <a:rPr lang="es-ES" sz="1800" i="1" dirty="0"/>
              <a:t>()</a:t>
            </a:r>
            <a:r>
              <a:rPr lang="es-ES" sz="1800" dirty="0"/>
              <a:t> y </a:t>
            </a:r>
            <a:r>
              <a:rPr lang="es-ES" sz="1800" i="1" dirty="0" err="1"/>
              <a:t>Runtime.exec</a:t>
            </a:r>
            <a:r>
              <a:rPr lang="es-ES" sz="1800" i="1" dirty="0"/>
              <a:t>() </a:t>
            </a:r>
            <a:r>
              <a:rPr lang="es-ES" sz="1800" dirty="0"/>
              <a:t>crean un proceso nativo en el sistema operativo subyacente </a:t>
            </a:r>
            <a:r>
              <a:rPr lang="es-ES" sz="1800" dirty="0" smtClean="0"/>
              <a:t>y </a:t>
            </a:r>
            <a:r>
              <a:rPr lang="es-ES" sz="1800" dirty="0"/>
              <a:t>devuelven una </a:t>
            </a:r>
            <a:r>
              <a:rPr lang="es-ES" sz="1800" dirty="0" smtClean="0"/>
              <a:t>de la </a:t>
            </a:r>
            <a:r>
              <a:rPr lang="es-ES" sz="1800" dirty="0"/>
              <a:t>clase </a:t>
            </a:r>
            <a:r>
              <a:rPr lang="es-ES" sz="1800" i="1" dirty="0" err="1"/>
              <a:t>Process</a:t>
            </a:r>
            <a:r>
              <a:rPr lang="es-ES" sz="1800" i="1" dirty="0"/>
              <a:t> </a:t>
            </a:r>
            <a:r>
              <a:rPr lang="es-ES" sz="1800" dirty="0"/>
              <a:t>que puede ser utilizado para controlar dicho proceso</a:t>
            </a:r>
            <a:r>
              <a:rPr lang="es-ES_tradnl" sz="1800" dirty="0" smtClean="0"/>
              <a:t>. </a:t>
            </a:r>
            <a:endParaRPr lang="es-ES" sz="1800" dirty="0"/>
          </a:p>
          <a:p>
            <a:pPr algn="just">
              <a:buNone/>
            </a:pPr>
            <a:r>
              <a:rPr lang="es-ES_tradnl" sz="2000" dirty="0" smtClean="0"/>
              <a:t>	</a:t>
            </a:r>
          </a:p>
          <a:p>
            <a:pPr algn="just"/>
            <a:r>
              <a:rPr lang="es-ES" sz="2000" dirty="0" smtClean="0"/>
              <a:t>El método </a:t>
            </a:r>
            <a:r>
              <a:rPr lang="es-ES" sz="2000" i="1" dirty="0" err="1" smtClean="0"/>
              <a:t>start</a:t>
            </a:r>
            <a:r>
              <a:rPr lang="es-ES" sz="2000" i="1" dirty="0" smtClean="0"/>
              <a:t>()</a:t>
            </a:r>
            <a:r>
              <a:rPr lang="es-ES" sz="2000" dirty="0"/>
              <a:t> inicia un nuevo proceso utilizando los atributos indicados en el </a:t>
            </a:r>
            <a:r>
              <a:rPr lang="es-ES" sz="2000" dirty="0" smtClean="0"/>
              <a:t>objeto. </a:t>
            </a:r>
            <a:r>
              <a:rPr lang="es-ES" sz="2000" dirty="0"/>
              <a:t>El nuevo proceso ejecuta el comando y los argumentos indicados en el método </a:t>
            </a:r>
            <a:r>
              <a:rPr lang="es-ES" sz="2000" i="1" dirty="0" err="1" smtClean="0"/>
              <a:t>command</a:t>
            </a:r>
            <a:r>
              <a:rPr lang="es-ES" sz="2000" dirty="0" smtClean="0"/>
              <a:t>(), ejecutándose en el directorio de trabajo especificado por </a:t>
            </a:r>
            <a:r>
              <a:rPr lang="es-ES" sz="2000" i="1" dirty="0" err="1" smtClean="0"/>
              <a:t>directory</a:t>
            </a:r>
            <a:r>
              <a:rPr lang="es-ES" sz="2000" dirty="0" smtClean="0"/>
              <a:t>(), utilizando las variables de entono definidas en </a:t>
            </a:r>
            <a:r>
              <a:rPr lang="es-ES" sz="2000" i="1" dirty="0" err="1" smtClean="0"/>
              <a:t>environment</a:t>
            </a:r>
            <a:r>
              <a:rPr lang="es-ES" sz="2000" dirty="0" smtClean="0"/>
              <a:t>() </a:t>
            </a:r>
          </a:p>
          <a:p>
            <a:pPr lvl="0"/>
            <a:r>
              <a:rPr lang="es-ES" sz="2000" dirty="0" smtClean="0"/>
              <a:t>El método </a:t>
            </a:r>
            <a:r>
              <a:rPr lang="es-ES" sz="2000" i="1" dirty="0" err="1" smtClean="0"/>
              <a:t>exec</a:t>
            </a:r>
            <a:r>
              <a:rPr lang="es-ES" sz="2000" i="1" dirty="0" smtClean="0"/>
              <a:t>(</a:t>
            </a:r>
            <a:r>
              <a:rPr lang="es-ES" sz="2000" i="1" dirty="0" err="1" smtClean="0"/>
              <a:t>cmdarray</a:t>
            </a:r>
            <a:r>
              <a:rPr lang="es-ES" sz="2000" i="1" dirty="0" smtClean="0"/>
              <a:t>, </a:t>
            </a:r>
            <a:r>
              <a:rPr lang="es-ES" sz="2000" i="1" dirty="0" err="1" smtClean="0"/>
              <a:t>envp</a:t>
            </a:r>
            <a:r>
              <a:rPr lang="es-ES" sz="2000" i="1" dirty="0" smtClean="0"/>
              <a:t>, </a:t>
            </a:r>
            <a:r>
              <a:rPr lang="es-ES" sz="2000" i="1" dirty="0" err="1" smtClean="0"/>
              <a:t>dir</a:t>
            </a:r>
            <a:r>
              <a:rPr lang="es-ES" sz="2000" i="1" dirty="0" smtClean="0"/>
              <a:t>) </a:t>
            </a:r>
            <a:r>
              <a:rPr lang="es-ES" sz="2000" dirty="0" smtClean="0"/>
              <a:t>ejecuta el comando especificado y argumentos en </a:t>
            </a:r>
            <a:r>
              <a:rPr lang="es-ES" sz="2000" i="1" dirty="0" err="1" smtClean="0"/>
              <a:t>cmdarray</a:t>
            </a:r>
            <a:r>
              <a:rPr lang="es-ES" sz="2000" dirty="0" smtClean="0"/>
              <a:t> en un proceso hijo independiente con el entorno </a:t>
            </a:r>
            <a:r>
              <a:rPr lang="es-ES" sz="2000" i="1" dirty="0" err="1" smtClean="0"/>
              <a:t>envp</a:t>
            </a:r>
            <a:r>
              <a:rPr lang="es-ES" sz="2000" dirty="0" smtClean="0"/>
              <a:t> y el directorio de trabajo especificado en </a:t>
            </a:r>
            <a:r>
              <a:rPr lang="es-ES" sz="2000" i="1" dirty="0" err="1" smtClean="0"/>
              <a:t>dir</a:t>
            </a:r>
            <a:endParaRPr lang="es-ES" sz="2000" dirty="0" smtClean="0"/>
          </a:p>
          <a:p>
            <a:pPr algn="just"/>
            <a:endParaRPr lang="es-ES_tradnl" sz="2000" dirty="0" smtClean="0"/>
          </a:p>
          <a:p>
            <a:pPr algn="just"/>
            <a:endParaRPr lang="es-ES" sz="2000" dirty="0"/>
          </a:p>
        </p:txBody>
      </p:sp>
      <p:sp>
        <p:nvSpPr>
          <p:cNvPr id="2" name="1 Título"/>
          <p:cNvSpPr>
            <a:spLocks noGrp="1"/>
          </p:cNvSpPr>
          <p:nvPr>
            <p:ph type="title"/>
          </p:nvPr>
        </p:nvSpPr>
        <p:spPr/>
        <p:txBody>
          <a:bodyPr/>
          <a:lstStyle/>
          <a:p>
            <a:r>
              <a:rPr lang="es-ES" dirty="0"/>
              <a:t>Creación de procesos</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62880" y="1268760"/>
            <a:ext cx="8229600" cy="4896544"/>
          </a:xfrm>
        </p:spPr>
        <p:txBody>
          <a:bodyPr>
            <a:noAutofit/>
          </a:bodyPr>
          <a:lstStyle/>
          <a:p>
            <a:pPr marL="365760" lvl="1" indent="0">
              <a:buNone/>
            </a:pPr>
            <a:r>
              <a:rPr lang="fr-FR" sz="900" dirty="0" smtClean="0"/>
              <a:t>import </a:t>
            </a:r>
            <a:r>
              <a:rPr lang="fr-FR" sz="900" dirty="0" err="1"/>
              <a:t>java.io.IOException</a:t>
            </a:r>
            <a:r>
              <a:rPr lang="fr-FR" sz="900" dirty="0"/>
              <a:t>;</a:t>
            </a:r>
            <a:endParaRPr lang="es-ES" sz="900" dirty="0"/>
          </a:p>
          <a:p>
            <a:pPr marL="365760" lvl="1" indent="0">
              <a:buNone/>
            </a:pPr>
            <a:r>
              <a:rPr lang="fr-FR" sz="900" dirty="0"/>
              <a:t>import </a:t>
            </a:r>
            <a:r>
              <a:rPr lang="fr-FR" sz="900" dirty="0" err="1"/>
              <a:t>java.util.Arrays</a:t>
            </a:r>
            <a:r>
              <a:rPr lang="fr-FR" sz="900" dirty="0"/>
              <a:t>;</a:t>
            </a:r>
            <a:endParaRPr lang="es-ES" sz="900" dirty="0"/>
          </a:p>
          <a:p>
            <a:pPr marL="365760" lvl="1" indent="0">
              <a:buNone/>
            </a:pPr>
            <a:r>
              <a:rPr lang="fr-FR" sz="900" dirty="0"/>
              <a:t> </a:t>
            </a:r>
            <a:endParaRPr lang="es-ES" sz="900" dirty="0"/>
          </a:p>
          <a:p>
            <a:pPr marL="365760" lvl="1" indent="0">
              <a:buNone/>
            </a:pPr>
            <a:r>
              <a:rPr lang="en-US" sz="900" dirty="0"/>
              <a:t>public class </a:t>
            </a:r>
            <a:r>
              <a:rPr lang="en-US" sz="900" dirty="0" err="1"/>
              <a:t>RunProcess</a:t>
            </a:r>
            <a:r>
              <a:rPr lang="en-US" sz="900" dirty="0"/>
              <a:t> {</a:t>
            </a:r>
            <a:endParaRPr lang="es-ES" sz="900" dirty="0"/>
          </a:p>
          <a:p>
            <a:pPr marL="365760" lvl="1" indent="0">
              <a:buNone/>
            </a:pPr>
            <a:r>
              <a:rPr lang="en-US" sz="900" dirty="0"/>
              <a:t> </a:t>
            </a:r>
            <a:endParaRPr lang="es-ES" sz="900" dirty="0"/>
          </a:p>
          <a:p>
            <a:pPr marL="365760" lvl="1" indent="0">
              <a:buNone/>
            </a:pPr>
            <a:r>
              <a:rPr lang="en-US" sz="900" dirty="0"/>
              <a:t>	public static void main(String[] </a:t>
            </a:r>
            <a:r>
              <a:rPr lang="en-US" sz="900" dirty="0" err="1"/>
              <a:t>args</a:t>
            </a:r>
            <a:r>
              <a:rPr lang="en-US" sz="900" dirty="0"/>
              <a:t>) throws </a:t>
            </a:r>
            <a:r>
              <a:rPr lang="en-US" sz="900" dirty="0" err="1"/>
              <a:t>IOException</a:t>
            </a:r>
            <a:r>
              <a:rPr lang="en-US" sz="900" dirty="0"/>
              <a:t> {</a:t>
            </a:r>
            <a:endParaRPr lang="es-ES" sz="900" dirty="0"/>
          </a:p>
          <a:p>
            <a:pPr marL="365760" lvl="1" indent="0">
              <a:buNone/>
            </a:pPr>
            <a:r>
              <a:rPr lang="en-US" sz="900" dirty="0"/>
              <a:t>	 </a:t>
            </a:r>
            <a:endParaRPr lang="es-ES" sz="900" dirty="0"/>
          </a:p>
          <a:p>
            <a:pPr marL="365760" lvl="1" indent="0">
              <a:buNone/>
            </a:pPr>
            <a:r>
              <a:rPr lang="en-US" sz="900" dirty="0"/>
              <a:t>	 </a:t>
            </a:r>
            <a:r>
              <a:rPr lang="es-ES" sz="900" dirty="0" err="1"/>
              <a:t>if</a:t>
            </a:r>
            <a:r>
              <a:rPr lang="es-ES" sz="900" dirty="0"/>
              <a:t> (</a:t>
            </a:r>
            <a:r>
              <a:rPr lang="es-ES" sz="900" dirty="0" err="1"/>
              <a:t>args.length</a:t>
            </a:r>
            <a:r>
              <a:rPr lang="es-ES" sz="900" dirty="0"/>
              <a:t> &lt;= 0) {</a:t>
            </a:r>
          </a:p>
          <a:p>
            <a:pPr marL="365760" lvl="1" indent="0">
              <a:buNone/>
            </a:pPr>
            <a:r>
              <a:rPr lang="es-ES" sz="900" dirty="0"/>
              <a:t>	         </a:t>
            </a:r>
            <a:r>
              <a:rPr lang="es-ES" sz="900" dirty="0" err="1"/>
              <a:t>System.err.println</a:t>
            </a:r>
            <a:r>
              <a:rPr lang="es-ES" sz="900" dirty="0"/>
              <a:t>("Se necesita un programa a ejecutar");</a:t>
            </a:r>
          </a:p>
          <a:p>
            <a:pPr marL="365760" lvl="1" indent="0">
              <a:buNone/>
            </a:pPr>
            <a:r>
              <a:rPr lang="es-ES" sz="900" dirty="0"/>
              <a:t>       	         </a:t>
            </a:r>
            <a:r>
              <a:rPr lang="en-US" sz="900" dirty="0" err="1"/>
              <a:t>System.exit</a:t>
            </a:r>
            <a:r>
              <a:rPr lang="en-US" sz="900" dirty="0"/>
              <a:t>(-1);</a:t>
            </a:r>
            <a:endParaRPr lang="es-ES" sz="900" dirty="0"/>
          </a:p>
          <a:p>
            <a:pPr marL="365760" lvl="1" indent="0">
              <a:buNone/>
            </a:pPr>
            <a:r>
              <a:rPr lang="en-US" sz="900" dirty="0"/>
              <a:t>	 }</a:t>
            </a:r>
            <a:endParaRPr lang="es-ES" sz="900" dirty="0"/>
          </a:p>
          <a:p>
            <a:pPr marL="365760" lvl="1" indent="0">
              <a:buNone/>
            </a:pPr>
            <a:r>
              <a:rPr lang="en-US" sz="900" dirty="0"/>
              <a:t> </a:t>
            </a:r>
            <a:endParaRPr lang="es-ES" sz="900" dirty="0"/>
          </a:p>
          <a:p>
            <a:pPr marL="365760" lvl="1" indent="0">
              <a:buNone/>
            </a:pPr>
            <a:r>
              <a:rPr lang="en-US" sz="900" dirty="0"/>
              <a:t>	</a:t>
            </a:r>
            <a:r>
              <a:rPr lang="en-US" sz="900" dirty="0" err="1"/>
              <a:t>ProcessBuilder</a:t>
            </a:r>
            <a:r>
              <a:rPr lang="en-US" sz="900" dirty="0"/>
              <a:t> </a:t>
            </a:r>
            <a:r>
              <a:rPr lang="en-US" sz="900" dirty="0" err="1"/>
              <a:t>pb</a:t>
            </a:r>
            <a:r>
              <a:rPr lang="en-US" sz="900" dirty="0"/>
              <a:t> = new </a:t>
            </a:r>
            <a:r>
              <a:rPr lang="en-US" sz="900" dirty="0" err="1"/>
              <a:t>ProcessBuilder</a:t>
            </a:r>
            <a:r>
              <a:rPr lang="en-US" sz="900" dirty="0"/>
              <a:t>(</a:t>
            </a:r>
            <a:r>
              <a:rPr lang="en-US" sz="900" dirty="0" err="1"/>
              <a:t>args</a:t>
            </a:r>
            <a:r>
              <a:rPr lang="en-US" sz="900" dirty="0"/>
              <a:t>);</a:t>
            </a:r>
            <a:endParaRPr lang="es-ES" sz="900" dirty="0"/>
          </a:p>
          <a:p>
            <a:pPr marL="365760" lvl="1" indent="0">
              <a:buNone/>
            </a:pPr>
            <a:r>
              <a:rPr lang="en-US" sz="900" dirty="0"/>
              <a:t>	try {</a:t>
            </a:r>
            <a:endParaRPr lang="es-ES" sz="900" dirty="0"/>
          </a:p>
          <a:p>
            <a:pPr marL="365760" lvl="1" indent="0">
              <a:buNone/>
            </a:pPr>
            <a:r>
              <a:rPr lang="en-US" sz="900" dirty="0"/>
              <a:t>			Process </a:t>
            </a:r>
            <a:r>
              <a:rPr lang="en-US" sz="900" dirty="0" err="1"/>
              <a:t>process</a:t>
            </a:r>
            <a:r>
              <a:rPr lang="en-US" sz="900" dirty="0"/>
              <a:t> = </a:t>
            </a:r>
            <a:r>
              <a:rPr lang="en-US" sz="900" dirty="0" err="1"/>
              <a:t>pb.start</a:t>
            </a:r>
            <a:r>
              <a:rPr lang="en-US" sz="900" dirty="0"/>
              <a:t>();</a:t>
            </a:r>
            <a:endParaRPr lang="es-ES" sz="900" dirty="0"/>
          </a:p>
          <a:p>
            <a:pPr marL="365760" lvl="1" indent="0">
              <a:buNone/>
            </a:pPr>
            <a:r>
              <a:rPr lang="en-US" sz="900" dirty="0"/>
              <a:t>			</a:t>
            </a:r>
            <a:r>
              <a:rPr lang="es-ES" sz="900" dirty="0" err="1"/>
              <a:t>int</a:t>
            </a:r>
            <a:r>
              <a:rPr lang="es-ES" sz="900" dirty="0"/>
              <a:t> retorno = </a:t>
            </a:r>
            <a:r>
              <a:rPr lang="es-ES" sz="900" dirty="0" err="1"/>
              <a:t>process.waitFor</a:t>
            </a:r>
            <a:r>
              <a:rPr lang="es-ES" sz="900" dirty="0"/>
              <a:t>();</a:t>
            </a:r>
          </a:p>
          <a:p>
            <a:pPr marL="365760" lvl="1" indent="0">
              <a:buNone/>
            </a:pPr>
            <a:r>
              <a:rPr lang="es-ES" sz="900" dirty="0"/>
              <a:t>			</a:t>
            </a:r>
            <a:r>
              <a:rPr lang="es-ES" sz="900" dirty="0" err="1"/>
              <a:t>System.out.println</a:t>
            </a:r>
            <a:r>
              <a:rPr lang="es-ES" sz="900" dirty="0"/>
              <a:t>("La ejecución de " +</a:t>
            </a:r>
          </a:p>
          <a:p>
            <a:pPr marL="365760" lvl="1" indent="0">
              <a:buNone/>
            </a:pPr>
            <a:r>
              <a:rPr lang="es-ES" sz="900" dirty="0"/>
              <a:t>                                   </a:t>
            </a:r>
            <a:r>
              <a:rPr lang="es-ES" sz="900" dirty="0" err="1"/>
              <a:t>Arrays.toString</a:t>
            </a:r>
            <a:r>
              <a:rPr lang="es-ES" sz="900" dirty="0"/>
              <a:t>(</a:t>
            </a:r>
            <a:r>
              <a:rPr lang="es-ES" sz="900" dirty="0" err="1"/>
              <a:t>args</a:t>
            </a:r>
            <a:r>
              <a:rPr lang="es-ES" sz="900" dirty="0"/>
              <a:t>) + " devuelve " +  retorno);</a:t>
            </a:r>
          </a:p>
          <a:p>
            <a:pPr marL="365760" lvl="1" indent="0">
              <a:buNone/>
            </a:pPr>
            <a:r>
              <a:rPr lang="es-ES" sz="900" dirty="0"/>
              <a:t>	 }catch(</a:t>
            </a:r>
            <a:r>
              <a:rPr lang="es-ES" sz="900" dirty="0" err="1"/>
              <a:t>IOException</a:t>
            </a:r>
            <a:r>
              <a:rPr lang="es-ES" sz="900" dirty="0"/>
              <a:t> ex){</a:t>
            </a:r>
          </a:p>
          <a:p>
            <a:pPr marL="365760" lvl="1" indent="0">
              <a:buNone/>
            </a:pPr>
            <a:r>
              <a:rPr lang="es-ES" sz="900" dirty="0"/>
              <a:t>	   	 </a:t>
            </a:r>
            <a:r>
              <a:rPr lang="es-ES" sz="900" dirty="0" err="1"/>
              <a:t>System.err.println</a:t>
            </a:r>
            <a:r>
              <a:rPr lang="es-ES" sz="900" dirty="0"/>
              <a:t>("Excepción de E/S!!");</a:t>
            </a:r>
          </a:p>
          <a:p>
            <a:pPr marL="365760" lvl="1" indent="0">
              <a:buNone/>
            </a:pPr>
            <a:r>
              <a:rPr lang="es-ES" sz="900" dirty="0"/>
              <a:t>		              </a:t>
            </a:r>
            <a:r>
              <a:rPr lang="en-US" sz="900" dirty="0" err="1"/>
              <a:t>System.exit</a:t>
            </a:r>
            <a:r>
              <a:rPr lang="en-US" sz="900" dirty="0"/>
              <a:t>(-1);</a:t>
            </a:r>
            <a:endParaRPr lang="es-ES" sz="900" dirty="0"/>
          </a:p>
          <a:p>
            <a:pPr marL="365760" lvl="1" indent="0">
              <a:buNone/>
            </a:pPr>
            <a:r>
              <a:rPr lang="en-US" sz="900" dirty="0"/>
              <a:t>		}catch(</a:t>
            </a:r>
            <a:r>
              <a:rPr lang="en-US" sz="900" dirty="0" err="1"/>
              <a:t>InterruptedException</a:t>
            </a:r>
            <a:r>
              <a:rPr lang="en-US" sz="900" dirty="0"/>
              <a:t> ex){</a:t>
            </a:r>
            <a:endParaRPr lang="es-ES" sz="900" dirty="0"/>
          </a:p>
          <a:p>
            <a:pPr marL="365760" lvl="1" indent="0">
              <a:buNone/>
            </a:pPr>
            <a:r>
              <a:rPr lang="en-US" sz="900" dirty="0"/>
              <a:t>			</a:t>
            </a:r>
            <a:r>
              <a:rPr lang="es-ES" sz="900" dirty="0" err="1"/>
              <a:t>System.err.println</a:t>
            </a:r>
            <a:r>
              <a:rPr lang="es-ES" sz="900" dirty="0"/>
              <a:t>("El proceso hijo finalizó </a:t>
            </a:r>
          </a:p>
          <a:p>
            <a:pPr marL="365760" lvl="1" indent="0">
              <a:buNone/>
            </a:pPr>
            <a:r>
              <a:rPr lang="es-ES" sz="900" dirty="0"/>
              <a:t>                                       de forma incorrecta");</a:t>
            </a:r>
          </a:p>
          <a:p>
            <a:pPr marL="365760" lvl="1" indent="0">
              <a:buNone/>
            </a:pPr>
            <a:r>
              <a:rPr lang="es-ES" sz="900" dirty="0"/>
              <a:t>			</a:t>
            </a:r>
            <a:r>
              <a:rPr lang="es-ES" sz="900" dirty="0" err="1"/>
              <a:t>System.exit</a:t>
            </a:r>
            <a:r>
              <a:rPr lang="es-ES" sz="900" dirty="0"/>
              <a:t>(-1);</a:t>
            </a:r>
          </a:p>
          <a:p>
            <a:pPr marL="365760" lvl="1" indent="0">
              <a:buNone/>
            </a:pPr>
            <a:r>
              <a:rPr lang="es-ES" sz="900" dirty="0"/>
              <a:t>		</a:t>
            </a:r>
            <a:r>
              <a:rPr lang="en-US" sz="900" dirty="0"/>
              <a:t>}</a:t>
            </a:r>
            <a:endParaRPr lang="es-ES" sz="900" dirty="0"/>
          </a:p>
          <a:p>
            <a:pPr marL="365760" lvl="1" indent="0">
              <a:buNone/>
            </a:pPr>
            <a:r>
              <a:rPr lang="en-US" sz="900" dirty="0"/>
              <a:t>      }</a:t>
            </a:r>
            <a:endParaRPr lang="es-ES" sz="900" dirty="0"/>
          </a:p>
          <a:p>
            <a:pPr marL="365760" lvl="1" indent="0">
              <a:buNone/>
            </a:pPr>
            <a:r>
              <a:rPr lang="en-US" sz="900" dirty="0"/>
              <a:t>}</a:t>
            </a:r>
            <a:endParaRPr lang="es-ES" sz="900" dirty="0"/>
          </a:p>
        </p:txBody>
      </p:sp>
      <p:sp>
        <p:nvSpPr>
          <p:cNvPr id="2" name="1 Título"/>
          <p:cNvSpPr>
            <a:spLocks noGrp="1"/>
          </p:cNvSpPr>
          <p:nvPr>
            <p:ph type="title"/>
          </p:nvPr>
        </p:nvSpPr>
        <p:spPr/>
        <p:txBody>
          <a:bodyPr/>
          <a:lstStyle/>
          <a:p>
            <a:r>
              <a:rPr lang="es-ES" dirty="0" smtClean="0"/>
              <a:t>Creación de procesos</a:t>
            </a:r>
            <a:endParaRPr lang="es-ES" dirty="0"/>
          </a:p>
        </p:txBody>
      </p:sp>
    </p:spTree>
    <p:extLst>
      <p:ext uri="{BB962C8B-B14F-4D97-AF65-F5344CB8AC3E}">
        <p14:creationId xmlns="" xmlns:p14="http://schemas.microsoft.com/office/powerpoint/2010/main" val="36927684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62880" y="1340768"/>
            <a:ext cx="8229600" cy="4525963"/>
          </a:xfrm>
        </p:spPr>
        <p:txBody>
          <a:bodyPr>
            <a:normAutofit/>
          </a:bodyPr>
          <a:lstStyle/>
          <a:p>
            <a:r>
              <a:rPr lang="es-ES" dirty="0" smtClean="0"/>
              <a:t>Concepto </a:t>
            </a:r>
            <a:r>
              <a:rPr lang="es-ES" dirty="0"/>
              <a:t>b</a:t>
            </a:r>
            <a:r>
              <a:rPr lang="es-ES" dirty="0" smtClean="0"/>
              <a:t>ásicos</a:t>
            </a:r>
          </a:p>
          <a:p>
            <a:r>
              <a:rPr lang="es-ES" dirty="0" smtClean="0"/>
              <a:t>Programación concurrente</a:t>
            </a:r>
          </a:p>
          <a:p>
            <a:r>
              <a:rPr lang="es-ES" dirty="0" smtClean="0"/>
              <a:t>Funcionamiento básico del Sistema Operativo</a:t>
            </a:r>
          </a:p>
          <a:p>
            <a:r>
              <a:rPr lang="es-ES" dirty="0" smtClean="0"/>
              <a:t>Estados de un proceso</a:t>
            </a:r>
          </a:p>
          <a:p>
            <a:r>
              <a:rPr lang="es-ES" dirty="0"/>
              <a:t>Planificación de </a:t>
            </a:r>
            <a:r>
              <a:rPr lang="es-ES" dirty="0" smtClean="0"/>
              <a:t>procesos</a:t>
            </a:r>
            <a:endParaRPr lang="es-ES" dirty="0"/>
          </a:p>
          <a:p>
            <a:r>
              <a:rPr lang="es-ES" dirty="0" smtClean="0"/>
              <a:t>Gestión de procesos</a:t>
            </a:r>
          </a:p>
          <a:p>
            <a:r>
              <a:rPr lang="es-ES" dirty="0" smtClean="0"/>
              <a:t>Comunicación de procesos</a:t>
            </a:r>
          </a:p>
          <a:p>
            <a:r>
              <a:rPr lang="es-ES" dirty="0" smtClean="0"/>
              <a:t>Sincronización de procesos</a:t>
            </a:r>
          </a:p>
          <a:p>
            <a:r>
              <a:rPr lang="es-ES" dirty="0" smtClean="0"/>
              <a:t>Programación multiproceso</a:t>
            </a:r>
          </a:p>
          <a:p>
            <a:pPr marL="109728" indent="0">
              <a:buNone/>
            </a:pPr>
            <a:endParaRPr lang="es-ES" dirty="0" smtClean="0"/>
          </a:p>
          <a:p>
            <a:endParaRPr lang="es-ES" dirty="0"/>
          </a:p>
        </p:txBody>
      </p:sp>
      <p:sp>
        <p:nvSpPr>
          <p:cNvPr id="2" name="1 Título"/>
          <p:cNvSpPr>
            <a:spLocks noGrp="1"/>
          </p:cNvSpPr>
          <p:nvPr>
            <p:ph type="title"/>
          </p:nvPr>
        </p:nvSpPr>
        <p:spPr/>
        <p:txBody>
          <a:bodyPr/>
          <a:lstStyle/>
          <a:p>
            <a:r>
              <a:rPr lang="es-ES" dirty="0" smtClean="0"/>
              <a:t>ÍNDICE</a:t>
            </a:r>
            <a:endParaRPr lang="es-E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sz="2000" dirty="0" smtClean="0"/>
              <a:t>El </a:t>
            </a:r>
            <a:r>
              <a:rPr lang="es-ES" sz="2000" dirty="0"/>
              <a:t>proceso hijo realizará su ejecución completa terminando y liberando sus recursos al finalizar. </a:t>
            </a:r>
            <a:endParaRPr lang="es-ES" sz="2000" dirty="0" smtClean="0"/>
          </a:p>
          <a:p>
            <a:r>
              <a:rPr lang="es-ES" sz="2000" dirty="0" smtClean="0"/>
              <a:t>Esto </a:t>
            </a:r>
            <a:r>
              <a:rPr lang="es-ES" sz="2000" dirty="0"/>
              <a:t>se produce cuando el hijo realiza la operación </a:t>
            </a:r>
            <a:r>
              <a:rPr lang="es-ES" sz="2000" i="1" dirty="0" err="1"/>
              <a:t>exit</a:t>
            </a:r>
            <a:r>
              <a:rPr lang="es-ES" sz="2000" dirty="0"/>
              <a:t> para finalizar su ejecución.</a:t>
            </a:r>
          </a:p>
          <a:p>
            <a:r>
              <a:rPr lang="es-ES" sz="2000" dirty="0" smtClean="0"/>
              <a:t>Un proceso padre puede además terminar </a:t>
            </a:r>
            <a:r>
              <a:rPr lang="es-ES" sz="2000" dirty="0"/>
              <a:t>de forma abrupta un proceso hijo que </a:t>
            </a:r>
            <a:r>
              <a:rPr lang="es-ES" sz="2000" dirty="0" smtClean="0"/>
              <a:t>creó mediante la operación </a:t>
            </a:r>
            <a:r>
              <a:rPr lang="es-ES" sz="2000" i="1" dirty="0" err="1" smtClean="0"/>
              <a:t>destroy</a:t>
            </a:r>
            <a:r>
              <a:rPr lang="es-ES" sz="2000" dirty="0" smtClean="0"/>
              <a:t> </a:t>
            </a:r>
          </a:p>
          <a:p>
            <a:pPr lvl="1"/>
            <a:r>
              <a:rPr lang="es-ES" sz="1800" dirty="0" smtClean="0"/>
              <a:t>Esta </a:t>
            </a:r>
            <a:r>
              <a:rPr lang="es-ES" sz="1800" dirty="0"/>
              <a:t>operación elimina el proceso hijo indicado liberando sus recursos en el sistema operativo subyacente. </a:t>
            </a:r>
            <a:endParaRPr lang="es-ES" sz="1800" dirty="0" smtClean="0"/>
          </a:p>
          <a:p>
            <a:pPr lvl="1"/>
            <a:r>
              <a:rPr lang="es-ES" sz="1800" dirty="0" smtClean="0"/>
              <a:t>En Java</a:t>
            </a:r>
            <a:r>
              <a:rPr lang="es-ES" sz="1800" dirty="0"/>
              <a:t>, los recursos correspondientes los eliminará el </a:t>
            </a:r>
            <a:r>
              <a:rPr lang="es-ES" sz="1800" i="1" dirty="0" err="1"/>
              <a:t>garbage</a:t>
            </a:r>
            <a:r>
              <a:rPr lang="es-ES" sz="1800" i="1" dirty="0"/>
              <a:t> </a:t>
            </a:r>
            <a:r>
              <a:rPr lang="es-ES" sz="1800" i="1" dirty="0" err="1"/>
              <a:t>collector</a:t>
            </a:r>
            <a:r>
              <a:rPr lang="es-ES" sz="1800" dirty="0"/>
              <a:t> cuando considere.</a:t>
            </a:r>
          </a:p>
          <a:p>
            <a:pPr marL="109728" indent="0" algn="just">
              <a:buNone/>
            </a:pPr>
            <a:endParaRPr lang="es-ES" sz="2000" dirty="0" smtClean="0"/>
          </a:p>
          <a:p>
            <a:endParaRPr lang="es-ES" dirty="0"/>
          </a:p>
        </p:txBody>
      </p:sp>
      <p:sp>
        <p:nvSpPr>
          <p:cNvPr id="2" name="1 Título"/>
          <p:cNvSpPr>
            <a:spLocks noGrp="1"/>
          </p:cNvSpPr>
          <p:nvPr>
            <p:ph type="title"/>
          </p:nvPr>
        </p:nvSpPr>
        <p:spPr/>
        <p:txBody>
          <a:bodyPr/>
          <a:lstStyle/>
          <a:p>
            <a:r>
              <a:rPr lang="es-ES" sz="4400" dirty="0"/>
              <a:t>Terminación de procesos</a:t>
            </a:r>
            <a:endParaRPr lang="es-E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12776"/>
            <a:ext cx="8229600" cy="4525963"/>
          </a:xfrm>
        </p:spPr>
        <p:txBody>
          <a:bodyPr>
            <a:noAutofit/>
          </a:bodyPr>
          <a:lstStyle/>
          <a:p>
            <a:pPr marL="886968" lvl="3" indent="0">
              <a:buNone/>
            </a:pPr>
            <a:r>
              <a:rPr lang="en-US" sz="1200" dirty="0"/>
              <a:t>import </a:t>
            </a:r>
            <a:r>
              <a:rPr lang="en-US" sz="1200" dirty="0" err="1"/>
              <a:t>java.io.IOException</a:t>
            </a:r>
            <a:r>
              <a:rPr lang="en-US" sz="1200" dirty="0"/>
              <a:t>;</a:t>
            </a:r>
            <a:endParaRPr lang="es-ES" sz="1200" dirty="0"/>
          </a:p>
          <a:p>
            <a:pPr marL="886968" lvl="3" indent="0">
              <a:buNone/>
            </a:pPr>
            <a:r>
              <a:rPr lang="en-US" sz="1200" dirty="0"/>
              <a:t> </a:t>
            </a:r>
            <a:endParaRPr lang="es-ES" sz="1200" dirty="0"/>
          </a:p>
          <a:p>
            <a:pPr marL="886968" lvl="3" indent="0">
              <a:buNone/>
            </a:pPr>
            <a:r>
              <a:rPr lang="en-US" sz="1200" dirty="0"/>
              <a:t>public class </a:t>
            </a:r>
            <a:r>
              <a:rPr lang="en-US" sz="1200" dirty="0" err="1"/>
              <a:t>RuntimeProcess</a:t>
            </a:r>
            <a:r>
              <a:rPr lang="en-US" sz="1200" dirty="0"/>
              <a:t> {</a:t>
            </a:r>
            <a:endParaRPr lang="es-ES" sz="1200" dirty="0"/>
          </a:p>
          <a:p>
            <a:pPr marL="886968" lvl="3" indent="0">
              <a:buNone/>
            </a:pPr>
            <a:r>
              <a:rPr lang="en-US" sz="1200" dirty="0"/>
              <a:t> </a:t>
            </a:r>
            <a:endParaRPr lang="es-ES" sz="1200" dirty="0"/>
          </a:p>
          <a:p>
            <a:pPr marL="886968" lvl="3" indent="0">
              <a:buNone/>
            </a:pPr>
            <a:r>
              <a:rPr lang="en-US" sz="1200" dirty="0"/>
              <a:t>     public static void main(String[] </a:t>
            </a:r>
            <a:r>
              <a:rPr lang="en-US" sz="1200" dirty="0" err="1"/>
              <a:t>args</a:t>
            </a:r>
            <a:r>
              <a:rPr lang="en-US" sz="1200" dirty="0"/>
              <a:t>) {</a:t>
            </a:r>
            <a:endParaRPr lang="es-ES" sz="1200" dirty="0"/>
          </a:p>
          <a:p>
            <a:pPr marL="886968" lvl="3" indent="0">
              <a:buNone/>
            </a:pPr>
            <a:r>
              <a:rPr lang="en-US" sz="1200" dirty="0"/>
              <a:t>	 </a:t>
            </a:r>
            <a:endParaRPr lang="es-ES" sz="1200" dirty="0"/>
          </a:p>
          <a:p>
            <a:pPr marL="886968" lvl="3" indent="0">
              <a:buNone/>
            </a:pPr>
            <a:r>
              <a:rPr lang="en-US" sz="1200" dirty="0"/>
              <a:t>	  </a:t>
            </a:r>
            <a:r>
              <a:rPr lang="es-ES" sz="1200" dirty="0" err="1"/>
              <a:t>if</a:t>
            </a:r>
            <a:r>
              <a:rPr lang="es-ES" sz="1200" dirty="0"/>
              <a:t> (</a:t>
            </a:r>
            <a:r>
              <a:rPr lang="es-ES" sz="1200" dirty="0" err="1"/>
              <a:t>args.length</a:t>
            </a:r>
            <a:r>
              <a:rPr lang="es-ES" sz="1200" dirty="0"/>
              <a:t> &lt;= 0) {</a:t>
            </a:r>
          </a:p>
          <a:p>
            <a:pPr marL="886968" lvl="3" indent="0">
              <a:buNone/>
            </a:pPr>
            <a:r>
              <a:rPr lang="es-ES" sz="1200" dirty="0"/>
              <a:t>	            </a:t>
            </a:r>
            <a:r>
              <a:rPr lang="es-ES" sz="1200" dirty="0" err="1"/>
              <a:t>System.err.println</a:t>
            </a:r>
            <a:r>
              <a:rPr lang="es-ES" sz="1200" dirty="0"/>
              <a:t>("Se necesita un programa a ejecutar");</a:t>
            </a:r>
          </a:p>
          <a:p>
            <a:pPr marL="886968" lvl="3" indent="0">
              <a:buNone/>
            </a:pPr>
            <a:r>
              <a:rPr lang="es-ES" sz="1200" dirty="0"/>
              <a:t>	            </a:t>
            </a:r>
            <a:r>
              <a:rPr lang="en-US" sz="1200" dirty="0" err="1"/>
              <a:t>System.exit</a:t>
            </a:r>
            <a:r>
              <a:rPr lang="en-US" sz="1200" dirty="0"/>
              <a:t>(-1);</a:t>
            </a:r>
            <a:endParaRPr lang="es-ES" sz="1200" dirty="0"/>
          </a:p>
          <a:p>
            <a:pPr marL="886968" lvl="3" indent="0">
              <a:buNone/>
            </a:pPr>
            <a:r>
              <a:rPr lang="en-US" sz="1200" dirty="0"/>
              <a:t>	  }</a:t>
            </a:r>
            <a:endParaRPr lang="es-ES" sz="1200" dirty="0"/>
          </a:p>
          <a:p>
            <a:pPr marL="886968" lvl="3" indent="0">
              <a:buNone/>
            </a:pPr>
            <a:r>
              <a:rPr lang="en-US" sz="1200" dirty="0"/>
              <a:t> </a:t>
            </a:r>
            <a:endParaRPr lang="es-ES" sz="1200" dirty="0"/>
          </a:p>
          <a:p>
            <a:pPr marL="886968" lvl="3" indent="0">
              <a:buNone/>
            </a:pPr>
            <a:r>
              <a:rPr lang="en-US" sz="1200" dirty="0"/>
              <a:t>		Runtime </a:t>
            </a:r>
            <a:r>
              <a:rPr lang="en-US" sz="1200" dirty="0" err="1"/>
              <a:t>runtime</a:t>
            </a:r>
            <a:r>
              <a:rPr lang="en-US" sz="1200" dirty="0"/>
              <a:t> = </a:t>
            </a:r>
            <a:r>
              <a:rPr lang="en-US" sz="1200" dirty="0" err="1"/>
              <a:t>Runtime.getRuntime</a:t>
            </a:r>
            <a:r>
              <a:rPr lang="en-US" sz="1200" dirty="0"/>
              <a:t>();</a:t>
            </a:r>
            <a:endParaRPr lang="es-ES" sz="1200" dirty="0"/>
          </a:p>
          <a:p>
            <a:pPr marL="886968" lvl="3" indent="0">
              <a:buNone/>
            </a:pPr>
            <a:r>
              <a:rPr lang="en-US" sz="1200" dirty="0"/>
              <a:t>		try {</a:t>
            </a:r>
            <a:endParaRPr lang="es-ES" sz="1200" dirty="0"/>
          </a:p>
          <a:p>
            <a:pPr marL="886968" lvl="3" indent="0">
              <a:buNone/>
            </a:pPr>
            <a:r>
              <a:rPr lang="en-US" sz="1200" dirty="0"/>
              <a:t>			Process </a:t>
            </a:r>
            <a:r>
              <a:rPr lang="en-US" sz="1200" dirty="0" err="1"/>
              <a:t>process</a:t>
            </a:r>
            <a:r>
              <a:rPr lang="en-US" sz="1200" dirty="0"/>
              <a:t> = </a:t>
            </a:r>
            <a:r>
              <a:rPr lang="en-US" sz="1200" dirty="0" err="1"/>
              <a:t>runtime.exec</a:t>
            </a:r>
            <a:r>
              <a:rPr lang="en-US" sz="1200" dirty="0"/>
              <a:t>(</a:t>
            </a:r>
            <a:r>
              <a:rPr lang="en-US" sz="1200" dirty="0" err="1"/>
              <a:t>args</a:t>
            </a:r>
            <a:r>
              <a:rPr lang="en-US" sz="1200" dirty="0"/>
              <a:t>);</a:t>
            </a:r>
            <a:endParaRPr lang="es-ES" sz="1200" dirty="0"/>
          </a:p>
          <a:p>
            <a:pPr marL="886968" lvl="3" indent="0">
              <a:buNone/>
            </a:pPr>
            <a:r>
              <a:rPr lang="en-US" sz="1200" dirty="0"/>
              <a:t>			</a:t>
            </a:r>
            <a:r>
              <a:rPr lang="en-US" sz="1200" dirty="0" err="1"/>
              <a:t>process.destroy</a:t>
            </a:r>
            <a:r>
              <a:rPr lang="en-US" sz="1200" dirty="0"/>
              <a:t>();</a:t>
            </a:r>
            <a:endParaRPr lang="es-ES" sz="1200" dirty="0"/>
          </a:p>
          <a:p>
            <a:pPr marL="886968" lvl="3" indent="0">
              <a:buNone/>
            </a:pPr>
            <a:r>
              <a:rPr lang="en-US" sz="1200" dirty="0"/>
              <a:t>		}catch(</a:t>
            </a:r>
            <a:r>
              <a:rPr lang="en-US" sz="1200" dirty="0" err="1"/>
              <a:t>IOException</a:t>
            </a:r>
            <a:r>
              <a:rPr lang="en-US" sz="1200" dirty="0"/>
              <a:t> ex){</a:t>
            </a:r>
            <a:endParaRPr lang="es-ES" sz="1200" dirty="0"/>
          </a:p>
          <a:p>
            <a:pPr marL="886968" lvl="3" indent="0">
              <a:buNone/>
            </a:pPr>
            <a:r>
              <a:rPr lang="en-US" sz="1200" dirty="0"/>
              <a:t>		            </a:t>
            </a:r>
            <a:r>
              <a:rPr lang="es-ES" sz="1200" dirty="0" err="1"/>
              <a:t>System.err.println</a:t>
            </a:r>
            <a:r>
              <a:rPr lang="es-ES" sz="1200" dirty="0"/>
              <a:t>("Excepción de E/S!!");</a:t>
            </a:r>
          </a:p>
          <a:p>
            <a:pPr marL="886968" lvl="3" indent="0">
              <a:buNone/>
            </a:pPr>
            <a:r>
              <a:rPr lang="es-ES" sz="1200" dirty="0"/>
              <a:t>		            </a:t>
            </a:r>
            <a:r>
              <a:rPr lang="en-US" sz="1200" dirty="0" err="1"/>
              <a:t>System.exit</a:t>
            </a:r>
            <a:r>
              <a:rPr lang="en-US" sz="1200" dirty="0"/>
              <a:t>(-1);</a:t>
            </a:r>
            <a:endParaRPr lang="es-ES" sz="1200" dirty="0"/>
          </a:p>
          <a:p>
            <a:pPr marL="886968" lvl="3" indent="0">
              <a:buNone/>
            </a:pPr>
            <a:r>
              <a:rPr lang="en-US" sz="1200" dirty="0"/>
              <a:t>		}</a:t>
            </a:r>
            <a:endParaRPr lang="es-ES" sz="1200" dirty="0"/>
          </a:p>
          <a:p>
            <a:pPr marL="886968" lvl="3" indent="0">
              <a:buNone/>
            </a:pPr>
            <a:r>
              <a:rPr lang="en-US" sz="1200" dirty="0"/>
              <a:t>      }</a:t>
            </a:r>
            <a:endParaRPr lang="es-ES" sz="1200" dirty="0"/>
          </a:p>
          <a:p>
            <a:pPr marL="886968" lvl="3" indent="0">
              <a:buNone/>
            </a:pPr>
            <a:r>
              <a:rPr lang="en-US" sz="1200" dirty="0"/>
              <a:t>}</a:t>
            </a:r>
            <a:endParaRPr lang="es-ES" sz="600" dirty="0"/>
          </a:p>
        </p:txBody>
      </p:sp>
      <p:sp>
        <p:nvSpPr>
          <p:cNvPr id="2" name="1 Título"/>
          <p:cNvSpPr>
            <a:spLocks noGrp="1"/>
          </p:cNvSpPr>
          <p:nvPr>
            <p:ph type="title"/>
          </p:nvPr>
        </p:nvSpPr>
        <p:spPr/>
        <p:txBody>
          <a:bodyPr/>
          <a:lstStyle/>
          <a:p>
            <a:r>
              <a:rPr lang="es-ES" sz="4000" dirty="0"/>
              <a:t>Terminación de procesos</a:t>
            </a:r>
            <a:endParaRPr lang="es-E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sz="2000" dirty="0" smtClean="0"/>
              <a:t>Un proceso recibe </a:t>
            </a:r>
            <a:r>
              <a:rPr lang="es-ES" sz="2000" dirty="0"/>
              <a:t>información, la transforma y produce </a:t>
            </a:r>
            <a:r>
              <a:rPr lang="es-ES" sz="2000" dirty="0" smtClean="0"/>
              <a:t>resultados mediante su:</a:t>
            </a:r>
          </a:p>
          <a:p>
            <a:pPr lvl="1"/>
            <a:r>
              <a:rPr lang="es-ES_tradnl" sz="1800" b="1" dirty="0" smtClean="0"/>
              <a:t>Entrada estándar</a:t>
            </a:r>
            <a:r>
              <a:rPr lang="es-ES_tradnl" sz="1800" dirty="0" smtClean="0"/>
              <a:t> (</a:t>
            </a:r>
            <a:r>
              <a:rPr lang="es-ES_tradnl" sz="1800" i="1" dirty="0" err="1" smtClean="0"/>
              <a:t>stdin</a:t>
            </a:r>
            <a:r>
              <a:rPr lang="es-ES_tradnl" sz="1800" dirty="0" smtClean="0"/>
              <a:t>): lugar de donde el proceso lee los datos de entrada que requiere para su ejecución. </a:t>
            </a:r>
          </a:p>
          <a:p>
            <a:pPr lvl="2"/>
            <a:r>
              <a:rPr lang="es-ES_tradnl" sz="1600" dirty="0" smtClean="0"/>
              <a:t>Normalmente es el teclado.</a:t>
            </a:r>
          </a:p>
          <a:p>
            <a:pPr lvl="2"/>
            <a:r>
              <a:rPr lang="es-ES_tradnl" sz="1600" dirty="0" smtClean="0"/>
              <a:t>No se refiere a los parámetros de ejecución del programa. </a:t>
            </a:r>
            <a:endParaRPr lang="es-ES" sz="1600" dirty="0" smtClean="0"/>
          </a:p>
          <a:p>
            <a:pPr lvl="1"/>
            <a:r>
              <a:rPr lang="es-ES_tradnl" sz="1800" b="1" dirty="0" smtClean="0"/>
              <a:t>Salida estándar</a:t>
            </a:r>
            <a:r>
              <a:rPr lang="es-ES_tradnl" sz="1800" dirty="0" smtClean="0"/>
              <a:t> (</a:t>
            </a:r>
            <a:r>
              <a:rPr lang="es-ES_tradnl" sz="1800" i="1" dirty="0" err="1" smtClean="0"/>
              <a:t>stdout</a:t>
            </a:r>
            <a:r>
              <a:rPr lang="es-ES_tradnl" sz="1800" dirty="0" smtClean="0"/>
              <a:t>): sitio donde el proceso escribe los resultados que obtiene. </a:t>
            </a:r>
          </a:p>
          <a:p>
            <a:pPr lvl="2"/>
            <a:r>
              <a:rPr lang="es-ES_tradnl" sz="1600" dirty="0" smtClean="0"/>
              <a:t>Normalmente es la pantalla.</a:t>
            </a:r>
            <a:endParaRPr lang="es-ES" sz="1600" dirty="0" smtClean="0"/>
          </a:p>
          <a:p>
            <a:pPr lvl="1"/>
            <a:r>
              <a:rPr lang="es-ES_tradnl" sz="1800" b="1" dirty="0" smtClean="0"/>
              <a:t>Salida de error</a:t>
            </a:r>
            <a:r>
              <a:rPr lang="es-ES_tradnl" sz="1800" dirty="0" smtClean="0"/>
              <a:t> (</a:t>
            </a:r>
            <a:r>
              <a:rPr lang="es-ES_tradnl" sz="1800" i="1" dirty="0" err="1" smtClean="0"/>
              <a:t>stderr</a:t>
            </a:r>
            <a:r>
              <a:rPr lang="es-ES_tradnl" sz="1800" dirty="0" smtClean="0"/>
              <a:t>): sitio donde el proceso envía los mensajes de error.</a:t>
            </a:r>
          </a:p>
          <a:p>
            <a:pPr lvl="2"/>
            <a:r>
              <a:rPr lang="es-ES_tradnl" sz="1600" dirty="0" smtClean="0"/>
              <a:t>Habitualmente es el mismo que la salida estándar, pero puede especificarse que sea otro lugar, cómo un fichero.</a:t>
            </a:r>
            <a:endParaRPr lang="es-ES_tradnl" sz="1050" dirty="0" smtClean="0"/>
          </a:p>
        </p:txBody>
      </p:sp>
      <p:sp>
        <p:nvSpPr>
          <p:cNvPr id="2" name="1 Título"/>
          <p:cNvSpPr>
            <a:spLocks noGrp="1"/>
          </p:cNvSpPr>
          <p:nvPr>
            <p:ph type="title"/>
          </p:nvPr>
        </p:nvSpPr>
        <p:spPr/>
        <p:txBody>
          <a:bodyPr/>
          <a:lstStyle/>
          <a:p>
            <a:r>
              <a:rPr lang="es-ES" dirty="0" smtClean="0"/>
              <a:t>Comunicación de procesos</a:t>
            </a:r>
            <a:endParaRPr lang="es-E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sz="2000" dirty="0"/>
              <a:t>En Java, </a:t>
            </a:r>
            <a:r>
              <a:rPr lang="es-ES" sz="2000" dirty="0" smtClean="0"/>
              <a:t>el </a:t>
            </a:r>
            <a:r>
              <a:rPr lang="es-ES" sz="2000" dirty="0"/>
              <a:t>proceso hijo </a:t>
            </a:r>
            <a:r>
              <a:rPr lang="es-ES" sz="2000" dirty="0" smtClean="0"/>
              <a:t>no </a:t>
            </a:r>
            <a:r>
              <a:rPr lang="es-ES" sz="2000" dirty="0"/>
              <a:t>tiene su propia interfaz de comunicación, por lo que el usuario no puede comunicarse con él directamente. </a:t>
            </a:r>
            <a:endParaRPr lang="es-ES" sz="2000" dirty="0" smtClean="0"/>
          </a:p>
          <a:p>
            <a:r>
              <a:rPr lang="es-ES" sz="2000" dirty="0" err="1" smtClean="0"/>
              <a:t>S</a:t>
            </a:r>
            <a:r>
              <a:rPr lang="es-ES" sz="2000" i="1" dirty="0" err="1" smtClean="0"/>
              <a:t>tdin</a:t>
            </a:r>
            <a:r>
              <a:rPr lang="es-ES" sz="2000" dirty="0"/>
              <a:t>, </a:t>
            </a:r>
            <a:r>
              <a:rPr lang="es-ES" sz="2000" i="1" dirty="0" err="1"/>
              <a:t>stdout</a:t>
            </a:r>
            <a:r>
              <a:rPr lang="es-ES" sz="2000" dirty="0"/>
              <a:t> y </a:t>
            </a:r>
            <a:r>
              <a:rPr lang="es-ES" sz="2000" i="1" dirty="0" err="1" smtClean="0"/>
              <a:t>stderr</a:t>
            </a:r>
            <a:r>
              <a:rPr lang="es-ES" sz="2000" dirty="0" smtClean="0"/>
              <a:t> están redirigidas al </a:t>
            </a:r>
            <a:r>
              <a:rPr lang="es-ES" sz="2000" dirty="0"/>
              <a:t>proceso padre a través de los </a:t>
            </a:r>
            <a:r>
              <a:rPr lang="es-ES" sz="2000" dirty="0" smtClean="0"/>
              <a:t>flujos </a:t>
            </a:r>
            <a:r>
              <a:rPr lang="es-ES" sz="2000" dirty="0"/>
              <a:t>de </a:t>
            </a:r>
            <a:r>
              <a:rPr lang="es-ES" sz="2000" dirty="0" smtClean="0"/>
              <a:t>datos</a:t>
            </a:r>
            <a:r>
              <a:rPr lang="es-ES" sz="2000" i="1" dirty="0" smtClean="0"/>
              <a:t>:</a:t>
            </a:r>
            <a:endParaRPr lang="es-ES" sz="2000" dirty="0"/>
          </a:p>
          <a:p>
            <a:pPr lvl="1"/>
            <a:r>
              <a:rPr lang="es-ES" sz="1800" i="1" dirty="0" err="1"/>
              <a:t>OutputStream</a:t>
            </a:r>
            <a:r>
              <a:rPr lang="es-ES" sz="1800" dirty="0"/>
              <a:t>: flujo de salida del proceso hijo. </a:t>
            </a:r>
            <a:endParaRPr lang="es-ES" sz="1800" dirty="0" smtClean="0"/>
          </a:p>
          <a:p>
            <a:pPr lvl="2"/>
            <a:r>
              <a:rPr lang="es-ES" sz="1600" dirty="0" smtClean="0"/>
              <a:t>El </a:t>
            </a:r>
            <a:r>
              <a:rPr lang="es-ES" sz="1600" i="1" dirty="0" err="1"/>
              <a:t>stream</a:t>
            </a:r>
            <a:r>
              <a:rPr lang="es-ES" sz="1600" dirty="0"/>
              <a:t> está conectado por un </a:t>
            </a:r>
            <a:r>
              <a:rPr lang="es-ES" sz="1600" i="1" dirty="0"/>
              <a:t>pipe</a:t>
            </a:r>
            <a:r>
              <a:rPr lang="es-ES" sz="1600" dirty="0"/>
              <a:t> a la entrada </a:t>
            </a:r>
            <a:r>
              <a:rPr lang="es-ES" sz="1600" dirty="0" smtClean="0"/>
              <a:t>estándar (</a:t>
            </a:r>
            <a:r>
              <a:rPr lang="es-ES" sz="1600" i="1" dirty="0" err="1" smtClean="0"/>
              <a:t>stdin</a:t>
            </a:r>
            <a:r>
              <a:rPr lang="es-ES" sz="1600" dirty="0"/>
              <a:t>) del proceso hijo. </a:t>
            </a:r>
          </a:p>
          <a:p>
            <a:pPr lvl="1"/>
            <a:r>
              <a:rPr lang="es-ES" sz="1800" i="1" dirty="0" err="1"/>
              <a:t>InputStream</a:t>
            </a:r>
            <a:r>
              <a:rPr lang="es-ES" sz="1800" dirty="0"/>
              <a:t>: flujo de entrada del proceso hijo. </a:t>
            </a:r>
            <a:endParaRPr lang="es-ES" sz="1800" dirty="0" smtClean="0"/>
          </a:p>
          <a:p>
            <a:pPr lvl="2"/>
            <a:r>
              <a:rPr lang="es-ES" sz="1600" dirty="0" smtClean="0"/>
              <a:t>El </a:t>
            </a:r>
            <a:r>
              <a:rPr lang="es-ES" sz="1600" i="1" dirty="0" err="1"/>
              <a:t>stream</a:t>
            </a:r>
            <a:r>
              <a:rPr lang="es-ES" sz="1600" dirty="0"/>
              <a:t> está conectado por un </a:t>
            </a:r>
            <a:r>
              <a:rPr lang="es-ES" sz="1600" i="1" dirty="0"/>
              <a:t>pipe</a:t>
            </a:r>
            <a:r>
              <a:rPr lang="es-ES" sz="1600" dirty="0"/>
              <a:t> a la salida estándar (</a:t>
            </a:r>
            <a:r>
              <a:rPr lang="es-ES" sz="1600" i="1" dirty="0" err="1"/>
              <a:t>stdout</a:t>
            </a:r>
            <a:r>
              <a:rPr lang="es-ES" sz="1600" dirty="0"/>
              <a:t>) del proceso hijo. </a:t>
            </a:r>
          </a:p>
          <a:p>
            <a:pPr lvl="1"/>
            <a:r>
              <a:rPr lang="es-ES" sz="1800" i="1" dirty="0" err="1"/>
              <a:t>ErrorStream</a:t>
            </a:r>
            <a:r>
              <a:rPr lang="es-ES" sz="1800" dirty="0"/>
              <a:t>: flujo de error del proceso hijo. </a:t>
            </a:r>
            <a:endParaRPr lang="es-ES" sz="1800" dirty="0" smtClean="0"/>
          </a:p>
          <a:p>
            <a:pPr lvl="2"/>
            <a:r>
              <a:rPr lang="es-ES" sz="1600" dirty="0" smtClean="0"/>
              <a:t>El </a:t>
            </a:r>
            <a:r>
              <a:rPr lang="es-ES" sz="1600" i="1" dirty="0" err="1"/>
              <a:t>stream</a:t>
            </a:r>
            <a:r>
              <a:rPr lang="es-ES" sz="1600" dirty="0"/>
              <a:t> está conectado por un </a:t>
            </a:r>
            <a:r>
              <a:rPr lang="es-ES" sz="1600" i="1" dirty="0"/>
              <a:t>pipe</a:t>
            </a:r>
            <a:r>
              <a:rPr lang="es-ES" sz="1600" dirty="0"/>
              <a:t> a la salida estándar (</a:t>
            </a:r>
            <a:r>
              <a:rPr lang="es-ES" sz="1600" i="1" dirty="0" err="1"/>
              <a:t>stderr</a:t>
            </a:r>
            <a:r>
              <a:rPr lang="es-ES" sz="1600" dirty="0"/>
              <a:t>) del proceso hijo. </a:t>
            </a:r>
            <a:endParaRPr lang="es-ES" sz="1600" dirty="0" smtClean="0"/>
          </a:p>
          <a:p>
            <a:pPr lvl="2"/>
            <a:r>
              <a:rPr lang="es-ES" sz="1600" dirty="0" smtClean="0"/>
              <a:t>Por </a:t>
            </a:r>
            <a:r>
              <a:rPr lang="es-ES" sz="1600" dirty="0"/>
              <a:t>defecto, </a:t>
            </a:r>
            <a:r>
              <a:rPr lang="es-ES" sz="1600" dirty="0" smtClean="0"/>
              <a:t>está </a:t>
            </a:r>
            <a:r>
              <a:rPr lang="es-ES" sz="1600" dirty="0"/>
              <a:t>conectado al mismo sitio que </a:t>
            </a:r>
            <a:r>
              <a:rPr lang="es-ES" sz="1600" i="1" dirty="0" err="1"/>
              <a:t>stdout</a:t>
            </a:r>
            <a:r>
              <a:rPr lang="es-ES" sz="1600" dirty="0"/>
              <a:t>. </a:t>
            </a:r>
          </a:p>
        </p:txBody>
      </p:sp>
      <p:sp>
        <p:nvSpPr>
          <p:cNvPr id="2" name="1 Título"/>
          <p:cNvSpPr>
            <a:spLocks noGrp="1"/>
          </p:cNvSpPr>
          <p:nvPr>
            <p:ph type="title"/>
          </p:nvPr>
        </p:nvSpPr>
        <p:spPr/>
        <p:txBody>
          <a:bodyPr/>
          <a:lstStyle/>
          <a:p>
            <a:r>
              <a:rPr lang="es-ES" dirty="0" smtClean="0"/>
              <a:t>Comunicación de procesos</a:t>
            </a:r>
            <a:endParaRPr lang="es-ES" dirty="0"/>
          </a:p>
        </p:txBody>
      </p:sp>
    </p:spTree>
    <p:extLst>
      <p:ext uri="{BB962C8B-B14F-4D97-AF65-F5344CB8AC3E}">
        <p14:creationId xmlns="" xmlns:p14="http://schemas.microsoft.com/office/powerpoint/2010/main" val="12349967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sz="1800" dirty="0"/>
              <a:t>Además de la posibilidad de comunicarse mediante flujos de datos, existen otras alternativas para la comunicación de procesos:</a:t>
            </a:r>
          </a:p>
          <a:p>
            <a:pPr lvl="1"/>
            <a:r>
              <a:rPr lang="es-ES" sz="1800" dirty="0"/>
              <a:t>Usando </a:t>
            </a:r>
            <a:r>
              <a:rPr lang="es-ES" sz="1800" i="1" dirty="0" smtClean="0"/>
              <a:t>sockets.</a:t>
            </a:r>
            <a:endParaRPr lang="es-ES" sz="1800" dirty="0"/>
          </a:p>
          <a:p>
            <a:pPr lvl="1"/>
            <a:r>
              <a:rPr lang="es-ES" sz="1800" dirty="0" smtClean="0"/>
              <a:t>Utilizando </a:t>
            </a:r>
            <a:r>
              <a:rPr lang="es-ES" sz="1800" dirty="0"/>
              <a:t>JNI (</a:t>
            </a:r>
            <a:r>
              <a:rPr lang="es-ES" sz="1800" i="1" dirty="0"/>
              <a:t>Java </a:t>
            </a:r>
            <a:r>
              <a:rPr lang="es-ES" sz="1800" i="1" dirty="0" err="1"/>
              <a:t>Native</a:t>
            </a:r>
            <a:r>
              <a:rPr lang="es-ES" sz="1800" i="1" dirty="0"/>
              <a:t> Interface</a:t>
            </a:r>
            <a:r>
              <a:rPr lang="es-ES" sz="1800" dirty="0" smtClean="0"/>
              <a:t>)</a:t>
            </a:r>
            <a:r>
              <a:rPr lang="es-ES_tradnl" sz="1800" dirty="0" smtClean="0"/>
              <a:t> </a:t>
            </a:r>
            <a:r>
              <a:rPr lang="es-ES_tradnl" sz="1800" dirty="0"/>
              <a:t>para acceder desde Java a aplicaciones </a:t>
            </a:r>
            <a:r>
              <a:rPr lang="es-ES_tradnl" sz="1800" dirty="0" smtClean="0"/>
              <a:t>en </a:t>
            </a:r>
            <a:r>
              <a:rPr lang="es-ES_tradnl" sz="1800" dirty="0"/>
              <a:t>otros lenguajes de programación</a:t>
            </a:r>
            <a:r>
              <a:rPr lang="es-ES" sz="1800" dirty="0"/>
              <a:t> de más bajo nivel, </a:t>
            </a:r>
            <a:r>
              <a:rPr lang="es-ES" sz="1800" dirty="0" smtClean="0"/>
              <a:t>que </a:t>
            </a:r>
            <a:r>
              <a:rPr lang="es-ES" sz="1800" dirty="0"/>
              <a:t>pueden sacar partido al sistema operativo subyacente</a:t>
            </a:r>
            <a:r>
              <a:rPr lang="es-ES" sz="1800" dirty="0" smtClean="0"/>
              <a:t>.</a:t>
            </a:r>
          </a:p>
          <a:p>
            <a:pPr lvl="1"/>
            <a:r>
              <a:rPr lang="es-ES" sz="1800" dirty="0"/>
              <a:t>Librerías de comunicación no estándares entre </a:t>
            </a:r>
            <a:r>
              <a:rPr lang="es-ES" sz="1800" dirty="0" smtClean="0"/>
              <a:t>procesos. Permiten </a:t>
            </a:r>
            <a:r>
              <a:rPr lang="es-ES" sz="1800" dirty="0"/>
              <a:t>aumentar las capacidades del estándar Java para </a:t>
            </a:r>
            <a:r>
              <a:rPr lang="es-ES" sz="1800" dirty="0" smtClean="0"/>
              <a:t>comunicar procesos mediante:</a:t>
            </a:r>
          </a:p>
          <a:p>
            <a:pPr lvl="2"/>
            <a:r>
              <a:rPr lang="es-ES" sz="1600" dirty="0" smtClean="0"/>
              <a:t>Memoria compartida: </a:t>
            </a:r>
            <a:r>
              <a:rPr lang="es-ES_tradnl" sz="1600" dirty="0" smtClean="0"/>
              <a:t>se establece una región de memoria compartida entre varios procesos a la cual pueden acceder todos ellos. </a:t>
            </a:r>
            <a:endParaRPr lang="es-ES" sz="1600" dirty="0" smtClean="0"/>
          </a:p>
          <a:p>
            <a:pPr lvl="2"/>
            <a:r>
              <a:rPr lang="es-ES" sz="1600" i="1" dirty="0" smtClean="0"/>
              <a:t>Pipes</a:t>
            </a:r>
            <a:r>
              <a:rPr lang="es-ES" sz="1600" dirty="0" smtClean="0"/>
              <a:t>: </a:t>
            </a:r>
            <a:r>
              <a:rPr lang="es-ES_tradnl" sz="1600" dirty="0" smtClean="0"/>
              <a:t>permite a un proceso hijo comunicarse con su padre a través de un canal de comunicación sencillo.</a:t>
            </a:r>
            <a:endParaRPr lang="es-ES" sz="1600" dirty="0" smtClean="0"/>
          </a:p>
          <a:p>
            <a:pPr lvl="2"/>
            <a:r>
              <a:rPr lang="es-ES" sz="1600" dirty="0" smtClean="0"/>
              <a:t>Semáforos: </a:t>
            </a:r>
            <a:r>
              <a:rPr lang="es-ES_tradnl" sz="1600" dirty="0" smtClean="0"/>
              <a:t>mecanismo de bloqueo de un proceso hasta que ocurra un evento.</a:t>
            </a:r>
            <a:endParaRPr lang="es-ES" sz="1600" dirty="0" smtClean="0"/>
          </a:p>
          <a:p>
            <a:pPr lvl="2"/>
            <a:endParaRPr lang="es-ES" sz="1400" dirty="0"/>
          </a:p>
          <a:p>
            <a:pPr lvl="1"/>
            <a:endParaRPr lang="es-ES" sz="1600" dirty="0"/>
          </a:p>
        </p:txBody>
      </p:sp>
      <p:sp>
        <p:nvSpPr>
          <p:cNvPr id="2" name="1 Título"/>
          <p:cNvSpPr>
            <a:spLocks noGrp="1"/>
          </p:cNvSpPr>
          <p:nvPr>
            <p:ph type="title"/>
          </p:nvPr>
        </p:nvSpPr>
        <p:spPr/>
        <p:txBody>
          <a:bodyPr/>
          <a:lstStyle/>
          <a:p>
            <a:r>
              <a:rPr lang="es-ES" dirty="0" smtClean="0"/>
              <a:t>Comunicación de procesos</a:t>
            </a:r>
            <a:endParaRPr lang="es-ES" dirty="0"/>
          </a:p>
        </p:txBody>
      </p:sp>
    </p:spTree>
    <p:extLst>
      <p:ext uri="{BB962C8B-B14F-4D97-AF65-F5344CB8AC3E}">
        <p14:creationId xmlns="" xmlns:p14="http://schemas.microsoft.com/office/powerpoint/2010/main" val="35265335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r>
              <a:rPr lang="es-ES" sz="2000" dirty="0" smtClean="0"/>
              <a:t>Los métodos de comunicación de procesos se pueden considerar como métodos de sincronización ya que permiten al proceso padre llevar el ritmo de envío y recepción de mensajes. </a:t>
            </a:r>
          </a:p>
          <a:p>
            <a:pPr algn="just"/>
            <a:r>
              <a:rPr lang="es-ES" sz="2000" dirty="0" smtClean="0"/>
              <a:t>Además de la utilización de los flujos de datos se puede esperar por la finalización del proceso hijo mediante la operación </a:t>
            </a:r>
            <a:r>
              <a:rPr lang="es-ES" sz="2000" i="1" dirty="0" err="1" smtClean="0"/>
              <a:t>wait</a:t>
            </a:r>
            <a:r>
              <a:rPr lang="es-ES" sz="2000" dirty="0" smtClean="0"/>
              <a:t>. </a:t>
            </a:r>
          </a:p>
          <a:p>
            <a:pPr lvl="1" algn="just"/>
            <a:r>
              <a:rPr lang="es-ES" sz="1800" dirty="0" smtClean="0"/>
              <a:t>Bloquea al proceso padre hasta que el hijo finaliza su ejecución mediante </a:t>
            </a:r>
            <a:r>
              <a:rPr lang="es-ES" sz="1800" i="1" dirty="0" err="1" smtClean="0"/>
              <a:t>exit</a:t>
            </a:r>
            <a:r>
              <a:rPr lang="es-ES" sz="1800" i="1" dirty="0" smtClean="0"/>
              <a:t>.</a:t>
            </a:r>
          </a:p>
          <a:p>
            <a:pPr lvl="1" algn="just"/>
            <a:r>
              <a:rPr lang="es-ES" sz="1800" dirty="0" smtClean="0"/>
              <a:t>Como resultado el padre recibe la información de finalización del proceso hijo. </a:t>
            </a:r>
          </a:p>
          <a:p>
            <a:pPr lvl="2" algn="just"/>
            <a:r>
              <a:rPr lang="es-ES" sz="1600" dirty="0" smtClean="0"/>
              <a:t>El valor de retorno especifica mediante un número entero, cómo resulto la ejecución. </a:t>
            </a:r>
          </a:p>
          <a:p>
            <a:pPr lvl="2" algn="just"/>
            <a:r>
              <a:rPr lang="es-ES" sz="1600" dirty="0" smtClean="0"/>
              <a:t>No tiene nada que ver con los mensajes que se pasan padre e hijo a través de los </a:t>
            </a:r>
            <a:r>
              <a:rPr lang="es-ES" sz="1600" i="1" dirty="0" err="1" smtClean="0"/>
              <a:t>streams</a:t>
            </a:r>
            <a:r>
              <a:rPr lang="es-ES" sz="1600" dirty="0" smtClean="0"/>
              <a:t>.</a:t>
            </a:r>
          </a:p>
          <a:p>
            <a:pPr lvl="2" algn="just"/>
            <a:r>
              <a:rPr lang="es-ES" sz="1600" dirty="0" smtClean="0"/>
              <a:t>Por convención se utiliza 0 para indicar que el hijo ha acabado de forma correcta. </a:t>
            </a:r>
            <a:endParaRPr lang="es-ES" sz="1600" dirty="0"/>
          </a:p>
        </p:txBody>
      </p:sp>
      <p:sp>
        <p:nvSpPr>
          <p:cNvPr id="2" name="1 Título"/>
          <p:cNvSpPr>
            <a:spLocks noGrp="1"/>
          </p:cNvSpPr>
          <p:nvPr>
            <p:ph type="title"/>
          </p:nvPr>
        </p:nvSpPr>
        <p:spPr/>
        <p:txBody>
          <a:bodyPr/>
          <a:lstStyle/>
          <a:p>
            <a:r>
              <a:rPr lang="es-ES" dirty="0" smtClean="0"/>
              <a:t>Sincronización de procesos</a:t>
            </a:r>
            <a:endParaRPr lang="es-E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268760"/>
            <a:ext cx="8229600" cy="4824536"/>
          </a:xfrm>
        </p:spPr>
        <p:txBody>
          <a:bodyPr>
            <a:normAutofit fontScale="47500" lnSpcReduction="20000"/>
          </a:bodyPr>
          <a:lstStyle/>
          <a:p>
            <a:pPr marL="109728" indent="0">
              <a:buNone/>
            </a:pPr>
            <a:r>
              <a:rPr lang="fr-FR" sz="2800" b="1" dirty="0"/>
              <a:t>import</a:t>
            </a:r>
            <a:r>
              <a:rPr lang="fr-FR" sz="2800" dirty="0"/>
              <a:t> </a:t>
            </a:r>
            <a:r>
              <a:rPr lang="fr-FR" sz="2800" dirty="0" err="1"/>
              <a:t>java.io.IOException</a:t>
            </a:r>
            <a:r>
              <a:rPr lang="fr-FR" sz="2800" dirty="0"/>
              <a:t>;</a:t>
            </a:r>
            <a:endParaRPr lang="es-ES" sz="3600" dirty="0"/>
          </a:p>
          <a:p>
            <a:pPr marL="109728" indent="0">
              <a:buNone/>
            </a:pPr>
            <a:r>
              <a:rPr lang="fr-FR" sz="2800" b="1" dirty="0"/>
              <a:t>import</a:t>
            </a:r>
            <a:r>
              <a:rPr lang="fr-FR" sz="2800" dirty="0"/>
              <a:t> </a:t>
            </a:r>
            <a:r>
              <a:rPr lang="fr-FR" sz="2800" dirty="0" err="1"/>
              <a:t>java.util.Arrays</a:t>
            </a:r>
            <a:r>
              <a:rPr lang="fr-FR" sz="2800" dirty="0"/>
              <a:t>;</a:t>
            </a:r>
            <a:endParaRPr lang="es-ES" sz="3600" dirty="0"/>
          </a:p>
          <a:p>
            <a:pPr marL="109728" indent="0">
              <a:buNone/>
            </a:pPr>
            <a:r>
              <a:rPr lang="fr-FR" sz="2800" dirty="0"/>
              <a:t> </a:t>
            </a:r>
            <a:endParaRPr lang="es-ES" sz="3600" dirty="0"/>
          </a:p>
          <a:p>
            <a:pPr marL="109728" indent="0">
              <a:buNone/>
            </a:pPr>
            <a:r>
              <a:rPr lang="en-US" sz="2800" b="1" dirty="0"/>
              <a:t>public</a:t>
            </a:r>
            <a:r>
              <a:rPr lang="en-US" sz="2800" dirty="0"/>
              <a:t> </a:t>
            </a:r>
            <a:r>
              <a:rPr lang="en-US" sz="2800" b="1" dirty="0"/>
              <a:t>class</a:t>
            </a:r>
            <a:r>
              <a:rPr lang="en-US" sz="2800" dirty="0"/>
              <a:t> </a:t>
            </a:r>
            <a:r>
              <a:rPr lang="en-US" sz="2800" dirty="0" err="1"/>
              <a:t>ProcessSincronization</a:t>
            </a:r>
            <a:r>
              <a:rPr lang="en-US" sz="2800" dirty="0"/>
              <a:t> {</a:t>
            </a:r>
            <a:endParaRPr lang="es-ES" sz="3600" dirty="0"/>
          </a:p>
          <a:p>
            <a:pPr marL="109728" indent="0">
              <a:buNone/>
            </a:pPr>
            <a:r>
              <a:rPr lang="en-US" sz="2800" dirty="0"/>
              <a:t> </a:t>
            </a:r>
            <a:endParaRPr lang="es-ES" sz="3600" dirty="0"/>
          </a:p>
          <a:p>
            <a:pPr marL="109728" indent="0">
              <a:buNone/>
            </a:pPr>
            <a:r>
              <a:rPr lang="en-US" sz="2800" dirty="0"/>
              <a:t>	</a:t>
            </a:r>
            <a:r>
              <a:rPr lang="en-US" sz="2800" b="1" dirty="0"/>
              <a:t>public</a:t>
            </a:r>
            <a:r>
              <a:rPr lang="en-US" sz="2800" dirty="0"/>
              <a:t> </a:t>
            </a:r>
            <a:r>
              <a:rPr lang="en-US" sz="2800" b="1" dirty="0"/>
              <a:t>static</a:t>
            </a:r>
            <a:r>
              <a:rPr lang="en-US" sz="2800" dirty="0"/>
              <a:t> </a:t>
            </a:r>
            <a:r>
              <a:rPr lang="en-US" sz="2800" b="1" dirty="0"/>
              <a:t>void</a:t>
            </a:r>
            <a:r>
              <a:rPr lang="en-US" sz="2800" dirty="0"/>
              <a:t> main(String[] </a:t>
            </a:r>
            <a:r>
              <a:rPr lang="en-US" sz="2800" dirty="0" err="1"/>
              <a:t>args</a:t>
            </a:r>
            <a:r>
              <a:rPr lang="en-US" sz="2800" dirty="0"/>
              <a:t>) </a:t>
            </a:r>
            <a:endParaRPr lang="es-ES" sz="3600" dirty="0"/>
          </a:p>
          <a:p>
            <a:pPr marL="109728" indent="0">
              <a:buNone/>
            </a:pPr>
            <a:r>
              <a:rPr lang="en-US" sz="2800" dirty="0"/>
              <a:t>                    </a:t>
            </a:r>
            <a:r>
              <a:rPr lang="en-US" sz="2800" b="1" dirty="0"/>
              <a:t>throws</a:t>
            </a:r>
            <a:r>
              <a:rPr lang="en-US" sz="2800" dirty="0"/>
              <a:t> </a:t>
            </a:r>
            <a:r>
              <a:rPr lang="en-US" sz="2800" dirty="0" err="1"/>
              <a:t>IOException</a:t>
            </a:r>
            <a:r>
              <a:rPr lang="en-US" sz="2800" dirty="0"/>
              <a:t>, </a:t>
            </a:r>
            <a:r>
              <a:rPr lang="en-US" sz="2800" dirty="0" err="1"/>
              <a:t>InterruptedException</a:t>
            </a:r>
            <a:r>
              <a:rPr lang="en-US" sz="2800" dirty="0"/>
              <a:t> {</a:t>
            </a:r>
            <a:endParaRPr lang="es-ES" sz="3600" dirty="0"/>
          </a:p>
          <a:p>
            <a:pPr marL="109728" indent="0">
              <a:buNone/>
            </a:pPr>
            <a:r>
              <a:rPr lang="en-US" sz="2800" dirty="0"/>
              <a:t>		</a:t>
            </a:r>
            <a:endParaRPr lang="es-ES" sz="3600" dirty="0"/>
          </a:p>
          <a:p>
            <a:pPr marL="109728" indent="0">
              <a:buNone/>
            </a:pPr>
            <a:r>
              <a:rPr lang="en-US" sz="2800" dirty="0"/>
              <a:t>	</a:t>
            </a:r>
            <a:r>
              <a:rPr lang="en-US" sz="2800" b="1" dirty="0"/>
              <a:t>try</a:t>
            </a:r>
            <a:r>
              <a:rPr lang="en-US" sz="2800" dirty="0"/>
              <a:t>{</a:t>
            </a:r>
            <a:endParaRPr lang="es-ES" sz="3600" dirty="0"/>
          </a:p>
          <a:p>
            <a:pPr marL="109728" indent="0">
              <a:buNone/>
            </a:pPr>
            <a:r>
              <a:rPr lang="en-US" sz="2800" dirty="0"/>
              <a:t> 	      Process </a:t>
            </a:r>
            <a:r>
              <a:rPr lang="en-US" sz="2800" dirty="0" err="1"/>
              <a:t>process</a:t>
            </a:r>
            <a:r>
              <a:rPr lang="en-US" sz="2800" dirty="0"/>
              <a:t> = </a:t>
            </a:r>
            <a:r>
              <a:rPr lang="en-US" sz="2800" b="1" dirty="0"/>
              <a:t>new</a:t>
            </a:r>
            <a:r>
              <a:rPr lang="en-US" sz="2800" dirty="0"/>
              <a:t> </a:t>
            </a:r>
            <a:r>
              <a:rPr lang="en-US" sz="2800" dirty="0" err="1"/>
              <a:t>ProcessBuilder</a:t>
            </a:r>
            <a:r>
              <a:rPr lang="en-US" sz="2800" dirty="0"/>
              <a:t>(</a:t>
            </a:r>
            <a:r>
              <a:rPr lang="en-US" sz="2800" dirty="0" err="1"/>
              <a:t>args</a:t>
            </a:r>
            <a:r>
              <a:rPr lang="en-US" sz="2800" dirty="0"/>
              <a:t>).start();</a:t>
            </a:r>
            <a:endParaRPr lang="es-ES" sz="3600" dirty="0"/>
          </a:p>
          <a:p>
            <a:pPr marL="109728" indent="0">
              <a:buNone/>
            </a:pPr>
            <a:r>
              <a:rPr lang="en-US" sz="2800" dirty="0"/>
              <a:t>	      </a:t>
            </a:r>
            <a:r>
              <a:rPr lang="en-US" sz="2800" b="1" dirty="0" err="1"/>
              <a:t>int</a:t>
            </a:r>
            <a:r>
              <a:rPr lang="en-US" sz="2800" dirty="0"/>
              <a:t> </a:t>
            </a:r>
            <a:r>
              <a:rPr lang="en-US" sz="2800" dirty="0" err="1"/>
              <a:t>retorno</a:t>
            </a:r>
            <a:r>
              <a:rPr lang="en-US" sz="2800" dirty="0"/>
              <a:t> = </a:t>
            </a:r>
            <a:r>
              <a:rPr lang="en-US" sz="2800" dirty="0" err="1"/>
              <a:t>process.waitFor</a:t>
            </a:r>
            <a:r>
              <a:rPr lang="en-US" sz="2800" dirty="0"/>
              <a:t>();</a:t>
            </a:r>
            <a:endParaRPr lang="es-ES" sz="3600" dirty="0"/>
          </a:p>
          <a:p>
            <a:pPr marL="109728" indent="0">
              <a:buNone/>
            </a:pPr>
            <a:r>
              <a:rPr lang="en-US" sz="2800" dirty="0"/>
              <a:t>	 </a:t>
            </a:r>
            <a:endParaRPr lang="es-ES" sz="3600" dirty="0"/>
          </a:p>
          <a:p>
            <a:pPr marL="109728" indent="0">
              <a:buNone/>
            </a:pPr>
            <a:r>
              <a:rPr lang="en-US" sz="2800" dirty="0"/>
              <a:t>	     </a:t>
            </a:r>
            <a:r>
              <a:rPr lang="en-US" sz="2800" dirty="0" err="1"/>
              <a:t>System.</a:t>
            </a:r>
            <a:r>
              <a:rPr lang="en-US" sz="2800" i="1" dirty="0" err="1"/>
              <a:t>out</a:t>
            </a:r>
            <a:r>
              <a:rPr lang="en-US" sz="2800" dirty="0" err="1"/>
              <a:t>.println</a:t>
            </a:r>
            <a:r>
              <a:rPr lang="en-US" sz="2800" dirty="0"/>
              <a:t>("</a:t>
            </a:r>
            <a:r>
              <a:rPr lang="en-US" sz="2800" dirty="0" err="1"/>
              <a:t>Comando</a:t>
            </a:r>
            <a:r>
              <a:rPr lang="en-US" sz="2800" dirty="0"/>
              <a:t> " +  </a:t>
            </a:r>
            <a:r>
              <a:rPr lang="en-US" sz="2800" dirty="0" err="1" smtClean="0"/>
              <a:t>Arrays.</a:t>
            </a:r>
            <a:r>
              <a:rPr lang="en-US" sz="2800" i="1" dirty="0" err="1" smtClean="0"/>
              <a:t>toString</a:t>
            </a:r>
            <a:r>
              <a:rPr lang="en-US" sz="2800" dirty="0" smtClean="0"/>
              <a:t>(</a:t>
            </a:r>
            <a:r>
              <a:rPr lang="en-US" sz="2800" dirty="0" err="1" smtClean="0"/>
              <a:t>args</a:t>
            </a:r>
            <a:r>
              <a:rPr lang="en-US" sz="2800" dirty="0" smtClean="0"/>
              <a:t>) </a:t>
            </a:r>
            <a:r>
              <a:rPr lang="es-ES" sz="2800" dirty="0" smtClean="0"/>
              <a:t>+  " devolvió: " + retorno);</a:t>
            </a:r>
            <a:endParaRPr lang="es-ES" sz="3600" dirty="0" smtClean="0"/>
          </a:p>
          <a:p>
            <a:pPr marL="109728" indent="0">
              <a:buNone/>
            </a:pPr>
            <a:r>
              <a:rPr lang="es-ES" sz="2800" dirty="0"/>
              <a:t>	} </a:t>
            </a:r>
            <a:r>
              <a:rPr lang="es-ES" sz="2800" b="1" dirty="0"/>
              <a:t>catch</a:t>
            </a:r>
            <a:r>
              <a:rPr lang="es-ES" sz="2800" dirty="0"/>
              <a:t> (</a:t>
            </a:r>
            <a:r>
              <a:rPr lang="es-ES" sz="2800" dirty="0" err="1"/>
              <a:t>IOException</a:t>
            </a:r>
            <a:r>
              <a:rPr lang="es-ES" sz="2800" dirty="0"/>
              <a:t> e) {</a:t>
            </a:r>
            <a:endParaRPr lang="es-ES" sz="3600" dirty="0"/>
          </a:p>
          <a:p>
            <a:pPr marL="109728" indent="0">
              <a:buNone/>
            </a:pPr>
            <a:r>
              <a:rPr lang="es-ES" sz="2800" dirty="0"/>
              <a:t>		</a:t>
            </a:r>
            <a:r>
              <a:rPr lang="es-ES" sz="2800" dirty="0" err="1"/>
              <a:t>System.</a:t>
            </a:r>
            <a:r>
              <a:rPr lang="es-ES" sz="2800" i="1" dirty="0" err="1"/>
              <a:t>out</a:t>
            </a:r>
            <a:r>
              <a:rPr lang="es-ES" sz="2800" dirty="0" err="1"/>
              <a:t>.println</a:t>
            </a:r>
            <a:r>
              <a:rPr lang="es-ES" sz="2800" dirty="0"/>
              <a:t>("Error ocurrió ejecutando </a:t>
            </a:r>
            <a:r>
              <a:rPr lang="es-ES" sz="2800" dirty="0" smtClean="0"/>
              <a:t>el comando:” </a:t>
            </a:r>
            <a:r>
              <a:rPr lang="es-ES" sz="2800" dirty="0"/>
              <a:t>+ </a:t>
            </a:r>
            <a:r>
              <a:rPr lang="es-ES" sz="2800" dirty="0" err="1"/>
              <a:t>e.getMessage</a:t>
            </a:r>
            <a:r>
              <a:rPr lang="es-ES" sz="2800" dirty="0"/>
              <a:t>());</a:t>
            </a:r>
            <a:endParaRPr lang="es-ES" sz="3600" dirty="0"/>
          </a:p>
          <a:p>
            <a:pPr marL="109728" indent="0">
              <a:buNone/>
            </a:pPr>
            <a:r>
              <a:rPr lang="es-ES" sz="2800" dirty="0"/>
              <a:t>	} </a:t>
            </a:r>
            <a:r>
              <a:rPr lang="es-ES" sz="2800" b="1" dirty="0"/>
              <a:t>catch</a:t>
            </a:r>
            <a:r>
              <a:rPr lang="es-ES" sz="2800" dirty="0"/>
              <a:t> (</a:t>
            </a:r>
            <a:r>
              <a:rPr lang="es-ES" sz="2800" dirty="0" err="1"/>
              <a:t>InterruptedException</a:t>
            </a:r>
            <a:r>
              <a:rPr lang="es-ES" sz="2800" dirty="0"/>
              <a:t> e) {</a:t>
            </a:r>
            <a:endParaRPr lang="es-ES" sz="3600" dirty="0"/>
          </a:p>
          <a:p>
            <a:pPr marL="109728" indent="0">
              <a:buNone/>
            </a:pPr>
            <a:r>
              <a:rPr lang="es-ES" sz="2800" dirty="0"/>
              <a:t>		</a:t>
            </a:r>
            <a:r>
              <a:rPr lang="es-ES" sz="2800" dirty="0" err="1"/>
              <a:t>System.</a:t>
            </a:r>
            <a:r>
              <a:rPr lang="es-ES" sz="2800" i="1" dirty="0" err="1"/>
              <a:t>out</a:t>
            </a:r>
            <a:r>
              <a:rPr lang="es-ES" sz="2800" dirty="0" err="1"/>
              <a:t>.println</a:t>
            </a:r>
            <a:r>
              <a:rPr lang="es-ES" sz="2800" dirty="0"/>
              <a:t>("El comando fue </a:t>
            </a:r>
            <a:r>
              <a:rPr lang="es-ES" sz="2800" dirty="0" smtClean="0"/>
              <a:t>interrumpido. Descripción del error: ” </a:t>
            </a:r>
            <a:r>
              <a:rPr lang="es-ES" sz="2800" dirty="0"/>
              <a:t>+ </a:t>
            </a:r>
            <a:r>
              <a:rPr lang="es-ES" sz="2800" dirty="0" smtClean="0"/>
              <a:t>               		</a:t>
            </a:r>
            <a:r>
              <a:rPr lang="es-ES" sz="2800" dirty="0" err="1" smtClean="0"/>
              <a:t>e.getMessage</a:t>
            </a:r>
            <a:r>
              <a:rPr lang="es-ES" sz="2800" dirty="0"/>
              <a:t>());</a:t>
            </a:r>
            <a:endParaRPr lang="es-ES" sz="3600" dirty="0"/>
          </a:p>
          <a:p>
            <a:pPr marL="109728" indent="0">
              <a:buNone/>
            </a:pPr>
            <a:r>
              <a:rPr lang="es-ES" sz="2800" dirty="0"/>
              <a:t>	}</a:t>
            </a:r>
            <a:endParaRPr lang="es-ES" sz="3600" dirty="0"/>
          </a:p>
          <a:p>
            <a:pPr marL="109728" indent="0">
              <a:buNone/>
            </a:pPr>
            <a:r>
              <a:rPr lang="es-ES" sz="2800" dirty="0"/>
              <a:t>      }</a:t>
            </a:r>
            <a:endParaRPr lang="es-ES" sz="3600" dirty="0"/>
          </a:p>
          <a:p>
            <a:pPr marL="109728" indent="0">
              <a:buNone/>
            </a:pPr>
            <a:r>
              <a:rPr lang="es-ES" sz="2800" dirty="0"/>
              <a:t>}</a:t>
            </a:r>
            <a:endParaRPr lang="es-ES" sz="4800" dirty="0"/>
          </a:p>
        </p:txBody>
      </p:sp>
      <p:sp>
        <p:nvSpPr>
          <p:cNvPr id="2" name="1 Título"/>
          <p:cNvSpPr>
            <a:spLocks noGrp="1"/>
          </p:cNvSpPr>
          <p:nvPr>
            <p:ph type="title"/>
          </p:nvPr>
        </p:nvSpPr>
        <p:spPr/>
        <p:txBody>
          <a:bodyPr/>
          <a:lstStyle/>
          <a:p>
            <a:r>
              <a:rPr lang="es-ES" dirty="0"/>
              <a:t>Sincronización de </a:t>
            </a:r>
            <a:r>
              <a:rPr lang="es-ES" dirty="0" smtClean="0"/>
              <a:t>procesos</a:t>
            </a:r>
            <a:endParaRPr lang="es-E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783357"/>
            <a:ext cx="8229600" cy="4021907"/>
          </a:xfrm>
        </p:spPr>
        <p:txBody>
          <a:bodyPr>
            <a:normAutofit/>
          </a:bodyPr>
          <a:lstStyle/>
          <a:p>
            <a:pPr algn="just"/>
            <a:r>
              <a:rPr lang="es-ES_tradnl" sz="2000" dirty="0" smtClean="0"/>
              <a:t>La </a:t>
            </a:r>
            <a:r>
              <a:rPr lang="es-ES_tradnl" sz="2000" dirty="0"/>
              <a:t>programación concurrente es una forma eficaz de procesar la información al permitir que diferentes sucesos o procesos se vayan alternando en la CPU para proporcionar </a:t>
            </a:r>
            <a:r>
              <a:rPr lang="es-ES_tradnl" sz="2000" dirty="0" smtClean="0"/>
              <a:t>multiprogramación.</a:t>
            </a:r>
          </a:p>
          <a:p>
            <a:pPr algn="just"/>
            <a:r>
              <a:rPr lang="es-ES_tradnl" sz="2000" dirty="0"/>
              <a:t>El sistema operativo se encarga de proporcionar multiprogramación entre todos los procesos del </a:t>
            </a:r>
            <a:r>
              <a:rPr lang="es-ES_tradnl" sz="2000" dirty="0" smtClean="0"/>
              <a:t>sistema</a:t>
            </a:r>
          </a:p>
          <a:p>
            <a:pPr lvl="1" algn="just"/>
            <a:r>
              <a:rPr lang="es-ES_tradnl" sz="1600" dirty="0" smtClean="0"/>
              <a:t>Oculta </a:t>
            </a:r>
            <a:r>
              <a:rPr lang="es-ES_tradnl" sz="1600" dirty="0"/>
              <a:t>esta complejidad tanto a los usuarios como a los desarrolladores. </a:t>
            </a:r>
            <a:endParaRPr lang="es-ES_tradnl" sz="1600" dirty="0" smtClean="0"/>
          </a:p>
          <a:p>
            <a:pPr algn="just"/>
            <a:r>
              <a:rPr lang="es-ES_tradnl" sz="2000" dirty="0" smtClean="0"/>
              <a:t>Si </a:t>
            </a:r>
            <a:r>
              <a:rPr lang="es-ES_tradnl" sz="2000" dirty="0"/>
              <a:t>se pretende realizar procesos que cooperen entre sí, debe ser el propio desarrollador quien lo implemente utilizando </a:t>
            </a:r>
            <a:r>
              <a:rPr lang="es-ES_tradnl" sz="2000" dirty="0" smtClean="0"/>
              <a:t>comunicación </a:t>
            </a:r>
            <a:r>
              <a:rPr lang="es-ES_tradnl" sz="2000" dirty="0"/>
              <a:t>y sincronización de </a:t>
            </a:r>
            <a:r>
              <a:rPr lang="es-ES_tradnl" sz="2000" dirty="0" smtClean="0"/>
              <a:t>procesos. </a:t>
            </a:r>
          </a:p>
          <a:p>
            <a:pPr algn="just"/>
            <a:endParaRPr lang="es-ES_tradnl" sz="2000" dirty="0" smtClean="0"/>
          </a:p>
        </p:txBody>
      </p:sp>
      <p:sp>
        <p:nvSpPr>
          <p:cNvPr id="2" name="1 Título"/>
          <p:cNvSpPr>
            <a:spLocks noGrp="1"/>
          </p:cNvSpPr>
          <p:nvPr>
            <p:ph type="title"/>
          </p:nvPr>
        </p:nvSpPr>
        <p:spPr/>
        <p:txBody>
          <a:bodyPr>
            <a:noAutofit/>
          </a:bodyPr>
          <a:lstStyle/>
          <a:p>
            <a:r>
              <a:rPr lang="es-ES" dirty="0" smtClean="0"/>
              <a:t>P</a:t>
            </a:r>
            <a:r>
              <a:rPr lang="x-none" smtClean="0"/>
              <a:t>rogramación de aplicaciones </a:t>
            </a:r>
            <a:r>
              <a:rPr lang="en-US" dirty="0" err="1" smtClean="0"/>
              <a:t>multiproceso</a:t>
            </a:r>
            <a:endParaRPr lang="es-E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567333"/>
            <a:ext cx="8229600" cy="4525963"/>
          </a:xfrm>
        </p:spPr>
        <p:txBody>
          <a:bodyPr>
            <a:normAutofit/>
          </a:bodyPr>
          <a:lstStyle/>
          <a:p>
            <a:pPr algn="just"/>
            <a:r>
              <a:rPr lang="es-ES_tradnl" sz="1900" dirty="0" smtClean="0"/>
              <a:t>Fases:</a:t>
            </a:r>
          </a:p>
          <a:p>
            <a:pPr lvl="1" algn="just"/>
            <a:r>
              <a:rPr lang="es-ES_tradnl" sz="1900" dirty="0" smtClean="0"/>
              <a:t>Descomposición funcional. Identificar previamente las diferentes cosas que debe realizar la aplicación y las relaciones existentes entre ellas.</a:t>
            </a:r>
            <a:endParaRPr lang="es-ES" sz="1900" dirty="0" smtClean="0"/>
          </a:p>
          <a:p>
            <a:pPr lvl="1" algn="just"/>
            <a:r>
              <a:rPr lang="es-ES_tradnl" sz="1900" dirty="0" smtClean="0"/>
              <a:t>Partición. Distribución de las diferentes funciones en procesos estableciendo el esquema de comunicación entre los mismos. </a:t>
            </a:r>
          </a:p>
          <a:p>
            <a:pPr lvl="2" algn="just"/>
            <a:r>
              <a:rPr lang="es-ES" sz="1700" dirty="0" smtClean="0"/>
              <a:t>La comunicación entre procesos requiere una pérdida de tiempo tanto de comunicación como de sincronización. </a:t>
            </a:r>
          </a:p>
          <a:p>
            <a:pPr lvl="2" algn="just"/>
            <a:r>
              <a:rPr lang="es-ES" sz="1700" dirty="0" smtClean="0"/>
              <a:t>E</a:t>
            </a:r>
            <a:r>
              <a:rPr lang="es-ES_tradnl" sz="1700" dirty="0" smtClean="0"/>
              <a:t>l objetivo debe ser maximizar la independencia entre los procesos minimizando la comunicación entre los mismos. </a:t>
            </a:r>
          </a:p>
          <a:p>
            <a:pPr lvl="1" algn="just"/>
            <a:r>
              <a:rPr lang="es-ES_tradnl" sz="1900" dirty="0" smtClean="0"/>
              <a:t>Implementación. En este caso, Java permite únicamente métodos sencillos de comunicación y sincronización de procesos para realizar la cooperación. </a:t>
            </a:r>
            <a:endParaRPr lang="es-ES" sz="1900" dirty="0" smtClean="0"/>
          </a:p>
          <a:p>
            <a:pPr algn="just"/>
            <a:endParaRPr lang="es-ES_tradnl" sz="2000" dirty="0" smtClean="0"/>
          </a:p>
        </p:txBody>
      </p:sp>
      <p:sp>
        <p:nvSpPr>
          <p:cNvPr id="2" name="1 Título"/>
          <p:cNvSpPr>
            <a:spLocks noGrp="1"/>
          </p:cNvSpPr>
          <p:nvPr>
            <p:ph type="title"/>
          </p:nvPr>
        </p:nvSpPr>
        <p:spPr/>
        <p:txBody>
          <a:bodyPr>
            <a:noAutofit/>
          </a:bodyPr>
          <a:lstStyle/>
          <a:p>
            <a:r>
              <a:rPr lang="es-ES" dirty="0" smtClean="0"/>
              <a:t>P</a:t>
            </a:r>
            <a:r>
              <a:rPr lang="x-none" smtClean="0"/>
              <a:t>rogramación de aplicaciones </a:t>
            </a:r>
            <a:r>
              <a:rPr lang="en-US" dirty="0" err="1" smtClean="0"/>
              <a:t>multiproceso</a:t>
            </a:r>
            <a:endParaRPr lang="es-ES" dirty="0" smtClean="0"/>
          </a:p>
        </p:txBody>
      </p:sp>
    </p:spTree>
    <p:extLst>
      <p:ext uri="{BB962C8B-B14F-4D97-AF65-F5344CB8AC3E}">
        <p14:creationId xmlns="" xmlns:p14="http://schemas.microsoft.com/office/powerpoint/2010/main" val="4218049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10000"/>
          </a:bodyPr>
          <a:lstStyle/>
          <a:p>
            <a:r>
              <a:rPr lang="es-ES" sz="1800" dirty="0" smtClean="0"/>
              <a:t>PROGRAMA</a:t>
            </a:r>
            <a:endParaRPr lang="es-ES" sz="1800" dirty="0"/>
          </a:p>
          <a:p>
            <a:pPr lvl="1"/>
            <a:endParaRPr lang="es-ES" sz="900" dirty="0"/>
          </a:p>
          <a:p>
            <a:pPr lvl="1"/>
            <a:r>
              <a:rPr lang="es-ES" sz="1800" dirty="0" smtClean="0"/>
              <a:t>Toda </a:t>
            </a:r>
            <a:r>
              <a:rPr lang="es-ES" sz="1800" dirty="0"/>
              <a:t>la información (tanto código como datos) almacenada en disco de una aplicación que resuelve una necesidad concreta para los usuarios. </a:t>
            </a:r>
            <a:endParaRPr lang="es-ES" sz="1800" dirty="0" smtClean="0"/>
          </a:p>
          <a:p>
            <a:pPr lvl="1">
              <a:buNone/>
            </a:pPr>
            <a:endParaRPr lang="es-ES" sz="1800" dirty="0"/>
          </a:p>
          <a:p>
            <a:r>
              <a:rPr lang="es-ES" sz="1800" dirty="0" smtClean="0"/>
              <a:t>PROCESO</a:t>
            </a:r>
            <a:endParaRPr lang="es-ES" sz="1800" dirty="0"/>
          </a:p>
          <a:p>
            <a:endParaRPr lang="es-ES" sz="900" dirty="0"/>
          </a:p>
          <a:p>
            <a:pPr lvl="1"/>
            <a:r>
              <a:rPr lang="es-ES" sz="1800" dirty="0" smtClean="0"/>
              <a:t>Programa </a:t>
            </a:r>
            <a:r>
              <a:rPr lang="es-ES" sz="1800" dirty="0"/>
              <a:t>en ejecución. Este concepto no se refiere únicamente al código y a los datos, sino que incluye todo lo necesario para su </a:t>
            </a:r>
            <a:r>
              <a:rPr lang="es-ES" sz="1800" dirty="0" smtClean="0"/>
              <a:t>ejecución:</a:t>
            </a:r>
          </a:p>
          <a:p>
            <a:pPr lvl="2"/>
            <a:r>
              <a:rPr lang="es-ES_tradnl" sz="1700" dirty="0" smtClean="0"/>
              <a:t>Contador de programa. </a:t>
            </a:r>
            <a:endParaRPr lang="es-ES" sz="1700" dirty="0" smtClean="0"/>
          </a:p>
          <a:p>
            <a:pPr lvl="2"/>
            <a:r>
              <a:rPr lang="es-ES_tradnl" sz="1700" dirty="0" smtClean="0"/>
              <a:t>Imagen de memoria.</a:t>
            </a:r>
            <a:endParaRPr lang="es-ES" sz="1700" dirty="0" smtClean="0"/>
          </a:p>
          <a:p>
            <a:pPr lvl="2"/>
            <a:r>
              <a:rPr lang="es-ES_tradnl" sz="1700" dirty="0" smtClean="0"/>
              <a:t>Estado del procesador. </a:t>
            </a:r>
            <a:endParaRPr lang="es-ES" sz="1600" dirty="0" smtClean="0"/>
          </a:p>
          <a:p>
            <a:pPr lvl="1"/>
            <a:endParaRPr lang="es-ES" sz="1800" dirty="0"/>
          </a:p>
          <a:p>
            <a:r>
              <a:rPr lang="en-US" sz="1800" dirty="0" smtClean="0"/>
              <a:t>EJECUTABLE</a:t>
            </a:r>
            <a:endParaRPr lang="es-ES" sz="1800" dirty="0"/>
          </a:p>
          <a:p>
            <a:endParaRPr lang="es-ES" sz="900" dirty="0"/>
          </a:p>
          <a:p>
            <a:pPr lvl="1"/>
            <a:r>
              <a:rPr lang="es-ES" sz="1800" dirty="0" smtClean="0"/>
              <a:t>Fichero que contiene </a:t>
            </a:r>
            <a:r>
              <a:rPr lang="es-ES" sz="1800" dirty="0"/>
              <a:t>la información necesaria para crear un proceso a partir de los datos almacenados de un programa. </a:t>
            </a:r>
            <a:endParaRPr lang="es-ES" sz="1800" dirty="0" smtClean="0"/>
          </a:p>
          <a:p>
            <a:pPr lvl="1"/>
            <a:endParaRPr lang="es-ES" sz="1800" dirty="0"/>
          </a:p>
          <a:p>
            <a:endParaRPr lang="es-ES" dirty="0"/>
          </a:p>
        </p:txBody>
      </p:sp>
      <p:sp>
        <p:nvSpPr>
          <p:cNvPr id="2" name="1 Título"/>
          <p:cNvSpPr>
            <a:spLocks noGrp="1"/>
          </p:cNvSpPr>
          <p:nvPr>
            <p:ph type="title"/>
          </p:nvPr>
        </p:nvSpPr>
        <p:spPr/>
        <p:txBody>
          <a:bodyPr/>
          <a:lstStyle/>
          <a:p>
            <a:r>
              <a:rPr lang="es-ES" dirty="0" smtClean="0"/>
              <a:t>Conceptos básicos</a:t>
            </a:r>
            <a:endParaRPr lang="es-E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Imagen"/>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4067944" y="4437112"/>
            <a:ext cx="2920340" cy="2420888"/>
          </a:xfrm>
          <a:prstGeom prst="rect">
            <a:avLst/>
          </a:prstGeom>
        </p:spPr>
      </p:pic>
      <p:sp>
        <p:nvSpPr>
          <p:cNvPr id="3" name="2 Marcador de contenido"/>
          <p:cNvSpPr>
            <a:spLocks noGrp="1"/>
          </p:cNvSpPr>
          <p:nvPr>
            <p:ph idx="1"/>
          </p:nvPr>
        </p:nvSpPr>
        <p:spPr>
          <a:xfrm>
            <a:off x="457200" y="1268760"/>
            <a:ext cx="8229600" cy="3312368"/>
          </a:xfrm>
        </p:spPr>
        <p:txBody>
          <a:bodyPr>
            <a:normAutofit lnSpcReduction="10000"/>
          </a:bodyPr>
          <a:lstStyle/>
          <a:p>
            <a:r>
              <a:rPr lang="es-ES" sz="1800" dirty="0"/>
              <a:t>DEMONIO</a:t>
            </a:r>
          </a:p>
          <a:p>
            <a:endParaRPr lang="es-ES" sz="900" dirty="0"/>
          </a:p>
          <a:p>
            <a:pPr lvl="1"/>
            <a:r>
              <a:rPr lang="es-ES" sz="1600" dirty="0"/>
              <a:t>Proceso no interactivo que está ejecutándose continuamente en segundo plano. Suele proporcionar un servicio básico para el resto de procesos. </a:t>
            </a:r>
          </a:p>
          <a:p>
            <a:endParaRPr lang="es-ES" sz="1800" dirty="0"/>
          </a:p>
          <a:p>
            <a:r>
              <a:rPr lang="es-ES" sz="1800" dirty="0" smtClean="0"/>
              <a:t>SISTEMA OPERATIVO</a:t>
            </a:r>
            <a:endParaRPr lang="es-ES" sz="1800" dirty="0"/>
          </a:p>
          <a:p>
            <a:pPr lvl="1"/>
            <a:endParaRPr lang="es-ES" sz="900" dirty="0"/>
          </a:p>
          <a:p>
            <a:pPr lvl="1"/>
            <a:r>
              <a:rPr lang="es-ES" sz="1800" dirty="0" smtClean="0"/>
              <a:t>Programa </a:t>
            </a:r>
            <a:r>
              <a:rPr lang="es-ES" sz="1800" dirty="0"/>
              <a:t>que hace de intermediario entre el usuario y las aplicaciones que utiliza y el hardware del ordenador. Entre </a:t>
            </a:r>
            <a:r>
              <a:rPr lang="es-ES" sz="1800" dirty="0" smtClean="0"/>
              <a:t>su funcionalidad.</a:t>
            </a:r>
          </a:p>
          <a:p>
            <a:pPr lvl="2"/>
            <a:r>
              <a:rPr lang="es-ES" sz="1800" dirty="0" smtClean="0"/>
              <a:t>Hace de interfaz entre el usuario y los recursos del ordenador.</a:t>
            </a:r>
          </a:p>
          <a:p>
            <a:pPr lvl="2"/>
            <a:r>
              <a:rPr lang="es-ES" sz="1800" dirty="0" smtClean="0"/>
              <a:t>Permite utilizar los recursos del computador de forma eficiente. </a:t>
            </a:r>
          </a:p>
          <a:p>
            <a:pPr lvl="2"/>
            <a:r>
              <a:rPr lang="es-ES" sz="1800" dirty="0"/>
              <a:t>Ejecuta los programas del usuario.</a:t>
            </a:r>
          </a:p>
          <a:p>
            <a:pPr marL="393192" lvl="1" indent="0">
              <a:buNone/>
            </a:pPr>
            <a:endParaRPr lang="es-ES" sz="1800" dirty="0"/>
          </a:p>
          <a:p>
            <a:pPr lvl="1"/>
            <a:endParaRPr lang="es-ES" sz="1800" dirty="0"/>
          </a:p>
          <a:p>
            <a:endParaRPr lang="es-ES" dirty="0"/>
          </a:p>
        </p:txBody>
      </p:sp>
      <p:sp>
        <p:nvSpPr>
          <p:cNvPr id="2" name="1 Título"/>
          <p:cNvSpPr>
            <a:spLocks noGrp="1"/>
          </p:cNvSpPr>
          <p:nvPr>
            <p:ph type="title"/>
          </p:nvPr>
        </p:nvSpPr>
        <p:spPr/>
        <p:txBody>
          <a:bodyPr/>
          <a:lstStyle/>
          <a:p>
            <a:r>
              <a:rPr lang="es-ES" dirty="0" smtClean="0"/>
              <a:t>Conceptos básicos</a:t>
            </a:r>
            <a:endParaRPr lang="es-ES" dirty="0"/>
          </a:p>
        </p:txBody>
      </p:sp>
    </p:spTree>
    <p:extLst>
      <p:ext uri="{BB962C8B-B14F-4D97-AF65-F5344CB8AC3E}">
        <p14:creationId xmlns="" xmlns:p14="http://schemas.microsoft.com/office/powerpoint/2010/main" val="1490158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81328"/>
            <a:ext cx="8229600" cy="4539959"/>
          </a:xfrm>
        </p:spPr>
        <p:txBody>
          <a:bodyPr>
            <a:normAutofit fontScale="92500" lnSpcReduction="10000"/>
          </a:bodyPr>
          <a:lstStyle/>
          <a:p>
            <a:pPr algn="just"/>
            <a:r>
              <a:rPr lang="es-ES" sz="2000" dirty="0" smtClean="0"/>
              <a:t>Actualmente se pueden tener en ejecución al mismo tiempo múltiples tareas interactivas en:</a:t>
            </a:r>
          </a:p>
          <a:p>
            <a:pPr algn="just"/>
            <a:endParaRPr lang="es-ES" sz="2000" dirty="0" smtClean="0"/>
          </a:p>
          <a:p>
            <a:pPr lvl="1"/>
            <a:r>
              <a:rPr lang="es-ES" sz="2100" dirty="0" smtClean="0"/>
              <a:t>Un único procesador (</a:t>
            </a:r>
            <a:r>
              <a:rPr lang="es-ES" sz="2100" u="sng" dirty="0" smtClean="0"/>
              <a:t>multiprogramación</a:t>
            </a:r>
            <a:r>
              <a:rPr lang="es-ES" sz="2100" dirty="0" smtClean="0"/>
              <a:t>). </a:t>
            </a:r>
          </a:p>
          <a:p>
            <a:pPr lvl="2"/>
            <a:r>
              <a:rPr lang="es-ES" sz="2000" dirty="0" smtClean="0"/>
              <a:t>Si solamente existe un único procesador, solamente un proceso puede estar en un momento determinado en ejecución. </a:t>
            </a:r>
          </a:p>
          <a:p>
            <a:pPr lvl="2"/>
            <a:r>
              <a:rPr lang="es-ES" sz="2000" dirty="0" smtClean="0"/>
              <a:t>El sistema operativo se encarga de cambiar el proceso en ejecución después de un período corto de tiempo (del orden de milisegundos) creando en el usuario la percepción de que múltiples programas se están ejecutando al mismo tiempo (</a:t>
            </a:r>
            <a:r>
              <a:rPr lang="es-ES" sz="2000" b="1" dirty="0" smtClean="0"/>
              <a:t>programación concurrente</a:t>
            </a:r>
            <a:r>
              <a:rPr lang="es-ES" sz="2000" dirty="0" smtClean="0"/>
              <a:t>).</a:t>
            </a:r>
          </a:p>
          <a:p>
            <a:pPr lvl="2"/>
            <a:r>
              <a:rPr lang="es-ES" sz="2000" dirty="0"/>
              <a:t>La programación concurrente no mejora el tiempo de ejecución global de los programas ya que se ejecutan intercambiando unos por otros en el procesador. Sin embargo, permite que varios programas parezca que se ejecuten al mismo tiempo.</a:t>
            </a:r>
            <a:endParaRPr lang="en-US" sz="2000" dirty="0" smtClean="0"/>
          </a:p>
          <a:p>
            <a:pPr lvl="1" algn="just"/>
            <a:endParaRPr lang="es-ES" sz="1600" dirty="0" smtClean="0"/>
          </a:p>
        </p:txBody>
      </p:sp>
      <p:sp>
        <p:nvSpPr>
          <p:cNvPr id="2" name="1 Título"/>
          <p:cNvSpPr>
            <a:spLocks noGrp="1"/>
          </p:cNvSpPr>
          <p:nvPr>
            <p:ph type="title"/>
          </p:nvPr>
        </p:nvSpPr>
        <p:spPr/>
        <p:txBody>
          <a:bodyPr/>
          <a:lstStyle/>
          <a:p>
            <a:r>
              <a:rPr lang="es-ES" dirty="0"/>
              <a:t>Programación concurrente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81329"/>
            <a:ext cx="8229600" cy="4395944"/>
          </a:xfrm>
        </p:spPr>
        <p:txBody>
          <a:bodyPr>
            <a:normAutofit/>
          </a:bodyPr>
          <a:lstStyle/>
          <a:p>
            <a:pPr lvl="1"/>
            <a:r>
              <a:rPr lang="es-ES" sz="2000" dirty="0" smtClean="0"/>
              <a:t>Varios </a:t>
            </a:r>
            <a:r>
              <a:rPr lang="es-ES" sz="2000" dirty="0"/>
              <a:t>núcleos en un mismo procesador (</a:t>
            </a:r>
            <a:r>
              <a:rPr lang="es-ES" sz="2000" u="sng" dirty="0"/>
              <a:t>multitarea</a:t>
            </a:r>
            <a:r>
              <a:rPr lang="es-ES" sz="2000" dirty="0"/>
              <a:t>). </a:t>
            </a:r>
            <a:endParaRPr lang="es-ES" sz="2000" dirty="0" smtClean="0"/>
          </a:p>
          <a:p>
            <a:pPr lvl="2"/>
            <a:r>
              <a:rPr lang="es-ES" sz="1800" dirty="0" smtClean="0"/>
              <a:t>Cada </a:t>
            </a:r>
            <a:r>
              <a:rPr lang="es-ES" sz="1800" dirty="0"/>
              <a:t>núcleo podría estar ejecutando una instrucción diferente al mismo tiempo. </a:t>
            </a:r>
            <a:endParaRPr lang="es-ES" sz="1800" dirty="0" smtClean="0"/>
          </a:p>
          <a:p>
            <a:pPr lvl="2"/>
            <a:r>
              <a:rPr lang="es-ES" sz="1800" dirty="0" smtClean="0"/>
              <a:t>El </a:t>
            </a:r>
            <a:r>
              <a:rPr lang="es-ES" sz="1800" dirty="0"/>
              <a:t>sistema operativo </a:t>
            </a:r>
            <a:r>
              <a:rPr lang="es-ES" sz="1800" dirty="0" smtClean="0"/>
              <a:t>se encarga </a:t>
            </a:r>
            <a:r>
              <a:rPr lang="es-ES" sz="1800" dirty="0"/>
              <a:t>de planificar los trabajos que se ejecutan en cada núcleo y cambiar unos por otros para generar multitarea. </a:t>
            </a:r>
            <a:endParaRPr lang="es-ES" sz="1800" dirty="0" smtClean="0"/>
          </a:p>
          <a:p>
            <a:pPr lvl="2"/>
            <a:r>
              <a:rPr lang="es-ES" sz="1800" dirty="0" smtClean="0"/>
              <a:t>Todos </a:t>
            </a:r>
            <a:r>
              <a:rPr lang="es-ES" sz="1800" dirty="0"/>
              <a:t>los </a:t>
            </a:r>
            <a:r>
              <a:rPr lang="es-ES" sz="1800" i="1" dirty="0" err="1"/>
              <a:t>cores</a:t>
            </a:r>
            <a:r>
              <a:rPr lang="es-ES" sz="1800" dirty="0"/>
              <a:t> comparten la misma memoria por lo que es posible utilizarlos de forma coordinada (</a:t>
            </a:r>
            <a:r>
              <a:rPr lang="es-ES" sz="1800" b="1" dirty="0"/>
              <a:t>programación paralela</a:t>
            </a:r>
            <a:r>
              <a:rPr lang="es-ES" sz="1800" b="1" dirty="0" smtClean="0"/>
              <a:t>)</a:t>
            </a:r>
            <a:r>
              <a:rPr lang="es-ES" sz="1800" dirty="0" smtClean="0"/>
              <a:t>.</a:t>
            </a:r>
          </a:p>
          <a:p>
            <a:pPr lvl="2"/>
            <a:r>
              <a:rPr lang="es-ES" sz="1800" dirty="0"/>
              <a:t>La programación paralela permite mejorar el rendimiento de un programa </a:t>
            </a:r>
            <a:r>
              <a:rPr lang="es-ES" sz="1800" dirty="0" smtClean="0"/>
              <a:t>ya </a:t>
            </a:r>
            <a:r>
              <a:rPr lang="es-ES" sz="1800" dirty="0"/>
              <a:t>que permite que se ejecuten varias instrucciones a la vez. </a:t>
            </a:r>
            <a:endParaRPr lang="es-ES" sz="1800" dirty="0" smtClean="0"/>
          </a:p>
          <a:p>
            <a:pPr lvl="2"/>
            <a:endParaRPr lang="es-ES" sz="1800" dirty="0"/>
          </a:p>
          <a:p>
            <a:pPr lvl="1" algn="just"/>
            <a:endParaRPr lang="es-ES" sz="1600" dirty="0" smtClean="0"/>
          </a:p>
        </p:txBody>
      </p:sp>
      <p:sp>
        <p:nvSpPr>
          <p:cNvPr id="2" name="1 Título"/>
          <p:cNvSpPr>
            <a:spLocks noGrp="1"/>
          </p:cNvSpPr>
          <p:nvPr>
            <p:ph type="title"/>
          </p:nvPr>
        </p:nvSpPr>
        <p:spPr/>
        <p:txBody>
          <a:bodyPr/>
          <a:lstStyle/>
          <a:p>
            <a:r>
              <a:rPr lang="es-ES" dirty="0"/>
              <a:t>Programación concurrente</a:t>
            </a:r>
          </a:p>
        </p:txBody>
      </p:sp>
    </p:spTree>
    <p:extLst>
      <p:ext uri="{BB962C8B-B14F-4D97-AF65-F5344CB8AC3E}">
        <p14:creationId xmlns="" xmlns:p14="http://schemas.microsoft.com/office/powerpoint/2010/main" val="39048753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481329"/>
            <a:ext cx="8229600" cy="4395944"/>
          </a:xfrm>
        </p:spPr>
        <p:txBody>
          <a:bodyPr>
            <a:normAutofit/>
          </a:bodyPr>
          <a:lstStyle/>
          <a:p>
            <a:pPr lvl="1"/>
            <a:r>
              <a:rPr lang="es-ES" sz="2000" dirty="0"/>
              <a:t>Varios ordenadores distribuidos en red</a:t>
            </a:r>
            <a:r>
              <a:rPr lang="es-ES" sz="2000" dirty="0" smtClean="0"/>
              <a:t>.</a:t>
            </a:r>
          </a:p>
          <a:p>
            <a:pPr lvl="2"/>
            <a:r>
              <a:rPr lang="es-ES" sz="1800" dirty="0" smtClean="0"/>
              <a:t> </a:t>
            </a:r>
            <a:r>
              <a:rPr lang="es-ES" sz="1800" dirty="0"/>
              <a:t>Cada uno de los ordenadores tendrá sus propios procesadores y su propia </a:t>
            </a:r>
            <a:r>
              <a:rPr lang="es-ES" sz="1800" dirty="0" smtClean="0"/>
              <a:t>memoria (</a:t>
            </a:r>
            <a:r>
              <a:rPr lang="es-ES" sz="1800" b="1" dirty="0" smtClean="0"/>
              <a:t>programación distribuida</a:t>
            </a:r>
            <a:r>
              <a:rPr lang="es-ES" sz="1800" dirty="0" smtClean="0"/>
              <a:t>).</a:t>
            </a:r>
          </a:p>
          <a:p>
            <a:pPr lvl="2"/>
            <a:r>
              <a:rPr lang="es-ES" sz="1800" dirty="0"/>
              <a:t>La programación distribuida posibilita la utilización de un gran número de dispositivos </a:t>
            </a:r>
            <a:r>
              <a:rPr lang="es-ES" sz="1800" dirty="0" smtClean="0"/>
              <a:t>de </a:t>
            </a:r>
            <a:r>
              <a:rPr lang="es-ES" sz="1800" dirty="0"/>
              <a:t>forma paralela, lo que permite alcanzar elevadas mejoras en el rendimiento de la ejecución de programas </a:t>
            </a:r>
            <a:r>
              <a:rPr lang="es-ES" sz="1800" dirty="0" smtClean="0"/>
              <a:t>distribuidos.</a:t>
            </a:r>
          </a:p>
          <a:p>
            <a:pPr lvl="2"/>
            <a:r>
              <a:rPr lang="es-ES" sz="1800" dirty="0" smtClean="0"/>
              <a:t>Como </a:t>
            </a:r>
            <a:r>
              <a:rPr lang="es-ES" sz="1800" dirty="0"/>
              <a:t>cada ordenador posee su propia memoria, imposibilita que los procesos puedan comunicarse </a:t>
            </a:r>
            <a:r>
              <a:rPr lang="es-ES" sz="1800" dirty="0" smtClean="0"/>
              <a:t>fácilmente</a:t>
            </a:r>
            <a:r>
              <a:rPr lang="es-ES" sz="1800" dirty="0" smtClean="0"/>
              <a:t>, </a:t>
            </a:r>
            <a:r>
              <a:rPr lang="es-ES" sz="1800" dirty="0"/>
              <a:t>teniendo que utilizar otros esquemas de comunicación más complejos y costosos a través de la red que los interconecte.</a:t>
            </a:r>
            <a:r>
              <a:rPr lang="es-ES" sz="1800" dirty="0" smtClean="0"/>
              <a:t> </a:t>
            </a:r>
          </a:p>
          <a:p>
            <a:pPr lvl="2"/>
            <a:endParaRPr lang="es-ES" sz="1800" dirty="0"/>
          </a:p>
          <a:p>
            <a:pPr lvl="1" algn="just"/>
            <a:endParaRPr lang="es-ES" sz="1600" dirty="0" smtClean="0"/>
          </a:p>
        </p:txBody>
      </p:sp>
      <p:sp>
        <p:nvSpPr>
          <p:cNvPr id="2" name="1 Título"/>
          <p:cNvSpPr>
            <a:spLocks noGrp="1"/>
          </p:cNvSpPr>
          <p:nvPr>
            <p:ph type="title"/>
          </p:nvPr>
        </p:nvSpPr>
        <p:spPr/>
        <p:txBody>
          <a:bodyPr/>
          <a:lstStyle/>
          <a:p>
            <a:r>
              <a:rPr lang="es-ES" dirty="0"/>
              <a:t>Programación concurrente</a:t>
            </a:r>
          </a:p>
        </p:txBody>
      </p:sp>
    </p:spTree>
    <p:extLst>
      <p:ext uri="{BB962C8B-B14F-4D97-AF65-F5344CB8AC3E}">
        <p14:creationId xmlns="" xmlns:p14="http://schemas.microsoft.com/office/powerpoint/2010/main" val="23410045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340768"/>
            <a:ext cx="8229600" cy="4827992"/>
          </a:xfrm>
        </p:spPr>
        <p:txBody>
          <a:bodyPr>
            <a:normAutofit lnSpcReduction="10000"/>
          </a:bodyPr>
          <a:lstStyle/>
          <a:p>
            <a:r>
              <a:rPr lang="es-ES" sz="1800" dirty="0" smtClean="0"/>
              <a:t>KERNEL</a:t>
            </a:r>
            <a:endParaRPr lang="es-ES" sz="1800" dirty="0"/>
          </a:p>
          <a:p>
            <a:pPr lvl="1"/>
            <a:endParaRPr lang="es-ES" sz="900" dirty="0"/>
          </a:p>
          <a:p>
            <a:pPr lvl="1"/>
            <a:r>
              <a:rPr lang="es-ES" sz="1800" dirty="0" smtClean="0"/>
              <a:t>Parte </a:t>
            </a:r>
            <a:r>
              <a:rPr lang="es-ES" sz="1800" dirty="0"/>
              <a:t>central </a:t>
            </a:r>
            <a:r>
              <a:rPr lang="es-ES" sz="1800" dirty="0" smtClean="0"/>
              <a:t>del sistema operativo </a:t>
            </a:r>
            <a:r>
              <a:rPr lang="es-ES" sz="1800" dirty="0"/>
              <a:t>responsable de gestionar los recursos del ordenador, permitiendo su uso a través de llamadas al sistema</a:t>
            </a:r>
            <a:r>
              <a:rPr lang="es-ES" sz="1800" dirty="0" smtClean="0"/>
              <a:t>. </a:t>
            </a:r>
          </a:p>
          <a:p>
            <a:pPr lvl="2"/>
            <a:r>
              <a:rPr lang="es-ES" sz="1600" dirty="0" smtClean="0"/>
              <a:t>Parte pequeña </a:t>
            </a:r>
            <a:r>
              <a:rPr lang="es-ES" sz="1600" dirty="0"/>
              <a:t>del sistema operativo, si la comparamos con lo necesario para implementar su </a:t>
            </a:r>
            <a:r>
              <a:rPr lang="es-ES" sz="1600" dirty="0" smtClean="0"/>
              <a:t>interfaz. </a:t>
            </a:r>
          </a:p>
          <a:p>
            <a:pPr lvl="2"/>
            <a:r>
              <a:rPr lang="es-ES" sz="1600" dirty="0" smtClean="0"/>
              <a:t>A </a:t>
            </a:r>
            <a:r>
              <a:rPr lang="es-ES" sz="1600" dirty="0"/>
              <a:t>todo lo demás del sistema </a:t>
            </a:r>
            <a:r>
              <a:rPr lang="es-ES" sz="1600" dirty="0" smtClean="0"/>
              <a:t>operativo se </a:t>
            </a:r>
            <a:r>
              <a:rPr lang="es-ES" sz="1600" dirty="0"/>
              <a:t>le </a:t>
            </a:r>
            <a:r>
              <a:rPr lang="es-ES" sz="1600" dirty="0" smtClean="0"/>
              <a:t>denomina </a:t>
            </a:r>
            <a:r>
              <a:rPr lang="es-ES" sz="1500" b="1" dirty="0" smtClean="0"/>
              <a:t>programas del sistema</a:t>
            </a:r>
            <a:r>
              <a:rPr lang="es-ES" sz="1600" dirty="0" smtClean="0"/>
              <a:t>.</a:t>
            </a:r>
          </a:p>
          <a:p>
            <a:pPr lvl="2"/>
            <a:endParaRPr lang="es-ES" sz="1600" dirty="0" smtClean="0"/>
          </a:p>
          <a:p>
            <a:pPr lvl="1"/>
            <a:r>
              <a:rPr lang="es-ES" sz="1800" dirty="0" smtClean="0"/>
              <a:t>Funciona en base a interrupciones. Una </a:t>
            </a:r>
            <a:r>
              <a:rPr lang="es-ES" sz="1800" b="1" dirty="0" smtClean="0"/>
              <a:t>interrupción</a:t>
            </a:r>
            <a:r>
              <a:rPr lang="es-ES" sz="1800" dirty="0" smtClean="0"/>
              <a:t> es una suspensión temporal de la ejecución de un proceso, para pasar a ejecutar una rutina que trate dicha interrupción. </a:t>
            </a:r>
          </a:p>
          <a:p>
            <a:pPr marL="973836" lvl="2" indent="-342900">
              <a:buFont typeface="+mj-lt"/>
              <a:buAutoNum type="arabicPeriod"/>
            </a:pPr>
            <a:r>
              <a:rPr lang="es-ES" sz="1600" dirty="0" smtClean="0"/>
              <a:t>Cuando </a:t>
            </a:r>
            <a:r>
              <a:rPr lang="es-ES" sz="1600" dirty="0"/>
              <a:t>salta una interrupción se transfiere el control a la rutina de tratamiento de la interrupción. </a:t>
            </a:r>
            <a:endParaRPr lang="es-ES" sz="1800" dirty="0" smtClean="0"/>
          </a:p>
          <a:p>
            <a:pPr marL="973836" lvl="2" indent="-342900">
              <a:buFont typeface="+mj-lt"/>
              <a:buAutoNum type="arabicPeriod"/>
            </a:pPr>
            <a:r>
              <a:rPr lang="es-ES" sz="1600" dirty="0" smtClean="0"/>
              <a:t>Mientras se está atendiendo una interrupción, se deshabilita la llegada de nuevas interrupciones. </a:t>
            </a:r>
          </a:p>
          <a:p>
            <a:pPr marL="973836" lvl="2" indent="-342900">
              <a:buFont typeface="+mj-lt"/>
              <a:buAutoNum type="arabicPeriod"/>
            </a:pPr>
            <a:r>
              <a:rPr lang="es-ES" sz="1600" dirty="0" smtClean="0"/>
              <a:t>Cuando finaliza la rutina, se reanuda la ejecución del proceso en el mismo lugar donde se quedó cuando fue interrumpido.</a:t>
            </a:r>
          </a:p>
          <a:p>
            <a:pPr lvl="1"/>
            <a:endParaRPr lang="es-ES" sz="1800" dirty="0"/>
          </a:p>
          <a:p>
            <a:endParaRPr lang="es-ES" dirty="0"/>
          </a:p>
        </p:txBody>
      </p:sp>
      <p:sp>
        <p:nvSpPr>
          <p:cNvPr id="2" name="1 Título"/>
          <p:cNvSpPr>
            <a:spLocks noGrp="1"/>
          </p:cNvSpPr>
          <p:nvPr>
            <p:ph type="title"/>
          </p:nvPr>
        </p:nvSpPr>
        <p:spPr/>
        <p:txBody>
          <a:bodyPr>
            <a:normAutofit/>
          </a:bodyPr>
          <a:lstStyle/>
          <a:p>
            <a:r>
              <a:rPr lang="es-ES" dirty="0"/>
              <a:t>Funcionamiento básico del </a:t>
            </a:r>
            <a:r>
              <a:rPr lang="es-ES" dirty="0" smtClean="0"/>
              <a:t>SO</a:t>
            </a:r>
            <a:endParaRPr lang="es-ES" dirty="0"/>
          </a:p>
        </p:txBody>
      </p:sp>
    </p:spTree>
    <p:extLst>
      <p:ext uri="{BB962C8B-B14F-4D97-AF65-F5344CB8AC3E}">
        <p14:creationId xmlns="" xmlns:p14="http://schemas.microsoft.com/office/powerpoint/2010/main" val="28742747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340768"/>
            <a:ext cx="8229600" cy="4827992"/>
          </a:xfrm>
        </p:spPr>
        <p:txBody>
          <a:bodyPr>
            <a:normAutofit/>
          </a:bodyPr>
          <a:lstStyle/>
          <a:p>
            <a:r>
              <a:rPr lang="es-ES" sz="1800" dirty="0" smtClean="0"/>
              <a:t>LLAMADAS AL SISTEMA</a:t>
            </a:r>
            <a:endParaRPr lang="es-ES" sz="1800" dirty="0"/>
          </a:p>
          <a:p>
            <a:pPr lvl="1"/>
            <a:endParaRPr lang="es-ES" sz="900" dirty="0"/>
          </a:p>
          <a:p>
            <a:pPr lvl="1"/>
            <a:r>
              <a:rPr lang="es-ES" sz="1800" dirty="0"/>
              <a:t>I</a:t>
            </a:r>
            <a:r>
              <a:rPr lang="es-ES" sz="1800" dirty="0" smtClean="0"/>
              <a:t>nterfaz </a:t>
            </a:r>
            <a:r>
              <a:rPr lang="es-ES" sz="1800" dirty="0"/>
              <a:t>que proporciona el </a:t>
            </a:r>
            <a:r>
              <a:rPr lang="es-ES" sz="1800" i="1" dirty="0" err="1"/>
              <a:t>kernel</a:t>
            </a:r>
            <a:r>
              <a:rPr lang="es-ES" sz="1800" dirty="0"/>
              <a:t> para que los programas de usuario puedan hacer uso de forma segura de determinadas partes del sistema. </a:t>
            </a:r>
            <a:endParaRPr lang="es-ES" sz="1800" dirty="0" smtClean="0"/>
          </a:p>
          <a:p>
            <a:pPr lvl="2"/>
            <a:endParaRPr lang="es-ES" sz="1600" dirty="0" smtClean="0"/>
          </a:p>
          <a:p>
            <a:r>
              <a:rPr lang="es-ES" sz="1800" dirty="0" smtClean="0"/>
              <a:t>MODO DUAL</a:t>
            </a:r>
            <a:endParaRPr lang="es-ES" sz="1800" dirty="0"/>
          </a:p>
          <a:p>
            <a:pPr lvl="1"/>
            <a:endParaRPr lang="es-ES" sz="900" dirty="0"/>
          </a:p>
          <a:p>
            <a:pPr lvl="1"/>
            <a:r>
              <a:rPr lang="es-ES" sz="1800" dirty="0" smtClean="0"/>
              <a:t>Característica del </a:t>
            </a:r>
            <a:r>
              <a:rPr lang="es-ES" sz="1800" dirty="0"/>
              <a:t>hardware que permite al sistema operativo protegerse</a:t>
            </a:r>
            <a:r>
              <a:rPr lang="es-ES" sz="1800" dirty="0" smtClean="0"/>
              <a:t>.</a:t>
            </a:r>
            <a:endParaRPr lang="es-ES" sz="1600" dirty="0" smtClean="0"/>
          </a:p>
          <a:p>
            <a:pPr lvl="1"/>
            <a:r>
              <a:rPr lang="es-ES" sz="1800" dirty="0"/>
              <a:t>El procesador tiene dos modos de funcionamiento </a:t>
            </a:r>
            <a:endParaRPr lang="es-ES" sz="1800" dirty="0" smtClean="0"/>
          </a:p>
          <a:p>
            <a:pPr lvl="2"/>
            <a:r>
              <a:rPr lang="es-ES" sz="1600" dirty="0" smtClean="0"/>
              <a:t>0. Modo </a:t>
            </a:r>
            <a:r>
              <a:rPr lang="es-ES" sz="1600" i="1" dirty="0" err="1"/>
              <a:t>kernel</a:t>
            </a:r>
            <a:r>
              <a:rPr lang="es-ES" sz="1600" dirty="0"/>
              <a:t> ,</a:t>
            </a:r>
            <a:r>
              <a:rPr lang="es-ES" sz="1600" dirty="0" smtClean="0"/>
              <a:t> llamado </a:t>
            </a:r>
            <a:r>
              <a:rPr lang="es-ES" sz="1600" dirty="0"/>
              <a:t>“modo supervisor” o “modo privilegiado”. </a:t>
            </a:r>
            <a:endParaRPr lang="es-ES" sz="1600" dirty="0" smtClean="0"/>
          </a:p>
          <a:p>
            <a:pPr lvl="2"/>
            <a:r>
              <a:rPr lang="en-US" sz="1600" dirty="0" smtClean="0"/>
              <a:t>1. </a:t>
            </a:r>
            <a:r>
              <a:rPr lang="en-US" sz="1600" dirty="0" err="1" smtClean="0"/>
              <a:t>Modo</a:t>
            </a:r>
            <a:r>
              <a:rPr lang="en-US" sz="1600" dirty="0" smtClean="0"/>
              <a:t> </a:t>
            </a:r>
            <a:r>
              <a:rPr lang="en-US" sz="1600" dirty="0" err="1" smtClean="0"/>
              <a:t>usuario</a:t>
            </a:r>
            <a:r>
              <a:rPr lang="en-US" sz="1600" dirty="0" smtClean="0"/>
              <a:t>. </a:t>
            </a:r>
            <a:r>
              <a:rPr lang="es-ES" sz="1600" dirty="0"/>
              <a:t>Utilizado para la ejecución de programas de usuario.</a:t>
            </a:r>
          </a:p>
          <a:p>
            <a:pPr lvl="2"/>
            <a:endParaRPr lang="es-ES" sz="1600" dirty="0" smtClean="0"/>
          </a:p>
          <a:p>
            <a:pPr marL="973836" lvl="2" indent="-342900">
              <a:buFont typeface="+mj-lt"/>
              <a:buAutoNum type="arabicPeriod"/>
            </a:pPr>
            <a:endParaRPr lang="es-ES" sz="1800" dirty="0"/>
          </a:p>
          <a:p>
            <a:endParaRPr lang="es-ES" dirty="0"/>
          </a:p>
        </p:txBody>
      </p:sp>
      <p:sp>
        <p:nvSpPr>
          <p:cNvPr id="2" name="1 Título"/>
          <p:cNvSpPr>
            <a:spLocks noGrp="1"/>
          </p:cNvSpPr>
          <p:nvPr>
            <p:ph type="title"/>
          </p:nvPr>
        </p:nvSpPr>
        <p:spPr/>
        <p:txBody>
          <a:bodyPr>
            <a:normAutofit/>
          </a:bodyPr>
          <a:lstStyle/>
          <a:p>
            <a:r>
              <a:rPr lang="es-ES" dirty="0"/>
              <a:t>Funcionamiento básico del </a:t>
            </a:r>
            <a:r>
              <a:rPr lang="es-ES" dirty="0" smtClean="0"/>
              <a:t>SO</a:t>
            </a:r>
            <a:endParaRPr lang="es-ES" dirty="0"/>
          </a:p>
        </p:txBody>
      </p:sp>
      <p:pic>
        <p:nvPicPr>
          <p:cNvPr id="4" name="3 Imagen"/>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339752" y="4509120"/>
            <a:ext cx="4643504" cy="2060848"/>
          </a:xfrm>
          <a:prstGeom prst="rect">
            <a:avLst/>
          </a:prstGeom>
        </p:spPr>
      </p:pic>
    </p:spTree>
    <p:extLst>
      <p:ext uri="{BB962C8B-B14F-4D97-AF65-F5344CB8AC3E}">
        <p14:creationId xmlns="" xmlns:p14="http://schemas.microsoft.com/office/powerpoint/2010/main" val="30991668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urrencia">
  <a:themeElements>
    <a:clrScheme name="Concurrencia">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urrencia">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urrencia">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1274</TotalTime>
  <Words>2691</Words>
  <Application>Microsoft Office PowerPoint</Application>
  <PresentationFormat>Presentación en pantalla (4:3)</PresentationFormat>
  <Paragraphs>284</Paragraphs>
  <Slides>28</Slides>
  <Notes>7</Notes>
  <HiddenSlides>0</HiddenSlides>
  <MMClips>0</MMClips>
  <ScaleCrop>false</ScaleCrop>
  <HeadingPairs>
    <vt:vector size="4" baseType="variant">
      <vt:variant>
        <vt:lpstr>Tema</vt:lpstr>
      </vt:variant>
      <vt:variant>
        <vt:i4>1</vt:i4>
      </vt:variant>
      <vt:variant>
        <vt:lpstr>Títulos de diapositiva</vt:lpstr>
      </vt:variant>
      <vt:variant>
        <vt:i4>28</vt:i4>
      </vt:variant>
    </vt:vector>
  </HeadingPairs>
  <TitlesOfParts>
    <vt:vector size="29" baseType="lpstr">
      <vt:lpstr>Concurrencia</vt:lpstr>
      <vt:lpstr>Capítulo 1:  PROGRAMACIÓN DE PROCESOS  </vt:lpstr>
      <vt:lpstr>ÍNDICE</vt:lpstr>
      <vt:lpstr>Conceptos básicos</vt:lpstr>
      <vt:lpstr>Conceptos básicos</vt:lpstr>
      <vt:lpstr>Programación concurrente</vt:lpstr>
      <vt:lpstr>Programación concurrente</vt:lpstr>
      <vt:lpstr>Programación concurrente</vt:lpstr>
      <vt:lpstr>Funcionamiento básico del SO</vt:lpstr>
      <vt:lpstr>Funcionamiento básico del SO</vt:lpstr>
      <vt:lpstr>Estados de un proceso</vt:lpstr>
      <vt:lpstr>Estados de un proceso</vt:lpstr>
      <vt:lpstr>Colas de procesos</vt:lpstr>
      <vt:lpstr>Planificación de procesos</vt:lpstr>
      <vt:lpstr>Planificación de procesos</vt:lpstr>
      <vt:lpstr>Cambio de contexto</vt:lpstr>
      <vt:lpstr>Gestión de procesos</vt:lpstr>
      <vt:lpstr>Gestión de procesos</vt:lpstr>
      <vt:lpstr>Creación de procesos</vt:lpstr>
      <vt:lpstr>Creación de procesos</vt:lpstr>
      <vt:lpstr>Terminación de procesos</vt:lpstr>
      <vt:lpstr>Terminación de procesos</vt:lpstr>
      <vt:lpstr>Comunicación de procesos</vt:lpstr>
      <vt:lpstr>Comunicación de procesos</vt:lpstr>
      <vt:lpstr>Comunicación de procesos</vt:lpstr>
      <vt:lpstr>Sincronización de procesos</vt:lpstr>
      <vt:lpstr>Sincronización de procesos</vt:lpstr>
      <vt:lpstr>Programación de aplicaciones multiproceso</vt:lpstr>
      <vt:lpstr>Programación de aplicaciones multiproceso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Capítulo 2: PROGRAMACIÓN DE HILOS </dc:title>
  <dc:creator>LAURA</dc:creator>
  <cp:lastModifiedBy>Gustavo San Roman</cp:lastModifiedBy>
  <cp:revision>48</cp:revision>
  <dcterms:created xsi:type="dcterms:W3CDTF">2013-06-18T12:49:51Z</dcterms:created>
  <dcterms:modified xsi:type="dcterms:W3CDTF">2013-07-15T14:25:55Z</dcterms:modified>
</cp:coreProperties>
</file>