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7" r:id="rId21"/>
    <p:sldId id="278" r:id="rId22"/>
    <p:sldId id="279" r:id="rId23"/>
    <p:sldId id="280" r:id="rId24"/>
    <p:sldId id="273" r:id="rId25"/>
    <p:sldId id="274" r:id="rId26"/>
    <p:sldId id="275" r:id="rId2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34" y="1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7C64CB1-951E-4BB6-A51E-A3D6F8D94F2A}" type="datetimeFigureOut">
              <a:rPr lang="en-US" smtClean="0"/>
              <a:t>5/20/2023</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BF51669-D085-4280-A51F-9529ABAB508E}" type="slidenum">
              <a:rPr lang="en-US" smtClean="0"/>
              <a:t>‹#›</a:t>
            </a:fld>
            <a:endParaRPr lang="en-US"/>
          </a:p>
        </p:txBody>
      </p:sp>
    </p:spTree>
    <p:extLst>
      <p:ext uri="{BB962C8B-B14F-4D97-AF65-F5344CB8AC3E}">
        <p14:creationId xmlns:p14="http://schemas.microsoft.com/office/powerpoint/2010/main" val="292771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51669-D085-4280-A51F-9529ABAB508E}" type="slidenum">
              <a:rPr lang="en-US" smtClean="0"/>
              <a:t>16</a:t>
            </a:fld>
            <a:endParaRPr lang="en-US"/>
          </a:p>
        </p:txBody>
      </p:sp>
    </p:spTree>
    <p:extLst>
      <p:ext uri="{BB962C8B-B14F-4D97-AF65-F5344CB8AC3E}">
        <p14:creationId xmlns:p14="http://schemas.microsoft.com/office/powerpoint/2010/main" val="302155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380160"/>
          </a:xfrm>
          <a:prstGeom prst="rect">
            <a:avLst/>
          </a:prstGeom>
          <a:solidFill>
            <a:srgbClr val="00B0F0"/>
          </a:solidFill>
          <a:ln w="25560">
            <a:solidFill>
              <a:srgbClr val="395E89"/>
            </a:solidFill>
            <a:round/>
          </a:ln>
        </p:spPr>
        <p:style>
          <a:lnRef idx="0">
            <a:scrgbClr r="0" g="0" b="0"/>
          </a:lnRef>
          <a:fillRef idx="0">
            <a:scrgbClr r="0" g="0" b="0"/>
          </a:fillRef>
          <a:effectRef idx="0">
            <a:scrgbClr r="0" g="0" b="0"/>
          </a:effectRef>
          <a:fontRef idx="minor"/>
        </p:style>
      </p:sp>
      <p:pic>
        <p:nvPicPr>
          <p:cNvPr id="5" name="Google Shape;28;p3"/>
          <p:cNvPicPr/>
          <p:nvPr/>
        </p:nvPicPr>
        <p:blipFill>
          <a:blip r:embed="rId14"/>
          <a:stretch/>
        </p:blipFill>
        <p:spPr>
          <a:xfrm>
            <a:off x="1778040" y="403200"/>
            <a:ext cx="5091840" cy="1272600"/>
          </a:xfrm>
          <a:prstGeom prst="rect">
            <a:avLst/>
          </a:prstGeom>
          <a:ln>
            <a:noFill/>
          </a:ln>
        </p:spPr>
      </p:pic>
      <p:sp>
        <p:nvSpPr>
          <p:cNvPr id="2" name="PlaceHolder 2"/>
          <p:cNvSpPr>
            <a:spLocks noGrp="1"/>
          </p:cNvSpPr>
          <p:nvPr>
            <p:ph type="title"/>
          </p:nvPr>
        </p:nvSpPr>
        <p:spPr>
          <a:xfrm>
            <a:off x="457200" y="274680"/>
            <a:ext cx="8228880" cy="114228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3"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143280" cy="380160"/>
          </a:xfrm>
          <a:prstGeom prst="rect">
            <a:avLst/>
          </a:prstGeom>
          <a:solidFill>
            <a:srgbClr val="00B0F0"/>
          </a:solidFill>
          <a:ln w="25560">
            <a:solidFill>
              <a:srgbClr val="395E89"/>
            </a:solidFill>
            <a:round/>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sites.google.com/site/dctresearch/Home/content-based-image-retrieval"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Content Based Image Retrieval</a:t>
            </a:r>
            <a:endParaRPr lang="en-US" sz="4400" b="0" strike="noStrike" spc="-1">
              <a:latin typeface="Arial"/>
            </a:endParaRPr>
          </a:p>
        </p:txBody>
      </p:sp>
      <p:sp>
        <p:nvSpPr>
          <p:cNvPr id="80" name="CustomShape 2"/>
          <p:cNvSpPr/>
          <p:nvPr/>
        </p:nvSpPr>
        <p:spPr>
          <a:xfrm>
            <a:off x="1371600" y="3600360"/>
            <a:ext cx="6400080" cy="230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gn="ctr">
              <a:lnSpc>
                <a:spcPct val="100000"/>
              </a:lnSpc>
              <a:tabLst>
                <a:tab pos="0" algn="l"/>
              </a:tabLst>
            </a:pPr>
            <a:endParaRPr lang="en-US" sz="1800" b="0" strike="noStrike" spc="-1">
              <a:latin typeface="Arial"/>
            </a:endParaRPr>
          </a:p>
          <a:p>
            <a:pPr algn="ctr">
              <a:lnSpc>
                <a:spcPct val="100000"/>
              </a:lnSpc>
              <a:tabLst>
                <a:tab pos="0" algn="l"/>
              </a:tabLst>
            </a:pPr>
            <a:r>
              <a:rPr lang="en-US" sz="3200" b="0" strike="noStrike" spc="-1">
                <a:solidFill>
                  <a:srgbClr val="888888"/>
                </a:solidFill>
                <a:latin typeface="Calibri"/>
                <a:ea typeface="Calibri"/>
              </a:rPr>
              <a:t>M Osama Nusrat(21i-2169)</a:t>
            </a:r>
            <a:endParaRPr lang="en-US" sz="3200" b="0" strike="noStrike" spc="-1">
              <a:latin typeface="Arial"/>
            </a:endParaRPr>
          </a:p>
          <a:p>
            <a:pPr algn="ctr">
              <a:lnSpc>
                <a:spcPct val="100000"/>
              </a:lnSpc>
              <a:tabLst>
                <a:tab pos="0" algn="l"/>
              </a:tabLst>
            </a:pPr>
            <a:r>
              <a:rPr lang="en-US" sz="3200" b="0" strike="noStrike" spc="-1">
                <a:solidFill>
                  <a:srgbClr val="888888"/>
                </a:solidFill>
                <a:latin typeface="Calibri"/>
                <a:ea typeface="Calibri"/>
              </a:rPr>
              <a:t>Zeeshan Habib(21i-2193)</a:t>
            </a:r>
            <a:endParaRPr lang="en-US" sz="3200" b="0" strike="noStrike" spc="-1">
              <a:latin typeface="Arial"/>
            </a:endParaRPr>
          </a:p>
          <a:p>
            <a:pPr algn="ctr">
              <a:lnSpc>
                <a:spcPct val="100000"/>
              </a:lnSpc>
              <a:tabLst>
                <a:tab pos="0" algn="l"/>
              </a:tabLst>
            </a:pPr>
            <a:r>
              <a:rPr lang="en-US" sz="3200" b="0" strike="noStrike" spc="-1">
                <a:solidFill>
                  <a:srgbClr val="888888"/>
                </a:solidFill>
                <a:latin typeface="Calibri"/>
                <a:ea typeface="Calibri"/>
              </a:rPr>
              <a:t>Abdul Basit Abbasi </a:t>
            </a:r>
            <a:endParaRPr lang="en-US" sz="3200" b="0" strike="noStrike" spc="-1">
              <a:latin typeface="Arial"/>
            </a:endParaRPr>
          </a:p>
          <a:p>
            <a:pPr algn="ctr">
              <a:lnSpc>
                <a:spcPct val="100000"/>
              </a:lnSpc>
              <a:spcBef>
                <a:spcPts val="641"/>
              </a:spcBef>
              <a:tabLst>
                <a:tab pos="0" algn="l"/>
              </a:tabLst>
            </a:pPr>
            <a:r>
              <a:rPr lang="en-US" sz="3200" b="0" strike="noStrike" spc="-1">
                <a:solidFill>
                  <a:srgbClr val="888888"/>
                </a:solidFill>
                <a:latin typeface="Calibri"/>
                <a:ea typeface="Calibri"/>
              </a:rPr>
              <a:t>MS-AI</a:t>
            </a:r>
            <a:endParaRPr lang="en-US" sz="3200" b="0" strike="noStrike" spc="-1">
              <a:latin typeface="Arial"/>
            </a:endParaRPr>
          </a:p>
        </p:txBody>
      </p:sp>
      <p:sp>
        <p:nvSpPr>
          <p:cNvPr id="8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BA9CF12F-D7FD-4BF7-8BC9-35E18EB9FF35}" type="slidenum">
              <a:rPr lang="en-US" sz="1200" b="0" strike="noStrike" spc="-1">
                <a:solidFill>
                  <a:srgbClr val="888888"/>
                </a:solidFill>
                <a:latin typeface="Calibri"/>
                <a:ea typeface="Calibri"/>
              </a:rPr>
              <a:t>1</a:t>
            </a:fld>
            <a:endParaRPr lang="en-US" sz="1200" b="0" strike="noStrike" spc="-1">
              <a:latin typeface="Arial"/>
            </a:endParaRPr>
          </a:p>
        </p:txBody>
      </p:sp>
      <p:sp>
        <p:nvSpPr>
          <p:cNvPr id="82"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
        <p:nvSpPr>
          <p:cNvPr id="83" name="CustomShape 5"/>
          <p:cNvSpPr/>
          <p:nvPr/>
        </p:nvSpPr>
        <p:spPr>
          <a:xfrm>
            <a:off x="327636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88888"/>
                </a:solidFill>
                <a:latin typeface="Calibri"/>
                <a:ea typeface="Calibri"/>
              </a:rPr>
              <a:t>Project</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432360"/>
            <a:ext cx="8228880" cy="98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Roboto"/>
                <a:ea typeface="Calibri"/>
              </a:rPr>
              <a:t>Proposed Approach</a:t>
            </a:r>
            <a:r>
              <a:rPr lang="en-US" sz="4400" b="0" strike="noStrike" spc="-1">
                <a:solidFill>
                  <a:srgbClr val="000000"/>
                </a:solidFill>
                <a:latin typeface="Calibri"/>
                <a:ea typeface="Calibri"/>
              </a:rPr>
              <a:t>.</a:t>
            </a:r>
            <a:endParaRPr lang="en-US" sz="4400" b="0" strike="noStrike" spc="-1">
              <a:latin typeface="Arial"/>
            </a:endParaRPr>
          </a:p>
        </p:txBody>
      </p:sp>
      <p:sp>
        <p:nvSpPr>
          <p:cNvPr id="125"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0C1B7548-DA5B-47FE-961E-09DF84191D1B}" type="slidenum">
              <a:rPr lang="en-US" sz="1200" b="0" strike="noStrike" spc="-1">
                <a:solidFill>
                  <a:srgbClr val="888888"/>
                </a:solidFill>
                <a:latin typeface="Calibri"/>
                <a:ea typeface="Calibri"/>
              </a:rPr>
              <a:t>10</a:t>
            </a:fld>
            <a:endParaRPr lang="en-US" sz="1200" b="0" strike="noStrike" spc="-1">
              <a:latin typeface="Arial"/>
            </a:endParaRPr>
          </a:p>
        </p:txBody>
      </p:sp>
      <p:sp>
        <p:nvSpPr>
          <p:cNvPr id="126"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27" name="CustomShape 4"/>
          <p:cNvSpPr/>
          <p:nvPr/>
        </p:nvSpPr>
        <p:spPr>
          <a:xfrm>
            <a:off x="457200" y="1285200"/>
            <a:ext cx="84178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buClr>
                <a:srgbClr val="000000"/>
              </a:buClr>
              <a:buFont typeface="Arial"/>
              <a:buChar char="•"/>
            </a:pPr>
            <a:r>
              <a:rPr lang="en-US" sz="2200" b="1" strike="noStrike" spc="-1" dirty="0">
                <a:solidFill>
                  <a:srgbClr val="000000"/>
                </a:solidFill>
                <a:latin typeface="Calibri"/>
                <a:ea typeface="Calibri"/>
              </a:rPr>
              <a:t>Flow Diagram:</a:t>
            </a:r>
            <a:endParaRPr lang="en-US" sz="2200" b="0" strike="noStrike" spc="-1" dirty="0">
              <a:latin typeface="Arial"/>
            </a:endParaRPr>
          </a:p>
        </p:txBody>
      </p:sp>
      <p:pic>
        <p:nvPicPr>
          <p:cNvPr id="128" name="Picture 5"/>
          <p:cNvPicPr/>
          <p:nvPr/>
        </p:nvPicPr>
        <p:blipFill>
          <a:blip r:embed="rId2"/>
          <a:stretch/>
        </p:blipFill>
        <p:spPr>
          <a:xfrm>
            <a:off x="552960" y="1969200"/>
            <a:ext cx="8015040" cy="4005720"/>
          </a:xfrm>
          <a:prstGeom prst="rect">
            <a:avLst/>
          </a:prstGeom>
          <a:ln>
            <a:noFill/>
          </a:ln>
        </p:spPr>
      </p:pic>
      <p:sp>
        <p:nvSpPr>
          <p:cNvPr id="129"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dirty="0">
                <a:solidFill>
                  <a:srgbClr val="000000"/>
                </a:solidFill>
                <a:latin typeface="Calibri"/>
                <a:ea typeface="Calibri"/>
              </a:rPr>
              <a:t>DATASET USED </a:t>
            </a:r>
            <a:endParaRPr lang="en-US" sz="4400" b="0" strike="noStrike" spc="-1" dirty="0">
              <a:latin typeface="Arial"/>
            </a:endParaRPr>
          </a:p>
        </p:txBody>
      </p:sp>
      <p:sp>
        <p:nvSpPr>
          <p:cNvPr id="131" name="CustomShape 2"/>
          <p:cNvSpPr/>
          <p:nvPr/>
        </p:nvSpPr>
        <p:spPr>
          <a:xfrm>
            <a:off x="457200" y="1600200"/>
            <a:ext cx="8228880" cy="43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000" b="0" strike="noStrike" spc="-1" dirty="0">
                <a:solidFill>
                  <a:srgbClr val="000000"/>
                </a:solidFill>
                <a:latin typeface="Calibri"/>
                <a:ea typeface="Calibri"/>
              </a:rPr>
              <a:t>The COREL Database for Content based Image Retrieval</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000000"/>
                </a:solidFill>
                <a:latin typeface="Calibri"/>
                <a:ea typeface="Calibri"/>
              </a:rPr>
              <a:t>There are total 10,800 images divided into 80 classes, e.g., autumn, aviation, bonsai, castle, cloud, dog, elephant, iceberg, primates, ship, stalactite, steam-engine, tiger, train, and waterfall etc.</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000000"/>
                </a:solidFill>
                <a:latin typeface="Calibri"/>
                <a:ea typeface="Calibri"/>
                <a:hlinkClick r:id="rId2"/>
              </a:rPr>
              <a:t>https://sites.google.com/site/dctresearch/Home/content-based-image-retrieval</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
        <p:nvSpPr>
          <p:cNvPr id="132"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A3F382BA-3C2A-43DF-A467-593BB816FA57}" type="slidenum">
              <a:rPr lang="en-US" sz="1200" b="0" strike="noStrike" spc="-1">
                <a:solidFill>
                  <a:srgbClr val="888888"/>
                </a:solidFill>
                <a:latin typeface="Calibri"/>
                <a:ea typeface="Calibri"/>
              </a:rPr>
              <a:t>11</a:t>
            </a:fld>
            <a:endParaRPr lang="en-US" sz="1200" b="0" strike="noStrike" spc="-1">
              <a:latin typeface="Arial"/>
            </a:endParaRPr>
          </a:p>
        </p:txBody>
      </p:sp>
      <p:sp>
        <p:nvSpPr>
          <p:cNvPr id="133"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34"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Feature Extraction </a:t>
            </a:r>
            <a:endParaRPr lang="en-US" sz="4400" b="0" strike="noStrike" spc="-1">
              <a:latin typeface="Arial"/>
            </a:endParaRPr>
          </a:p>
        </p:txBody>
      </p:sp>
      <p:sp>
        <p:nvSpPr>
          <p:cNvPr id="13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7F40B391-955F-4AAB-95F2-C296564AE9BE}" type="slidenum">
              <a:rPr lang="en-US" sz="1200" b="0" strike="noStrike" spc="-1">
                <a:solidFill>
                  <a:srgbClr val="888888"/>
                </a:solidFill>
                <a:latin typeface="Calibri"/>
                <a:ea typeface="Calibri"/>
              </a:rPr>
              <a:t>12</a:t>
            </a:fld>
            <a:endParaRPr lang="en-US" sz="1200" b="0" strike="noStrike" spc="-1">
              <a:latin typeface="Arial"/>
            </a:endParaRPr>
          </a:p>
        </p:txBody>
      </p:sp>
      <p:sp>
        <p:nvSpPr>
          <p:cNvPr id="137"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38" name="CustomShape 4"/>
          <p:cNvSpPr/>
          <p:nvPr/>
        </p:nvSpPr>
        <p:spPr>
          <a:xfrm>
            <a:off x="457200" y="1235160"/>
            <a:ext cx="8417880" cy="42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What are image features?</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Primitive features</a:t>
            </a:r>
            <a:endParaRPr lang="en-US" sz="2200" b="0" strike="noStrike" spc="-1">
              <a:latin typeface="Arial"/>
            </a:endParaRPr>
          </a:p>
          <a:p>
            <a:pPr marL="800280" lvl="1" indent="-342360">
              <a:lnSpc>
                <a:spcPct val="100000"/>
              </a:lnSpc>
              <a:spcBef>
                <a:spcPts val="360"/>
              </a:spcBef>
              <a:buClr>
                <a:srgbClr val="000000"/>
              </a:buClr>
              <a:buFont typeface="Arial"/>
              <a:buChar char="–"/>
            </a:pPr>
            <a:r>
              <a:rPr lang="en-US" sz="1800" b="0" i="1" strike="noStrike" spc="-1">
                <a:solidFill>
                  <a:srgbClr val="000000"/>
                </a:solidFill>
                <a:latin typeface="Calibri"/>
                <a:ea typeface="Calibri"/>
              </a:rPr>
              <a:t>Mean color (RGB) General features</a:t>
            </a:r>
            <a:endParaRPr lang="en-US" sz="1800" b="0" strike="noStrike" spc="-1">
              <a:latin typeface="Arial"/>
            </a:endParaRPr>
          </a:p>
          <a:p>
            <a:pPr marL="800280" lvl="1" indent="-342360">
              <a:lnSpc>
                <a:spcPct val="100000"/>
              </a:lnSpc>
              <a:spcBef>
                <a:spcPts val="360"/>
              </a:spcBef>
              <a:buClr>
                <a:srgbClr val="000000"/>
              </a:buClr>
              <a:buFont typeface="Arial"/>
              <a:buChar char="–"/>
            </a:pPr>
            <a:r>
              <a:rPr lang="en-US" sz="1800" b="0" i="1" strike="noStrike" spc="-1">
                <a:solidFill>
                  <a:srgbClr val="000000"/>
                </a:solidFill>
                <a:latin typeface="Calibri"/>
                <a:ea typeface="Calibri"/>
              </a:rPr>
              <a:t>Color Histogram</a:t>
            </a:r>
            <a:endParaRPr lang="en-US" sz="1800" b="0" strike="noStrike" spc="-1">
              <a:latin typeface="Arial"/>
            </a:endParaRPr>
          </a:p>
          <a:p>
            <a:pPr>
              <a:lnSpc>
                <a:spcPct val="100000"/>
              </a:lnSpc>
            </a:pPr>
            <a:endParaRPr lang="en-US" sz="1800" b="0" strike="noStrike" spc="-1">
              <a:latin typeface="Arial"/>
            </a:endParaRPr>
          </a:p>
          <a:p>
            <a:pPr marL="343080" indent="-342360">
              <a:lnSpc>
                <a:spcPct val="100000"/>
              </a:lnSpc>
              <a:spcBef>
                <a:spcPts val="360"/>
              </a:spcBef>
              <a:buClr>
                <a:srgbClr val="000000"/>
              </a:buClr>
              <a:buFont typeface="Arial"/>
              <a:buChar char="•"/>
            </a:pPr>
            <a:r>
              <a:rPr lang="en-US" sz="2200" b="0" i="1" strike="noStrike" spc="-1">
                <a:solidFill>
                  <a:srgbClr val="000000"/>
                </a:solidFill>
                <a:latin typeface="Calibri"/>
                <a:ea typeface="Calibri"/>
              </a:rPr>
              <a:t>Semantic features</a:t>
            </a:r>
            <a:endParaRPr lang="en-US" sz="2200" b="0" strike="noStrike" spc="-1">
              <a:latin typeface="Arial"/>
            </a:endParaRPr>
          </a:p>
          <a:p>
            <a:pPr marL="800280" lvl="1" indent="-342360">
              <a:lnSpc>
                <a:spcPct val="100000"/>
              </a:lnSpc>
              <a:spcBef>
                <a:spcPts val="360"/>
              </a:spcBef>
              <a:buClr>
                <a:srgbClr val="000000"/>
              </a:buClr>
              <a:buFont typeface="Arial"/>
              <a:buChar char="–"/>
            </a:pPr>
            <a:r>
              <a:rPr lang="en-US" sz="1800" b="0" i="1" strike="noStrike" spc="-1">
                <a:solidFill>
                  <a:srgbClr val="000000"/>
                </a:solidFill>
                <a:latin typeface="Calibri"/>
                <a:ea typeface="Calibri"/>
              </a:rPr>
              <a:t>Color Layout, texture etc...</a:t>
            </a:r>
            <a:endParaRPr lang="en-US" sz="1800" b="0" strike="noStrike" spc="-1">
              <a:latin typeface="Arial"/>
            </a:endParaRPr>
          </a:p>
          <a:p>
            <a:pPr>
              <a:lnSpc>
                <a:spcPct val="100000"/>
              </a:lnSpc>
            </a:pPr>
            <a:endParaRPr lang="en-US" sz="1800" b="0" strike="noStrike" spc="-1">
              <a:latin typeface="Arial"/>
            </a:endParaRPr>
          </a:p>
          <a:p>
            <a:pPr marL="343080" indent="-342360">
              <a:lnSpc>
                <a:spcPct val="100000"/>
              </a:lnSpc>
              <a:spcBef>
                <a:spcPts val="360"/>
              </a:spcBef>
              <a:buClr>
                <a:srgbClr val="000000"/>
              </a:buClr>
              <a:buFont typeface="Arial"/>
              <a:buChar char="•"/>
            </a:pPr>
            <a:r>
              <a:rPr lang="en-US" sz="2200" b="0" i="1" strike="noStrike" spc="-1">
                <a:solidFill>
                  <a:srgbClr val="000000"/>
                </a:solidFill>
                <a:latin typeface="Calibri"/>
                <a:ea typeface="Calibri"/>
              </a:rPr>
              <a:t>Domain specific features</a:t>
            </a:r>
            <a:endParaRPr lang="en-US" sz="2200" b="0" strike="noStrike" spc="-1">
              <a:latin typeface="Arial"/>
            </a:endParaRPr>
          </a:p>
          <a:p>
            <a:pPr marL="800280" lvl="1" indent="-342360">
              <a:lnSpc>
                <a:spcPct val="100000"/>
              </a:lnSpc>
              <a:spcBef>
                <a:spcPts val="360"/>
              </a:spcBef>
              <a:buClr>
                <a:srgbClr val="000000"/>
              </a:buClr>
              <a:buFont typeface="Arial"/>
              <a:buChar char="–"/>
            </a:pPr>
            <a:r>
              <a:rPr lang="en-US" sz="1800" b="0" i="1" strike="noStrike" spc="-1">
                <a:solidFill>
                  <a:srgbClr val="000000"/>
                </a:solidFill>
                <a:latin typeface="Calibri"/>
                <a:ea typeface="Calibri"/>
              </a:rPr>
              <a:t>Face recognition, fingerprint matching etc... </a:t>
            </a:r>
            <a:endParaRPr lang="en-US" sz="1800" b="0" strike="noStrike" spc="-1">
              <a:latin typeface="Arial"/>
            </a:endParaRPr>
          </a:p>
        </p:txBody>
      </p:sp>
      <p:sp>
        <p:nvSpPr>
          <p:cNvPr id="139"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Feature Extraction </a:t>
            </a:r>
            <a:endParaRPr lang="en-US" sz="4400" b="0" strike="noStrike" spc="-1">
              <a:latin typeface="Arial"/>
            </a:endParaRPr>
          </a:p>
        </p:txBody>
      </p:sp>
      <p:sp>
        <p:nvSpPr>
          <p:cNvPr id="141"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2E20882D-DF59-413D-B591-D0EEB59E20AA}" type="slidenum">
              <a:rPr lang="en-US" sz="1200" b="0" strike="noStrike" spc="-1">
                <a:solidFill>
                  <a:srgbClr val="888888"/>
                </a:solidFill>
                <a:latin typeface="Calibri"/>
                <a:ea typeface="Calibri"/>
              </a:rPr>
              <a:t>13</a:t>
            </a:fld>
            <a:endParaRPr lang="en-US" sz="1200" b="0" strike="noStrike" spc="-1">
              <a:latin typeface="Arial"/>
            </a:endParaRPr>
          </a:p>
        </p:txBody>
      </p:sp>
      <p:sp>
        <p:nvSpPr>
          <p:cNvPr id="142"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pic>
        <p:nvPicPr>
          <p:cNvPr id="143" name="Picture 2"/>
          <p:cNvPicPr/>
          <p:nvPr/>
        </p:nvPicPr>
        <p:blipFill>
          <a:blip r:embed="rId2"/>
          <a:stretch/>
        </p:blipFill>
        <p:spPr>
          <a:xfrm>
            <a:off x="1046160" y="1640160"/>
            <a:ext cx="1847160" cy="998640"/>
          </a:xfrm>
          <a:prstGeom prst="rect">
            <a:avLst/>
          </a:prstGeom>
          <a:ln>
            <a:noFill/>
          </a:ln>
        </p:spPr>
      </p:pic>
      <p:pic>
        <p:nvPicPr>
          <p:cNvPr id="144" name="Picture 4"/>
          <p:cNvPicPr/>
          <p:nvPr/>
        </p:nvPicPr>
        <p:blipFill>
          <a:blip r:embed="rId3"/>
          <a:stretch/>
        </p:blipFill>
        <p:spPr>
          <a:xfrm>
            <a:off x="5576760" y="1640160"/>
            <a:ext cx="1951920" cy="998640"/>
          </a:xfrm>
          <a:prstGeom prst="rect">
            <a:avLst/>
          </a:prstGeom>
          <a:ln>
            <a:noFill/>
          </a:ln>
        </p:spPr>
      </p:pic>
      <p:sp>
        <p:nvSpPr>
          <p:cNvPr id="145" name="CustomShape 4"/>
          <p:cNvSpPr/>
          <p:nvPr/>
        </p:nvSpPr>
        <p:spPr>
          <a:xfrm>
            <a:off x="1256400" y="1263600"/>
            <a:ext cx="12124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Query Image</a:t>
            </a:r>
            <a:endParaRPr lang="en-US" sz="1400" b="0" strike="noStrike" spc="-1">
              <a:latin typeface="Arial"/>
            </a:endParaRPr>
          </a:p>
        </p:txBody>
      </p:sp>
      <p:sp>
        <p:nvSpPr>
          <p:cNvPr id="146" name="CustomShape 5"/>
          <p:cNvSpPr/>
          <p:nvPr/>
        </p:nvSpPr>
        <p:spPr>
          <a:xfrm>
            <a:off x="5807880" y="1294200"/>
            <a:ext cx="14896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Retrieved Image</a:t>
            </a:r>
            <a:endParaRPr lang="en-US" sz="1400" b="0" strike="noStrike" spc="-1">
              <a:latin typeface="Arial"/>
            </a:endParaRPr>
          </a:p>
        </p:txBody>
      </p:sp>
      <p:sp>
        <p:nvSpPr>
          <p:cNvPr id="147" name="CustomShape 6"/>
          <p:cNvSpPr/>
          <p:nvPr/>
        </p:nvSpPr>
        <p:spPr>
          <a:xfrm>
            <a:off x="3707280" y="1923480"/>
            <a:ext cx="725400" cy="432000"/>
          </a:xfrm>
          <a:custGeom>
            <a:avLst/>
            <a:gdLst/>
            <a:ahLst/>
            <a:cxnLst/>
            <a:rect l="l" t="t" r="r" b="b"/>
            <a:pathLst>
              <a:path w="726038" h="432732">
                <a:moveTo>
                  <a:pt x="0" y="432732"/>
                </a:moveTo>
                <a:cubicBezTo>
                  <a:pt x="324439" y="398952"/>
                  <a:pt x="648878" y="365173"/>
                  <a:pt x="707010" y="329037"/>
                </a:cubicBezTo>
                <a:cubicBezTo>
                  <a:pt x="765142" y="292901"/>
                  <a:pt x="355076" y="269334"/>
                  <a:pt x="348791" y="215915"/>
                </a:cubicBezTo>
                <a:cubicBezTo>
                  <a:pt x="342507" y="162496"/>
                  <a:pt x="606458" y="38376"/>
                  <a:pt x="669303" y="8525"/>
                </a:cubicBezTo>
                <a:cubicBezTo>
                  <a:pt x="732149" y="-21327"/>
                  <a:pt x="725864" y="36806"/>
                  <a:pt x="725864" y="36806"/>
                </a:cubicBezTo>
                <a:lnTo>
                  <a:pt x="725864" y="36806"/>
                </a:lnTo>
              </a:path>
            </a:pathLst>
          </a:cu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48" name="CustomShape 7"/>
          <p:cNvSpPr/>
          <p:nvPr/>
        </p:nvSpPr>
        <p:spPr>
          <a:xfrm flipV="1">
            <a:off x="2894040" y="2137680"/>
            <a:ext cx="7628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49" name="CustomShape 8"/>
          <p:cNvSpPr/>
          <p:nvPr/>
        </p:nvSpPr>
        <p:spPr>
          <a:xfrm>
            <a:off x="313200" y="2048400"/>
            <a:ext cx="5572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User</a:t>
            </a:r>
            <a:endParaRPr lang="en-US" sz="1400" b="0" strike="noStrike" spc="-1">
              <a:latin typeface="Arial"/>
            </a:endParaRPr>
          </a:p>
        </p:txBody>
      </p:sp>
      <p:sp>
        <p:nvSpPr>
          <p:cNvPr id="150" name="Line 9"/>
          <p:cNvSpPr/>
          <p:nvPr/>
        </p:nvSpPr>
        <p:spPr>
          <a:xfrm>
            <a:off x="0" y="2912760"/>
            <a:ext cx="9144000" cy="0"/>
          </a:xfrm>
          <a:prstGeom prst="line">
            <a:avLst/>
          </a:prstGeom>
          <a:ln>
            <a:round/>
          </a:ln>
        </p:spPr>
        <p:style>
          <a:lnRef idx="1">
            <a:schemeClr val="dk1"/>
          </a:lnRef>
          <a:fillRef idx="0">
            <a:schemeClr val="dk1"/>
          </a:fillRef>
          <a:effectRef idx="0">
            <a:schemeClr val="dk1"/>
          </a:effectRef>
          <a:fontRef idx="minor"/>
        </p:style>
      </p:sp>
      <p:sp>
        <p:nvSpPr>
          <p:cNvPr id="151" name="CustomShape 10"/>
          <p:cNvSpPr/>
          <p:nvPr/>
        </p:nvSpPr>
        <p:spPr>
          <a:xfrm>
            <a:off x="210960" y="3061080"/>
            <a:ext cx="14896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Image Database</a:t>
            </a:r>
            <a:endParaRPr lang="en-US" sz="1400" b="0" strike="noStrike" spc="-1">
              <a:latin typeface="Arial"/>
            </a:endParaRPr>
          </a:p>
        </p:txBody>
      </p:sp>
      <p:pic>
        <p:nvPicPr>
          <p:cNvPr id="152" name="Picture 16"/>
          <p:cNvPicPr/>
          <p:nvPr/>
        </p:nvPicPr>
        <p:blipFill>
          <a:blip r:embed="rId4"/>
          <a:stretch/>
        </p:blipFill>
        <p:spPr>
          <a:xfrm>
            <a:off x="956160" y="4217040"/>
            <a:ext cx="1359720" cy="681120"/>
          </a:xfrm>
          <a:prstGeom prst="rect">
            <a:avLst/>
          </a:prstGeom>
          <a:ln>
            <a:noFill/>
          </a:ln>
        </p:spPr>
      </p:pic>
      <p:pic>
        <p:nvPicPr>
          <p:cNvPr id="153" name="Picture 19"/>
          <p:cNvPicPr/>
          <p:nvPr/>
        </p:nvPicPr>
        <p:blipFill>
          <a:blip r:embed="rId2"/>
          <a:stretch/>
        </p:blipFill>
        <p:spPr>
          <a:xfrm>
            <a:off x="959760" y="3489120"/>
            <a:ext cx="1359720" cy="606600"/>
          </a:xfrm>
          <a:prstGeom prst="rect">
            <a:avLst/>
          </a:prstGeom>
          <a:ln>
            <a:noFill/>
          </a:ln>
        </p:spPr>
      </p:pic>
      <p:sp>
        <p:nvSpPr>
          <p:cNvPr id="154" name="CustomShape 11"/>
          <p:cNvSpPr/>
          <p:nvPr/>
        </p:nvSpPr>
        <p:spPr>
          <a:xfrm>
            <a:off x="890640" y="3436200"/>
            <a:ext cx="1490040" cy="2463480"/>
          </a:xfrm>
          <a:prstGeom prst="rect">
            <a:avLst/>
          </a:prstGeom>
          <a:no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5" name="CustomShape 12"/>
          <p:cNvSpPr/>
          <p:nvPr/>
        </p:nvSpPr>
        <p:spPr>
          <a:xfrm>
            <a:off x="1200960" y="6016320"/>
            <a:ext cx="7660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Images</a:t>
            </a:r>
            <a:endParaRPr lang="en-US" sz="1400" b="0" strike="noStrike" spc="-1">
              <a:latin typeface="Arial"/>
            </a:endParaRPr>
          </a:p>
        </p:txBody>
      </p:sp>
      <p:sp>
        <p:nvSpPr>
          <p:cNvPr id="156" name="CustomShape 13"/>
          <p:cNvSpPr/>
          <p:nvPr/>
        </p:nvSpPr>
        <p:spPr>
          <a:xfrm>
            <a:off x="3252240" y="3544560"/>
            <a:ext cx="263160" cy="485280"/>
          </a:xfrm>
          <a:custGeom>
            <a:avLst/>
            <a:gdLst/>
            <a:ahLst/>
            <a:cxnLst/>
            <a:rect l="l" t="t" r="r" b="b"/>
            <a:pathLst>
              <a:path w="263951" h="485842">
                <a:moveTo>
                  <a:pt x="0" y="131976"/>
                </a:moveTo>
                <a:cubicBezTo>
                  <a:pt x="59264" y="33204"/>
                  <a:pt x="-6013" y="128562"/>
                  <a:pt x="65988" y="56561"/>
                </a:cubicBezTo>
                <a:cubicBezTo>
                  <a:pt x="73999" y="48550"/>
                  <a:pt x="77589" y="36985"/>
                  <a:pt x="84842" y="28281"/>
                </a:cubicBezTo>
                <a:cubicBezTo>
                  <a:pt x="93377" y="18039"/>
                  <a:pt x="103695" y="9427"/>
                  <a:pt x="113122" y="0"/>
                </a:cubicBezTo>
                <a:cubicBezTo>
                  <a:pt x="115320" y="440"/>
                  <a:pt x="186555" y="8466"/>
                  <a:pt x="188537" y="28281"/>
                </a:cubicBezTo>
                <a:cubicBezTo>
                  <a:pt x="192786" y="70774"/>
                  <a:pt x="194528" y="168273"/>
                  <a:pt x="169683" y="226244"/>
                </a:cubicBezTo>
                <a:cubicBezTo>
                  <a:pt x="164147" y="239160"/>
                  <a:pt x="156048" y="250903"/>
                  <a:pt x="150829" y="263951"/>
                </a:cubicBezTo>
                <a:cubicBezTo>
                  <a:pt x="143448" y="282403"/>
                  <a:pt x="138260" y="301658"/>
                  <a:pt x="131976" y="320512"/>
                </a:cubicBezTo>
                <a:lnTo>
                  <a:pt x="122549" y="348792"/>
                </a:lnTo>
                <a:lnTo>
                  <a:pt x="113122" y="377073"/>
                </a:lnTo>
                <a:cubicBezTo>
                  <a:pt x="116264" y="411638"/>
                  <a:pt x="98007" y="456225"/>
                  <a:pt x="122549" y="480767"/>
                </a:cubicBezTo>
                <a:cubicBezTo>
                  <a:pt x="140871" y="499089"/>
                  <a:pt x="197963" y="461914"/>
                  <a:pt x="197963" y="461914"/>
                </a:cubicBezTo>
                <a:cubicBezTo>
                  <a:pt x="207390" y="455629"/>
                  <a:pt x="218991" y="451764"/>
                  <a:pt x="226244" y="443060"/>
                </a:cubicBezTo>
                <a:cubicBezTo>
                  <a:pt x="239185" y="427530"/>
                  <a:pt x="247975" y="396718"/>
                  <a:pt x="254524" y="377073"/>
                </a:cubicBezTo>
                <a:lnTo>
                  <a:pt x="263951" y="292231"/>
                </a:lnTo>
              </a:path>
            </a:pathLst>
          </a:cu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7" name="CustomShape 14"/>
          <p:cNvSpPr/>
          <p:nvPr/>
        </p:nvSpPr>
        <p:spPr>
          <a:xfrm>
            <a:off x="3242880" y="4279680"/>
            <a:ext cx="564840" cy="405000"/>
          </a:xfrm>
          <a:custGeom>
            <a:avLst/>
            <a:gdLst/>
            <a:ahLst/>
            <a:cxnLst/>
            <a:rect l="l" t="t" r="r" b="b"/>
            <a:pathLst>
              <a:path w="565608" h="405881">
                <a:moveTo>
                  <a:pt x="0" y="188536"/>
                </a:moveTo>
                <a:cubicBezTo>
                  <a:pt x="6727" y="148173"/>
                  <a:pt x="-678" y="125020"/>
                  <a:pt x="37707" y="103695"/>
                </a:cubicBezTo>
                <a:cubicBezTo>
                  <a:pt x="55080" y="94044"/>
                  <a:pt x="94268" y="84841"/>
                  <a:pt x="94268" y="84841"/>
                </a:cubicBezTo>
                <a:cubicBezTo>
                  <a:pt x="106837" y="87983"/>
                  <a:pt x="121858" y="86174"/>
                  <a:pt x="131975" y="94268"/>
                </a:cubicBezTo>
                <a:cubicBezTo>
                  <a:pt x="139734" y="100476"/>
                  <a:pt x="138672" y="112994"/>
                  <a:pt x="141402" y="122549"/>
                </a:cubicBezTo>
                <a:cubicBezTo>
                  <a:pt x="144961" y="135006"/>
                  <a:pt x="147105" y="147847"/>
                  <a:pt x="150828" y="160256"/>
                </a:cubicBezTo>
                <a:cubicBezTo>
                  <a:pt x="156539" y="179291"/>
                  <a:pt x="163397" y="197963"/>
                  <a:pt x="169682" y="216817"/>
                </a:cubicBezTo>
                <a:lnTo>
                  <a:pt x="179109" y="245097"/>
                </a:lnTo>
                <a:cubicBezTo>
                  <a:pt x="182251" y="267093"/>
                  <a:pt x="184178" y="289297"/>
                  <a:pt x="188536" y="311085"/>
                </a:cubicBezTo>
                <a:cubicBezTo>
                  <a:pt x="190485" y="320829"/>
                  <a:pt x="190937" y="332339"/>
                  <a:pt x="197963" y="339365"/>
                </a:cubicBezTo>
                <a:cubicBezTo>
                  <a:pt x="204989" y="346391"/>
                  <a:pt x="217110" y="344878"/>
                  <a:pt x="226243" y="348792"/>
                </a:cubicBezTo>
                <a:cubicBezTo>
                  <a:pt x="307779" y="383736"/>
                  <a:pt x="225910" y="354965"/>
                  <a:pt x="292231" y="377072"/>
                </a:cubicBezTo>
                <a:cubicBezTo>
                  <a:pt x="317727" y="394070"/>
                  <a:pt x="332192" y="408898"/>
                  <a:pt x="367645" y="405353"/>
                </a:cubicBezTo>
                <a:cubicBezTo>
                  <a:pt x="384483" y="403669"/>
                  <a:pt x="399068" y="392784"/>
                  <a:pt x="414779" y="386499"/>
                </a:cubicBezTo>
                <a:cubicBezTo>
                  <a:pt x="417921" y="292231"/>
                  <a:pt x="415667" y="197628"/>
                  <a:pt x="424206" y="103695"/>
                </a:cubicBezTo>
                <a:cubicBezTo>
                  <a:pt x="425232" y="92412"/>
                  <a:pt x="437992" y="85548"/>
                  <a:pt x="443059" y="75415"/>
                </a:cubicBezTo>
                <a:cubicBezTo>
                  <a:pt x="458394" y="44745"/>
                  <a:pt x="444323" y="45871"/>
                  <a:pt x="471340" y="18854"/>
                </a:cubicBezTo>
                <a:cubicBezTo>
                  <a:pt x="479351" y="10843"/>
                  <a:pt x="490193" y="6285"/>
                  <a:pt x="499620" y="0"/>
                </a:cubicBezTo>
                <a:cubicBezTo>
                  <a:pt x="529498" y="44816"/>
                  <a:pt x="514891" y="17531"/>
                  <a:pt x="537327" y="84841"/>
                </a:cubicBezTo>
                <a:lnTo>
                  <a:pt x="546754" y="113122"/>
                </a:lnTo>
                <a:cubicBezTo>
                  <a:pt x="557175" y="186065"/>
                  <a:pt x="546244" y="159236"/>
                  <a:pt x="565608" y="197963"/>
                </a:cubicBezTo>
              </a:path>
            </a:pathLst>
          </a:cu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15"/>
          <p:cNvSpPr/>
          <p:nvPr/>
        </p:nvSpPr>
        <p:spPr>
          <a:xfrm>
            <a:off x="3308760" y="4929480"/>
            <a:ext cx="338760" cy="464760"/>
          </a:xfrm>
          <a:custGeom>
            <a:avLst/>
            <a:gdLst/>
            <a:ahLst/>
            <a:cxnLst/>
            <a:rect l="l" t="t" r="r" b="b"/>
            <a:pathLst>
              <a:path w="339490" h="465416">
                <a:moveTo>
                  <a:pt x="263951" y="10101"/>
                </a:moveTo>
                <a:cubicBezTo>
                  <a:pt x="204700" y="4715"/>
                  <a:pt x="115812" y="-9649"/>
                  <a:pt x="56561" y="10101"/>
                </a:cubicBezTo>
                <a:cubicBezTo>
                  <a:pt x="47134" y="13243"/>
                  <a:pt x="50276" y="28955"/>
                  <a:pt x="47134" y="38382"/>
                </a:cubicBezTo>
                <a:cubicBezTo>
                  <a:pt x="50276" y="88658"/>
                  <a:pt x="43079" y="140674"/>
                  <a:pt x="56561" y="189211"/>
                </a:cubicBezTo>
                <a:cubicBezTo>
                  <a:pt x="60322" y="202751"/>
                  <a:pt x="82067" y="201092"/>
                  <a:pt x="94268" y="208064"/>
                </a:cubicBezTo>
                <a:cubicBezTo>
                  <a:pt x="129080" y="227956"/>
                  <a:pt x="118817" y="230231"/>
                  <a:pt x="160256" y="245771"/>
                </a:cubicBezTo>
                <a:cubicBezTo>
                  <a:pt x="182833" y="254237"/>
                  <a:pt x="223193" y="258651"/>
                  <a:pt x="245097" y="264625"/>
                </a:cubicBezTo>
                <a:cubicBezTo>
                  <a:pt x="264270" y="269854"/>
                  <a:pt x="301658" y="283479"/>
                  <a:pt x="301658" y="283479"/>
                </a:cubicBezTo>
                <a:cubicBezTo>
                  <a:pt x="311085" y="292906"/>
                  <a:pt x="323324" y="300184"/>
                  <a:pt x="329938" y="311759"/>
                </a:cubicBezTo>
                <a:cubicBezTo>
                  <a:pt x="354065" y="353981"/>
                  <a:pt x="325478" y="432790"/>
                  <a:pt x="320512" y="462588"/>
                </a:cubicBezTo>
                <a:cubicBezTo>
                  <a:pt x="278079" y="460956"/>
                  <a:pt x="127140" y="478022"/>
                  <a:pt x="47134" y="443734"/>
                </a:cubicBezTo>
                <a:cubicBezTo>
                  <a:pt x="10662" y="428103"/>
                  <a:pt x="17716" y="433170"/>
                  <a:pt x="0" y="415454"/>
                </a:cubicBezTo>
              </a:path>
            </a:pathLst>
          </a:cu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9" name="CustomShape 16"/>
          <p:cNvSpPr/>
          <p:nvPr/>
        </p:nvSpPr>
        <p:spPr>
          <a:xfrm>
            <a:off x="3337200" y="5561640"/>
            <a:ext cx="404640" cy="253800"/>
          </a:xfrm>
          <a:custGeom>
            <a:avLst/>
            <a:gdLst/>
            <a:ahLst/>
            <a:cxnLst/>
            <a:rect l="l" t="t" r="r" b="b"/>
            <a:pathLst>
              <a:path w="405352" h="254524">
                <a:moveTo>
                  <a:pt x="0" y="160256"/>
                </a:moveTo>
                <a:cubicBezTo>
                  <a:pt x="2388" y="148317"/>
                  <a:pt x="9933" y="100453"/>
                  <a:pt x="18853" y="84842"/>
                </a:cubicBezTo>
                <a:cubicBezTo>
                  <a:pt x="26648" y="71201"/>
                  <a:pt x="36024" y="58244"/>
                  <a:pt x="47134" y="47134"/>
                </a:cubicBezTo>
                <a:cubicBezTo>
                  <a:pt x="55145" y="39123"/>
                  <a:pt x="65061" y="32882"/>
                  <a:pt x="75414" y="28281"/>
                </a:cubicBezTo>
                <a:cubicBezTo>
                  <a:pt x="93575" y="20210"/>
                  <a:pt x="113121" y="15712"/>
                  <a:pt x="131975" y="9427"/>
                </a:cubicBezTo>
                <a:lnTo>
                  <a:pt x="160255" y="0"/>
                </a:lnTo>
                <a:cubicBezTo>
                  <a:pt x="183649" y="1800"/>
                  <a:pt x="270387" y="-1495"/>
                  <a:pt x="311084" y="18854"/>
                </a:cubicBezTo>
                <a:cubicBezTo>
                  <a:pt x="321218" y="23921"/>
                  <a:pt x="329938" y="31423"/>
                  <a:pt x="339365" y="37708"/>
                </a:cubicBezTo>
                <a:cubicBezTo>
                  <a:pt x="386114" y="107831"/>
                  <a:pt x="374663" y="73891"/>
                  <a:pt x="386499" y="150829"/>
                </a:cubicBezTo>
                <a:cubicBezTo>
                  <a:pt x="389877" y="172790"/>
                  <a:pt x="391950" y="194956"/>
                  <a:pt x="395925" y="216817"/>
                </a:cubicBezTo>
                <a:cubicBezTo>
                  <a:pt x="398243" y="229564"/>
                  <a:pt x="405352" y="254524"/>
                  <a:pt x="405352" y="254524"/>
                </a:cubicBezTo>
              </a:path>
            </a:pathLst>
          </a:cu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17"/>
          <p:cNvSpPr/>
          <p:nvPr/>
        </p:nvSpPr>
        <p:spPr>
          <a:xfrm>
            <a:off x="3054240" y="3452760"/>
            <a:ext cx="866520" cy="2463480"/>
          </a:xfrm>
          <a:prstGeom prst="rect">
            <a:avLst/>
          </a:prstGeom>
          <a:no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61" name="CustomShape 18"/>
          <p:cNvSpPr/>
          <p:nvPr/>
        </p:nvSpPr>
        <p:spPr>
          <a:xfrm>
            <a:off x="2885760" y="6016320"/>
            <a:ext cx="12034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Features Set</a:t>
            </a:r>
            <a:endParaRPr lang="en-US" sz="1400" b="0" strike="noStrike" spc="-1">
              <a:latin typeface="Arial"/>
            </a:endParaRPr>
          </a:p>
        </p:txBody>
      </p:sp>
      <p:sp>
        <p:nvSpPr>
          <p:cNvPr id="162" name="CustomShape 19"/>
          <p:cNvSpPr/>
          <p:nvPr/>
        </p:nvSpPr>
        <p:spPr>
          <a:xfrm flipV="1">
            <a:off x="5804280" y="3368160"/>
            <a:ext cx="360" cy="21924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63" name="CustomShape 20"/>
          <p:cNvSpPr/>
          <p:nvPr/>
        </p:nvSpPr>
        <p:spPr>
          <a:xfrm>
            <a:off x="5307120" y="5015160"/>
            <a:ext cx="27518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64" name="CustomShape 21"/>
          <p:cNvSpPr/>
          <p:nvPr/>
        </p:nvSpPr>
        <p:spPr>
          <a:xfrm>
            <a:off x="6915960" y="3962160"/>
            <a:ext cx="45000" cy="45000"/>
          </a:xfrm>
          <a:prstGeom prst="star4">
            <a:avLst>
              <a:gd name="adj" fmla="val 125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165" name="CustomShape 22"/>
          <p:cNvSpPr/>
          <p:nvPr/>
        </p:nvSpPr>
        <p:spPr>
          <a:xfrm>
            <a:off x="6643800" y="4459680"/>
            <a:ext cx="78480" cy="45000"/>
          </a:xfrm>
          <a:prstGeom prst="star4">
            <a:avLst>
              <a:gd name="adj" fmla="val 125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166" name="CustomShape 23"/>
          <p:cNvSpPr/>
          <p:nvPr/>
        </p:nvSpPr>
        <p:spPr>
          <a:xfrm>
            <a:off x="7344360" y="4811040"/>
            <a:ext cx="78480" cy="45000"/>
          </a:xfrm>
          <a:prstGeom prst="star4">
            <a:avLst>
              <a:gd name="adj" fmla="val 125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167" name="CustomShape 24"/>
          <p:cNvSpPr/>
          <p:nvPr/>
        </p:nvSpPr>
        <p:spPr>
          <a:xfrm>
            <a:off x="6806520" y="5162400"/>
            <a:ext cx="78480" cy="45000"/>
          </a:xfrm>
          <a:prstGeom prst="star4">
            <a:avLst>
              <a:gd name="adj" fmla="val 125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168" name="CustomShape 25"/>
          <p:cNvSpPr/>
          <p:nvPr/>
        </p:nvSpPr>
        <p:spPr>
          <a:xfrm>
            <a:off x="6019920" y="4765320"/>
            <a:ext cx="78480" cy="45000"/>
          </a:xfrm>
          <a:prstGeom prst="star4">
            <a:avLst>
              <a:gd name="adj" fmla="val 125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169" name="CustomShape 26"/>
          <p:cNvSpPr/>
          <p:nvPr/>
        </p:nvSpPr>
        <p:spPr>
          <a:xfrm>
            <a:off x="6411600" y="3208320"/>
            <a:ext cx="213840" cy="335520"/>
          </a:xfrm>
          <a:prstGeom prst="mathMultiply">
            <a:avLst>
              <a:gd name="adj1" fmla="val 23520"/>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70" name="CustomShape 27"/>
          <p:cNvSpPr/>
          <p:nvPr/>
        </p:nvSpPr>
        <p:spPr>
          <a:xfrm>
            <a:off x="6672240" y="3138840"/>
            <a:ext cx="213840" cy="341280"/>
          </a:xfrm>
          <a:prstGeom prst="mathMultiply">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71" name="CustomShape 28"/>
          <p:cNvSpPr/>
          <p:nvPr/>
        </p:nvSpPr>
        <p:spPr>
          <a:xfrm>
            <a:off x="6065280" y="4163760"/>
            <a:ext cx="213840" cy="341280"/>
          </a:xfrm>
          <a:prstGeom prst="mathMultiply">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72" name="CustomShape 29"/>
          <p:cNvSpPr/>
          <p:nvPr/>
        </p:nvSpPr>
        <p:spPr>
          <a:xfrm>
            <a:off x="7065000" y="4318920"/>
            <a:ext cx="213840" cy="341280"/>
          </a:xfrm>
          <a:prstGeom prst="mathMultiply">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73" name="CustomShape 30"/>
          <p:cNvSpPr/>
          <p:nvPr/>
        </p:nvSpPr>
        <p:spPr>
          <a:xfrm>
            <a:off x="6325560" y="3099240"/>
            <a:ext cx="692640" cy="514800"/>
          </a:xfrm>
          <a:prstGeom prst="ellipse">
            <a:avLst/>
          </a:prstGeom>
          <a:noFill/>
          <a:ln w="3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4" name="CustomShape 31"/>
          <p:cNvSpPr/>
          <p:nvPr/>
        </p:nvSpPr>
        <p:spPr>
          <a:xfrm>
            <a:off x="6177960" y="5775120"/>
            <a:ext cx="14410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000000"/>
                </a:solidFill>
                <a:latin typeface="Arial"/>
                <a:ea typeface="Arial"/>
              </a:rPr>
              <a:t>Features Space</a:t>
            </a:r>
            <a:endParaRPr lang="en-US" sz="1400" b="0" strike="noStrike" spc="-1">
              <a:latin typeface="Arial"/>
            </a:endParaRPr>
          </a:p>
        </p:txBody>
      </p:sp>
      <p:sp>
        <p:nvSpPr>
          <p:cNvPr id="175" name="CustomShape 32"/>
          <p:cNvSpPr/>
          <p:nvPr/>
        </p:nvSpPr>
        <p:spPr>
          <a:xfrm>
            <a:off x="7151760" y="3188520"/>
            <a:ext cx="161928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FF0000"/>
                </a:solidFill>
                <a:latin typeface="Arial"/>
                <a:ea typeface="Arial"/>
              </a:rPr>
              <a:t>Distance Measure</a:t>
            </a:r>
            <a:endParaRPr lang="en-US" sz="1400" b="0" strike="noStrike" spc="-1">
              <a:latin typeface="Arial"/>
            </a:endParaRPr>
          </a:p>
        </p:txBody>
      </p:sp>
      <p:sp>
        <p:nvSpPr>
          <p:cNvPr id="176" name="CustomShape 33"/>
          <p:cNvSpPr/>
          <p:nvPr/>
        </p:nvSpPr>
        <p:spPr>
          <a:xfrm>
            <a:off x="4414320" y="2252520"/>
            <a:ext cx="2048040" cy="1035720"/>
          </a:xfrm>
          <a:custGeom>
            <a:avLst/>
            <a:gdLst/>
            <a:ahLst/>
            <a:cxnLst/>
            <a:rect l="l" t="t" r="r" b="b"/>
            <a:pathLst>
              <a:path w="21600" h="21600">
                <a:moveTo>
                  <a:pt x="0" y="0"/>
                </a:moveTo>
                <a:lnTo>
                  <a:pt x="21600" y="21600"/>
                </a:lnTo>
              </a:path>
            </a:pathLst>
          </a:custGeom>
          <a:noFill/>
          <a:ln w="19080">
            <a:solidFill>
              <a:schemeClr val="tx1"/>
            </a:solidFill>
            <a:prstDash val="sysDash"/>
            <a:round/>
            <a:tailEnd type="triangle" w="med" len="med"/>
          </a:ln>
        </p:spPr>
        <p:style>
          <a:lnRef idx="1">
            <a:schemeClr val="accent1"/>
          </a:lnRef>
          <a:fillRef idx="0">
            <a:schemeClr val="accent1"/>
          </a:fillRef>
          <a:effectRef idx="0">
            <a:schemeClr val="accent1"/>
          </a:effectRef>
          <a:fontRef idx="minor"/>
        </p:style>
      </p:sp>
      <p:sp>
        <p:nvSpPr>
          <p:cNvPr id="177" name="CustomShape 34"/>
          <p:cNvSpPr/>
          <p:nvPr/>
        </p:nvSpPr>
        <p:spPr>
          <a:xfrm flipV="1">
            <a:off x="6834960" y="2638800"/>
            <a:ext cx="183240" cy="580680"/>
          </a:xfrm>
          <a:custGeom>
            <a:avLst/>
            <a:gdLst/>
            <a:ahLst/>
            <a:cxnLst/>
            <a:rect l="l" t="t" r="r" b="b"/>
            <a:pathLst>
              <a:path w="21600" h="21600">
                <a:moveTo>
                  <a:pt x="0" y="0"/>
                </a:moveTo>
                <a:lnTo>
                  <a:pt x="21600" y="21600"/>
                </a:lnTo>
              </a:path>
            </a:pathLst>
          </a:custGeom>
          <a:noFill/>
          <a:ln w="19080">
            <a:solidFill>
              <a:schemeClr val="tx1"/>
            </a:solidFill>
            <a:prstDash val="sysDash"/>
            <a:round/>
            <a:tailEnd type="triangle" w="med" len="med"/>
          </a:ln>
        </p:spPr>
        <p:style>
          <a:lnRef idx="1">
            <a:schemeClr val="accent1"/>
          </a:lnRef>
          <a:fillRef idx="0">
            <a:schemeClr val="accent1"/>
          </a:fillRef>
          <a:effectRef idx="0">
            <a:schemeClr val="accent1"/>
          </a:effectRef>
          <a:fontRef idx="minor"/>
        </p:style>
      </p:sp>
      <p:sp>
        <p:nvSpPr>
          <p:cNvPr id="178" name="CustomShape 3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200" y="440640"/>
            <a:ext cx="8228880" cy="9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Roboto"/>
                <a:ea typeface="Calibri"/>
              </a:rPr>
              <a:t>System Flow</a:t>
            </a:r>
            <a:r>
              <a:rPr lang="en-US" sz="4400" b="0" strike="noStrike" spc="-1">
                <a:solidFill>
                  <a:srgbClr val="000000"/>
                </a:solidFill>
                <a:latin typeface="Calibri"/>
                <a:ea typeface="Calibri"/>
              </a:rPr>
              <a:t>.</a:t>
            </a:r>
            <a:endParaRPr lang="en-US" sz="4400" b="0" strike="noStrike" spc="-1">
              <a:latin typeface="Arial"/>
            </a:endParaRPr>
          </a:p>
        </p:txBody>
      </p:sp>
      <p:sp>
        <p:nvSpPr>
          <p:cNvPr id="180"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AC50D628-75F6-4295-86A0-D81F19AA7D07}" type="slidenum">
              <a:rPr lang="en-US" sz="1200" b="0" strike="noStrike" spc="-1">
                <a:solidFill>
                  <a:srgbClr val="888888"/>
                </a:solidFill>
                <a:latin typeface="Calibri"/>
                <a:ea typeface="Calibri"/>
              </a:rPr>
              <a:t>14</a:t>
            </a:fld>
            <a:endParaRPr lang="en-US" sz="1200" b="0" strike="noStrike" spc="-1">
              <a:latin typeface="Arial"/>
            </a:endParaRPr>
          </a:p>
        </p:txBody>
      </p:sp>
      <p:sp>
        <p:nvSpPr>
          <p:cNvPr id="181"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82" name="CustomShape 4"/>
          <p:cNvSpPr/>
          <p:nvPr/>
        </p:nvSpPr>
        <p:spPr>
          <a:xfrm>
            <a:off x="457200" y="1550880"/>
            <a:ext cx="8417880" cy="543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Inception V2 creates a feature vector for each image extracted from the search database.</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The feature vectors are made using the convolution layers of Inception V2.</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The output tensor after passing through Conv Layers is the average pooled and normalized resulting in a feature vector.</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When a query image is entered to get the similar outputs, at first step it is converted into a feature vector by passing it through the convolution layers of Inception V2.</a:t>
            </a:r>
            <a:endParaRPr lang="en-US" sz="2200" b="0" strike="noStrike" spc="-1">
              <a:latin typeface="Arial"/>
            </a:endParaRPr>
          </a:p>
          <a:p>
            <a:pPr>
              <a:lnSpc>
                <a:spcPct val="100000"/>
              </a:lnSpc>
              <a:spcBef>
                <a:spcPts val="360"/>
              </a:spcBef>
            </a:pPr>
            <a:endParaRPr lang="en-US" sz="2200" b="0" strike="noStrike" spc="-1">
              <a:latin typeface="Arial"/>
            </a:endParaRPr>
          </a:p>
        </p:txBody>
      </p:sp>
      <p:sp>
        <p:nvSpPr>
          <p:cNvPr id="183"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57200" y="440640"/>
            <a:ext cx="8228880" cy="9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Roboto"/>
                <a:ea typeface="Calibri"/>
              </a:rPr>
              <a:t>System Flow</a:t>
            </a:r>
            <a:r>
              <a:rPr lang="en-US" sz="4400" b="0" strike="noStrike" spc="-1">
                <a:solidFill>
                  <a:srgbClr val="000000"/>
                </a:solidFill>
                <a:latin typeface="Calibri"/>
                <a:ea typeface="Calibri"/>
              </a:rPr>
              <a:t>.</a:t>
            </a:r>
            <a:endParaRPr lang="en-US" sz="4400" b="0" strike="noStrike" spc="-1">
              <a:latin typeface="Arial"/>
            </a:endParaRPr>
          </a:p>
        </p:txBody>
      </p:sp>
      <p:sp>
        <p:nvSpPr>
          <p:cNvPr id="185"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2B08ABDF-4FF9-41A7-9922-8092887E02C1}" type="slidenum">
              <a:rPr lang="en-US" sz="1200" b="0" strike="noStrike" spc="-1">
                <a:solidFill>
                  <a:srgbClr val="888888"/>
                </a:solidFill>
                <a:latin typeface="Calibri"/>
                <a:ea typeface="Calibri"/>
              </a:rPr>
              <a:t>15</a:t>
            </a:fld>
            <a:endParaRPr lang="en-US" sz="1200" b="0" strike="noStrike" spc="-1">
              <a:latin typeface="Arial"/>
            </a:endParaRPr>
          </a:p>
        </p:txBody>
      </p:sp>
      <p:sp>
        <p:nvSpPr>
          <p:cNvPr id="186"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87" name="CustomShape 4"/>
          <p:cNvSpPr/>
          <p:nvPr/>
        </p:nvSpPr>
        <p:spPr>
          <a:xfrm>
            <a:off x="457200" y="1550880"/>
            <a:ext cx="84178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At the next step the generated vector is then compared to all of the other feature vectors of images in the same category.</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This process is done using cosine similarity.</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000000"/>
                </a:solidFill>
                <a:latin typeface="Calibri"/>
                <a:ea typeface="Calibri"/>
              </a:rPr>
              <a:t>The output will be a sorted array of the most nearly matching images.</a:t>
            </a:r>
            <a:endParaRPr lang="en-US" sz="2200" b="0" strike="noStrike" spc="-1">
              <a:latin typeface="Arial"/>
            </a:endParaRPr>
          </a:p>
          <a:p>
            <a:pPr>
              <a:lnSpc>
                <a:spcPct val="100000"/>
              </a:lnSpc>
              <a:spcBef>
                <a:spcPts val="360"/>
              </a:spcBef>
            </a:pPr>
            <a:endParaRPr lang="en-US" sz="2200" b="0" strike="noStrike" spc="-1">
              <a:latin typeface="Arial"/>
            </a:endParaRPr>
          </a:p>
          <a:p>
            <a:pPr>
              <a:lnSpc>
                <a:spcPct val="100000"/>
              </a:lnSpc>
              <a:spcBef>
                <a:spcPts val="360"/>
              </a:spcBef>
            </a:pPr>
            <a:endParaRPr lang="en-US" sz="2200" b="0" strike="noStrike" spc="-1">
              <a:latin typeface="Arial"/>
            </a:endParaRPr>
          </a:p>
        </p:txBody>
      </p:sp>
      <p:sp>
        <p:nvSpPr>
          <p:cNvPr id="188"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57200" y="440640"/>
            <a:ext cx="8228880" cy="9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Roboto"/>
                <a:ea typeface="Calibri"/>
              </a:rPr>
              <a:t>System Flow</a:t>
            </a:r>
            <a:r>
              <a:rPr lang="en-US" sz="4400" b="0" strike="noStrike" spc="-1">
                <a:solidFill>
                  <a:srgbClr val="000000"/>
                </a:solidFill>
                <a:latin typeface="Calibri"/>
                <a:ea typeface="Calibri"/>
              </a:rPr>
              <a:t>.</a:t>
            </a:r>
            <a:endParaRPr lang="en-US" sz="4400" b="0" strike="noStrike" spc="-1">
              <a:latin typeface="Arial"/>
            </a:endParaRPr>
          </a:p>
        </p:txBody>
      </p:sp>
      <p:sp>
        <p:nvSpPr>
          <p:cNvPr id="190"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85C027E-09E7-4A29-9E49-93FC3F335D06}" type="slidenum">
              <a:rPr lang="en-US" sz="1200" b="0" strike="noStrike" spc="-1">
                <a:solidFill>
                  <a:srgbClr val="888888"/>
                </a:solidFill>
                <a:latin typeface="Calibri"/>
                <a:ea typeface="Calibri"/>
              </a:rPr>
              <a:t>16</a:t>
            </a:fld>
            <a:endParaRPr lang="en-US" sz="1200" b="0" strike="noStrike" spc="-1">
              <a:latin typeface="Arial"/>
            </a:endParaRPr>
          </a:p>
        </p:txBody>
      </p:sp>
      <p:sp>
        <p:nvSpPr>
          <p:cNvPr id="191"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92" name="CustomShape 4"/>
          <p:cNvSpPr/>
          <p:nvPr/>
        </p:nvSpPr>
        <p:spPr>
          <a:xfrm>
            <a:off x="457200" y="1550880"/>
            <a:ext cx="84178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360"/>
              </a:spcBef>
            </a:pPr>
            <a:endParaRPr lang="en-US" sz="1800" b="0" strike="noStrike" spc="-1">
              <a:latin typeface="Arial"/>
            </a:endParaRPr>
          </a:p>
          <a:p>
            <a:pPr>
              <a:lnSpc>
                <a:spcPct val="100000"/>
              </a:lnSpc>
              <a:spcBef>
                <a:spcPts val="360"/>
              </a:spcBef>
            </a:pPr>
            <a:endParaRPr lang="en-US" sz="1800" b="0" strike="noStrike" spc="-1">
              <a:latin typeface="Arial"/>
            </a:endParaRPr>
          </a:p>
        </p:txBody>
      </p:sp>
      <p:sp>
        <p:nvSpPr>
          <p:cNvPr id="194"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pic>
        <p:nvPicPr>
          <p:cNvPr id="2" name="Picture 1"/>
          <p:cNvPicPr>
            <a:picLocks noChangeAspect="1"/>
          </p:cNvPicPr>
          <p:nvPr/>
        </p:nvPicPr>
        <p:blipFill>
          <a:blip r:embed="rId3"/>
          <a:stretch>
            <a:fillRect/>
          </a:stretch>
        </p:blipFill>
        <p:spPr>
          <a:xfrm>
            <a:off x="842099" y="1597135"/>
            <a:ext cx="7548865" cy="42644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57200" y="440640"/>
            <a:ext cx="8228880" cy="9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Roboto"/>
                <a:ea typeface="Calibri"/>
              </a:rPr>
              <a:t>System Flow</a:t>
            </a:r>
            <a:r>
              <a:rPr lang="en-US" sz="4400" b="0" strike="noStrike" spc="-1">
                <a:solidFill>
                  <a:srgbClr val="000000"/>
                </a:solidFill>
                <a:latin typeface="Calibri"/>
                <a:ea typeface="Calibri"/>
              </a:rPr>
              <a:t>.</a:t>
            </a:r>
            <a:endParaRPr lang="en-US" sz="4400" b="0" strike="noStrike" spc="-1">
              <a:latin typeface="Arial"/>
            </a:endParaRPr>
          </a:p>
        </p:txBody>
      </p:sp>
      <p:sp>
        <p:nvSpPr>
          <p:cNvPr id="19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E70876D5-B0A9-4400-B27E-56C6709D5931}" type="slidenum">
              <a:rPr lang="en-US" sz="1200" b="0" strike="noStrike" spc="-1">
                <a:solidFill>
                  <a:srgbClr val="888888"/>
                </a:solidFill>
                <a:latin typeface="Calibri"/>
                <a:ea typeface="Calibri"/>
              </a:rPr>
              <a:t>17</a:t>
            </a:fld>
            <a:endParaRPr lang="en-US" sz="1200" b="0" strike="noStrike" spc="-1">
              <a:latin typeface="Arial"/>
            </a:endParaRPr>
          </a:p>
        </p:txBody>
      </p:sp>
      <p:sp>
        <p:nvSpPr>
          <p:cNvPr id="197"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98" name="CustomShape 4"/>
          <p:cNvSpPr/>
          <p:nvPr/>
        </p:nvSpPr>
        <p:spPr>
          <a:xfrm>
            <a:off x="457200" y="1550880"/>
            <a:ext cx="84178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360"/>
              </a:spcBef>
            </a:pPr>
            <a:endParaRPr lang="en-US" sz="1800" b="0" strike="noStrike" spc="-1">
              <a:latin typeface="Arial"/>
            </a:endParaRPr>
          </a:p>
          <a:p>
            <a:pPr>
              <a:lnSpc>
                <a:spcPct val="100000"/>
              </a:lnSpc>
              <a:spcBef>
                <a:spcPts val="360"/>
              </a:spcBef>
            </a:pPr>
            <a:endParaRPr lang="en-US" sz="1800" b="0" strike="noStrike" spc="-1">
              <a:latin typeface="Arial"/>
            </a:endParaRPr>
          </a:p>
        </p:txBody>
      </p:sp>
      <p:pic>
        <p:nvPicPr>
          <p:cNvPr id="199" name="Picture 3"/>
          <p:cNvPicPr/>
          <p:nvPr/>
        </p:nvPicPr>
        <p:blipFill>
          <a:blip r:embed="rId2"/>
          <a:stretch/>
        </p:blipFill>
        <p:spPr>
          <a:xfrm>
            <a:off x="752400" y="2243520"/>
            <a:ext cx="7638480" cy="2346480"/>
          </a:xfrm>
          <a:prstGeom prst="rect">
            <a:avLst/>
          </a:prstGeom>
          <a:ln>
            <a:noFill/>
          </a:ln>
        </p:spPr>
      </p:pic>
      <p:sp>
        <p:nvSpPr>
          <p:cNvPr id="200"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734" y="1209961"/>
            <a:ext cx="5852172" cy="5513843"/>
          </a:xfrm>
          <a:prstGeom prst="rect">
            <a:avLst/>
          </a:prstGeom>
        </p:spPr>
      </p:pic>
    </p:spTree>
    <p:extLst>
      <p:ext uri="{BB962C8B-B14F-4D97-AF65-F5344CB8AC3E}">
        <p14:creationId xmlns:p14="http://schemas.microsoft.com/office/powerpoint/2010/main" val="3902899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778" y="1650071"/>
            <a:ext cx="5852172" cy="4389129"/>
          </a:xfrm>
          <a:prstGeom prst="rect">
            <a:avLst/>
          </a:prstGeom>
        </p:spPr>
      </p:pic>
    </p:spTree>
    <p:extLst>
      <p:ext uri="{BB962C8B-B14F-4D97-AF65-F5344CB8AC3E}">
        <p14:creationId xmlns:p14="http://schemas.microsoft.com/office/powerpoint/2010/main" val="1416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Introduction</a:t>
            </a:r>
            <a:endParaRPr lang="en-US" sz="4400" b="0" strike="noStrike" spc="-1">
              <a:latin typeface="Arial"/>
            </a:endParaRPr>
          </a:p>
        </p:txBody>
      </p:sp>
      <p:sp>
        <p:nvSpPr>
          <p:cNvPr id="8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0" strike="noStrike" spc="-1">
                <a:solidFill>
                  <a:srgbClr val="000000"/>
                </a:solidFill>
                <a:latin typeface="Calibri"/>
                <a:ea typeface="Calibri"/>
              </a:rPr>
              <a:t>Content-Based Image Retrieval (CBIR) is a method used to search and retrieve images from large-scale image databases based on the actual visual content of the image rather than relying on manually tagged metadata or keywords.</a:t>
            </a: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0000"/>
                </a:solidFill>
                <a:latin typeface="Calibri"/>
                <a:ea typeface="Calibri"/>
              </a:rPr>
              <a:t>Unlike traditional methods which rely on human-added tags or annotations, CBIR automatically analyzes and compares visual information.</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0000"/>
                </a:solidFill>
                <a:latin typeface="Calibri"/>
                <a:ea typeface="Calibri"/>
              </a:rPr>
              <a:t>						          </a:t>
            </a: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tabLst>
                <a:tab pos="0" algn="l"/>
              </a:tabLst>
            </a:pPr>
            <a:endParaRPr lang="en-US" sz="2200" b="0" strike="noStrike" spc="-1">
              <a:latin typeface="Arial"/>
            </a:endParaRPr>
          </a:p>
          <a:p>
            <a:pPr>
              <a:lnSpc>
                <a:spcPct val="100000"/>
              </a:lnSpc>
              <a:tabLst>
                <a:tab pos="0" algn="l"/>
              </a:tabLst>
            </a:pPr>
            <a:endParaRPr lang="en-US" sz="2200" b="0" strike="noStrike" spc="-1">
              <a:latin typeface="Arial"/>
            </a:endParaRPr>
          </a:p>
        </p:txBody>
      </p:sp>
      <p:sp>
        <p:nvSpPr>
          <p:cNvPr id="86"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63ABFA02-E0BD-4E2C-8CD3-AAEE8FACDD87}" type="slidenum">
              <a:rPr lang="en-US" sz="1200" b="0" strike="noStrike" spc="-1">
                <a:solidFill>
                  <a:srgbClr val="888888"/>
                </a:solidFill>
                <a:latin typeface="Calibri"/>
                <a:ea typeface="Calibri"/>
              </a:rPr>
              <a:t>2</a:t>
            </a:fld>
            <a:endParaRPr lang="en-US" sz="1200" b="0" strike="noStrike" spc="-1">
              <a:latin typeface="Arial"/>
            </a:endParaRPr>
          </a:p>
        </p:txBody>
      </p:sp>
      <p:sp>
        <p:nvSpPr>
          <p:cNvPr id="87"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88"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358" y="1691564"/>
            <a:ext cx="7270441" cy="3843734"/>
          </a:xfrm>
          <a:prstGeom prst="rect">
            <a:avLst/>
          </a:prstGeom>
        </p:spPr>
      </p:pic>
    </p:spTree>
    <p:extLst>
      <p:ext uri="{BB962C8B-B14F-4D97-AF65-F5344CB8AC3E}">
        <p14:creationId xmlns:p14="http://schemas.microsoft.com/office/powerpoint/2010/main" val="56471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84" y="1418400"/>
            <a:ext cx="8213855" cy="4342498"/>
          </a:xfrm>
          <a:prstGeom prst="rect">
            <a:avLst/>
          </a:prstGeom>
        </p:spPr>
      </p:pic>
    </p:spTree>
    <p:extLst>
      <p:ext uri="{BB962C8B-B14F-4D97-AF65-F5344CB8AC3E}">
        <p14:creationId xmlns:p14="http://schemas.microsoft.com/office/powerpoint/2010/main" val="211275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60" y="1418400"/>
            <a:ext cx="8601057" cy="4547204"/>
          </a:xfrm>
          <a:prstGeom prst="rect">
            <a:avLst/>
          </a:prstGeom>
        </p:spPr>
      </p:pic>
    </p:spTree>
    <p:extLst>
      <p:ext uri="{BB962C8B-B14F-4D97-AF65-F5344CB8AC3E}">
        <p14:creationId xmlns:p14="http://schemas.microsoft.com/office/powerpoint/2010/main" val="24767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57200" y="448920"/>
            <a:ext cx="8228880" cy="96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Calibri"/>
              </a:rPr>
              <a:t>System Limitation.</a:t>
            </a:r>
            <a:endParaRPr lang="en-US" sz="4400" b="0" strike="noStrike" spc="-1">
              <a:latin typeface="Arial"/>
            </a:endParaRPr>
          </a:p>
        </p:txBody>
      </p:sp>
      <p:sp>
        <p:nvSpPr>
          <p:cNvPr id="202"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7195EE16-E3DD-45B5-92D0-A7089BACF0E8}" type="slidenum">
              <a:rPr lang="en-US" sz="1200" b="0" strike="noStrike" spc="-1">
                <a:solidFill>
                  <a:srgbClr val="888888"/>
                </a:solidFill>
                <a:latin typeface="Calibri"/>
                <a:ea typeface="Calibri"/>
              </a:rPr>
              <a:t>23</a:t>
            </a:fld>
            <a:endParaRPr lang="en-US" sz="1200" b="0" strike="noStrike" spc="-1">
              <a:latin typeface="Arial"/>
            </a:endParaRPr>
          </a:p>
        </p:txBody>
      </p:sp>
      <p:sp>
        <p:nvSpPr>
          <p:cNvPr id="203"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204" name="CustomShape 4"/>
          <p:cNvSpPr/>
          <p:nvPr/>
        </p:nvSpPr>
        <p:spPr>
          <a:xfrm>
            <a:off x="457200" y="1550880"/>
            <a:ext cx="8417880" cy="494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360"/>
              </a:spcBef>
            </a:pPr>
            <a:r>
              <a:rPr lang="en-US" sz="2200" b="1" strike="noStrike" spc="-1" dirty="0">
                <a:solidFill>
                  <a:srgbClr val="000000"/>
                </a:solidFill>
                <a:latin typeface="Calibri"/>
                <a:ea typeface="Calibri"/>
              </a:rPr>
              <a:t>Semantic Gap:  </a:t>
            </a:r>
            <a:r>
              <a:rPr lang="en-US" sz="2200" b="0" strike="noStrike" spc="-1" dirty="0">
                <a:solidFill>
                  <a:srgbClr val="000000"/>
                </a:solidFill>
                <a:latin typeface="Calibri"/>
                <a:ea typeface="Calibri"/>
              </a:rPr>
              <a:t>The difference between human visual perception and an algorithm's computational interpretation of an image. For example, humans can easily </a:t>
            </a:r>
            <a:r>
              <a:rPr lang="en-US" sz="2200" b="0" strike="noStrike" spc="-1" dirty="0" err="1" smtClean="0">
                <a:solidFill>
                  <a:srgbClr val="000000"/>
                </a:solidFill>
                <a:latin typeface="Calibri"/>
                <a:ea typeface="Calibri"/>
              </a:rPr>
              <a:t>recognise</a:t>
            </a:r>
            <a:r>
              <a:rPr lang="en-US" sz="2200" b="0" strike="noStrike" spc="-1" dirty="0" smtClean="0">
                <a:solidFill>
                  <a:srgbClr val="000000"/>
                </a:solidFill>
                <a:latin typeface="Calibri"/>
                <a:ea typeface="Calibri"/>
              </a:rPr>
              <a:t> objects </a:t>
            </a:r>
            <a:r>
              <a:rPr lang="en-US" sz="2200" b="0" strike="noStrike" spc="-1" dirty="0">
                <a:solidFill>
                  <a:srgbClr val="000000"/>
                </a:solidFill>
                <a:latin typeface="Calibri"/>
                <a:ea typeface="Calibri"/>
              </a:rPr>
              <a:t>in various shapes, sizes, or </a:t>
            </a:r>
            <a:r>
              <a:rPr lang="en-US" sz="2200" b="0" strike="noStrike" spc="-1" dirty="0" err="1" smtClean="0">
                <a:solidFill>
                  <a:srgbClr val="000000"/>
                </a:solidFill>
                <a:latin typeface="Calibri"/>
                <a:ea typeface="Calibri"/>
              </a:rPr>
              <a:t>colours</a:t>
            </a:r>
            <a:r>
              <a:rPr lang="en-US" sz="2200" b="0" strike="noStrike" spc="-1" dirty="0" smtClean="0">
                <a:solidFill>
                  <a:srgbClr val="000000"/>
                </a:solidFill>
                <a:latin typeface="Calibri"/>
                <a:ea typeface="Calibri"/>
              </a:rPr>
              <a:t>, </a:t>
            </a:r>
            <a:r>
              <a:rPr lang="en-US" sz="2200" b="0" strike="noStrike" spc="-1" dirty="0">
                <a:solidFill>
                  <a:srgbClr val="000000"/>
                </a:solidFill>
                <a:latin typeface="Calibri"/>
                <a:ea typeface="Calibri"/>
              </a:rPr>
              <a:t>but an algorithm might struggle with such variations</a:t>
            </a:r>
            <a:r>
              <a:rPr lang="en-US" sz="2200" b="0" strike="noStrike" spc="-1" dirty="0" smtClean="0">
                <a:solidFill>
                  <a:srgbClr val="000000"/>
                </a:solidFill>
                <a:latin typeface="Calibri"/>
                <a:ea typeface="Calibri"/>
              </a:rPr>
              <a:t>.</a:t>
            </a:r>
          </a:p>
          <a:p>
            <a:pPr>
              <a:lnSpc>
                <a:spcPct val="100000"/>
              </a:lnSpc>
              <a:spcBef>
                <a:spcPts val="360"/>
              </a:spcBef>
            </a:pPr>
            <a:endParaRPr lang="en-US" sz="2200" b="0" strike="noStrike" spc="-1" dirty="0">
              <a:latin typeface="Arial"/>
            </a:endParaRPr>
          </a:p>
          <a:p>
            <a:pPr>
              <a:lnSpc>
                <a:spcPct val="100000"/>
              </a:lnSpc>
              <a:spcBef>
                <a:spcPts val="360"/>
              </a:spcBef>
            </a:pPr>
            <a:r>
              <a:rPr lang="en-US" sz="2200" b="0" strike="noStrike" spc="-1" dirty="0">
                <a:solidFill>
                  <a:srgbClr val="000000"/>
                </a:solidFill>
                <a:latin typeface="Calibri"/>
                <a:ea typeface="Calibri"/>
              </a:rPr>
              <a:t>Consider an image of a cat sitting on a table in a kitchen. As a human, you can immediately </a:t>
            </a:r>
            <a:r>
              <a:rPr lang="en-US" sz="2200" b="0" strike="noStrike" spc="-1" dirty="0" err="1" smtClean="0">
                <a:solidFill>
                  <a:srgbClr val="000000"/>
                </a:solidFill>
                <a:latin typeface="Calibri"/>
                <a:ea typeface="Calibri"/>
              </a:rPr>
              <a:t>recognise</a:t>
            </a:r>
            <a:r>
              <a:rPr lang="en-US" sz="2200" b="0" strike="noStrike" spc="-1" dirty="0" smtClean="0">
                <a:solidFill>
                  <a:srgbClr val="000000"/>
                </a:solidFill>
                <a:latin typeface="Calibri"/>
                <a:ea typeface="Calibri"/>
              </a:rPr>
              <a:t> </a:t>
            </a:r>
            <a:r>
              <a:rPr lang="en-US" sz="2200" b="0" strike="noStrike" spc="-1" dirty="0">
                <a:solidFill>
                  <a:srgbClr val="000000"/>
                </a:solidFill>
                <a:latin typeface="Calibri"/>
                <a:ea typeface="Calibri"/>
              </a:rPr>
              <a:t>the cat, the table, and the kitchen environment. You can understand that the cat is a pet, the table is a piece of furniture, and the setting is a typical domestic space. However, a computer algorithm </a:t>
            </a:r>
            <a:r>
              <a:rPr lang="en-US" sz="2200" b="0" strike="noStrike" spc="-1" dirty="0" err="1" smtClean="0">
                <a:solidFill>
                  <a:srgbClr val="000000"/>
                </a:solidFill>
                <a:latin typeface="Calibri"/>
                <a:ea typeface="Calibri"/>
              </a:rPr>
              <a:t>analysing</a:t>
            </a:r>
            <a:r>
              <a:rPr lang="en-US" sz="2200" b="0" strike="noStrike" spc="-1" dirty="0" smtClean="0">
                <a:solidFill>
                  <a:srgbClr val="000000"/>
                </a:solidFill>
                <a:latin typeface="Calibri"/>
                <a:ea typeface="Calibri"/>
              </a:rPr>
              <a:t> </a:t>
            </a:r>
            <a:r>
              <a:rPr lang="en-US" sz="2200" b="0" strike="noStrike" spc="-1" dirty="0">
                <a:solidFill>
                  <a:srgbClr val="000000"/>
                </a:solidFill>
                <a:latin typeface="Calibri"/>
                <a:ea typeface="Calibri"/>
              </a:rPr>
              <a:t>the image may only identify the presence of shapes, </a:t>
            </a:r>
            <a:r>
              <a:rPr lang="en-US" sz="2200" b="0" strike="noStrike" spc="-1" dirty="0" err="1" smtClean="0">
                <a:solidFill>
                  <a:srgbClr val="000000"/>
                </a:solidFill>
                <a:latin typeface="Calibri"/>
                <a:ea typeface="Calibri"/>
              </a:rPr>
              <a:t>colours</a:t>
            </a:r>
            <a:r>
              <a:rPr lang="en-US" sz="2200" b="0" strike="noStrike" spc="-1" dirty="0" smtClean="0">
                <a:solidFill>
                  <a:srgbClr val="000000"/>
                </a:solidFill>
                <a:latin typeface="Calibri"/>
                <a:ea typeface="Calibri"/>
              </a:rPr>
              <a:t>, </a:t>
            </a:r>
            <a:r>
              <a:rPr lang="en-US" sz="2200" b="0" strike="noStrike" spc="-1" dirty="0">
                <a:solidFill>
                  <a:srgbClr val="000000"/>
                </a:solidFill>
                <a:latin typeface="Calibri"/>
                <a:ea typeface="Calibri"/>
              </a:rPr>
              <a:t>and textures.</a:t>
            </a:r>
            <a:endParaRPr lang="en-US" sz="2200" b="0" strike="noStrike" spc="-1" dirty="0">
              <a:latin typeface="Arial"/>
            </a:endParaRPr>
          </a:p>
          <a:p>
            <a:pPr>
              <a:lnSpc>
                <a:spcPct val="100000"/>
              </a:lnSpc>
              <a:spcBef>
                <a:spcPts val="360"/>
              </a:spcBef>
            </a:pPr>
            <a:endParaRPr lang="en-US" sz="2200" b="0" strike="noStrike" spc="-1" dirty="0">
              <a:latin typeface="Arial"/>
            </a:endParaRPr>
          </a:p>
          <a:p>
            <a:pPr marL="343080" indent="-342360">
              <a:lnSpc>
                <a:spcPct val="100000"/>
              </a:lnSpc>
              <a:spcBef>
                <a:spcPts val="360"/>
              </a:spcBef>
              <a:buClr>
                <a:srgbClr val="000000"/>
              </a:buClr>
              <a:buFont typeface="Arial"/>
              <a:buChar char="•"/>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spcBef>
                <a:spcPts val="360"/>
              </a:spcBef>
            </a:pPr>
            <a:endParaRPr lang="en-US" sz="2200" b="0" strike="noStrike" spc="-1" dirty="0">
              <a:latin typeface="Arial"/>
            </a:endParaRPr>
          </a:p>
          <a:p>
            <a:pPr>
              <a:lnSpc>
                <a:spcPct val="100000"/>
              </a:lnSpc>
              <a:spcBef>
                <a:spcPts val="360"/>
              </a:spcBef>
            </a:pPr>
            <a:endParaRPr lang="en-US" sz="2200" b="0" strike="noStrike" spc="-1" dirty="0">
              <a:latin typeface="Arial"/>
            </a:endParaRPr>
          </a:p>
        </p:txBody>
      </p:sp>
      <p:sp>
        <p:nvSpPr>
          <p:cNvPr id="205"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57200" y="448920"/>
            <a:ext cx="8228880" cy="96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Calibri"/>
              </a:rPr>
              <a:t>CONCLUSION.</a:t>
            </a:r>
            <a:endParaRPr lang="en-US" sz="4400" b="0" strike="noStrike" spc="-1">
              <a:latin typeface="Arial"/>
            </a:endParaRPr>
          </a:p>
        </p:txBody>
      </p:sp>
      <p:sp>
        <p:nvSpPr>
          <p:cNvPr id="207"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FC19AD0F-7CC7-4C01-920F-B5D513FAA7C6}" type="slidenum">
              <a:rPr lang="en-US" sz="1200" b="0" strike="noStrike" spc="-1">
                <a:solidFill>
                  <a:srgbClr val="888888"/>
                </a:solidFill>
                <a:latin typeface="Calibri"/>
                <a:ea typeface="Calibri"/>
              </a:rPr>
              <a:t>24</a:t>
            </a:fld>
            <a:endParaRPr lang="en-US" sz="1200" b="0" strike="noStrike" spc="-1">
              <a:latin typeface="Arial"/>
            </a:endParaRPr>
          </a:p>
        </p:txBody>
      </p:sp>
      <p:sp>
        <p:nvSpPr>
          <p:cNvPr id="208"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209" name="CustomShape 4"/>
          <p:cNvSpPr/>
          <p:nvPr/>
        </p:nvSpPr>
        <p:spPr>
          <a:xfrm>
            <a:off x="457200" y="1550880"/>
            <a:ext cx="8417880" cy="40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buClr>
                <a:srgbClr val="000000"/>
              </a:buClr>
              <a:buFont typeface="Arial"/>
              <a:buChar char="•"/>
            </a:pPr>
            <a:r>
              <a:rPr lang="en-US" sz="2200" b="0" strike="noStrike" spc="-1">
                <a:solidFill>
                  <a:srgbClr val="333333"/>
                </a:solidFill>
                <a:latin typeface="Calibri"/>
                <a:ea typeface="Calibri"/>
              </a:rPr>
              <a:t>Each of the CBIR methods has their own advantages and disadvantages. </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333333"/>
                </a:solidFill>
                <a:latin typeface="Calibri"/>
                <a:ea typeface="Calibri"/>
              </a:rPr>
              <a:t>However, there is a need for a further work that will validate the reliability and efficiency of each of the method.</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333333"/>
                </a:solidFill>
                <a:latin typeface="Calibri"/>
                <a:ea typeface="Calibri"/>
              </a:rPr>
              <a:t>In our proposed system we achieved 82% precision.</a:t>
            </a:r>
            <a:endParaRPr lang="en-US" sz="2200" b="0" strike="noStrike" spc="-1">
              <a:latin typeface="Arial"/>
            </a:endParaRPr>
          </a:p>
          <a:p>
            <a:pPr>
              <a:lnSpc>
                <a:spcPct val="100000"/>
              </a:lnSpc>
              <a:spcBef>
                <a:spcPts val="360"/>
              </a:spcBef>
            </a:pPr>
            <a:endParaRPr lang="en-US" sz="2200" b="0" strike="noStrike" spc="-1">
              <a:latin typeface="Arial"/>
            </a:endParaRPr>
          </a:p>
          <a:p>
            <a:pPr marL="343080" indent="-342360">
              <a:lnSpc>
                <a:spcPct val="100000"/>
              </a:lnSpc>
              <a:spcBef>
                <a:spcPts val="360"/>
              </a:spcBef>
              <a:buClr>
                <a:srgbClr val="000000"/>
              </a:buClr>
              <a:buFont typeface="Arial"/>
              <a:buChar char="•"/>
            </a:pPr>
            <a:r>
              <a:rPr lang="en-US" sz="2200" b="0" strike="noStrike" spc="-1">
                <a:solidFill>
                  <a:srgbClr val="333333"/>
                </a:solidFill>
                <a:latin typeface="Calibri"/>
                <a:ea typeface="Calibri"/>
              </a:rPr>
              <a:t>Recall is achieved 85% by the proposed approach which is quite good.</a:t>
            </a:r>
            <a:endParaRPr lang="en-US" sz="2200" b="0" strike="noStrike" spc="-1">
              <a:latin typeface="Arial"/>
            </a:endParaRPr>
          </a:p>
        </p:txBody>
      </p:sp>
      <p:sp>
        <p:nvSpPr>
          <p:cNvPr id="210" name="CustomShape 5"/>
          <p:cNvSpPr/>
          <p:nvPr/>
        </p:nvSpPr>
        <p:spPr>
          <a:xfrm>
            <a:off x="3834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A0EF2A9F-CBE8-4AD7-AED2-7F2EC4B73645}" type="slidenum">
              <a:rPr lang="en-US" sz="1200" b="0" strike="noStrike" spc="-1">
                <a:solidFill>
                  <a:srgbClr val="888888"/>
                </a:solidFill>
                <a:latin typeface="Calibri"/>
                <a:ea typeface="Calibri"/>
              </a:rPr>
              <a:t>25</a:t>
            </a:fld>
            <a:endParaRPr lang="en-US" sz="1200" b="0" strike="noStrike" spc="-1">
              <a:latin typeface="Arial"/>
            </a:endParaRPr>
          </a:p>
        </p:txBody>
      </p:sp>
      <p:sp>
        <p:nvSpPr>
          <p:cNvPr id="212" name="CustomShape 2"/>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
        <p:nvSpPr>
          <p:cNvPr id="213" name="CustomShape 3"/>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pic>
        <p:nvPicPr>
          <p:cNvPr id="214" name="Picture 8"/>
          <p:cNvPicPr/>
          <p:nvPr/>
        </p:nvPicPr>
        <p:blipFill>
          <a:blip r:embed="rId2"/>
          <a:stretch/>
        </p:blipFill>
        <p:spPr>
          <a:xfrm>
            <a:off x="1326240" y="811800"/>
            <a:ext cx="6320160" cy="5083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WHY CBIR</a:t>
            </a:r>
            <a:endParaRPr lang="en-US" sz="4400" b="0" strike="noStrike" spc="-1">
              <a:latin typeface="Arial"/>
            </a:endParaRPr>
          </a:p>
        </p:txBody>
      </p:sp>
      <p:sp>
        <p:nvSpPr>
          <p:cNvPr id="9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100000"/>
              </a:lnSpc>
            </a:pPr>
            <a:endParaRPr lang="en-US" sz="1800" b="0" strike="noStrike" spc="-1" dirty="0">
              <a:latin typeface="Arial"/>
            </a:endParaRPr>
          </a:p>
          <a:p>
            <a:pPr marL="342900" indent="-342900">
              <a:lnSpc>
                <a:spcPct val="100000"/>
              </a:lnSpc>
              <a:buFont typeface="Arial" panose="020B0604020202020204" pitchFamily="34" charset="0"/>
              <a:buChar char="•"/>
            </a:pPr>
            <a:r>
              <a:rPr lang="en-US" sz="2200" b="0" strike="noStrike" spc="-1" dirty="0">
                <a:solidFill>
                  <a:srgbClr val="000000"/>
                </a:solidFill>
                <a:latin typeface="Calibri"/>
                <a:ea typeface="Calibri"/>
              </a:rPr>
              <a:t>Manually tagging and annotating images isn't practical or efficient anymore.</a:t>
            </a:r>
            <a:endParaRPr lang="en-US" sz="2200" b="0" strike="noStrike" spc="-1" dirty="0">
              <a:latin typeface="Arial"/>
            </a:endParaRPr>
          </a:p>
          <a:p>
            <a:pPr marL="342900" indent="-342900">
              <a:lnSpc>
                <a:spcPct val="100000"/>
              </a:lnSpc>
              <a:buFont typeface="Arial" panose="020B0604020202020204" pitchFamily="34" charset="0"/>
              <a:buChar char="•"/>
            </a:pPr>
            <a:endParaRPr lang="en-US" sz="2200" b="0" strike="noStrike" spc="-1" dirty="0">
              <a:latin typeface="Arial"/>
            </a:endParaRPr>
          </a:p>
          <a:p>
            <a:pPr marL="342900" indent="-342900">
              <a:lnSpc>
                <a:spcPct val="100000"/>
              </a:lnSpc>
              <a:buFont typeface="Arial" panose="020B0604020202020204" pitchFamily="34" charset="0"/>
              <a:buChar char="•"/>
            </a:pPr>
            <a:endParaRPr lang="en-US" sz="2200" b="0" strike="noStrike" spc="-1" dirty="0">
              <a:latin typeface="Arial"/>
            </a:endParaRPr>
          </a:p>
          <a:p>
            <a:pPr marL="342900" indent="-342900">
              <a:lnSpc>
                <a:spcPct val="100000"/>
              </a:lnSpc>
              <a:buFont typeface="Arial" panose="020B0604020202020204" pitchFamily="34" charset="0"/>
              <a:buChar char="•"/>
            </a:pPr>
            <a:r>
              <a:rPr lang="en-US" sz="2200" b="0" strike="noStrike" spc="-1" dirty="0">
                <a:solidFill>
                  <a:srgbClr val="000000"/>
                </a:solidFill>
                <a:latin typeface="Calibri"/>
                <a:ea typeface="Calibri"/>
              </a:rPr>
              <a:t>With CBIR, you can automate the image retrieval process, increasing speed, efficiency, and the relevancy of the results.</a:t>
            </a:r>
            <a:endParaRPr lang="en-US" sz="2200" b="0" strike="noStrike" spc="-1" dirty="0">
              <a:latin typeface="Arial"/>
            </a:endParaRPr>
          </a:p>
          <a:p>
            <a:pPr marL="342900" indent="-342900">
              <a:lnSpc>
                <a:spcPct val="100000"/>
              </a:lnSpc>
              <a:buFont typeface="Arial" panose="020B0604020202020204" pitchFamily="34" charset="0"/>
              <a:buChar char="•"/>
            </a:pPr>
            <a:endParaRPr lang="en-US" sz="2200" b="0" strike="noStrike" spc="-1" dirty="0">
              <a:latin typeface="Arial"/>
            </a:endParaRPr>
          </a:p>
          <a:p>
            <a:pPr marL="342900" indent="-342900">
              <a:lnSpc>
                <a:spcPct val="100000"/>
              </a:lnSpc>
              <a:buFont typeface="Arial" panose="020B0604020202020204" pitchFamily="34" charset="0"/>
              <a:buChar char="•"/>
            </a:pPr>
            <a:endParaRPr lang="en-US" sz="2200" b="0" strike="noStrike" spc="-1" dirty="0">
              <a:latin typeface="Arial"/>
            </a:endParaRPr>
          </a:p>
          <a:p>
            <a:pPr marL="342900" indent="-342900">
              <a:lnSpc>
                <a:spcPct val="100000"/>
              </a:lnSpc>
              <a:buFont typeface="Arial" panose="020B0604020202020204" pitchFamily="34" charset="0"/>
              <a:buChar char="•"/>
            </a:pPr>
            <a:r>
              <a:rPr lang="en-US" sz="2200" b="0" strike="noStrike" spc="-1" dirty="0">
                <a:solidFill>
                  <a:srgbClr val="000000"/>
                </a:solidFill>
                <a:latin typeface="Calibri"/>
                <a:ea typeface="Calibri"/>
              </a:rPr>
              <a:t>CBIR can find patterns and similarities that humans might miss.</a:t>
            </a: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r>
              <a:rPr lang="en-US" sz="2200" b="0" strike="noStrike" spc="-1" dirty="0">
                <a:solidFill>
                  <a:srgbClr val="000000"/>
                </a:solidFill>
                <a:latin typeface="Calibri"/>
                <a:ea typeface="Calibri"/>
              </a:rPr>
              <a:t>						          </a:t>
            </a: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tabLst>
                <a:tab pos="0" algn="l"/>
              </a:tabLst>
            </a:pPr>
            <a:endParaRPr lang="en-US" sz="2200" b="0" strike="noStrike" spc="-1" dirty="0">
              <a:latin typeface="Arial"/>
            </a:endParaRPr>
          </a:p>
          <a:p>
            <a:pPr>
              <a:lnSpc>
                <a:spcPct val="100000"/>
              </a:lnSpc>
              <a:tabLst>
                <a:tab pos="0" algn="l"/>
              </a:tabLst>
            </a:pPr>
            <a:endParaRPr lang="en-US" sz="2200" b="0" strike="noStrike" spc="-1" dirty="0">
              <a:latin typeface="Arial"/>
            </a:endParaRPr>
          </a:p>
        </p:txBody>
      </p:sp>
      <p:sp>
        <p:nvSpPr>
          <p:cNvPr id="9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FA167A64-75C6-46FA-A2C5-AD245F4D7C1C}" type="slidenum">
              <a:rPr lang="en-US" sz="1200" b="0" strike="noStrike" spc="-1">
                <a:solidFill>
                  <a:srgbClr val="888888"/>
                </a:solidFill>
                <a:latin typeface="Calibri"/>
                <a:ea typeface="Calibri"/>
              </a:rPr>
              <a:t>3</a:t>
            </a:fld>
            <a:endParaRPr lang="en-US" sz="1200" b="0" strike="noStrike" spc="-1">
              <a:latin typeface="Arial"/>
            </a:endParaRPr>
          </a:p>
        </p:txBody>
      </p:sp>
      <p:sp>
        <p:nvSpPr>
          <p:cNvPr id="92"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93"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Applications</a:t>
            </a:r>
            <a:endParaRPr lang="en-US" sz="4400" b="0" strike="noStrike" spc="-1">
              <a:latin typeface="Arial"/>
            </a:endParaRPr>
          </a:p>
        </p:txBody>
      </p:sp>
      <p:sp>
        <p:nvSpPr>
          <p:cNvPr id="9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0" strike="noStrike" spc="-1" dirty="0">
                <a:solidFill>
                  <a:srgbClr val="000000"/>
                </a:solidFill>
                <a:latin typeface="Calibri"/>
                <a:ea typeface="Calibri"/>
              </a:rPr>
              <a:t>CBIR has a wide range of practical applications. </a:t>
            </a: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r>
              <a:rPr lang="en-US" b="1" strike="noStrike" spc="-1" dirty="0">
                <a:solidFill>
                  <a:srgbClr val="000000"/>
                </a:solidFill>
                <a:latin typeface="Calibri"/>
                <a:ea typeface="Calibri"/>
              </a:rPr>
              <a:t>Medical imaging</a:t>
            </a:r>
            <a:endParaRPr lang="en-US" b="1"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r>
              <a:rPr lang="en-US" b="0" strike="noStrike" spc="-1" dirty="0">
                <a:solidFill>
                  <a:srgbClr val="000000"/>
                </a:solidFill>
                <a:latin typeface="Calibri"/>
                <a:ea typeface="Calibri"/>
              </a:rPr>
              <a:t>We  can utilize CBIR to find similar medical images that can aid in diagnosis.</a:t>
            </a: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r>
              <a:rPr lang="en-US" b="1" strike="noStrike" spc="-1" dirty="0">
                <a:solidFill>
                  <a:srgbClr val="000000"/>
                </a:solidFill>
                <a:latin typeface="Calibri"/>
                <a:ea typeface="Calibri"/>
              </a:rPr>
              <a:t>Surveillance systems</a:t>
            </a:r>
            <a:endParaRPr lang="en-US" b="1"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r>
              <a:rPr lang="en-US" b="0" strike="noStrike" spc="-1" dirty="0">
                <a:solidFill>
                  <a:srgbClr val="000000"/>
                </a:solidFill>
                <a:latin typeface="Calibri"/>
                <a:ea typeface="Calibri"/>
              </a:rPr>
              <a:t>In surveillance systems, CBIR can help identify individuals or objects of interest.</a:t>
            </a: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r>
              <a:rPr lang="en-US" b="0" strike="noStrike" spc="-1" dirty="0">
                <a:solidFill>
                  <a:srgbClr val="000000"/>
                </a:solidFill>
                <a:latin typeface="Calibri"/>
                <a:ea typeface="Calibri"/>
              </a:rPr>
              <a:t>						          </a:t>
            </a: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pPr>
            <a:endParaRPr lang="en-US" b="0" strike="noStrike" spc="-1" dirty="0">
              <a:latin typeface="Arial"/>
            </a:endParaRPr>
          </a:p>
          <a:p>
            <a:pPr>
              <a:lnSpc>
                <a:spcPct val="100000"/>
              </a:lnSpc>
              <a:tabLst>
                <a:tab pos="0" algn="l"/>
              </a:tabLst>
            </a:pPr>
            <a:endParaRPr lang="en-US" b="0" strike="noStrike" spc="-1" dirty="0">
              <a:latin typeface="Arial"/>
            </a:endParaRPr>
          </a:p>
          <a:p>
            <a:pPr>
              <a:lnSpc>
                <a:spcPct val="100000"/>
              </a:lnSpc>
              <a:tabLst>
                <a:tab pos="0" algn="l"/>
              </a:tabLst>
            </a:pPr>
            <a:endParaRPr lang="en-US" b="0" strike="noStrike" spc="-1" dirty="0">
              <a:latin typeface="Arial"/>
            </a:endParaRPr>
          </a:p>
        </p:txBody>
      </p:sp>
      <p:sp>
        <p:nvSpPr>
          <p:cNvPr id="96"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E12725B4-FDD3-462A-B5A4-FE675723C298}" type="slidenum">
              <a:rPr lang="en-US" sz="1200" b="0" strike="noStrike" spc="-1">
                <a:solidFill>
                  <a:srgbClr val="888888"/>
                </a:solidFill>
                <a:latin typeface="Calibri"/>
                <a:ea typeface="Calibri"/>
              </a:rPr>
              <a:t>4</a:t>
            </a:fld>
            <a:endParaRPr lang="en-US" sz="1200" b="0" strike="noStrike" spc="-1">
              <a:latin typeface="Arial"/>
            </a:endParaRPr>
          </a:p>
        </p:txBody>
      </p:sp>
      <p:sp>
        <p:nvSpPr>
          <p:cNvPr id="97"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98"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Applications</a:t>
            </a:r>
            <a:endParaRPr lang="en-US" sz="4400" b="0" strike="noStrike" spc="-1">
              <a:latin typeface="Arial"/>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6500" lnSpcReduction="20000"/>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3800" b="1" strike="noStrike" spc="-1" dirty="0">
                <a:solidFill>
                  <a:srgbClr val="000000"/>
                </a:solidFill>
                <a:latin typeface="Calibri"/>
                <a:ea typeface="Calibri"/>
              </a:rPr>
              <a:t>Digital libraries</a:t>
            </a:r>
            <a:endParaRPr lang="en-US" sz="3800" b="1" strike="noStrike" spc="-1" dirty="0">
              <a:latin typeface="Arial"/>
            </a:endParaRPr>
          </a:p>
          <a:p>
            <a:pPr>
              <a:lnSpc>
                <a:spcPct val="100000"/>
              </a:lnSpc>
            </a:pPr>
            <a:endParaRPr lang="en-US" sz="3800" b="0" strike="noStrike" spc="-1" dirty="0">
              <a:latin typeface="Arial"/>
            </a:endParaRPr>
          </a:p>
          <a:p>
            <a:pPr>
              <a:lnSpc>
                <a:spcPct val="100000"/>
              </a:lnSpc>
            </a:pPr>
            <a:endParaRPr lang="en-US" sz="3800" b="0" strike="noStrike" spc="-1" dirty="0">
              <a:latin typeface="Arial"/>
            </a:endParaRPr>
          </a:p>
          <a:p>
            <a:pPr>
              <a:lnSpc>
                <a:spcPct val="100000"/>
              </a:lnSpc>
            </a:pPr>
            <a:r>
              <a:rPr lang="en-US" sz="3800" b="0" strike="noStrike" spc="-1" dirty="0">
                <a:solidFill>
                  <a:srgbClr val="000000"/>
                </a:solidFill>
                <a:latin typeface="Calibri"/>
                <a:ea typeface="Calibri"/>
              </a:rPr>
              <a:t>We can use it to categorize and retrieve images</a:t>
            </a:r>
            <a:endParaRPr lang="en-US" sz="3800" b="0" strike="noStrike" spc="-1" dirty="0">
              <a:latin typeface="Arial"/>
            </a:endParaRPr>
          </a:p>
          <a:p>
            <a:pPr>
              <a:lnSpc>
                <a:spcPct val="100000"/>
              </a:lnSpc>
            </a:pPr>
            <a:endParaRPr lang="en-US" sz="3800" b="0" strike="noStrike" spc="-1" dirty="0">
              <a:latin typeface="Arial"/>
            </a:endParaRPr>
          </a:p>
          <a:p>
            <a:pPr>
              <a:lnSpc>
                <a:spcPct val="100000"/>
              </a:lnSpc>
            </a:pPr>
            <a:endParaRPr lang="en-US" sz="3800" b="0" strike="noStrike" spc="-1" dirty="0">
              <a:latin typeface="Arial"/>
            </a:endParaRPr>
          </a:p>
          <a:p>
            <a:pPr>
              <a:lnSpc>
                <a:spcPct val="100000"/>
              </a:lnSpc>
            </a:pPr>
            <a:r>
              <a:rPr lang="en-US" sz="3800" b="1" strike="noStrike" spc="-1" dirty="0">
                <a:solidFill>
                  <a:srgbClr val="000000"/>
                </a:solidFill>
                <a:latin typeface="Calibri"/>
                <a:ea typeface="Calibri"/>
              </a:rPr>
              <a:t>E-commerce platforms</a:t>
            </a:r>
            <a:endParaRPr lang="en-US" sz="3800" b="1" strike="noStrike" spc="-1" dirty="0">
              <a:latin typeface="Arial"/>
            </a:endParaRPr>
          </a:p>
          <a:p>
            <a:pPr>
              <a:lnSpc>
                <a:spcPct val="100000"/>
              </a:lnSpc>
            </a:pPr>
            <a:endParaRPr lang="en-US" sz="3800" b="0" strike="noStrike" spc="-1" dirty="0">
              <a:latin typeface="Arial"/>
            </a:endParaRPr>
          </a:p>
          <a:p>
            <a:pPr>
              <a:lnSpc>
                <a:spcPct val="100000"/>
              </a:lnSpc>
            </a:pPr>
            <a:r>
              <a:rPr lang="en-US" sz="3800" b="0" strike="noStrike" spc="-1" dirty="0">
                <a:solidFill>
                  <a:srgbClr val="000000"/>
                </a:solidFill>
                <a:latin typeface="Calibri"/>
                <a:ea typeface="Calibri"/>
              </a:rPr>
              <a:t>We can use CBIR for product recommendations based on visual similarity.</a:t>
            </a:r>
            <a:endParaRPr lang="en-US" sz="3800" b="0" strike="noStrike" spc="-1" dirty="0">
              <a:latin typeface="Arial"/>
            </a:endParaRPr>
          </a:p>
          <a:p>
            <a:pPr>
              <a:lnSpc>
                <a:spcPct val="100000"/>
              </a:lnSpc>
            </a:pPr>
            <a:endParaRPr lang="en-US" sz="3800" b="0" strike="noStrike" spc="-1" dirty="0">
              <a:latin typeface="Arial"/>
            </a:endParaRPr>
          </a:p>
          <a:p>
            <a:pPr>
              <a:lnSpc>
                <a:spcPct val="100000"/>
              </a:lnSpc>
            </a:pPr>
            <a:endParaRPr lang="en-US" sz="3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r>
              <a:rPr lang="en-US" sz="2200" b="0" strike="noStrike" spc="-1" dirty="0">
                <a:solidFill>
                  <a:srgbClr val="000000"/>
                </a:solidFill>
                <a:latin typeface="Calibri"/>
                <a:ea typeface="Calibri"/>
              </a:rPr>
              <a:t>						          </a:t>
            </a: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a:p>
            <a:pPr>
              <a:lnSpc>
                <a:spcPct val="100000"/>
              </a:lnSpc>
              <a:tabLst>
                <a:tab pos="0" algn="l"/>
              </a:tabLst>
            </a:pPr>
            <a:endParaRPr lang="en-US" sz="2200" b="0" strike="noStrike" spc="-1" dirty="0">
              <a:latin typeface="Arial"/>
            </a:endParaRPr>
          </a:p>
          <a:p>
            <a:pPr>
              <a:lnSpc>
                <a:spcPct val="100000"/>
              </a:lnSpc>
              <a:tabLst>
                <a:tab pos="0" algn="l"/>
              </a:tabLst>
            </a:pPr>
            <a:endParaRPr lang="en-US" sz="2200" b="0" strike="noStrike" spc="-1" dirty="0">
              <a:latin typeface="Arial"/>
            </a:endParaRPr>
          </a:p>
        </p:txBody>
      </p:sp>
      <p:sp>
        <p:nvSpPr>
          <p:cNvPr id="10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2FB366F6-7137-4206-B474-5DEE434360D9}" type="slidenum">
              <a:rPr lang="en-US" sz="1200" b="0" strike="noStrike" spc="-1">
                <a:solidFill>
                  <a:srgbClr val="888888"/>
                </a:solidFill>
                <a:latin typeface="Calibri"/>
                <a:ea typeface="Calibri"/>
              </a:rPr>
              <a:t>5</a:t>
            </a:fld>
            <a:endParaRPr lang="en-US" sz="1200" b="0" strike="noStrike" spc="-1">
              <a:latin typeface="Arial"/>
            </a:endParaRPr>
          </a:p>
        </p:txBody>
      </p:sp>
      <p:sp>
        <p:nvSpPr>
          <p:cNvPr id="102"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03"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 How Does CBIR Work? </a:t>
            </a:r>
            <a:endParaRPr lang="en-US" sz="4400" b="0" strike="noStrike" spc="-1">
              <a:latin typeface="Arial"/>
            </a:endParaRPr>
          </a:p>
        </p:txBody>
      </p:sp>
      <p:sp>
        <p:nvSpPr>
          <p:cNvPr id="10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endParaRPr lang="en-US" sz="1800" b="0" strike="noStrike" spc="-1">
              <a:latin typeface="Arial"/>
            </a:endParaRPr>
          </a:p>
          <a:p>
            <a:pPr>
              <a:lnSpc>
                <a:spcPct val="100000"/>
              </a:lnSpc>
            </a:pPr>
            <a:r>
              <a:rPr lang="en-US" sz="2200" b="0" strike="noStrike" spc="-1">
                <a:solidFill>
                  <a:srgbClr val="000000"/>
                </a:solidFill>
                <a:latin typeface="Calibri"/>
                <a:ea typeface="Calibri"/>
              </a:rPr>
              <a:t>CBIR operates by using computer vision algorithms to extract features from images in the database.</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0000"/>
                </a:solidFill>
                <a:latin typeface="Calibri"/>
                <a:ea typeface="Calibri"/>
              </a:rPr>
              <a:t>These features could be colors, textures, shapes, or any other visual element that can be quantified. </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0000"/>
                </a:solidFill>
                <a:latin typeface="Calibri"/>
                <a:ea typeface="Calibri"/>
              </a:rPr>
              <a:t>Each image is represented as a 'feature vector', essentially a list of its key features.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0000"/>
                </a:solidFill>
                <a:latin typeface="Calibri"/>
                <a:ea typeface="Calibri"/>
              </a:rPr>
              <a:t>When a user submits a query image, CBIR extracts its feature vector and compares it with those in the database to find similar images</a:t>
            </a:r>
            <a:endParaRPr lang="en-US" sz="2200" b="0" strike="noStrike" spc="-1">
              <a:latin typeface="Arial"/>
            </a:endParaRPr>
          </a:p>
          <a:p>
            <a:pPr>
              <a:lnSpc>
                <a:spcPct val="100000"/>
              </a:lnSpc>
              <a:tabLst>
                <a:tab pos="0" algn="l"/>
              </a:tabLst>
            </a:pPr>
            <a:endParaRPr lang="en-US" sz="2200" b="0" strike="noStrike" spc="-1">
              <a:latin typeface="Arial"/>
            </a:endParaRPr>
          </a:p>
          <a:p>
            <a:pPr>
              <a:lnSpc>
                <a:spcPct val="100000"/>
              </a:lnSpc>
              <a:tabLst>
                <a:tab pos="0" algn="l"/>
              </a:tabLst>
            </a:pPr>
            <a:endParaRPr lang="en-US" sz="2200" b="0" strike="noStrike" spc="-1">
              <a:latin typeface="Arial"/>
            </a:endParaRPr>
          </a:p>
          <a:p>
            <a:pPr>
              <a:lnSpc>
                <a:spcPct val="100000"/>
              </a:lnSpc>
              <a:tabLst>
                <a:tab pos="0" algn="l"/>
              </a:tabLst>
            </a:pPr>
            <a:endParaRPr lang="en-US" sz="2200" b="0" strike="noStrike" spc="-1">
              <a:latin typeface="Arial"/>
            </a:endParaRPr>
          </a:p>
        </p:txBody>
      </p:sp>
      <p:sp>
        <p:nvSpPr>
          <p:cNvPr id="106"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2B3370B9-4693-4B19-B0CC-4BA6584497B3}" type="slidenum">
              <a:rPr lang="en-US" sz="1200" b="0" strike="noStrike" spc="-1">
                <a:solidFill>
                  <a:srgbClr val="888888"/>
                </a:solidFill>
                <a:latin typeface="Calibri"/>
                <a:ea typeface="Calibri"/>
              </a:rPr>
              <a:t>6</a:t>
            </a:fld>
            <a:endParaRPr lang="en-US" sz="1200" b="0" strike="noStrike" spc="-1">
              <a:latin typeface="Arial"/>
            </a:endParaRPr>
          </a:p>
        </p:txBody>
      </p:sp>
      <p:sp>
        <p:nvSpPr>
          <p:cNvPr id="107"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08"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Motivation</a:t>
            </a:r>
            <a:endParaRPr lang="en-US" sz="4400" b="0" strike="noStrike" spc="-1">
              <a:latin typeface="Arial"/>
            </a:endParaRPr>
          </a:p>
        </p:txBody>
      </p:sp>
      <p:sp>
        <p:nvSpPr>
          <p:cNvPr id="110" name="CustomShape 2"/>
          <p:cNvSpPr/>
          <p:nvPr/>
        </p:nvSpPr>
        <p:spPr>
          <a:xfrm>
            <a:off x="457200" y="141768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a:lnSpc>
                <a:spcPct val="100000"/>
              </a:lnSpc>
            </a:pPr>
            <a:r>
              <a:rPr lang="en-US" sz="3200" b="0" strike="noStrike" spc="-1" dirty="0">
                <a:solidFill>
                  <a:srgbClr val="000000"/>
                </a:solidFill>
                <a:latin typeface="Calibri"/>
                <a:ea typeface="Calibri"/>
              </a:rPr>
              <a:t>Content-Based Image Retrieval (CBIR) is driven by several key motivations:</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r>
              <a:rPr lang="en-US" sz="3200" b="1" strike="noStrike" spc="-1" dirty="0">
                <a:solidFill>
                  <a:srgbClr val="000000"/>
                </a:solidFill>
                <a:latin typeface="Calibri"/>
                <a:ea typeface="Calibri"/>
              </a:rPr>
              <a:t>Growing Image Data</a:t>
            </a:r>
            <a:r>
              <a:rPr lang="en-US" sz="3200" b="0" strike="noStrike" spc="-1" dirty="0">
                <a:solidFill>
                  <a:srgbClr val="000000"/>
                </a:solidFill>
                <a:latin typeface="Calibri"/>
                <a:ea typeface="Calibri"/>
              </a:rPr>
              <a:t>: With the explosion of digital images generated every day, organizing and searching through them has become a daunting task. Traditional methods of tagging or manually annotating images can't keep up with this enormous volume of data. CBIR offers a more scalable and efficient solution.</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r>
              <a:rPr lang="en-US" sz="3200" b="1" strike="noStrike" spc="-1" dirty="0">
                <a:solidFill>
                  <a:srgbClr val="000000"/>
                </a:solidFill>
                <a:latin typeface="Calibri"/>
                <a:ea typeface="Calibri"/>
              </a:rPr>
              <a:t>Automated Analysis: </a:t>
            </a:r>
            <a:r>
              <a:rPr lang="en-US" sz="3200" b="0" strike="noStrike" spc="-1" dirty="0">
                <a:solidFill>
                  <a:srgbClr val="000000"/>
                </a:solidFill>
                <a:latin typeface="Calibri"/>
                <a:ea typeface="Calibri"/>
              </a:rPr>
              <a:t>CBIR systems are capable of automatically analyzing and categorizing images based on their content, which can improve efficiency and accuracy in many fields such as surveillance, medical imaging, e-commerce, digital libraries, and more.</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r>
              <a:rPr lang="en-US" sz="3200" b="1" strike="noStrike" spc="-1" dirty="0">
                <a:solidFill>
                  <a:srgbClr val="000000"/>
                </a:solidFill>
                <a:latin typeface="Calibri"/>
                <a:ea typeface="Calibri"/>
              </a:rPr>
              <a:t>Improved Search Accuracy: </a:t>
            </a:r>
            <a:r>
              <a:rPr lang="en-US" sz="3200" b="0" strike="noStrike" spc="-1" dirty="0">
                <a:solidFill>
                  <a:srgbClr val="000000"/>
                </a:solidFill>
                <a:latin typeface="Calibri"/>
                <a:ea typeface="Calibri"/>
              </a:rPr>
              <a:t>Traditional image retrieval systems rely on metadata and text annotations, which can be inconsistent and subjective. In contrast, CBIR uses objective visual content of the image, leading to more relevant search results.</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p:txBody>
      </p:sp>
      <p:sp>
        <p:nvSpPr>
          <p:cNvPr id="11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D4EDD91E-C830-4D3A-8AE0-7E56B2B04BC8}" type="slidenum">
              <a:rPr lang="en-US" sz="1200" b="0" strike="noStrike" spc="-1">
                <a:solidFill>
                  <a:srgbClr val="888888"/>
                </a:solidFill>
                <a:latin typeface="Calibri"/>
                <a:ea typeface="Calibri"/>
              </a:rPr>
              <a:t>7</a:t>
            </a:fld>
            <a:endParaRPr lang="en-US" sz="1200" b="0" strike="noStrike" spc="-1">
              <a:latin typeface="Arial"/>
            </a:endParaRPr>
          </a:p>
        </p:txBody>
      </p:sp>
      <p:sp>
        <p:nvSpPr>
          <p:cNvPr id="112"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13"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Limitations of text-based approach </a:t>
            </a:r>
            <a:endParaRPr lang="en-US" sz="4400" b="0" strike="noStrike" spc="-1">
              <a:latin typeface="Arial"/>
            </a:endParaRPr>
          </a:p>
        </p:txBody>
      </p:sp>
      <p:sp>
        <p:nvSpPr>
          <p:cNvPr id="115" name="CustomShape 2"/>
          <p:cNvSpPr/>
          <p:nvPr/>
        </p:nvSpPr>
        <p:spPr>
          <a:xfrm>
            <a:off x="457200" y="1600200"/>
            <a:ext cx="8228880" cy="419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buClr>
                <a:srgbClr val="000000"/>
              </a:buClr>
              <a:buFont typeface="Arial"/>
              <a:buChar char="•"/>
            </a:pPr>
            <a:r>
              <a:rPr lang="en-US" sz="2200" b="0" strike="noStrike" spc="-1" dirty="0">
                <a:solidFill>
                  <a:srgbClr val="000000"/>
                </a:solidFill>
                <a:latin typeface="Calibri"/>
                <a:ea typeface="Calibri"/>
              </a:rPr>
              <a:t>Problem of image annotation</a:t>
            </a:r>
            <a:endParaRPr lang="en-US" sz="2200" b="0" strike="noStrike" spc="-1" dirty="0">
              <a:latin typeface="Arial"/>
            </a:endParaRPr>
          </a:p>
          <a:p>
            <a:pPr marL="800280" lvl="1" indent="-342360">
              <a:lnSpc>
                <a:spcPct val="100000"/>
              </a:lnSpc>
              <a:buClr>
                <a:srgbClr val="000000"/>
              </a:buClr>
              <a:buFont typeface="Arial"/>
              <a:buChar char="–"/>
            </a:pPr>
            <a:r>
              <a:rPr lang="en-US" sz="1800" b="0" strike="noStrike" spc="-1" dirty="0">
                <a:solidFill>
                  <a:srgbClr val="000000"/>
                </a:solidFill>
                <a:latin typeface="Calibri"/>
                <a:ea typeface="Calibri"/>
              </a:rPr>
              <a:t>Large volumes of databases</a:t>
            </a:r>
            <a:endParaRPr lang="en-US" sz="1800" b="0" strike="noStrike" spc="-1" dirty="0">
              <a:latin typeface="Arial"/>
            </a:endParaRPr>
          </a:p>
          <a:p>
            <a:pPr marL="800280" lvl="1" indent="-342360">
              <a:lnSpc>
                <a:spcPct val="100000"/>
              </a:lnSpc>
              <a:buClr>
                <a:srgbClr val="000000"/>
              </a:buClr>
              <a:buFont typeface="Arial"/>
              <a:buChar char="–"/>
            </a:pPr>
            <a:r>
              <a:rPr lang="en-US" sz="1800" b="0" strike="noStrike" spc="-1" dirty="0">
                <a:solidFill>
                  <a:srgbClr val="000000"/>
                </a:solidFill>
                <a:latin typeface="Calibri"/>
                <a:ea typeface="Calibri"/>
              </a:rPr>
              <a:t>Valid only for one language — with image retrieval this limitation should not exist</a:t>
            </a:r>
            <a:endParaRPr lang="en-US" sz="1800" b="0" strike="noStrike" spc="-1" dirty="0">
              <a:latin typeface="Arial"/>
            </a:endParaRPr>
          </a:p>
          <a:p>
            <a:pPr>
              <a:lnSpc>
                <a:spcPct val="100000"/>
              </a:lnSpc>
            </a:pPr>
            <a:endParaRPr lang="en-US" sz="1800" b="0" strike="noStrike" spc="-1" dirty="0">
              <a:latin typeface="Arial"/>
            </a:endParaRPr>
          </a:p>
          <a:p>
            <a:pPr marL="457200">
              <a:lnSpc>
                <a:spcPct val="100000"/>
              </a:lnSpc>
              <a:tabLst>
                <a:tab pos="0" algn="l"/>
              </a:tabLst>
            </a:pPr>
            <a:endParaRPr lang="en-US" sz="1800" b="0" strike="noStrike" spc="-1" dirty="0">
              <a:latin typeface="Arial"/>
            </a:endParaRPr>
          </a:p>
          <a:p>
            <a:pPr marL="343080" indent="-342360">
              <a:lnSpc>
                <a:spcPct val="100000"/>
              </a:lnSpc>
              <a:buClr>
                <a:srgbClr val="000000"/>
              </a:buClr>
              <a:buFont typeface="Arial"/>
              <a:buChar char="•"/>
              <a:tabLst>
                <a:tab pos="0" algn="l"/>
              </a:tabLst>
            </a:pPr>
            <a:r>
              <a:rPr lang="en-US" sz="2400" b="0" strike="noStrike" spc="-1" dirty="0">
                <a:solidFill>
                  <a:srgbClr val="000000"/>
                </a:solidFill>
                <a:latin typeface="Calibri"/>
                <a:ea typeface="Calibri"/>
              </a:rPr>
              <a:t> </a:t>
            </a:r>
            <a:r>
              <a:rPr lang="en-US" sz="2200" b="0" strike="noStrike" spc="-1" dirty="0">
                <a:solidFill>
                  <a:srgbClr val="000000"/>
                </a:solidFill>
                <a:latin typeface="Calibri"/>
                <a:ea typeface="Calibri"/>
              </a:rPr>
              <a:t>Problem of human perception</a:t>
            </a:r>
            <a:endParaRPr lang="en-US" sz="2200" b="0" strike="noStrike" spc="-1" dirty="0">
              <a:latin typeface="Arial"/>
            </a:endParaRPr>
          </a:p>
          <a:p>
            <a:pPr marL="800280" lvl="1" indent="-342360">
              <a:lnSpc>
                <a:spcPct val="100000"/>
              </a:lnSpc>
              <a:buClr>
                <a:srgbClr val="000000"/>
              </a:buClr>
              <a:buFont typeface="Arial"/>
              <a:buChar char="–"/>
              <a:tabLst>
                <a:tab pos="0" algn="l"/>
              </a:tabLst>
            </a:pPr>
            <a:r>
              <a:rPr lang="en-US" sz="1800" b="0" strike="noStrike" spc="-1" dirty="0">
                <a:solidFill>
                  <a:srgbClr val="000000"/>
                </a:solidFill>
                <a:latin typeface="Calibri"/>
                <a:ea typeface="Calibri"/>
              </a:rPr>
              <a:t>Too much responsibility on the end-user</a:t>
            </a:r>
            <a:endParaRPr lang="en-US" sz="1800" b="0" strike="noStrike" spc="-1" dirty="0">
              <a:latin typeface="Arial"/>
            </a:endParaRPr>
          </a:p>
          <a:p>
            <a:pPr marL="800280" lvl="1" indent="-342360">
              <a:lnSpc>
                <a:spcPct val="100000"/>
              </a:lnSpc>
              <a:buClr>
                <a:srgbClr val="000000"/>
              </a:buClr>
              <a:buFont typeface="Arial"/>
              <a:buChar char="–"/>
              <a:tabLst>
                <a:tab pos="0" algn="l"/>
              </a:tabLst>
            </a:pPr>
            <a:r>
              <a:rPr lang="en-US" sz="1800" b="0" strike="noStrike" spc="-1" dirty="0">
                <a:solidFill>
                  <a:srgbClr val="000000"/>
                </a:solidFill>
                <a:latin typeface="Calibri"/>
                <a:ea typeface="Calibri"/>
              </a:rPr>
              <a:t>Queries that cannot be described at all, but tap into the visual features of images. </a:t>
            </a:r>
            <a:endParaRPr lang="en-US" sz="1800" b="0" strike="noStrike" spc="-1" dirty="0">
              <a:latin typeface="Arial"/>
            </a:endParaRPr>
          </a:p>
          <a:p>
            <a:pPr>
              <a:lnSpc>
                <a:spcPct val="100000"/>
              </a:lnSpc>
              <a:tabLst>
                <a:tab pos="0" algn="l"/>
              </a:tabLst>
            </a:pPr>
            <a:r>
              <a:rPr lang="en-US" sz="1800" b="1" strike="noStrike" spc="-1" dirty="0">
                <a:solidFill>
                  <a:srgbClr val="000000"/>
                </a:solidFill>
                <a:latin typeface="Calibri"/>
                <a:ea typeface="Calibri"/>
              </a:rPr>
              <a:t>	</a:t>
            </a:r>
            <a:r>
              <a:rPr lang="en-US" sz="1800" b="0" strike="noStrike" spc="-1" dirty="0">
                <a:solidFill>
                  <a:srgbClr val="000000"/>
                </a:solidFill>
                <a:latin typeface="Calibri"/>
                <a:ea typeface="Calibri"/>
              </a:rPr>
              <a:t>	</a:t>
            </a:r>
            <a:endParaRPr lang="en-US" sz="1800" b="0" strike="noStrike" spc="-1" dirty="0">
              <a:latin typeface="Arial"/>
            </a:endParaRPr>
          </a:p>
        </p:txBody>
      </p:sp>
      <p:sp>
        <p:nvSpPr>
          <p:cNvPr id="116"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3A07B02D-3200-49FF-9027-46F0FBB1D6C6}" type="slidenum">
              <a:rPr lang="en-US" sz="1200" b="0" strike="noStrike" spc="-1">
                <a:solidFill>
                  <a:srgbClr val="888888"/>
                </a:solidFill>
                <a:latin typeface="Calibri"/>
                <a:ea typeface="Calibri"/>
              </a:rPr>
              <a:t>8</a:t>
            </a:fld>
            <a:endParaRPr lang="en-US" sz="1200" b="0" strike="noStrike" spc="-1">
              <a:latin typeface="Arial"/>
            </a:endParaRPr>
          </a:p>
        </p:txBody>
      </p:sp>
      <p:sp>
        <p:nvSpPr>
          <p:cNvPr id="117"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18"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tabLst>
                <a:tab pos="0" algn="l"/>
              </a:tabLst>
            </a:pPr>
            <a:r>
              <a:rPr lang="en-US" sz="4400" b="0" strike="noStrike" spc="-1">
                <a:solidFill>
                  <a:srgbClr val="000000"/>
                </a:solidFill>
                <a:latin typeface="Calibri"/>
                <a:ea typeface="Calibri"/>
              </a:rPr>
              <a:t>CBIR A sample search query </a:t>
            </a:r>
            <a:endParaRPr lang="en-US" sz="4400" b="0" strike="noStrike" spc="-1">
              <a:latin typeface="Arial"/>
            </a:endParaRPr>
          </a:p>
        </p:txBody>
      </p:sp>
      <p:sp>
        <p:nvSpPr>
          <p:cNvPr id="120" name="CustomShape 2"/>
          <p:cNvSpPr/>
          <p:nvPr/>
        </p:nvSpPr>
        <p:spPr>
          <a:xfrm>
            <a:off x="457200" y="1600200"/>
            <a:ext cx="8228880" cy="43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buClr>
                <a:srgbClr val="000000"/>
              </a:buClr>
              <a:buFont typeface="Arial"/>
              <a:buChar char="•"/>
            </a:pPr>
            <a:r>
              <a:rPr lang="en-US" sz="2200" b="0" strike="noStrike" spc="-1">
                <a:solidFill>
                  <a:srgbClr val="000000"/>
                </a:solidFill>
                <a:latin typeface="Calibri"/>
                <a:ea typeface="Calibri"/>
              </a:rPr>
              <a:t>User wants to search for, say, many rose images.</a:t>
            </a:r>
            <a:endParaRPr lang="en-US" sz="2200" b="0" strike="noStrike" spc="-1">
              <a:latin typeface="Arial"/>
            </a:endParaRPr>
          </a:p>
          <a:p>
            <a:pPr marL="800280" lvl="1" indent="-342360">
              <a:lnSpc>
                <a:spcPct val="100000"/>
              </a:lnSpc>
              <a:buClr>
                <a:srgbClr val="000000"/>
              </a:buClr>
              <a:buFont typeface="Arial"/>
              <a:buChar char="–"/>
            </a:pPr>
            <a:r>
              <a:rPr lang="en-US" sz="1800" b="0" strike="noStrike" spc="-1">
                <a:solidFill>
                  <a:srgbClr val="000000"/>
                </a:solidFill>
                <a:latin typeface="Calibri"/>
                <a:ea typeface="Calibri"/>
              </a:rPr>
              <a:t>user submits an existing rose picture as query.</a:t>
            </a:r>
            <a:endParaRPr lang="en-US" sz="1800" b="0" strike="noStrike" spc="-1">
              <a:latin typeface="Arial"/>
            </a:endParaRPr>
          </a:p>
          <a:p>
            <a:pPr marL="800280" lvl="1" indent="-342360">
              <a:lnSpc>
                <a:spcPct val="100000"/>
              </a:lnSpc>
              <a:buClr>
                <a:srgbClr val="000000"/>
              </a:buClr>
              <a:buFont typeface="Arial"/>
              <a:buChar char="–"/>
            </a:pPr>
            <a:r>
              <a:rPr lang="en-US" sz="1800" b="0" strike="noStrike" spc="-1">
                <a:solidFill>
                  <a:srgbClr val="000000"/>
                </a:solidFill>
                <a:latin typeface="Calibri"/>
                <a:ea typeface="Calibri"/>
              </a:rPr>
              <a:t>user submits his own sketch of rose as query.</a:t>
            </a:r>
            <a:endParaRPr lang="en-US" sz="1800" b="0" strike="noStrike" spc="-1">
              <a:latin typeface="Arial"/>
            </a:endParaRPr>
          </a:p>
          <a:p>
            <a:pPr>
              <a:lnSpc>
                <a:spcPct val="100000"/>
              </a:lnSpc>
            </a:pPr>
            <a:endParaRPr lang="en-US" sz="1800" b="0" strike="noStrike" spc="-1">
              <a:latin typeface="Arial"/>
            </a:endParaRPr>
          </a:p>
          <a:p>
            <a:pPr marL="343080" indent="-342360">
              <a:lnSpc>
                <a:spcPct val="100000"/>
              </a:lnSpc>
              <a:buClr>
                <a:srgbClr val="000000"/>
              </a:buClr>
              <a:buFont typeface="Arial"/>
              <a:buChar char="•"/>
            </a:pPr>
            <a:r>
              <a:rPr lang="en-US" sz="2200" b="0" strike="noStrike" spc="-1">
                <a:solidFill>
                  <a:srgbClr val="000000"/>
                </a:solidFill>
                <a:latin typeface="Calibri"/>
                <a:ea typeface="Calibri"/>
              </a:rPr>
              <a:t>The system will extract image features for this query.</a:t>
            </a:r>
            <a:endParaRPr lang="en-US" sz="2200" b="0" strike="noStrike" spc="-1">
              <a:latin typeface="Arial"/>
            </a:endParaRPr>
          </a:p>
          <a:p>
            <a:pPr>
              <a:lnSpc>
                <a:spcPct val="100000"/>
              </a:lnSpc>
            </a:pPr>
            <a:endParaRPr lang="en-US" sz="2200" b="0" strike="noStrike" spc="-1">
              <a:latin typeface="Arial"/>
            </a:endParaRPr>
          </a:p>
          <a:p>
            <a:pPr marL="343080" indent="-342360">
              <a:lnSpc>
                <a:spcPct val="100000"/>
              </a:lnSpc>
              <a:buClr>
                <a:srgbClr val="000000"/>
              </a:buClr>
              <a:buFont typeface="Arial"/>
              <a:buChar char="•"/>
            </a:pPr>
            <a:r>
              <a:rPr lang="en-US" sz="2200" b="0" strike="noStrike" spc="-1">
                <a:solidFill>
                  <a:srgbClr val="000000"/>
                </a:solidFill>
                <a:latin typeface="Calibri"/>
                <a:ea typeface="Calibri"/>
              </a:rPr>
              <a:t> It will compare these features with that of other images in a database.</a:t>
            </a:r>
            <a:endParaRPr lang="en-US" sz="2200" b="0" strike="noStrike" spc="-1">
              <a:latin typeface="Arial"/>
            </a:endParaRPr>
          </a:p>
          <a:p>
            <a:pPr>
              <a:lnSpc>
                <a:spcPct val="100000"/>
              </a:lnSpc>
            </a:pPr>
            <a:endParaRPr lang="en-US" sz="2200" b="0" strike="noStrike" spc="-1">
              <a:latin typeface="Arial"/>
            </a:endParaRPr>
          </a:p>
          <a:p>
            <a:pPr marL="343080" indent="-342360">
              <a:lnSpc>
                <a:spcPct val="100000"/>
              </a:lnSpc>
              <a:buClr>
                <a:srgbClr val="000000"/>
              </a:buClr>
              <a:buFont typeface="Arial"/>
              <a:buChar char="•"/>
            </a:pPr>
            <a:r>
              <a:rPr lang="en-US" sz="2200" b="0" strike="noStrike" spc="-1">
                <a:solidFill>
                  <a:srgbClr val="000000"/>
                </a:solidFill>
                <a:latin typeface="Calibri"/>
                <a:ea typeface="Calibri"/>
              </a:rPr>
              <a:t>Relevant results will be displayed to the user. </a:t>
            </a:r>
            <a:endParaRPr lang="en-US" sz="2200" b="0" strike="noStrike" spc="-1">
              <a:latin typeface="Arial"/>
            </a:endParaRPr>
          </a:p>
        </p:txBody>
      </p:sp>
      <p:sp>
        <p:nvSpPr>
          <p:cNvPr id="12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1C117869-6E87-4067-ACB5-3349FB6D9262}" type="slidenum">
              <a:rPr lang="en-US" sz="1200" b="0" strike="noStrike" spc="-1">
                <a:solidFill>
                  <a:srgbClr val="888888"/>
                </a:solidFill>
                <a:latin typeface="Calibri"/>
                <a:ea typeface="Calibri"/>
              </a:rPr>
              <a:t>9</a:t>
            </a:fld>
            <a:endParaRPr lang="en-US" sz="1200" b="0" strike="noStrike" spc="-1">
              <a:latin typeface="Arial"/>
            </a:endParaRPr>
          </a:p>
        </p:txBody>
      </p:sp>
      <p:sp>
        <p:nvSpPr>
          <p:cNvPr id="122"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888888"/>
                </a:solidFill>
                <a:latin typeface="Calibri"/>
                <a:ea typeface="Calibri"/>
              </a:rPr>
              <a:t>Project</a:t>
            </a:r>
            <a:endParaRPr lang="en-US" sz="1200" b="0" strike="noStrike" spc="-1">
              <a:latin typeface="Arial"/>
            </a:endParaRPr>
          </a:p>
        </p:txBody>
      </p:sp>
      <p:sp>
        <p:nvSpPr>
          <p:cNvPr id="123" name="CustomShape 5"/>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1200" b="0" strike="noStrike" spc="-1">
                <a:solidFill>
                  <a:srgbClr val="888888"/>
                </a:solidFill>
                <a:latin typeface="Calibri"/>
                <a:ea typeface="Calibri"/>
              </a:rPr>
              <a:t>20/05/2023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924</TotalTime>
  <Words>1085</Words>
  <Application>Microsoft Office PowerPoint</Application>
  <PresentationFormat>On-screen Show (4:3)</PresentationFormat>
  <Paragraphs>263</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DejaVu Sans</vt:lpstr>
      <vt:lpstr>Roboto</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vt:lpstr>
      <vt:lpstr>RESULTS</vt:lpstr>
      <vt:lpstr>RESULTS</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DELL</dc:creator>
  <dc:description/>
  <cp:lastModifiedBy>M Osama Nusrat</cp:lastModifiedBy>
  <cp:revision>24</cp:revision>
  <dcterms:modified xsi:type="dcterms:W3CDTF">2023-05-20T18:23:09Z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