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75" r:id="rId5"/>
    <p:sldId id="276" r:id="rId6"/>
    <p:sldId id="270" r:id="rId7"/>
    <p:sldId id="259" r:id="rId8"/>
    <p:sldId id="265" r:id="rId9"/>
    <p:sldId id="266" r:id="rId10"/>
    <p:sldId id="267" r:id="rId11"/>
    <p:sldId id="271" r:id="rId12"/>
    <p:sldId id="272" r:id="rId13"/>
    <p:sldId id="260" r:id="rId14"/>
    <p:sldId id="268" r:id="rId15"/>
    <p:sldId id="261" r:id="rId16"/>
    <p:sldId id="262" r:id="rId17"/>
    <p:sldId id="274" r:id="rId18"/>
    <p:sldId id="277" r:id="rId19"/>
    <p:sldId id="273" r:id="rId20"/>
    <p:sldId id="263" r:id="rId21"/>
    <p:sldId id="282" r:id="rId22"/>
    <p:sldId id="283" r:id="rId23"/>
    <p:sldId id="279"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49" d="100"/>
          <a:sy n="49" d="100"/>
        </p:scale>
        <p:origin x="3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248756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BED29E-4524-4588-8C30-478925AB17CC}"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33626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85721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336152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3779237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EBED29E-4524-4588-8C30-478925AB17CC}"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30945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EBED29E-4524-4588-8C30-478925AB17CC}" type="datetimeFigureOut">
              <a:rPr lang="en-US" smtClean="0"/>
              <a:t>5/30/2022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38376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2527106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37307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90200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BED29E-4524-4588-8C30-478925AB17CC}"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307895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BED29E-4524-4588-8C30-478925AB17CC}"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30607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BED29E-4524-4588-8C30-478925AB17CC}"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84175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BED29E-4524-4588-8C30-478925AB17CC}"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96688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ED29E-4524-4588-8C30-478925AB17CC}"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205572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BED29E-4524-4588-8C30-478925AB17CC}"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52845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BED29E-4524-4588-8C30-478925AB17CC}"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C1AB13-D3D0-4081-9DBB-D7A842EE9569}" type="slidenum">
              <a:rPr lang="en-US" smtClean="0"/>
              <a:t>‹#›</a:t>
            </a:fld>
            <a:endParaRPr lang="en-US"/>
          </a:p>
        </p:txBody>
      </p:sp>
    </p:spTree>
    <p:extLst>
      <p:ext uri="{BB962C8B-B14F-4D97-AF65-F5344CB8AC3E}">
        <p14:creationId xmlns:p14="http://schemas.microsoft.com/office/powerpoint/2010/main" val="131286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EBED29E-4524-4588-8C30-478925AB17CC}" type="datetimeFigureOut">
              <a:rPr lang="en-US" smtClean="0"/>
              <a:t>5/30/2022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C1AB13-D3D0-4081-9DBB-D7A842EE9569}" type="slidenum">
              <a:rPr lang="en-US" smtClean="0"/>
              <a:t>‹#›</a:t>
            </a:fld>
            <a:endParaRPr lang="en-US"/>
          </a:p>
        </p:txBody>
      </p:sp>
    </p:spTree>
    <p:extLst>
      <p:ext uri="{BB962C8B-B14F-4D97-AF65-F5344CB8AC3E}">
        <p14:creationId xmlns:p14="http://schemas.microsoft.com/office/powerpoint/2010/main" val="4039394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815" y="763427"/>
            <a:ext cx="10903201" cy="2517952"/>
          </a:xfrm>
        </p:spPr>
        <p:txBody>
          <a:bodyPr/>
          <a:lstStyle/>
          <a:p>
            <a:r>
              <a:rPr lang="en-US" sz="2800" dirty="0" smtClean="0"/>
              <a:t>URDU IMAGE CAPTION GENERATION USING DEEP LEARNING</a:t>
            </a:r>
            <a:endParaRPr lang="en-US" sz="2800" dirty="0"/>
          </a:p>
        </p:txBody>
      </p:sp>
      <p:sp>
        <p:nvSpPr>
          <p:cNvPr id="3" name="Subtitle 2"/>
          <p:cNvSpPr>
            <a:spLocks noGrp="1"/>
          </p:cNvSpPr>
          <p:nvPr>
            <p:ph type="subTitle" idx="1"/>
          </p:nvPr>
        </p:nvSpPr>
        <p:spPr>
          <a:xfrm>
            <a:off x="1802166" y="4644214"/>
            <a:ext cx="8825658" cy="1321579"/>
          </a:xfrm>
        </p:spPr>
        <p:txBody>
          <a:bodyPr/>
          <a:lstStyle/>
          <a:p>
            <a:pPr algn="ctr"/>
            <a:r>
              <a:rPr lang="en-US" dirty="0" smtClean="0">
                <a:solidFill>
                  <a:schemeClr val="bg1"/>
                </a:solidFill>
              </a:rPr>
              <a:t>Muhammad Osama Nusrat</a:t>
            </a:r>
          </a:p>
          <a:p>
            <a:pPr algn="ctr"/>
            <a:r>
              <a:rPr lang="en-US" dirty="0" smtClean="0">
                <a:solidFill>
                  <a:schemeClr val="bg1"/>
                </a:solidFill>
              </a:rPr>
              <a:t>21I-2169</a:t>
            </a:r>
          </a:p>
          <a:p>
            <a:pPr algn="ctr"/>
            <a:r>
              <a:rPr lang="en-US" dirty="0" smtClean="0">
                <a:solidFill>
                  <a:schemeClr val="bg1"/>
                </a:solidFill>
              </a:rPr>
              <a:t>MS-AI</a:t>
            </a:r>
          </a:p>
          <a:p>
            <a:pPr algn="ctr"/>
            <a:endParaRPr lang="en-US" dirty="0">
              <a:solidFill>
                <a:schemeClr val="bg1"/>
              </a:solidFill>
            </a:endParaRPr>
          </a:p>
        </p:txBody>
      </p:sp>
    </p:spTree>
    <p:extLst>
      <p:ext uri="{BB962C8B-B14F-4D97-AF65-F5344CB8AC3E}">
        <p14:creationId xmlns:p14="http://schemas.microsoft.com/office/powerpoint/2010/main" val="1886495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832" y="1141046"/>
            <a:ext cx="10324122" cy="539585"/>
          </a:xfrm>
        </p:spPr>
        <p:txBody>
          <a:bodyPr/>
          <a:lstStyle/>
          <a:p>
            <a:r>
              <a:rPr lang="en-US" sz="2800" b="1" dirty="0"/>
              <a:t>Deep learning based automatic image caption generation</a:t>
            </a:r>
            <a:endParaRPr lang="en-US" sz="2800" dirty="0"/>
          </a:p>
        </p:txBody>
      </p:sp>
      <p:sp>
        <p:nvSpPr>
          <p:cNvPr id="3" name="Content Placeholder 2"/>
          <p:cNvSpPr>
            <a:spLocks noGrp="1"/>
          </p:cNvSpPr>
          <p:nvPr>
            <p:ph idx="1"/>
          </p:nvPr>
        </p:nvSpPr>
        <p:spPr/>
        <p:txBody>
          <a:bodyPr/>
          <a:lstStyle/>
          <a:p>
            <a:r>
              <a:rPr lang="en-US" dirty="0" smtClean="0"/>
              <a:t>Inception V3 is used as an encoder. And GRU as a decoder.</a:t>
            </a:r>
          </a:p>
          <a:p>
            <a:endParaRPr lang="en-US" dirty="0"/>
          </a:p>
          <a:p>
            <a:r>
              <a:rPr lang="en-US" dirty="0" smtClean="0"/>
              <a:t>Attention model is added to capture only the relevant details in image.</a:t>
            </a:r>
          </a:p>
          <a:p>
            <a:endParaRPr lang="en-US" dirty="0"/>
          </a:p>
          <a:p>
            <a:r>
              <a:rPr lang="en-US" dirty="0" smtClean="0"/>
              <a:t>MSCOCO dataset is used.</a:t>
            </a:r>
          </a:p>
          <a:p>
            <a:endParaRPr lang="en-US" dirty="0"/>
          </a:p>
          <a:p>
            <a:r>
              <a:rPr lang="en-US" dirty="0" smtClean="0"/>
              <a:t>As dataset is large so GRU is not good for generating captions.</a:t>
            </a: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860751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58093"/>
            <a:ext cx="9942892" cy="1422724"/>
          </a:xfrm>
        </p:spPr>
        <p:txBody>
          <a:bodyPr/>
          <a:lstStyle/>
          <a:p>
            <a:r>
              <a:rPr lang="en-US" sz="2800" b="1" dirty="0"/>
              <a:t>Image Caption Generator Using Attention Mechanism</a:t>
            </a:r>
            <a:r>
              <a:rPr lang="en-US" dirty="0"/>
              <a:t/>
            </a:r>
            <a:br>
              <a:rPr lang="en-US" dirty="0"/>
            </a:br>
            <a:endParaRPr lang="en-US" dirty="0"/>
          </a:p>
        </p:txBody>
      </p:sp>
      <p:sp>
        <p:nvSpPr>
          <p:cNvPr id="3" name="Content Placeholder 2"/>
          <p:cNvSpPr>
            <a:spLocks noGrp="1"/>
          </p:cNvSpPr>
          <p:nvPr>
            <p:ph idx="1"/>
          </p:nvPr>
        </p:nvSpPr>
        <p:spPr>
          <a:xfrm>
            <a:off x="1154954" y="2782276"/>
            <a:ext cx="10482154" cy="3237523"/>
          </a:xfrm>
        </p:spPr>
        <p:txBody>
          <a:bodyPr/>
          <a:lstStyle/>
          <a:p>
            <a:r>
              <a:rPr lang="en-US" dirty="0" smtClean="0"/>
              <a:t>Inception V3  as a CNN for feature extraction and GRU as a decoder.</a:t>
            </a:r>
          </a:p>
          <a:p>
            <a:endParaRPr lang="en-US" dirty="0" smtClean="0"/>
          </a:p>
          <a:p>
            <a:r>
              <a:rPr lang="en-US" dirty="0" smtClean="0"/>
              <a:t>MS-Coco dataset is used.</a:t>
            </a:r>
          </a:p>
          <a:p>
            <a:endParaRPr lang="en-US" dirty="0" smtClean="0"/>
          </a:p>
          <a:p>
            <a:r>
              <a:rPr lang="en-US" dirty="0" smtClean="0"/>
              <a:t>Use of attention model to capture only the relevant details in the image.</a:t>
            </a:r>
          </a:p>
          <a:p>
            <a:endParaRPr lang="en-US" dirty="0" smtClean="0"/>
          </a:p>
          <a:p>
            <a:r>
              <a:rPr lang="en-US" dirty="0" smtClean="0"/>
              <a:t>GRU is used because training images are less . </a:t>
            </a:r>
          </a:p>
          <a:p>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813409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230" y="1016000"/>
            <a:ext cx="11027508" cy="1133555"/>
          </a:xfrm>
        </p:spPr>
        <p:txBody>
          <a:bodyPr/>
          <a:lstStyle/>
          <a:p>
            <a:r>
              <a:rPr lang="en-US" sz="2800" b="1" dirty="0"/>
              <a:t>Efficient Urdu Caption Generation using Attention based LSTM</a:t>
            </a:r>
            <a:r>
              <a:rPr lang="en-US" sz="2800" dirty="0"/>
              <a:t/>
            </a:r>
            <a:br>
              <a:rPr lang="en-US" sz="2800" dirty="0"/>
            </a:br>
            <a:endParaRPr lang="en-US" sz="2800" dirty="0"/>
          </a:p>
        </p:txBody>
      </p:sp>
      <p:sp>
        <p:nvSpPr>
          <p:cNvPr id="3" name="Content Placeholder 2"/>
          <p:cNvSpPr>
            <a:spLocks noGrp="1"/>
          </p:cNvSpPr>
          <p:nvPr>
            <p:ph idx="1"/>
          </p:nvPr>
        </p:nvSpPr>
        <p:spPr>
          <a:xfrm>
            <a:off x="1154954" y="2603500"/>
            <a:ext cx="10388369" cy="3416300"/>
          </a:xfrm>
        </p:spPr>
        <p:txBody>
          <a:bodyPr/>
          <a:lstStyle/>
          <a:p>
            <a:r>
              <a:rPr lang="en-US" dirty="0" smtClean="0"/>
              <a:t> Only paper which have done some work in generating </a:t>
            </a:r>
            <a:r>
              <a:rPr lang="en-US" dirty="0" err="1" smtClean="0"/>
              <a:t>urdu</a:t>
            </a:r>
            <a:r>
              <a:rPr lang="en-US" dirty="0" smtClean="0"/>
              <a:t> captions.</a:t>
            </a:r>
            <a:endParaRPr lang="en-US" dirty="0"/>
          </a:p>
          <a:p>
            <a:r>
              <a:rPr lang="en-US" dirty="0" smtClean="0"/>
              <a:t>Flickr 8k dataset used and 700 images were manually annotated in </a:t>
            </a:r>
            <a:r>
              <a:rPr lang="en-US" dirty="0" err="1" smtClean="0"/>
              <a:t>urdu</a:t>
            </a:r>
            <a:r>
              <a:rPr lang="en-US" dirty="0" smtClean="0"/>
              <a:t> with each image having 5 captions respectively.</a:t>
            </a:r>
          </a:p>
          <a:p>
            <a:r>
              <a:rPr lang="en-US" dirty="0" smtClean="0"/>
              <a:t>Resnet</a:t>
            </a:r>
            <a:r>
              <a:rPr lang="en-US" dirty="0"/>
              <a:t>-</a:t>
            </a:r>
            <a:r>
              <a:rPr lang="en-US" dirty="0" smtClean="0"/>
              <a:t>101 was used for feature extraction and GRU for generating captions.</a:t>
            </a:r>
          </a:p>
          <a:p>
            <a:r>
              <a:rPr lang="en-US" dirty="0" smtClean="0"/>
              <a:t>Vocabulary of </a:t>
            </a:r>
            <a:r>
              <a:rPr lang="en-US" dirty="0" err="1" smtClean="0"/>
              <a:t>urdu</a:t>
            </a:r>
            <a:r>
              <a:rPr lang="en-US" dirty="0" smtClean="0"/>
              <a:t>  words was less  due to less no of images.</a:t>
            </a:r>
          </a:p>
          <a:p>
            <a:r>
              <a:rPr lang="en-US" dirty="0" smtClean="0"/>
              <a:t>Some of the captions generated were not relevant to the images.</a:t>
            </a:r>
            <a:endParaRPr lang="en-US" dirty="0"/>
          </a:p>
        </p:txBody>
      </p:sp>
    </p:spTree>
    <p:extLst>
      <p:ext uri="{BB962C8B-B14F-4D97-AF65-F5344CB8AC3E}">
        <p14:creationId xmlns:p14="http://schemas.microsoft.com/office/powerpoint/2010/main" val="838770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Literature Summary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6588656"/>
              </p:ext>
            </p:extLst>
          </p:nvPr>
        </p:nvGraphicFramePr>
        <p:xfrm>
          <a:off x="679694" y="2555630"/>
          <a:ext cx="10745789" cy="3383280"/>
        </p:xfrm>
        <a:graphic>
          <a:graphicData uri="http://schemas.openxmlformats.org/drawingml/2006/table">
            <a:tbl>
              <a:tblPr firstRow="1" bandRow="1">
                <a:tableStyleId>{5C22544A-7EE6-4342-B048-85BDC9FD1C3A}</a:tableStyleId>
              </a:tblPr>
              <a:tblGrid>
                <a:gridCol w="970736">
                  <a:extLst>
                    <a:ext uri="{9D8B030D-6E8A-4147-A177-3AD203B41FA5}">
                      <a16:colId xmlns:a16="http://schemas.microsoft.com/office/drawing/2014/main" val="1693594586"/>
                    </a:ext>
                  </a:extLst>
                </a:gridCol>
                <a:gridCol w="938398">
                  <a:extLst>
                    <a:ext uri="{9D8B030D-6E8A-4147-A177-3AD203B41FA5}">
                      <a16:colId xmlns:a16="http://schemas.microsoft.com/office/drawing/2014/main" val="3007843925"/>
                    </a:ext>
                  </a:extLst>
                </a:gridCol>
                <a:gridCol w="1028382">
                  <a:extLst>
                    <a:ext uri="{9D8B030D-6E8A-4147-A177-3AD203B41FA5}">
                      <a16:colId xmlns:a16="http://schemas.microsoft.com/office/drawing/2014/main" val="3149868445"/>
                    </a:ext>
                  </a:extLst>
                </a:gridCol>
                <a:gridCol w="2048943">
                  <a:extLst>
                    <a:ext uri="{9D8B030D-6E8A-4147-A177-3AD203B41FA5}">
                      <a16:colId xmlns:a16="http://schemas.microsoft.com/office/drawing/2014/main" val="798163577"/>
                    </a:ext>
                  </a:extLst>
                </a:gridCol>
                <a:gridCol w="1336431">
                  <a:extLst>
                    <a:ext uri="{9D8B030D-6E8A-4147-A177-3AD203B41FA5}">
                      <a16:colId xmlns:a16="http://schemas.microsoft.com/office/drawing/2014/main" val="3532812616"/>
                    </a:ext>
                  </a:extLst>
                </a:gridCol>
                <a:gridCol w="2514465">
                  <a:extLst>
                    <a:ext uri="{9D8B030D-6E8A-4147-A177-3AD203B41FA5}">
                      <a16:colId xmlns:a16="http://schemas.microsoft.com/office/drawing/2014/main" val="4143267491"/>
                    </a:ext>
                  </a:extLst>
                </a:gridCol>
                <a:gridCol w="1908434">
                  <a:extLst>
                    <a:ext uri="{9D8B030D-6E8A-4147-A177-3AD203B41FA5}">
                      <a16:colId xmlns:a16="http://schemas.microsoft.com/office/drawing/2014/main" val="385641550"/>
                    </a:ext>
                  </a:extLst>
                </a:gridCol>
              </a:tblGrid>
              <a:tr h="353243">
                <a:tc>
                  <a:txBody>
                    <a:bodyPr/>
                    <a:lstStyle/>
                    <a:p>
                      <a:r>
                        <a:rPr lang="en-US" dirty="0" smtClean="0"/>
                        <a:t>Author</a:t>
                      </a:r>
                      <a:endParaRPr lang="en-US" dirty="0"/>
                    </a:p>
                  </a:txBody>
                  <a:tcPr/>
                </a:tc>
                <a:tc>
                  <a:txBody>
                    <a:bodyPr/>
                    <a:lstStyle/>
                    <a:p>
                      <a:r>
                        <a:rPr lang="en-US" dirty="0" smtClean="0"/>
                        <a:t>Encoder</a:t>
                      </a:r>
                      <a:endParaRPr lang="en-US" dirty="0"/>
                    </a:p>
                  </a:txBody>
                  <a:tcPr/>
                </a:tc>
                <a:tc>
                  <a:txBody>
                    <a:bodyPr/>
                    <a:lstStyle/>
                    <a:p>
                      <a:r>
                        <a:rPr lang="en-US" dirty="0" smtClean="0"/>
                        <a:t>Decoder</a:t>
                      </a:r>
                      <a:endParaRPr lang="en-US" dirty="0"/>
                    </a:p>
                  </a:txBody>
                  <a:tcPr/>
                </a:tc>
                <a:tc>
                  <a:txBody>
                    <a:bodyPr/>
                    <a:lstStyle/>
                    <a:p>
                      <a:r>
                        <a:rPr lang="en-US" dirty="0" smtClean="0"/>
                        <a:t>Dataset</a:t>
                      </a:r>
                      <a:endParaRPr lang="en-US" dirty="0"/>
                    </a:p>
                  </a:txBody>
                  <a:tcPr/>
                </a:tc>
                <a:tc>
                  <a:txBody>
                    <a:bodyPr/>
                    <a:lstStyle/>
                    <a:p>
                      <a:r>
                        <a:rPr lang="en-US" sz="1600" dirty="0" smtClean="0"/>
                        <a:t>Attention</a:t>
                      </a:r>
                    </a:p>
                    <a:p>
                      <a:r>
                        <a:rPr lang="en-US" sz="1600" dirty="0" smtClean="0"/>
                        <a:t>used</a:t>
                      </a:r>
                      <a:endParaRPr lang="en-US" sz="1600" dirty="0"/>
                    </a:p>
                  </a:txBody>
                  <a:tcPr/>
                </a:tc>
                <a:tc>
                  <a:txBody>
                    <a:bodyPr/>
                    <a:lstStyle/>
                    <a:p>
                      <a:pPr algn="ctr"/>
                      <a:r>
                        <a:rPr lang="en-US" sz="2000" dirty="0" smtClean="0"/>
                        <a:t>Strength</a:t>
                      </a:r>
                      <a:endParaRPr lang="en-US" sz="2000" dirty="0"/>
                    </a:p>
                  </a:txBody>
                  <a:tcPr/>
                </a:tc>
                <a:tc>
                  <a:txBody>
                    <a:bodyPr/>
                    <a:lstStyle/>
                    <a:p>
                      <a:r>
                        <a:rPr lang="en-US" dirty="0" smtClean="0"/>
                        <a:t>Weakness/ Improvement</a:t>
                      </a:r>
                      <a:endParaRPr lang="en-US" dirty="0"/>
                    </a:p>
                  </a:txBody>
                  <a:tcPr/>
                </a:tc>
                <a:extLst>
                  <a:ext uri="{0D108BD9-81ED-4DB2-BD59-A6C34878D82A}">
                    <a16:rowId xmlns:a16="http://schemas.microsoft.com/office/drawing/2014/main" val="1904255500"/>
                  </a:ext>
                </a:extLst>
              </a:tr>
              <a:tr h="524677">
                <a:tc>
                  <a:txBody>
                    <a:bodyPr/>
                    <a:lstStyle/>
                    <a:p>
                      <a:r>
                        <a:rPr lang="en-US" dirty="0" smtClean="0"/>
                        <a:t>Wang </a:t>
                      </a:r>
                      <a:r>
                        <a:rPr lang="en-US" dirty="0" err="1" smtClean="0"/>
                        <a:t>etal</a:t>
                      </a:r>
                      <a:endParaRPr lang="en-US" dirty="0"/>
                    </a:p>
                  </a:txBody>
                  <a:tcPr/>
                </a:tc>
                <a:tc>
                  <a:txBody>
                    <a:bodyPr/>
                    <a:lstStyle/>
                    <a:p>
                      <a:r>
                        <a:rPr lang="en-US" dirty="0" smtClean="0"/>
                        <a:t>Vgg16</a:t>
                      </a:r>
                      <a:endParaRPr lang="en-US" dirty="0"/>
                    </a:p>
                  </a:txBody>
                  <a:tcPr/>
                </a:tc>
                <a:tc>
                  <a:txBody>
                    <a:bodyPr/>
                    <a:lstStyle/>
                    <a:p>
                      <a:r>
                        <a:rPr lang="en-US" dirty="0" smtClean="0"/>
                        <a:t>Bi-LSTM</a:t>
                      </a:r>
                      <a:endParaRPr lang="en-US" dirty="0"/>
                    </a:p>
                  </a:txBody>
                  <a:tcPr/>
                </a:tc>
                <a:tc>
                  <a:txBody>
                    <a:bodyPr/>
                    <a:lstStyle/>
                    <a:p>
                      <a:r>
                        <a:rPr lang="en-US" dirty="0" smtClean="0"/>
                        <a:t>Flickr8k,30k,</a:t>
                      </a:r>
                      <a:r>
                        <a:rPr lang="en-US" baseline="0" dirty="0" smtClean="0"/>
                        <a:t> MS-Coco</a:t>
                      </a:r>
                      <a:endParaRPr lang="en-US" dirty="0"/>
                    </a:p>
                  </a:txBody>
                  <a:tcPr/>
                </a:tc>
                <a:tc>
                  <a:txBody>
                    <a:bodyPr/>
                    <a:lstStyle/>
                    <a:p>
                      <a:r>
                        <a:rPr lang="en-US" dirty="0" smtClean="0"/>
                        <a:t>No</a:t>
                      </a:r>
                      <a:endParaRPr lang="en-US" dirty="0"/>
                    </a:p>
                  </a:txBody>
                  <a:tcPr/>
                </a:tc>
                <a:tc>
                  <a:txBody>
                    <a:bodyPr/>
                    <a:lstStyle/>
                    <a:p>
                      <a:r>
                        <a:rPr lang="en-US" dirty="0" smtClean="0"/>
                        <a:t>Use</a:t>
                      </a:r>
                      <a:r>
                        <a:rPr lang="en-US" baseline="0" dirty="0" smtClean="0"/>
                        <a:t> of bidirectional RNN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Use</a:t>
                      </a:r>
                      <a:r>
                        <a:rPr lang="en-US" baseline="0" dirty="0" smtClean="0"/>
                        <a:t> of better CNN architecture</a:t>
                      </a:r>
                      <a:endParaRPr lang="en-US" dirty="0" smtClean="0"/>
                    </a:p>
                    <a:p>
                      <a:endParaRPr lang="en-US" dirty="0"/>
                    </a:p>
                  </a:txBody>
                  <a:tcPr/>
                </a:tc>
                <a:extLst>
                  <a:ext uri="{0D108BD9-81ED-4DB2-BD59-A6C34878D82A}">
                    <a16:rowId xmlns:a16="http://schemas.microsoft.com/office/drawing/2014/main" val="2199301988"/>
                  </a:ext>
                </a:extLst>
              </a:tr>
              <a:tr h="524677">
                <a:tc>
                  <a:txBody>
                    <a:bodyPr/>
                    <a:lstStyle/>
                    <a:p>
                      <a:r>
                        <a:rPr lang="en-US" dirty="0" err="1" smtClean="0"/>
                        <a:t>Jabade</a:t>
                      </a:r>
                      <a:r>
                        <a:rPr lang="en-US" dirty="0" smtClean="0"/>
                        <a:t> </a:t>
                      </a:r>
                      <a:r>
                        <a:rPr lang="en-US" dirty="0" err="1" smtClean="0"/>
                        <a:t>etal</a:t>
                      </a:r>
                      <a:endParaRPr lang="en-US" dirty="0"/>
                    </a:p>
                  </a:txBody>
                  <a:tcPr/>
                </a:tc>
                <a:tc>
                  <a:txBody>
                    <a:bodyPr/>
                    <a:lstStyle/>
                    <a:p>
                      <a:r>
                        <a:rPr lang="en-US" dirty="0" smtClean="0"/>
                        <a:t>Vgg19</a:t>
                      </a:r>
                      <a:endParaRPr lang="en-US" dirty="0"/>
                    </a:p>
                  </a:txBody>
                  <a:tcPr/>
                </a:tc>
                <a:tc>
                  <a:txBody>
                    <a:bodyPr/>
                    <a:lstStyle/>
                    <a:p>
                      <a:r>
                        <a:rPr lang="en-US" dirty="0" smtClean="0"/>
                        <a:t>LSTM</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Flickr8k,30k,</a:t>
                      </a:r>
                      <a:r>
                        <a:rPr lang="en-US" baseline="0" dirty="0" smtClean="0"/>
                        <a:t> MS-Coco</a:t>
                      </a:r>
                      <a:endParaRPr lang="en-US" dirty="0" smtClean="0"/>
                    </a:p>
                    <a:p>
                      <a:endParaRPr lang="en-US" dirty="0"/>
                    </a:p>
                  </a:txBody>
                  <a:tcPr/>
                </a:tc>
                <a:tc>
                  <a:txBody>
                    <a:bodyPr/>
                    <a:lstStyle/>
                    <a:p>
                      <a:r>
                        <a:rPr lang="en-US" dirty="0" smtClean="0"/>
                        <a:t>No</a:t>
                      </a:r>
                      <a:endParaRPr lang="en-US" dirty="0"/>
                    </a:p>
                  </a:txBody>
                  <a:tcPr/>
                </a:tc>
                <a:tc>
                  <a:txBody>
                    <a:bodyPr/>
                    <a:lstStyle/>
                    <a:p>
                      <a:r>
                        <a:rPr lang="en-US" dirty="0" smtClean="0"/>
                        <a:t>Vanishing gradient issue</a:t>
                      </a:r>
                      <a:r>
                        <a:rPr lang="en-US" baseline="0" dirty="0" smtClean="0"/>
                        <a:t> discarded due to LSTM</a:t>
                      </a:r>
                      <a:endParaRPr lang="en-US" dirty="0"/>
                    </a:p>
                  </a:txBody>
                  <a:tcPr/>
                </a:tc>
                <a:tc>
                  <a:txBody>
                    <a:bodyPr/>
                    <a:lstStyle/>
                    <a:p>
                      <a:r>
                        <a:rPr lang="en-US" dirty="0" smtClean="0"/>
                        <a:t>Use</a:t>
                      </a:r>
                      <a:r>
                        <a:rPr lang="en-US" baseline="0" dirty="0" smtClean="0"/>
                        <a:t> of better CNN architecture</a:t>
                      </a:r>
                      <a:endParaRPr lang="en-US" dirty="0"/>
                    </a:p>
                  </a:txBody>
                  <a:tcPr/>
                </a:tc>
                <a:extLst>
                  <a:ext uri="{0D108BD9-81ED-4DB2-BD59-A6C34878D82A}">
                    <a16:rowId xmlns:a16="http://schemas.microsoft.com/office/drawing/2014/main" val="3350562215"/>
                  </a:ext>
                </a:extLst>
              </a:tr>
              <a:tr h="524677">
                <a:tc>
                  <a:txBody>
                    <a:bodyPr/>
                    <a:lstStyle/>
                    <a:p>
                      <a:r>
                        <a:rPr lang="en-US" dirty="0" smtClean="0"/>
                        <a:t>Kim </a:t>
                      </a:r>
                      <a:r>
                        <a:rPr lang="en-US" dirty="0" err="1" smtClean="0"/>
                        <a:t>etal</a:t>
                      </a:r>
                      <a:endParaRPr lang="en-US" dirty="0"/>
                    </a:p>
                  </a:txBody>
                  <a:tcPr/>
                </a:tc>
                <a:tc>
                  <a:txBody>
                    <a:bodyPr/>
                    <a:lstStyle/>
                    <a:p>
                      <a:r>
                        <a:rPr lang="en-US" dirty="0" smtClean="0"/>
                        <a:t>Vgg16</a:t>
                      </a:r>
                      <a:endParaRPr lang="en-US" dirty="0"/>
                    </a:p>
                  </a:txBody>
                  <a:tcPr/>
                </a:tc>
                <a:tc>
                  <a:txBody>
                    <a:bodyPr/>
                    <a:lstStyle/>
                    <a:p>
                      <a:r>
                        <a:rPr lang="en-US" dirty="0" smtClean="0"/>
                        <a:t>LSTM</a:t>
                      </a:r>
                      <a:endParaRPr lang="en-US" dirty="0"/>
                    </a:p>
                  </a:txBody>
                  <a:tcPr/>
                </a:tc>
                <a:tc>
                  <a:txBody>
                    <a:bodyPr/>
                    <a:lstStyle/>
                    <a:p>
                      <a:r>
                        <a:rPr lang="en-US" dirty="0" smtClean="0"/>
                        <a:t>Flickr8k,30k</a:t>
                      </a:r>
                      <a:endParaRPr lang="en-US" dirty="0"/>
                    </a:p>
                  </a:txBody>
                  <a:tcPr/>
                </a:tc>
                <a:tc>
                  <a:txBody>
                    <a:bodyPr/>
                    <a:lstStyle/>
                    <a:p>
                      <a:r>
                        <a:rPr lang="en-US" dirty="0" smtClean="0"/>
                        <a:t>Yes</a:t>
                      </a:r>
                      <a:endParaRPr lang="en-US" dirty="0"/>
                    </a:p>
                  </a:txBody>
                  <a:tcPr/>
                </a:tc>
                <a:tc>
                  <a:txBody>
                    <a:bodyPr/>
                    <a:lstStyle/>
                    <a:p>
                      <a:r>
                        <a:rPr lang="en-US" dirty="0" smtClean="0"/>
                        <a:t>Use of attention</a:t>
                      </a:r>
                      <a:r>
                        <a:rPr lang="en-US" baseline="0" dirty="0" smtClean="0"/>
                        <a:t> model</a:t>
                      </a:r>
                      <a:endParaRPr lang="en-US" dirty="0"/>
                    </a:p>
                  </a:txBody>
                  <a:tcPr/>
                </a:tc>
                <a:tc>
                  <a:txBody>
                    <a:bodyPr/>
                    <a:lstStyle/>
                    <a:p>
                      <a:r>
                        <a:rPr lang="en-US" dirty="0" smtClean="0"/>
                        <a:t> Nil</a:t>
                      </a:r>
                      <a:endParaRPr lang="en-US" dirty="0"/>
                    </a:p>
                  </a:txBody>
                  <a:tcPr/>
                </a:tc>
                <a:extLst>
                  <a:ext uri="{0D108BD9-81ED-4DB2-BD59-A6C34878D82A}">
                    <a16:rowId xmlns:a16="http://schemas.microsoft.com/office/drawing/2014/main" val="2738108449"/>
                  </a:ext>
                </a:extLst>
              </a:tr>
            </a:tbl>
          </a:graphicData>
        </a:graphic>
      </p:graphicFrame>
    </p:spTree>
    <p:extLst>
      <p:ext uri="{BB962C8B-B14F-4D97-AF65-F5344CB8AC3E}">
        <p14:creationId xmlns:p14="http://schemas.microsoft.com/office/powerpoint/2010/main" val="396750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4861488"/>
              </p:ext>
            </p:extLst>
          </p:nvPr>
        </p:nvGraphicFramePr>
        <p:xfrm>
          <a:off x="991576" y="2344616"/>
          <a:ext cx="10106271" cy="4299844"/>
        </p:xfrm>
        <a:graphic>
          <a:graphicData uri="http://schemas.openxmlformats.org/drawingml/2006/table">
            <a:tbl>
              <a:tblPr firstRow="1" bandRow="1">
                <a:tableStyleId>{5C22544A-7EE6-4342-B048-85BDC9FD1C3A}</a:tableStyleId>
              </a:tblPr>
              <a:tblGrid>
                <a:gridCol w="1443753">
                  <a:extLst>
                    <a:ext uri="{9D8B030D-6E8A-4147-A177-3AD203B41FA5}">
                      <a16:colId xmlns:a16="http://schemas.microsoft.com/office/drawing/2014/main" val="3981619843"/>
                    </a:ext>
                  </a:extLst>
                </a:gridCol>
                <a:gridCol w="1443753">
                  <a:extLst>
                    <a:ext uri="{9D8B030D-6E8A-4147-A177-3AD203B41FA5}">
                      <a16:colId xmlns:a16="http://schemas.microsoft.com/office/drawing/2014/main" val="2292284118"/>
                    </a:ext>
                  </a:extLst>
                </a:gridCol>
                <a:gridCol w="1443753">
                  <a:extLst>
                    <a:ext uri="{9D8B030D-6E8A-4147-A177-3AD203B41FA5}">
                      <a16:colId xmlns:a16="http://schemas.microsoft.com/office/drawing/2014/main" val="2487854329"/>
                    </a:ext>
                  </a:extLst>
                </a:gridCol>
                <a:gridCol w="1443753">
                  <a:extLst>
                    <a:ext uri="{9D8B030D-6E8A-4147-A177-3AD203B41FA5}">
                      <a16:colId xmlns:a16="http://schemas.microsoft.com/office/drawing/2014/main" val="2258149488"/>
                    </a:ext>
                  </a:extLst>
                </a:gridCol>
                <a:gridCol w="1126950">
                  <a:extLst>
                    <a:ext uri="{9D8B030D-6E8A-4147-A177-3AD203B41FA5}">
                      <a16:colId xmlns:a16="http://schemas.microsoft.com/office/drawing/2014/main" val="4106707745"/>
                    </a:ext>
                  </a:extLst>
                </a:gridCol>
                <a:gridCol w="1625600">
                  <a:extLst>
                    <a:ext uri="{9D8B030D-6E8A-4147-A177-3AD203B41FA5}">
                      <a16:colId xmlns:a16="http://schemas.microsoft.com/office/drawing/2014/main" val="745854590"/>
                    </a:ext>
                  </a:extLst>
                </a:gridCol>
                <a:gridCol w="1578709">
                  <a:extLst>
                    <a:ext uri="{9D8B030D-6E8A-4147-A177-3AD203B41FA5}">
                      <a16:colId xmlns:a16="http://schemas.microsoft.com/office/drawing/2014/main" val="1627799829"/>
                    </a:ext>
                  </a:extLst>
                </a:gridCol>
              </a:tblGrid>
              <a:tr h="757491">
                <a:tc>
                  <a:txBody>
                    <a:bodyPr/>
                    <a:lstStyle/>
                    <a:p>
                      <a:r>
                        <a:rPr lang="en-US" dirty="0" smtClean="0"/>
                        <a:t>Author</a:t>
                      </a:r>
                      <a:endParaRPr lang="en-US" dirty="0"/>
                    </a:p>
                  </a:txBody>
                  <a:tcPr/>
                </a:tc>
                <a:tc>
                  <a:txBody>
                    <a:bodyPr/>
                    <a:lstStyle/>
                    <a:p>
                      <a:r>
                        <a:rPr lang="en-US" dirty="0" smtClean="0"/>
                        <a:t>Encoder</a:t>
                      </a:r>
                      <a:endParaRPr lang="en-US" dirty="0"/>
                    </a:p>
                  </a:txBody>
                  <a:tcPr/>
                </a:tc>
                <a:tc>
                  <a:txBody>
                    <a:bodyPr/>
                    <a:lstStyle/>
                    <a:p>
                      <a:r>
                        <a:rPr lang="en-US" dirty="0" smtClean="0"/>
                        <a:t>Decoder</a:t>
                      </a:r>
                      <a:endParaRPr lang="en-US" dirty="0"/>
                    </a:p>
                  </a:txBody>
                  <a:tcPr/>
                </a:tc>
                <a:tc>
                  <a:txBody>
                    <a:bodyPr/>
                    <a:lstStyle/>
                    <a:p>
                      <a:r>
                        <a:rPr lang="en-US" dirty="0" smtClean="0"/>
                        <a:t>Dataset</a:t>
                      </a:r>
                      <a:endParaRPr lang="en-US" dirty="0"/>
                    </a:p>
                  </a:txBody>
                  <a:tcPr/>
                </a:tc>
                <a:tc>
                  <a:txBody>
                    <a:bodyPr/>
                    <a:lstStyle/>
                    <a:p>
                      <a:r>
                        <a:rPr lang="en-US" sz="1600" dirty="0" smtClean="0"/>
                        <a:t>Attention</a:t>
                      </a:r>
                    </a:p>
                    <a:p>
                      <a:r>
                        <a:rPr lang="en-US" sz="1600" dirty="0" smtClean="0"/>
                        <a:t>used</a:t>
                      </a:r>
                      <a:endParaRPr lang="en-US" sz="1600" dirty="0"/>
                    </a:p>
                  </a:txBody>
                  <a:tcPr/>
                </a:tc>
                <a:tc>
                  <a:txBody>
                    <a:bodyPr/>
                    <a:lstStyle/>
                    <a:p>
                      <a:pPr algn="ctr"/>
                      <a:r>
                        <a:rPr lang="en-US" sz="2000" dirty="0" smtClean="0"/>
                        <a:t>Strength</a:t>
                      </a:r>
                      <a:endParaRPr lang="en-US" sz="2000" dirty="0"/>
                    </a:p>
                  </a:txBody>
                  <a:tcPr/>
                </a:tc>
                <a:tc>
                  <a:txBody>
                    <a:bodyPr/>
                    <a:lstStyle/>
                    <a:p>
                      <a:r>
                        <a:rPr lang="en-US" dirty="0" smtClean="0"/>
                        <a:t>Weakness/Improvement</a:t>
                      </a:r>
                      <a:endParaRPr lang="en-US" dirty="0"/>
                    </a:p>
                  </a:txBody>
                  <a:tcPr/>
                </a:tc>
                <a:extLst>
                  <a:ext uri="{0D108BD9-81ED-4DB2-BD59-A6C34878D82A}">
                    <a16:rowId xmlns:a16="http://schemas.microsoft.com/office/drawing/2014/main" val="1493777552"/>
                  </a:ext>
                </a:extLst>
              </a:tr>
              <a:tr h="984738">
                <a:tc>
                  <a:txBody>
                    <a:bodyPr/>
                    <a:lstStyle/>
                    <a:p>
                      <a:r>
                        <a:rPr lang="en-US" dirty="0" err="1" smtClean="0"/>
                        <a:t>Kolhekar</a:t>
                      </a:r>
                      <a:r>
                        <a:rPr lang="en-US" dirty="0" smtClean="0"/>
                        <a:t> </a:t>
                      </a:r>
                      <a:r>
                        <a:rPr lang="en-US" dirty="0" err="1" smtClean="0"/>
                        <a:t>etal</a:t>
                      </a:r>
                      <a:endParaRPr lang="en-US" dirty="0"/>
                    </a:p>
                  </a:txBody>
                  <a:tcPr/>
                </a:tc>
                <a:tc>
                  <a:txBody>
                    <a:bodyPr/>
                    <a:lstStyle/>
                    <a:p>
                      <a:r>
                        <a:rPr lang="en-US" dirty="0" err="1" smtClean="0"/>
                        <a:t>Incetion+Resnet</a:t>
                      </a:r>
                      <a:endParaRPr lang="en-US" dirty="0"/>
                    </a:p>
                  </a:txBody>
                  <a:tcPr/>
                </a:tc>
                <a:tc>
                  <a:txBody>
                    <a:bodyPr/>
                    <a:lstStyle/>
                    <a:p>
                      <a:r>
                        <a:rPr lang="en-US" dirty="0" smtClean="0"/>
                        <a:t>GRU</a:t>
                      </a:r>
                      <a:endParaRPr lang="en-US" dirty="0"/>
                    </a:p>
                  </a:txBody>
                  <a:tcPr/>
                </a:tc>
                <a:tc>
                  <a:txBody>
                    <a:bodyPr/>
                    <a:lstStyle/>
                    <a:p>
                      <a:r>
                        <a:rPr lang="en-US" sz="1800" kern="1200" dirty="0" smtClean="0">
                          <a:solidFill>
                            <a:schemeClr val="dk1"/>
                          </a:solidFill>
                          <a:effectLst/>
                          <a:latin typeface="+mn-lt"/>
                          <a:ea typeface="+mn-ea"/>
                          <a:cs typeface="+mn-cs"/>
                        </a:rPr>
                        <a:t>MS-Coco</a:t>
                      </a:r>
                      <a:endParaRPr lang="en-US" dirty="0"/>
                    </a:p>
                  </a:txBody>
                  <a:tcPr/>
                </a:tc>
                <a:tc>
                  <a:txBody>
                    <a:bodyPr/>
                    <a:lstStyle/>
                    <a:p>
                      <a:r>
                        <a:rPr lang="en-US" dirty="0" smtClean="0"/>
                        <a:t>No</a:t>
                      </a:r>
                      <a:endParaRPr lang="en-US" dirty="0"/>
                    </a:p>
                  </a:txBody>
                  <a:tcPr/>
                </a:tc>
                <a:tc>
                  <a:txBody>
                    <a:bodyPr/>
                    <a:lstStyle/>
                    <a:p>
                      <a:r>
                        <a:rPr lang="en-US" dirty="0" smtClean="0"/>
                        <a:t>Use of Inception</a:t>
                      </a:r>
                      <a:r>
                        <a:rPr lang="en-US" baseline="0" dirty="0" smtClean="0"/>
                        <a:t> V</a:t>
                      </a:r>
                      <a:r>
                        <a:rPr lang="en-US" dirty="0" smtClean="0"/>
                        <a:t>2</a:t>
                      </a:r>
                      <a:endParaRPr lang="en-US" dirty="0"/>
                    </a:p>
                  </a:txBody>
                  <a:tcPr/>
                </a:tc>
                <a:tc>
                  <a:txBody>
                    <a:bodyPr/>
                    <a:lstStyle/>
                    <a:p>
                      <a:r>
                        <a:rPr lang="en-US" dirty="0" err="1" smtClean="0"/>
                        <a:t>Gru</a:t>
                      </a:r>
                      <a:r>
                        <a:rPr lang="en-US" baseline="0" dirty="0" smtClean="0"/>
                        <a:t> not good for large dataset</a:t>
                      </a:r>
                      <a:endParaRPr lang="en-US" dirty="0"/>
                    </a:p>
                  </a:txBody>
                  <a:tcPr/>
                </a:tc>
                <a:extLst>
                  <a:ext uri="{0D108BD9-81ED-4DB2-BD59-A6C34878D82A}">
                    <a16:rowId xmlns:a16="http://schemas.microsoft.com/office/drawing/2014/main" val="1016869262"/>
                  </a:ext>
                </a:extLst>
              </a:tr>
              <a:tr h="984738">
                <a:tc>
                  <a:txBody>
                    <a:bodyPr/>
                    <a:lstStyle/>
                    <a:p>
                      <a:r>
                        <a:rPr lang="en-US" dirty="0" smtClean="0"/>
                        <a:t>Agarwal</a:t>
                      </a:r>
                      <a:r>
                        <a:rPr lang="en-US" baseline="0" dirty="0" smtClean="0"/>
                        <a:t> </a:t>
                      </a:r>
                      <a:r>
                        <a:rPr lang="en-US" baseline="0" dirty="0" err="1" smtClean="0"/>
                        <a:t>etal</a:t>
                      </a:r>
                      <a:endParaRPr lang="en-US" dirty="0"/>
                    </a:p>
                  </a:txBody>
                  <a:tcPr/>
                </a:tc>
                <a:tc>
                  <a:txBody>
                    <a:bodyPr/>
                    <a:lstStyle/>
                    <a:p>
                      <a:r>
                        <a:rPr lang="en-US" dirty="0" smtClean="0"/>
                        <a:t>Inception V3</a:t>
                      </a:r>
                      <a:endParaRPr lang="en-US" dirty="0"/>
                    </a:p>
                  </a:txBody>
                  <a:tcPr/>
                </a:tc>
                <a:tc>
                  <a:txBody>
                    <a:bodyPr/>
                    <a:lstStyle/>
                    <a:p>
                      <a:r>
                        <a:rPr lang="en-US" dirty="0" smtClean="0"/>
                        <a:t>GRU</a:t>
                      </a:r>
                      <a:endParaRPr lang="en-US" dirty="0"/>
                    </a:p>
                  </a:txBody>
                  <a:tcPr/>
                </a:tc>
                <a:tc>
                  <a:txBody>
                    <a:bodyPr/>
                    <a:lstStyle/>
                    <a:p>
                      <a:r>
                        <a:rPr lang="en-US" dirty="0" smtClean="0"/>
                        <a:t>MS-Coco</a:t>
                      </a:r>
                      <a:endParaRPr lang="en-US" dirty="0"/>
                    </a:p>
                  </a:txBody>
                  <a:tcPr/>
                </a:tc>
                <a:tc>
                  <a:txBody>
                    <a:bodyPr/>
                    <a:lstStyle/>
                    <a:p>
                      <a:r>
                        <a:rPr lang="en-US" dirty="0" smtClean="0"/>
                        <a:t>Yes</a:t>
                      </a:r>
                      <a:endParaRPr lang="en-US" dirty="0"/>
                    </a:p>
                  </a:txBody>
                  <a:tcPr/>
                </a:tc>
                <a:tc>
                  <a:txBody>
                    <a:bodyPr/>
                    <a:lstStyle/>
                    <a:p>
                      <a:r>
                        <a:rPr lang="en-US" dirty="0" smtClean="0"/>
                        <a:t>Use of attention</a:t>
                      </a:r>
                    </a:p>
                    <a:p>
                      <a:r>
                        <a:rPr lang="en-US" dirty="0" smtClean="0"/>
                        <a:t>model</a:t>
                      </a:r>
                      <a:endParaRPr lang="en-US" dirty="0"/>
                    </a:p>
                  </a:txBody>
                  <a:tcPr/>
                </a:tc>
                <a:tc>
                  <a:txBody>
                    <a:bodyPr/>
                    <a:lstStyle/>
                    <a:p>
                      <a:r>
                        <a:rPr lang="en-US" baseline="0" dirty="0" smtClean="0"/>
                        <a:t>Less images used for training</a:t>
                      </a:r>
                      <a:endParaRPr lang="en-US" dirty="0"/>
                    </a:p>
                  </a:txBody>
                  <a:tcPr/>
                </a:tc>
                <a:extLst>
                  <a:ext uri="{0D108BD9-81ED-4DB2-BD59-A6C34878D82A}">
                    <a16:rowId xmlns:a16="http://schemas.microsoft.com/office/drawing/2014/main" val="3054582801"/>
                  </a:ext>
                </a:extLst>
              </a:tr>
              <a:tr h="1211986">
                <a:tc>
                  <a:txBody>
                    <a:bodyPr/>
                    <a:lstStyle/>
                    <a:p>
                      <a:r>
                        <a:rPr lang="en-US" dirty="0" err="1" smtClean="0"/>
                        <a:t>Ilahi</a:t>
                      </a:r>
                      <a:r>
                        <a:rPr lang="en-US" dirty="0" smtClean="0"/>
                        <a:t> </a:t>
                      </a:r>
                      <a:r>
                        <a:rPr lang="en-US" dirty="0" err="1" smtClean="0"/>
                        <a:t>etal</a:t>
                      </a:r>
                      <a:endParaRPr lang="en-US" dirty="0"/>
                    </a:p>
                  </a:txBody>
                  <a:tcPr/>
                </a:tc>
                <a:tc>
                  <a:txBody>
                    <a:bodyPr/>
                    <a:lstStyle/>
                    <a:p>
                      <a:r>
                        <a:rPr lang="en-US" dirty="0" smtClean="0"/>
                        <a:t>Resnet-101</a:t>
                      </a:r>
                      <a:endParaRPr lang="en-US" dirty="0"/>
                    </a:p>
                  </a:txBody>
                  <a:tcPr/>
                </a:tc>
                <a:tc>
                  <a:txBody>
                    <a:bodyPr/>
                    <a:lstStyle/>
                    <a:p>
                      <a:r>
                        <a:rPr lang="en-US" dirty="0" smtClean="0"/>
                        <a:t>GRU</a:t>
                      </a:r>
                      <a:endParaRPr lang="en-US" dirty="0"/>
                    </a:p>
                  </a:txBody>
                  <a:tcPr/>
                </a:tc>
                <a:tc>
                  <a:txBody>
                    <a:bodyPr/>
                    <a:lstStyle/>
                    <a:p>
                      <a:r>
                        <a:rPr lang="en-US" dirty="0" smtClean="0"/>
                        <a:t>Flickr8k</a:t>
                      </a:r>
                      <a:endParaRPr lang="en-US" dirty="0"/>
                    </a:p>
                  </a:txBody>
                  <a:tcPr/>
                </a:tc>
                <a:tc>
                  <a:txBody>
                    <a:bodyPr/>
                    <a:lstStyle/>
                    <a:p>
                      <a:r>
                        <a:rPr lang="en-US" dirty="0" smtClean="0"/>
                        <a:t>Yes</a:t>
                      </a:r>
                      <a:endParaRPr lang="en-US" dirty="0"/>
                    </a:p>
                  </a:txBody>
                  <a:tcPr/>
                </a:tc>
                <a:tc>
                  <a:txBody>
                    <a:bodyPr/>
                    <a:lstStyle/>
                    <a:p>
                      <a:r>
                        <a:rPr lang="en-US" dirty="0" smtClean="0"/>
                        <a:t>Use of GRU because</a:t>
                      </a:r>
                      <a:r>
                        <a:rPr lang="en-US" baseline="0" dirty="0" smtClean="0"/>
                        <a:t> dataset is small</a:t>
                      </a:r>
                      <a:endParaRPr lang="en-US" dirty="0"/>
                    </a:p>
                  </a:txBody>
                  <a:tcPr/>
                </a:tc>
                <a:tc>
                  <a:txBody>
                    <a:bodyPr/>
                    <a:lstStyle/>
                    <a:p>
                      <a:r>
                        <a:rPr lang="en-US" dirty="0" smtClean="0"/>
                        <a:t>Better</a:t>
                      </a:r>
                      <a:r>
                        <a:rPr lang="en-US" baseline="0" dirty="0" smtClean="0"/>
                        <a:t> results </a:t>
                      </a:r>
                    </a:p>
                    <a:p>
                      <a:r>
                        <a:rPr lang="en-US" baseline="0" dirty="0" smtClean="0"/>
                        <a:t>Big dataset</a:t>
                      </a:r>
                      <a:endParaRPr lang="en-US" dirty="0"/>
                    </a:p>
                  </a:txBody>
                  <a:tcPr/>
                </a:tc>
                <a:extLst>
                  <a:ext uri="{0D108BD9-81ED-4DB2-BD59-A6C34878D82A}">
                    <a16:rowId xmlns:a16="http://schemas.microsoft.com/office/drawing/2014/main" val="3949713701"/>
                  </a:ext>
                </a:extLst>
              </a:tr>
            </a:tbl>
          </a:graphicData>
        </a:graphic>
      </p:graphicFrame>
    </p:spTree>
    <p:extLst>
      <p:ext uri="{BB962C8B-B14F-4D97-AF65-F5344CB8AC3E}">
        <p14:creationId xmlns:p14="http://schemas.microsoft.com/office/powerpoint/2010/main" val="45029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354" y="911145"/>
            <a:ext cx="8761413" cy="706964"/>
          </a:xfrm>
        </p:spPr>
        <p:txBody>
          <a:bodyPr/>
          <a:lstStyle/>
          <a:p>
            <a:pPr algn="ctr"/>
            <a:r>
              <a:rPr lang="en-US" dirty="0"/>
              <a:t>Research Problem</a:t>
            </a:r>
          </a:p>
        </p:txBody>
      </p:sp>
      <p:sp>
        <p:nvSpPr>
          <p:cNvPr id="3" name="Content Placeholder 2"/>
          <p:cNvSpPr>
            <a:spLocks noGrp="1"/>
          </p:cNvSpPr>
          <p:nvPr>
            <p:ph idx="1"/>
          </p:nvPr>
        </p:nvSpPr>
        <p:spPr/>
        <p:txBody>
          <a:bodyPr/>
          <a:lstStyle/>
          <a:p>
            <a:r>
              <a:rPr lang="en-US" dirty="0"/>
              <a:t>The automatic generation of captions of images is an important problem in the domain of AI.</a:t>
            </a:r>
          </a:p>
          <a:p>
            <a:endParaRPr lang="en-US" dirty="0" smtClean="0"/>
          </a:p>
          <a:p>
            <a:r>
              <a:rPr lang="en-US" dirty="0" smtClean="0"/>
              <a:t>The </a:t>
            </a:r>
            <a:r>
              <a:rPr lang="en-US" dirty="0"/>
              <a:t>problem statement is to generate caption of images in Urdu using deep learning and </a:t>
            </a:r>
            <a:r>
              <a:rPr lang="en-US" dirty="0" err="1"/>
              <a:t>Nlp</a:t>
            </a:r>
            <a:r>
              <a:rPr lang="en-US" dirty="0"/>
              <a:t> using the Flickr 8k dataset. 1500 images will be taken from 8k images and each image will be manually annotated in Urdu 5 times. </a:t>
            </a:r>
          </a:p>
          <a:p>
            <a:endParaRPr lang="en-US" dirty="0"/>
          </a:p>
        </p:txBody>
      </p:sp>
    </p:spTree>
    <p:extLst>
      <p:ext uri="{BB962C8B-B14F-4D97-AF65-F5344CB8AC3E}">
        <p14:creationId xmlns:p14="http://schemas.microsoft.com/office/powerpoint/2010/main" val="2443720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Approach</a:t>
            </a:r>
          </a:p>
        </p:txBody>
      </p:sp>
      <p:pic>
        <p:nvPicPr>
          <p:cNvPr id="4" name="Content Placeholder 3"/>
          <p:cNvPicPr>
            <a:picLocks noGrp="1"/>
          </p:cNvPicPr>
          <p:nvPr>
            <p:ph idx="1"/>
          </p:nvPr>
        </p:nvPicPr>
        <p:blipFill>
          <a:blip r:embed="rId2"/>
          <a:stretch>
            <a:fillRect/>
          </a:stretch>
        </p:blipFill>
        <p:spPr>
          <a:xfrm>
            <a:off x="1516186" y="2571107"/>
            <a:ext cx="8604738" cy="3416300"/>
          </a:xfrm>
          <a:prstGeom prst="rect">
            <a:avLst/>
          </a:prstGeom>
        </p:spPr>
      </p:pic>
      <p:sp>
        <p:nvSpPr>
          <p:cNvPr id="5" name="Rectangle 4"/>
          <p:cNvSpPr/>
          <p:nvPr/>
        </p:nvSpPr>
        <p:spPr>
          <a:xfrm>
            <a:off x="2836307" y="5525477"/>
            <a:ext cx="5964495" cy="561629"/>
          </a:xfrm>
          <a:prstGeom prst="rect">
            <a:avLst/>
          </a:prstGeom>
        </p:spPr>
        <p:txBody>
          <a:bodyPr wrap="square">
            <a:spAutoFit/>
          </a:bodyPr>
          <a:lstStyle/>
          <a:p>
            <a:pPr algn="ctr">
              <a:lnSpc>
                <a:spcPct val="200000"/>
              </a:lnSpc>
              <a:spcAft>
                <a:spcPts val="0"/>
              </a:spcAft>
            </a:pPr>
            <a:r>
              <a:rPr lang="en-US" b="1" dirty="0" smtClean="0">
                <a:latin typeface="Times New Roman" panose="02020603050405020304" pitchFamily="18" charset="0"/>
                <a:ea typeface="Cambria" panose="02040503050406030204" pitchFamily="18" charset="0"/>
                <a:cs typeface="Cambria" panose="02040503050406030204" pitchFamily="18" charset="0"/>
              </a:rPr>
              <a:t>Proposed </a:t>
            </a:r>
            <a:r>
              <a:rPr lang="en-US" b="1" dirty="0">
                <a:latin typeface="Times New Roman" panose="02020603050405020304" pitchFamily="18" charset="0"/>
                <a:ea typeface="Cambria" panose="02040503050406030204" pitchFamily="18" charset="0"/>
                <a:cs typeface="Cambria" panose="02040503050406030204" pitchFamily="18" charset="0"/>
              </a:rPr>
              <a:t>Image caption generator</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241479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XCEPTION</a:t>
            </a:r>
            <a:endParaRPr lang="en-US" dirty="0"/>
          </a:p>
        </p:txBody>
      </p:sp>
      <p:sp>
        <p:nvSpPr>
          <p:cNvPr id="3" name="Content Placeholder 2"/>
          <p:cNvSpPr>
            <a:spLocks noGrp="1"/>
          </p:cNvSpPr>
          <p:nvPr>
            <p:ph idx="1"/>
          </p:nvPr>
        </p:nvSpPr>
        <p:spPr/>
        <p:txBody>
          <a:bodyPr/>
          <a:lstStyle/>
          <a:p>
            <a:r>
              <a:rPr lang="en-US" dirty="0" smtClean="0"/>
              <a:t>It is improved version of inception v3.</a:t>
            </a:r>
          </a:p>
          <a:p>
            <a:pPr marL="0" indent="0">
              <a:buNone/>
            </a:pPr>
            <a:endParaRPr lang="en-US" dirty="0" smtClean="0"/>
          </a:p>
          <a:p>
            <a:r>
              <a:rPr lang="en-US" dirty="0" smtClean="0"/>
              <a:t>It uses depth wise separable convolution with a slight change.</a:t>
            </a:r>
          </a:p>
          <a:p>
            <a:endParaRPr lang="en-US" dirty="0" smtClean="0"/>
          </a:p>
          <a:p>
            <a:r>
              <a:rPr lang="en-US" dirty="0" smtClean="0"/>
              <a:t>Point wise convolution followed by depth wise convolution.</a:t>
            </a:r>
          </a:p>
          <a:p>
            <a:endParaRPr lang="en-US" dirty="0" smtClean="0"/>
          </a:p>
          <a:p>
            <a:r>
              <a:rPr lang="en-US" dirty="0" err="1" smtClean="0"/>
              <a:t>Xception</a:t>
            </a:r>
            <a:r>
              <a:rPr lang="en-US" dirty="0" smtClean="0"/>
              <a:t>  CNN model outperforms Resnet-101, inceptionv3 on </a:t>
            </a:r>
            <a:r>
              <a:rPr lang="en-US" dirty="0" err="1" smtClean="0"/>
              <a:t>imagenet</a:t>
            </a:r>
            <a:r>
              <a:rPr lang="en-US" dirty="0" smtClean="0"/>
              <a:t> dataset </a:t>
            </a:r>
            <a:r>
              <a:rPr lang="en-US" dirty="0" err="1" smtClean="0"/>
              <a:t>wth</a:t>
            </a:r>
            <a:r>
              <a:rPr lang="en-US" dirty="0" smtClean="0"/>
              <a:t> better accuracy.</a:t>
            </a:r>
          </a:p>
          <a:p>
            <a:endParaRPr lang="en-US" dirty="0"/>
          </a:p>
        </p:txBody>
      </p:sp>
    </p:spTree>
    <p:extLst>
      <p:ext uri="{BB962C8B-B14F-4D97-AF65-F5344CB8AC3E}">
        <p14:creationId xmlns:p14="http://schemas.microsoft.com/office/powerpoint/2010/main" val="3811062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err="1"/>
              <a:t>Xception</a:t>
            </a:r>
            <a:r>
              <a:rPr lang="en-US" sz="2800" b="1" dirty="0"/>
              <a:t> architecture</a:t>
            </a:r>
            <a:r>
              <a:rPr lang="en-US" sz="2800" dirty="0"/>
              <a:t/>
            </a:r>
            <a:br>
              <a:rPr lang="en-US" sz="2800" dirty="0"/>
            </a:br>
            <a:endParaRPr lang="en-US" sz="2800" dirty="0"/>
          </a:p>
        </p:txBody>
      </p:sp>
      <p:pic>
        <p:nvPicPr>
          <p:cNvPr id="4" name="Content Placeholder 3"/>
          <p:cNvPicPr>
            <a:picLocks noGrp="1"/>
          </p:cNvPicPr>
          <p:nvPr>
            <p:ph idx="1"/>
          </p:nvPr>
        </p:nvPicPr>
        <p:blipFill>
          <a:blip r:embed="rId2"/>
          <a:stretch>
            <a:fillRect/>
          </a:stretch>
        </p:blipFill>
        <p:spPr>
          <a:xfrm>
            <a:off x="1414585" y="2603499"/>
            <a:ext cx="8501781" cy="3789485"/>
          </a:xfrm>
          <a:prstGeom prst="rect">
            <a:avLst/>
          </a:prstGeom>
        </p:spPr>
      </p:pic>
    </p:spTree>
    <p:extLst>
      <p:ext uri="{BB962C8B-B14F-4D97-AF65-F5344CB8AC3E}">
        <p14:creationId xmlns:p14="http://schemas.microsoft.com/office/powerpoint/2010/main" val="2134017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DATASET</a:t>
            </a:r>
            <a:endParaRPr lang="en-US" dirty="0"/>
          </a:p>
        </p:txBody>
      </p:sp>
      <p:sp>
        <p:nvSpPr>
          <p:cNvPr id="3" name="Content Placeholder 2"/>
          <p:cNvSpPr>
            <a:spLocks noGrp="1"/>
          </p:cNvSpPr>
          <p:nvPr>
            <p:ph idx="1"/>
          </p:nvPr>
        </p:nvSpPr>
        <p:spPr>
          <a:xfrm>
            <a:off x="1154954" y="2603500"/>
            <a:ext cx="9677169" cy="3416300"/>
          </a:xfrm>
        </p:spPr>
        <p:txBody>
          <a:bodyPr/>
          <a:lstStyle/>
          <a:p>
            <a:r>
              <a:rPr lang="en-US" dirty="0" smtClean="0"/>
              <a:t> I will use Flickr 8k dataset.</a:t>
            </a:r>
          </a:p>
          <a:p>
            <a:endParaRPr lang="en-US" dirty="0"/>
          </a:p>
          <a:p>
            <a:r>
              <a:rPr lang="en-US" dirty="0" smtClean="0"/>
              <a:t>1500 images will be taken and manually annotated in </a:t>
            </a:r>
            <a:r>
              <a:rPr lang="en-US" dirty="0" err="1" smtClean="0"/>
              <a:t>urdu</a:t>
            </a:r>
            <a:r>
              <a:rPr lang="en-US" dirty="0" smtClean="0"/>
              <a:t>.</a:t>
            </a:r>
          </a:p>
          <a:p>
            <a:endParaRPr lang="en-US" dirty="0"/>
          </a:p>
          <a:p>
            <a:r>
              <a:rPr lang="en-US" dirty="0" smtClean="0"/>
              <a:t>Generate vocabulary of Urdu words which are used in captions.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9435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Image caption generation is outputting a correct and concise description of a given image.</a:t>
            </a:r>
          </a:p>
          <a:p>
            <a:r>
              <a:rPr lang="en-US" dirty="0" smtClean="0"/>
              <a:t>Automated captioning of images demands an understanding of the fields of computer vision as well as Natural language processing.</a:t>
            </a:r>
          </a:p>
          <a:p>
            <a:r>
              <a:rPr lang="en-US" dirty="0" smtClean="0"/>
              <a:t>Automated captioning is useful in situations where an image takes time to load or is unavailable.</a:t>
            </a:r>
          </a:p>
          <a:p>
            <a:r>
              <a:rPr lang="en-US" dirty="0" smtClean="0"/>
              <a:t>These captions can also be used to classify the images.</a:t>
            </a:r>
            <a:endParaRPr lang="en-US" dirty="0"/>
          </a:p>
          <a:p>
            <a:pPr marL="0" indent="0">
              <a:buNone/>
            </a:pPr>
            <a:endParaRPr lang="en-US" dirty="0"/>
          </a:p>
        </p:txBody>
      </p:sp>
    </p:spTree>
    <p:extLst>
      <p:ext uri="{BB962C8B-B14F-4D97-AF65-F5344CB8AC3E}">
        <p14:creationId xmlns:p14="http://schemas.microsoft.com/office/powerpoint/2010/main" val="173124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lnSpcReduction="10000"/>
          </a:bodyPr>
          <a:lstStyle/>
          <a:p>
            <a:r>
              <a:rPr lang="en-US" dirty="0"/>
              <a:t>In this paper, we have proposed an Urdu image caption generator with </a:t>
            </a:r>
            <a:r>
              <a:rPr lang="en-US" dirty="0" err="1"/>
              <a:t>Xception</a:t>
            </a:r>
            <a:r>
              <a:rPr lang="en-US" dirty="0"/>
              <a:t> as </a:t>
            </a:r>
            <a:r>
              <a:rPr lang="en-US" dirty="0" smtClean="0"/>
              <a:t> CNN </a:t>
            </a:r>
            <a:r>
              <a:rPr lang="en-US" dirty="0"/>
              <a:t>and </a:t>
            </a:r>
            <a:r>
              <a:rPr lang="en-US" dirty="0" smtClean="0"/>
              <a:t>GRU </a:t>
            </a:r>
            <a:r>
              <a:rPr lang="en-US" dirty="0"/>
              <a:t>as </a:t>
            </a:r>
            <a:r>
              <a:rPr lang="en-US" dirty="0" smtClean="0"/>
              <a:t>decoder </a:t>
            </a:r>
            <a:r>
              <a:rPr lang="en-US" dirty="0"/>
              <a:t>which will aid in generating captions. </a:t>
            </a:r>
            <a:endParaRPr lang="en-US" dirty="0" smtClean="0"/>
          </a:p>
          <a:p>
            <a:r>
              <a:rPr lang="en-US" dirty="0" smtClean="0"/>
              <a:t>Lots </a:t>
            </a:r>
            <a:r>
              <a:rPr lang="en-US" dirty="0"/>
              <a:t>of work has been done in image captioning but in Urdu language there is a lot of gap and work needs to be done in this language also. </a:t>
            </a:r>
            <a:endParaRPr lang="en-US" dirty="0" smtClean="0"/>
          </a:p>
          <a:p>
            <a:r>
              <a:rPr lang="en-US" dirty="0" smtClean="0"/>
              <a:t>We </a:t>
            </a:r>
            <a:r>
              <a:rPr lang="en-US" dirty="0"/>
              <a:t>used the flickr8k dataset and took 1500 images from it and manually annotated them. </a:t>
            </a:r>
            <a:r>
              <a:rPr lang="en-US" dirty="0" err="1"/>
              <a:t>Xception</a:t>
            </a:r>
            <a:r>
              <a:rPr lang="en-US" dirty="0"/>
              <a:t> was used because it gives good results than other CNN such </a:t>
            </a:r>
            <a:r>
              <a:rPr lang="en-US" dirty="0" err="1"/>
              <a:t>V</a:t>
            </a:r>
            <a:r>
              <a:rPr lang="en-US" dirty="0" err="1" smtClean="0"/>
              <a:t>ggnet</a:t>
            </a:r>
            <a:r>
              <a:rPr lang="en-US" dirty="0" smtClean="0"/>
              <a:t> </a:t>
            </a:r>
            <a:r>
              <a:rPr lang="en-US" dirty="0"/>
              <a:t>, </a:t>
            </a:r>
            <a:r>
              <a:rPr lang="en-US" dirty="0" err="1"/>
              <a:t>R</a:t>
            </a:r>
            <a:r>
              <a:rPr lang="en-US" dirty="0" err="1" smtClean="0"/>
              <a:t>esnet</a:t>
            </a:r>
            <a:r>
              <a:rPr lang="en-US" dirty="0" smtClean="0"/>
              <a:t> </a:t>
            </a:r>
            <a:r>
              <a:rPr lang="en-US" dirty="0"/>
              <a:t>and inceptionv3.  </a:t>
            </a:r>
            <a:endParaRPr lang="en-US" dirty="0" smtClean="0"/>
          </a:p>
          <a:p>
            <a:r>
              <a:rPr lang="en-US" dirty="0" smtClean="0"/>
              <a:t>In </a:t>
            </a:r>
            <a:r>
              <a:rPr lang="en-US" dirty="0"/>
              <a:t>future  we can extend this work by using a bigger dataset and we can also do some work on U</a:t>
            </a:r>
            <a:r>
              <a:rPr lang="en-US" dirty="0" smtClean="0"/>
              <a:t>rdu </a:t>
            </a:r>
            <a:r>
              <a:rPr lang="en-US" dirty="0"/>
              <a:t>grammar which can help in improving the results.</a:t>
            </a:r>
          </a:p>
          <a:p>
            <a:endParaRPr lang="en-US" dirty="0"/>
          </a:p>
        </p:txBody>
      </p:sp>
    </p:spTree>
    <p:extLst>
      <p:ext uri="{BB962C8B-B14F-4D97-AF65-F5344CB8AC3E}">
        <p14:creationId xmlns:p14="http://schemas.microsoft.com/office/powerpoint/2010/main" val="1935510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711200" y="2603500"/>
            <a:ext cx="10527323" cy="3977054"/>
          </a:xfrm>
        </p:spPr>
        <p:txBody>
          <a:bodyPr>
            <a:normAutofit/>
          </a:bodyPr>
          <a:lstStyle/>
          <a:p>
            <a:r>
              <a:rPr lang="en-PK" dirty="0"/>
              <a:t>Wang, C., Yang, H., Bartz, C., &amp; Meinel, C. (2016, October). Image captioning with deep bidirectional LSTMs. In </a:t>
            </a:r>
            <a:r>
              <a:rPr lang="en-PK" i="1" dirty="0"/>
              <a:t>Proceedings of the 24th ACM international conference on Multimedia</a:t>
            </a:r>
            <a:r>
              <a:rPr lang="en-PK" dirty="0"/>
              <a:t> (pp. 988-997</a:t>
            </a:r>
            <a:r>
              <a:rPr lang="en-PK" dirty="0" smtClean="0"/>
              <a:t>).</a:t>
            </a:r>
            <a:r>
              <a:rPr lang="en-PK" dirty="0"/>
              <a:t> </a:t>
            </a:r>
            <a:endParaRPr lang="en-US" dirty="0"/>
          </a:p>
          <a:p>
            <a:r>
              <a:rPr lang="en-US" dirty="0" err="1"/>
              <a:t>Amritkar</a:t>
            </a:r>
            <a:r>
              <a:rPr lang="en-US" dirty="0"/>
              <a:t>, C., &amp; </a:t>
            </a:r>
            <a:r>
              <a:rPr lang="en-US" dirty="0" err="1"/>
              <a:t>Jabade</a:t>
            </a:r>
            <a:r>
              <a:rPr lang="en-US" dirty="0"/>
              <a:t>, V. (2018, August). Image caption generation using deep learning technique. In </a:t>
            </a:r>
            <a:r>
              <a:rPr lang="en-US" i="1" dirty="0"/>
              <a:t>2018 fourth international conference on computing communication control and automation (ICCUBEA)</a:t>
            </a:r>
            <a:r>
              <a:rPr lang="en-US" dirty="0"/>
              <a:t> (pp. 1-4). IEEE</a:t>
            </a:r>
            <a:r>
              <a:rPr lang="en-US" dirty="0" smtClean="0"/>
              <a:t>.</a:t>
            </a:r>
            <a:r>
              <a:rPr lang="en-US" dirty="0"/>
              <a:t> </a:t>
            </a:r>
          </a:p>
          <a:p>
            <a:r>
              <a:rPr lang="en-US" dirty="0"/>
              <a:t>Dang, T. X., Oh, A., Na, I. S., &amp; Kim, S. H. (2019, January). The role of attention mechanism and multi-feature in image captioning. In </a:t>
            </a:r>
            <a:r>
              <a:rPr lang="en-US" i="1" dirty="0"/>
              <a:t>Proceedings of the 3rd International Conference on Machine Learning and Soft Computing</a:t>
            </a:r>
            <a:r>
              <a:rPr lang="en-US" dirty="0"/>
              <a:t> (pp. 170-174).</a:t>
            </a:r>
          </a:p>
          <a:p>
            <a:endParaRPr lang="en-US" dirty="0"/>
          </a:p>
        </p:txBody>
      </p:sp>
    </p:spTree>
    <p:extLst>
      <p:ext uri="{BB962C8B-B14F-4D97-AF65-F5344CB8AC3E}">
        <p14:creationId xmlns:p14="http://schemas.microsoft.com/office/powerpoint/2010/main" val="372476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068" y="2603500"/>
            <a:ext cx="11226800" cy="3416300"/>
          </a:xfrm>
        </p:spPr>
        <p:txBody>
          <a:bodyPr/>
          <a:lstStyle/>
          <a:p>
            <a:pPr marL="0" indent="0">
              <a:buNone/>
            </a:pPr>
            <a:r>
              <a:rPr lang="en-US" dirty="0"/>
              <a:t> </a:t>
            </a:r>
          </a:p>
          <a:p>
            <a:r>
              <a:rPr lang="en-US" dirty="0" err="1"/>
              <a:t>Kesavan</a:t>
            </a:r>
            <a:r>
              <a:rPr lang="en-US" dirty="0"/>
              <a:t>, V., </a:t>
            </a:r>
            <a:r>
              <a:rPr lang="en-US" dirty="0" err="1"/>
              <a:t>Muley</a:t>
            </a:r>
            <a:r>
              <a:rPr lang="en-US" dirty="0"/>
              <a:t>, V., &amp; </a:t>
            </a:r>
            <a:r>
              <a:rPr lang="en-US" dirty="0" err="1"/>
              <a:t>Kolhekar</a:t>
            </a:r>
            <a:r>
              <a:rPr lang="en-US" dirty="0"/>
              <a:t>, M. (2019, October). Deep learning based automatic image caption generation. In </a:t>
            </a:r>
            <a:r>
              <a:rPr lang="en-US" i="1" dirty="0"/>
              <a:t>2019 Global Conference for Advancement in Technology (GCAT)</a:t>
            </a:r>
            <a:r>
              <a:rPr lang="en-US" dirty="0"/>
              <a:t> (pp. 1-6). IEEE</a:t>
            </a:r>
            <a:r>
              <a:rPr lang="en-US" dirty="0" smtClean="0"/>
              <a:t>.</a:t>
            </a:r>
            <a:r>
              <a:rPr lang="en-US" dirty="0"/>
              <a:t> </a:t>
            </a:r>
          </a:p>
          <a:p>
            <a:r>
              <a:rPr lang="en-US" dirty="0"/>
              <a:t>Agrawal, V., </a:t>
            </a:r>
            <a:r>
              <a:rPr lang="en-US" dirty="0" err="1"/>
              <a:t>Dhekane</a:t>
            </a:r>
            <a:r>
              <a:rPr lang="en-US" dirty="0"/>
              <a:t>, S., </a:t>
            </a:r>
            <a:r>
              <a:rPr lang="en-US" dirty="0" err="1"/>
              <a:t>Tuniya</a:t>
            </a:r>
            <a:r>
              <a:rPr lang="en-US" dirty="0"/>
              <a:t>, N., &amp; Vyas, V. (2021, July). Image Caption Generator Using Attention Mechanism. In </a:t>
            </a:r>
            <a:r>
              <a:rPr lang="en-US" i="1" dirty="0"/>
              <a:t>2021 12th International Conference on Computing Communication and Networking Technologies (ICCCNT)</a:t>
            </a:r>
            <a:r>
              <a:rPr lang="en-US" dirty="0"/>
              <a:t> (pp. 1-6). IEEE</a:t>
            </a:r>
            <a:r>
              <a:rPr lang="en-US" dirty="0" smtClean="0"/>
              <a:t>.</a:t>
            </a:r>
          </a:p>
          <a:p>
            <a:r>
              <a:rPr lang="en-US" dirty="0" err="1"/>
              <a:t>Ilahi</a:t>
            </a:r>
            <a:r>
              <a:rPr lang="en-US" dirty="0"/>
              <a:t>, I., Zia, H. M. A., Ahsan, M. A., </a:t>
            </a:r>
            <a:r>
              <a:rPr lang="en-US" dirty="0" err="1"/>
              <a:t>Tabassam</a:t>
            </a:r>
            <a:r>
              <a:rPr lang="en-US" dirty="0"/>
              <a:t>, R., &amp; Ahmed, A. (2020). Efficient Urdu Caption Generation using Attention based LSTM. </a:t>
            </a:r>
            <a:r>
              <a:rPr lang="en-US" i="1" dirty="0" err="1"/>
              <a:t>arXiv</a:t>
            </a:r>
            <a:r>
              <a:rPr lang="en-US" i="1" dirty="0"/>
              <a:t> preprint arXiv:2008.01663</a:t>
            </a:r>
            <a:r>
              <a:rPr lang="en-US" dirty="0"/>
              <a:t>.</a:t>
            </a:r>
          </a:p>
          <a:p>
            <a:endParaRPr lang="en-US" dirty="0"/>
          </a:p>
        </p:txBody>
      </p:sp>
    </p:spTree>
    <p:extLst>
      <p:ext uri="{BB962C8B-B14F-4D97-AF65-F5344CB8AC3E}">
        <p14:creationId xmlns:p14="http://schemas.microsoft.com/office/powerpoint/2010/main" val="3738457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23</a:t>
            </a:fld>
            <a:endParaRPr lang="en-US" noProof="0" dirty="0"/>
          </a:p>
        </p:txBody>
      </p:sp>
      <p:sp>
        <p:nvSpPr>
          <p:cNvPr id="3" name="Rectangle 2"/>
          <p:cNvSpPr/>
          <p:nvPr/>
        </p:nvSpPr>
        <p:spPr>
          <a:xfrm>
            <a:off x="3013270" y="2579877"/>
            <a:ext cx="6165470" cy="1446550"/>
          </a:xfrm>
          <a:prstGeom prst="rect">
            <a:avLst/>
          </a:prstGeom>
          <a:noFill/>
        </p:spPr>
        <p:txBody>
          <a:bodyPr wrap="none" lIns="91440" tIns="45720" rIns="91440" bIns="45720">
            <a:spAutoFit/>
          </a:bodyPr>
          <a:lstStyle/>
          <a:p>
            <a:pPr algn="ctr"/>
            <a:r>
              <a:rPr lang="en-US" sz="8800" dirty="0">
                <a:ln w="0"/>
                <a:effectLst>
                  <a:outerShdw blurRad="38100" dist="19050" dir="2700000" algn="tl" rotWithShape="0">
                    <a:schemeClr val="dk1">
                      <a:alpha val="40000"/>
                    </a:schemeClr>
                  </a:outerShdw>
                </a:effectLst>
              </a:rPr>
              <a:t>Questions?</a:t>
            </a:r>
          </a:p>
        </p:txBody>
      </p:sp>
      <p:sp>
        <p:nvSpPr>
          <p:cNvPr id="4" name="Date Placeholder 3"/>
          <p:cNvSpPr>
            <a:spLocks noGrp="1"/>
          </p:cNvSpPr>
          <p:nvPr>
            <p:ph type="dt" sz="half" idx="10"/>
          </p:nvPr>
        </p:nvSpPr>
        <p:spPr/>
        <p:txBody>
          <a:bodyPr/>
          <a:lstStyle/>
          <a:p>
            <a:fld id="{337CBBD2-0B4E-441E-9FBC-75DDD5F2F467}" type="datetime1">
              <a:rPr lang="en-US" noProof="0" smtClean="0"/>
              <a:t>5/30/2022</a:t>
            </a:fld>
            <a:endParaRPr lang="en-US" noProof="0" dirty="0"/>
          </a:p>
        </p:txBody>
      </p:sp>
    </p:spTree>
    <p:extLst>
      <p:ext uri="{BB962C8B-B14F-4D97-AF65-F5344CB8AC3E}">
        <p14:creationId xmlns:p14="http://schemas.microsoft.com/office/powerpoint/2010/main" val="3286686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24</a:t>
            </a:fld>
            <a:endParaRPr lang="en-US" noProof="0" dirty="0"/>
          </a:p>
        </p:txBody>
      </p:sp>
      <p:sp>
        <p:nvSpPr>
          <p:cNvPr id="3" name="Rectangle 2"/>
          <p:cNvSpPr/>
          <p:nvPr/>
        </p:nvSpPr>
        <p:spPr>
          <a:xfrm>
            <a:off x="3069372" y="2579877"/>
            <a:ext cx="6053260" cy="1446550"/>
          </a:xfrm>
          <a:prstGeom prst="rect">
            <a:avLst/>
          </a:prstGeom>
          <a:noFill/>
        </p:spPr>
        <p:txBody>
          <a:bodyPr wrap="none" lIns="91440" tIns="45720" rIns="91440" bIns="45720">
            <a:spAutoFit/>
          </a:bodyPr>
          <a:lstStyle/>
          <a:p>
            <a:pPr algn="ctr"/>
            <a:r>
              <a:rPr lang="en-US" sz="8800" dirty="0">
                <a:ln w="0"/>
                <a:effectLst>
                  <a:outerShdw blurRad="38100" dist="19050" dir="2700000" algn="tl" rotWithShape="0">
                    <a:schemeClr val="dk1">
                      <a:alpha val="40000"/>
                    </a:schemeClr>
                  </a:outerShdw>
                </a:effectLst>
              </a:rPr>
              <a:t>Thank you!</a:t>
            </a:r>
          </a:p>
        </p:txBody>
      </p:sp>
      <p:sp>
        <p:nvSpPr>
          <p:cNvPr id="4" name="Date Placeholder 3"/>
          <p:cNvSpPr>
            <a:spLocks noGrp="1"/>
          </p:cNvSpPr>
          <p:nvPr>
            <p:ph type="dt" sz="half" idx="10"/>
          </p:nvPr>
        </p:nvSpPr>
        <p:spPr/>
        <p:txBody>
          <a:bodyPr/>
          <a:lstStyle/>
          <a:p>
            <a:fld id="{1A1911DE-ABAD-43AE-9DB1-53093BE55670}" type="datetime1">
              <a:rPr lang="en-US" noProof="0" smtClean="0"/>
              <a:t>5/30/2022</a:t>
            </a:fld>
            <a:endParaRPr lang="en-US" noProof="0" dirty="0"/>
          </a:p>
        </p:txBody>
      </p:sp>
    </p:spTree>
    <p:extLst>
      <p:ext uri="{BB962C8B-B14F-4D97-AF65-F5344CB8AC3E}">
        <p14:creationId xmlns:p14="http://schemas.microsoft.com/office/powerpoint/2010/main" val="2395370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motivation for doing this project is that </a:t>
            </a:r>
            <a:r>
              <a:rPr lang="en-US" dirty="0" smtClean="0"/>
              <a:t>image captioning has been done in various languages such as English French etc. but it has not been done in Urdu despite of the fact Urdu is one of the most spoken languages in subcontinent.</a:t>
            </a:r>
          </a:p>
          <a:p>
            <a:r>
              <a:rPr lang="en-US" dirty="0" smtClean="0"/>
              <a:t>This motivated me do this project.</a:t>
            </a:r>
          </a:p>
        </p:txBody>
      </p:sp>
    </p:spTree>
    <p:extLst>
      <p:ext uri="{BB962C8B-B14F-4D97-AF65-F5344CB8AC3E}">
        <p14:creationId xmlns:p14="http://schemas.microsoft.com/office/powerpoint/2010/main" val="115786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59692" y="2603500"/>
            <a:ext cx="10034954" cy="3875454"/>
          </a:xfrm>
          <a:prstGeom prst="rect">
            <a:avLst/>
          </a:prstGeom>
        </p:spPr>
      </p:pic>
      <p:sp>
        <p:nvSpPr>
          <p:cNvPr id="5" name="TextBox 4"/>
          <p:cNvSpPr txBox="1"/>
          <p:nvPr/>
        </p:nvSpPr>
        <p:spPr>
          <a:xfrm>
            <a:off x="2493108" y="898769"/>
            <a:ext cx="6080369" cy="523220"/>
          </a:xfrm>
          <a:prstGeom prst="rect">
            <a:avLst/>
          </a:prstGeom>
          <a:noFill/>
        </p:spPr>
        <p:txBody>
          <a:bodyPr wrap="square" rtlCol="0">
            <a:spAutoFit/>
          </a:bodyPr>
          <a:lstStyle/>
          <a:p>
            <a:r>
              <a:rPr lang="en-US" sz="2800" dirty="0" smtClean="0">
                <a:solidFill>
                  <a:schemeClr val="bg1"/>
                </a:solidFill>
              </a:rPr>
              <a:t>Image caption generation model </a:t>
            </a:r>
            <a:endParaRPr lang="en-US" sz="2800" dirty="0">
              <a:solidFill>
                <a:schemeClr val="bg1"/>
              </a:solidFill>
            </a:endParaRPr>
          </a:p>
        </p:txBody>
      </p:sp>
    </p:spTree>
    <p:extLst>
      <p:ext uri="{BB962C8B-B14F-4D97-AF65-F5344CB8AC3E}">
        <p14:creationId xmlns:p14="http://schemas.microsoft.com/office/powerpoint/2010/main" val="318848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78523" y="2603499"/>
            <a:ext cx="10183445" cy="3906715"/>
          </a:xfrm>
          <a:prstGeom prst="rect">
            <a:avLst/>
          </a:prstGeom>
        </p:spPr>
      </p:pic>
      <p:sp>
        <p:nvSpPr>
          <p:cNvPr id="5" name="TextBox 4"/>
          <p:cNvSpPr txBox="1"/>
          <p:nvPr/>
        </p:nvSpPr>
        <p:spPr>
          <a:xfrm>
            <a:off x="2493108" y="898769"/>
            <a:ext cx="6080369" cy="523220"/>
          </a:xfrm>
          <a:prstGeom prst="rect">
            <a:avLst/>
          </a:prstGeom>
          <a:noFill/>
        </p:spPr>
        <p:txBody>
          <a:bodyPr wrap="square" rtlCol="0">
            <a:spAutoFit/>
          </a:bodyPr>
          <a:lstStyle/>
          <a:p>
            <a:r>
              <a:rPr lang="en-US" sz="2800" dirty="0" smtClean="0">
                <a:solidFill>
                  <a:schemeClr val="bg1"/>
                </a:solidFill>
              </a:rPr>
              <a:t>Image caption generation model </a:t>
            </a:r>
            <a:endParaRPr lang="en-US" sz="2800" dirty="0">
              <a:solidFill>
                <a:schemeClr val="bg1"/>
              </a:solidFill>
            </a:endParaRPr>
          </a:p>
        </p:txBody>
      </p:sp>
    </p:spTree>
    <p:extLst>
      <p:ext uri="{BB962C8B-B14F-4D97-AF65-F5344CB8AC3E}">
        <p14:creationId xmlns:p14="http://schemas.microsoft.com/office/powerpoint/2010/main" val="119632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632" y="958687"/>
            <a:ext cx="8825658" cy="2677648"/>
          </a:xfrm>
        </p:spPr>
        <p:txBody>
          <a:bodyPr/>
          <a:lstStyle/>
          <a:p>
            <a:pPr algn="ctr"/>
            <a:r>
              <a:rPr lang="en-US" dirty="0" smtClean="0"/>
              <a:t>LITERATURE REVIEW</a:t>
            </a:r>
            <a:endParaRPr lang="en-US" dirty="0"/>
          </a:p>
        </p:txBody>
      </p:sp>
    </p:spTree>
    <p:extLst>
      <p:ext uri="{BB962C8B-B14F-4D97-AF65-F5344CB8AC3E}">
        <p14:creationId xmlns:p14="http://schemas.microsoft.com/office/powerpoint/2010/main" val="252702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739" y="515815"/>
            <a:ext cx="8895631" cy="2188632"/>
          </a:xfrm>
        </p:spPr>
        <p:txBody>
          <a:bodyPr/>
          <a:lstStyle/>
          <a:p>
            <a:pPr algn="ctr"/>
            <a:r>
              <a:rPr lang="en-US" sz="2800" b="1" dirty="0"/>
              <a:t>Image Captioning with Deep Bidirectional LSTMs</a:t>
            </a:r>
            <a:r>
              <a:rPr lang="en-US" dirty="0"/>
              <a:t/>
            </a:r>
            <a:br>
              <a:rPr lang="en-US" dirty="0"/>
            </a:b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pre-trained 16 layer </a:t>
            </a:r>
            <a:r>
              <a:rPr lang="en-US" dirty="0" err="1"/>
              <a:t>vggnet</a:t>
            </a:r>
            <a:r>
              <a:rPr lang="en-US" dirty="0"/>
              <a:t> convolutional neural network for feature extraction of the input </a:t>
            </a:r>
            <a:r>
              <a:rPr lang="en-US" dirty="0" smtClean="0"/>
              <a:t>image,</a:t>
            </a:r>
          </a:p>
          <a:p>
            <a:r>
              <a:rPr lang="en-US" dirty="0"/>
              <a:t>Bidirectional long short-term </a:t>
            </a:r>
            <a:r>
              <a:rPr lang="en-US" dirty="0" smtClean="0"/>
              <a:t>memory </a:t>
            </a:r>
            <a:r>
              <a:rPr lang="en-US" dirty="0"/>
              <a:t>(LSTM) networks are used as a decoder for generating captions for the input </a:t>
            </a:r>
            <a:r>
              <a:rPr lang="en-US" dirty="0" smtClean="0"/>
              <a:t>image.</a:t>
            </a:r>
          </a:p>
          <a:p>
            <a:r>
              <a:rPr lang="en-US" dirty="0"/>
              <a:t>T</a:t>
            </a:r>
            <a:r>
              <a:rPr lang="en-US" dirty="0" smtClean="0"/>
              <a:t>hree </a:t>
            </a:r>
            <a:r>
              <a:rPr lang="en-US" dirty="0"/>
              <a:t>datasets which are Flickr8k, Flickr30k, and </a:t>
            </a:r>
            <a:r>
              <a:rPr lang="en-US" dirty="0" smtClean="0"/>
              <a:t>MSCOCO are used.</a:t>
            </a:r>
          </a:p>
          <a:p>
            <a:r>
              <a:rPr lang="en-US" dirty="0"/>
              <a:t>Each image in the dataset is pre-annotated with 5 </a:t>
            </a:r>
            <a:r>
              <a:rPr lang="en-US" dirty="0" smtClean="0"/>
              <a:t>captions.</a:t>
            </a:r>
          </a:p>
          <a:p>
            <a:r>
              <a:rPr lang="en-US" dirty="0"/>
              <a:t>BLEU was used as an evaluation metric for </a:t>
            </a:r>
            <a:r>
              <a:rPr lang="en-US" dirty="0" smtClean="0"/>
              <a:t>performance.</a:t>
            </a:r>
          </a:p>
          <a:p>
            <a:r>
              <a:rPr lang="en-US" dirty="0" smtClean="0"/>
              <a:t>The </a:t>
            </a:r>
            <a:r>
              <a:rPr lang="en-US" dirty="0"/>
              <a:t>model showed the best results on the MS COCO dataset due to the greater no of training images</a:t>
            </a:r>
            <a:endParaRPr lang="en-US" dirty="0" smtClean="0"/>
          </a:p>
          <a:p>
            <a:endParaRPr lang="en-US" dirty="0" smtClean="0"/>
          </a:p>
          <a:p>
            <a:endParaRPr lang="en-US" dirty="0"/>
          </a:p>
        </p:txBody>
      </p:sp>
    </p:spTree>
    <p:extLst>
      <p:ext uri="{BB962C8B-B14F-4D97-AF65-F5344CB8AC3E}">
        <p14:creationId xmlns:p14="http://schemas.microsoft.com/office/powerpoint/2010/main" val="1414220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2" y="890954"/>
            <a:ext cx="10378831" cy="1117925"/>
          </a:xfrm>
        </p:spPr>
        <p:txBody>
          <a:bodyPr/>
          <a:lstStyle/>
          <a:p>
            <a:r>
              <a:rPr lang="en-US" sz="2000" b="1" dirty="0" smtClean="0"/>
              <a:t/>
            </a:r>
            <a:br>
              <a:rPr lang="en-US" sz="2000" b="1" dirty="0" smtClean="0"/>
            </a:br>
            <a:r>
              <a:rPr lang="en-US" sz="2800" b="1" dirty="0" smtClean="0"/>
              <a:t>Image </a:t>
            </a:r>
            <a:r>
              <a:rPr lang="en-US" sz="2800" b="1" dirty="0"/>
              <a:t>Caption Generation Using Deep Learning Technique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Pretrained</a:t>
            </a:r>
            <a:r>
              <a:rPr lang="en-US" dirty="0" smtClean="0"/>
              <a:t> </a:t>
            </a:r>
            <a:r>
              <a:rPr lang="en-US" dirty="0"/>
              <a:t>models of VGG 16 and </a:t>
            </a:r>
            <a:r>
              <a:rPr lang="en-US" dirty="0" err="1"/>
              <a:t>Vgg</a:t>
            </a:r>
            <a:r>
              <a:rPr lang="en-US" dirty="0"/>
              <a:t> 19 are used as encoders for extracting features from the input images</a:t>
            </a:r>
            <a:r>
              <a:rPr lang="en-US" dirty="0" smtClean="0"/>
              <a:t>.</a:t>
            </a:r>
          </a:p>
          <a:p>
            <a:endParaRPr lang="en-US" dirty="0" smtClean="0"/>
          </a:p>
          <a:p>
            <a:r>
              <a:rPr lang="en-US" dirty="0"/>
              <a:t>LSTM is used as a decoder for generating captions of the images. </a:t>
            </a:r>
            <a:endParaRPr lang="en-US" dirty="0" smtClean="0"/>
          </a:p>
          <a:p>
            <a:endParaRPr lang="en-US" dirty="0" smtClean="0"/>
          </a:p>
          <a:p>
            <a:r>
              <a:rPr lang="en-US" dirty="0" smtClean="0"/>
              <a:t>3 </a:t>
            </a:r>
            <a:r>
              <a:rPr lang="en-US" dirty="0"/>
              <a:t>data sets are used which are Flickr8k, Flickr30k, and MSCOCO datasets </a:t>
            </a:r>
            <a:r>
              <a:rPr lang="en-US" dirty="0" smtClean="0"/>
              <a:t>respectively.</a:t>
            </a:r>
          </a:p>
          <a:p>
            <a:endParaRPr lang="en-US" dirty="0" smtClean="0"/>
          </a:p>
          <a:p>
            <a:r>
              <a:rPr lang="en-US" dirty="0" smtClean="0"/>
              <a:t>BLEU </a:t>
            </a:r>
            <a:r>
              <a:rPr lang="en-US" dirty="0"/>
              <a:t>gave highest score on the MSCOCO dataset which was 0.67257.</a:t>
            </a:r>
          </a:p>
          <a:p>
            <a:endParaRPr lang="en-US" dirty="0"/>
          </a:p>
        </p:txBody>
      </p:sp>
    </p:spTree>
    <p:extLst>
      <p:ext uri="{BB962C8B-B14F-4D97-AF65-F5344CB8AC3E}">
        <p14:creationId xmlns:p14="http://schemas.microsoft.com/office/powerpoint/2010/main" val="3307324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61" y="742461"/>
            <a:ext cx="9925539" cy="1375832"/>
          </a:xfrm>
        </p:spPr>
        <p:txBody>
          <a:bodyPr/>
          <a:lstStyle/>
          <a:p>
            <a:r>
              <a:rPr lang="en-US" sz="2800" b="1" dirty="0"/>
              <a:t>The role of attention mechanism and multi-feature in </a:t>
            </a:r>
            <a:r>
              <a:rPr lang="en-US" sz="2800" b="1" dirty="0" smtClean="0"/>
              <a:t>									image captioning</a:t>
            </a:r>
            <a:r>
              <a:rPr lang="en-US" sz="2800" dirty="0"/>
              <a:t/>
            </a:r>
            <a:br>
              <a:rPr lang="en-US" sz="2800" dirty="0"/>
            </a:br>
            <a:endParaRPr lang="en-US" sz="2800" dirty="0"/>
          </a:p>
        </p:txBody>
      </p:sp>
      <p:sp>
        <p:nvSpPr>
          <p:cNvPr id="3" name="Content Placeholder 2"/>
          <p:cNvSpPr>
            <a:spLocks noGrp="1"/>
          </p:cNvSpPr>
          <p:nvPr>
            <p:ph idx="1"/>
          </p:nvPr>
        </p:nvSpPr>
        <p:spPr/>
        <p:txBody>
          <a:bodyPr/>
          <a:lstStyle/>
          <a:p>
            <a:r>
              <a:rPr lang="en-US" dirty="0" smtClean="0"/>
              <a:t>Vgg16 is used for feature extraction and LSTM for decoding the feature vector.</a:t>
            </a:r>
          </a:p>
          <a:p>
            <a:r>
              <a:rPr lang="en-US" dirty="0" smtClean="0"/>
              <a:t> Flickr 8k and </a:t>
            </a:r>
            <a:r>
              <a:rPr lang="en-US" dirty="0"/>
              <a:t>F</a:t>
            </a:r>
            <a:r>
              <a:rPr lang="en-US" dirty="0" smtClean="0"/>
              <a:t>lickr 30k dataset were used.</a:t>
            </a:r>
          </a:p>
          <a:p>
            <a:r>
              <a:rPr lang="en-US" dirty="0" smtClean="0"/>
              <a:t>Attention model is used.</a:t>
            </a:r>
          </a:p>
          <a:p>
            <a:r>
              <a:rPr lang="en-US" dirty="0" smtClean="0"/>
              <a:t>BLEU was used as a metric to evaluate the performance of model which uses attention and which does not use attention.</a:t>
            </a:r>
          </a:p>
          <a:p>
            <a:r>
              <a:rPr lang="en-US" dirty="0" smtClean="0"/>
              <a:t>The model which used attention gave better BLEU score as compared to</a:t>
            </a:r>
          </a:p>
          <a:p>
            <a:pPr marL="0" indent="0">
              <a:buNone/>
            </a:pPr>
            <a:r>
              <a:rPr lang="en-US" dirty="0" smtClean="0"/>
              <a:t>      model which does not used attention.</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184654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565</TotalTime>
  <Words>1260</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vt:lpstr>
      <vt:lpstr>Century Gothic</vt:lpstr>
      <vt:lpstr>Times New Roman</vt:lpstr>
      <vt:lpstr>Wingdings 3</vt:lpstr>
      <vt:lpstr>Ion Boardroom</vt:lpstr>
      <vt:lpstr>URDU IMAGE CAPTION GENERATION USING DEEP LEARNING</vt:lpstr>
      <vt:lpstr>INTRODUCTION</vt:lpstr>
      <vt:lpstr>MOTIVATION</vt:lpstr>
      <vt:lpstr>PowerPoint Presentation</vt:lpstr>
      <vt:lpstr>PowerPoint Presentation</vt:lpstr>
      <vt:lpstr>LITERATURE REVIEW</vt:lpstr>
      <vt:lpstr>Image Captioning with Deep Bidirectional LSTMs   </vt:lpstr>
      <vt:lpstr> Image Caption Generation Using Deep Learning Technique </vt:lpstr>
      <vt:lpstr>The role of attention mechanism and multi-feature in          image captioning </vt:lpstr>
      <vt:lpstr>Deep learning based automatic image caption generation</vt:lpstr>
      <vt:lpstr>Image Caption Generator Using Attention Mechanism </vt:lpstr>
      <vt:lpstr>Efficient Urdu Caption Generation using Attention based LSTM </vt:lpstr>
      <vt:lpstr>Literature Summary </vt:lpstr>
      <vt:lpstr>PowerPoint Presentation</vt:lpstr>
      <vt:lpstr>Research Problem</vt:lpstr>
      <vt:lpstr>Proposed Approach</vt:lpstr>
      <vt:lpstr> XCEPTION</vt:lpstr>
      <vt:lpstr>Xception architecture </vt:lpstr>
      <vt:lpstr> DATASET</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URDU IMAGE CAPTION GENERATION USING DEEP LEARNING</dc:title>
  <dc:creator>M Osama Nusrat</dc:creator>
  <cp:lastModifiedBy>M Osama Nusrat</cp:lastModifiedBy>
  <cp:revision>38</cp:revision>
  <dcterms:created xsi:type="dcterms:W3CDTF">2022-05-29T20:04:41Z</dcterms:created>
  <dcterms:modified xsi:type="dcterms:W3CDTF">2022-05-30T05:30:51Z</dcterms:modified>
</cp:coreProperties>
</file>