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0275213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D7"/>
    <a:srgbClr val="FFCC99"/>
    <a:srgbClr val="00FFCC"/>
    <a:srgbClr val="FF9933"/>
    <a:srgbClr val="FFFF99"/>
    <a:srgbClr val="006600"/>
    <a:srgbClr val="EAEAEA"/>
    <a:srgbClr val="FF0066"/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8" autoAdjust="0"/>
    <p:restoredTop sz="94660"/>
  </p:normalViewPr>
  <p:slideViewPr>
    <p:cSldViewPr snapToGrid="0">
      <p:cViewPr>
        <p:scale>
          <a:sx n="14" d="100"/>
          <a:sy n="14" d="100"/>
        </p:scale>
        <p:origin x="23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39916100"/>
            <a:ext cx="30267330" cy="2851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1" y="39501498"/>
            <a:ext cx="30267330" cy="399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769" y="4732909"/>
            <a:ext cx="24977051" cy="222389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6487" spc="-166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49" y="27785748"/>
            <a:ext cx="24977051" cy="712787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7946" cap="all" spc="662" baseline="0">
                <a:solidFill>
                  <a:schemeClr val="tx2"/>
                </a:solidFill>
                <a:latin typeface="+mj-lt"/>
              </a:defRPr>
            </a:lvl1pPr>
            <a:lvl2pPr marL="1513743" indent="0" algn="ctr">
              <a:buNone/>
              <a:defRPr sz="7946"/>
            </a:lvl2pPr>
            <a:lvl3pPr marL="3027487" indent="0" algn="ctr">
              <a:buNone/>
              <a:defRPr sz="7946"/>
            </a:lvl3pPr>
            <a:lvl4pPr marL="4541230" indent="0" algn="ctr">
              <a:buNone/>
              <a:defRPr sz="6622"/>
            </a:lvl4pPr>
            <a:lvl5pPr marL="6054974" indent="0" algn="ctr">
              <a:buNone/>
              <a:defRPr sz="6622"/>
            </a:lvl5pPr>
            <a:lvl6pPr marL="7568717" indent="0" algn="ctr">
              <a:buNone/>
              <a:defRPr sz="6622"/>
            </a:lvl6pPr>
            <a:lvl7pPr marL="9082461" indent="0" algn="ctr">
              <a:buNone/>
              <a:defRPr sz="6622"/>
            </a:lvl7pPr>
            <a:lvl8pPr marL="10596204" indent="0" algn="ctr">
              <a:buNone/>
              <a:defRPr sz="6622"/>
            </a:lvl8pPr>
            <a:lvl9pPr marL="12109948" indent="0" algn="ctr">
              <a:buNone/>
              <a:defRPr sz="66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98862" y="27085925"/>
            <a:ext cx="245229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7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39916100"/>
            <a:ext cx="30267330" cy="2851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1" y="39501498"/>
            <a:ext cx="30267330" cy="399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571161"/>
            <a:ext cx="6528093" cy="359193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571161"/>
            <a:ext cx="19205838" cy="3591936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39916100"/>
            <a:ext cx="30267330" cy="2851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1" y="39501498"/>
            <a:ext cx="30267330" cy="399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769" y="4732909"/>
            <a:ext cx="24977051" cy="222389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6487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9" y="27770201"/>
            <a:ext cx="24977051" cy="7127875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7946" cap="all" spc="662" baseline="0">
                <a:solidFill>
                  <a:schemeClr val="tx2"/>
                </a:solidFill>
                <a:latin typeface="+mj-lt"/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98862" y="27085925"/>
            <a:ext cx="245229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24769" y="1787297"/>
            <a:ext cx="24977051" cy="90470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4769" y="11510202"/>
            <a:ext cx="12261461" cy="25090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40359" y="11510209"/>
            <a:ext cx="12261461" cy="25090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724769" y="1787297"/>
            <a:ext cx="24977051" cy="90470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9" y="11512186"/>
            <a:ext cx="12261461" cy="45915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622" b="0" cap="all" baseline="0">
                <a:solidFill>
                  <a:schemeClr val="tx2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4769" y="16103722"/>
            <a:ext cx="12261461" cy="21066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40359" y="11512186"/>
            <a:ext cx="12261461" cy="45915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622" b="0" cap="all" baseline="0">
                <a:solidFill>
                  <a:schemeClr val="tx2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40359" y="16103722"/>
            <a:ext cx="12261461" cy="21066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88" y="39916100"/>
            <a:ext cx="30267330" cy="2851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1" y="39501498"/>
            <a:ext cx="30267330" cy="399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" y="0"/>
            <a:ext cx="10058936" cy="42767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032316" y="0"/>
            <a:ext cx="158945" cy="4276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21" y="3706489"/>
            <a:ext cx="7947243" cy="14255750"/>
          </a:xfrm>
        </p:spPr>
        <p:txBody>
          <a:bodyPr anchor="b">
            <a:normAutofit/>
          </a:bodyPr>
          <a:lstStyle>
            <a:lvl1pPr>
              <a:defRPr sz="1191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0865" y="4561840"/>
            <a:ext cx="16121551" cy="32788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321" y="18247360"/>
            <a:ext cx="7947243" cy="2107259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4966">
                <a:solidFill>
                  <a:srgbClr val="FFFFFF"/>
                </a:solidFill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5963" y="40283946"/>
            <a:ext cx="6502294" cy="2276960"/>
          </a:xfrm>
        </p:spPr>
        <p:txBody>
          <a:bodyPr/>
          <a:lstStyle>
            <a:lvl1pPr algn="l">
              <a:defRPr/>
            </a:lvl1pPr>
          </a:lstStyle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920865" y="40283946"/>
            <a:ext cx="11542425" cy="227696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0887458"/>
            <a:ext cx="30267330" cy="11879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" y="30650960"/>
            <a:ext cx="30267330" cy="399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769" y="31647765"/>
            <a:ext cx="25114236" cy="5132070"/>
          </a:xfrm>
        </p:spPr>
        <p:txBody>
          <a:bodyPr tIns="0" bIns="0" anchor="b">
            <a:noAutofit/>
          </a:bodyPr>
          <a:lstStyle>
            <a:lvl1pPr>
              <a:defRPr sz="1191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" y="0"/>
            <a:ext cx="30275177" cy="30650960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4769" y="36836858"/>
            <a:ext cx="25128427" cy="370649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987"/>
              </a:spcAft>
              <a:buNone/>
              <a:defRPr sz="4966">
                <a:solidFill>
                  <a:srgbClr val="FFFFFF"/>
                </a:solidFill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0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9916100"/>
            <a:ext cx="30275216" cy="2851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9501495"/>
            <a:ext cx="30275216" cy="411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4769" y="1787297"/>
            <a:ext cx="24977051" cy="9047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8" y="11510202"/>
            <a:ext cx="24977054" cy="250901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4774" y="40283946"/>
            <a:ext cx="6139150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rgbClr val="FFFFFF"/>
                </a:solidFill>
              </a:defRPr>
            </a:lvl1pPr>
          </a:lstStyle>
          <a:p>
            <a:fld id="{9F9AF4C0-675B-4597-87C0-526AC5A0EA8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53549" y="40283946"/>
            <a:ext cx="11976002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84852" y="40283946"/>
            <a:ext cx="325802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6">
                <a:solidFill>
                  <a:srgbClr val="FFFFFF"/>
                </a:solidFill>
              </a:defRPr>
            </a:lvl1pPr>
          </a:lstStyle>
          <a:p>
            <a:fld id="{03F9773C-9758-4585-9F74-B0437DCC8C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963782" y="10837395"/>
            <a:ext cx="247499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27487" rtl="0" eaLnBrk="1" latinLnBrk="0" hangingPunct="1">
        <a:lnSpc>
          <a:spcPct val="85000"/>
        </a:lnSpc>
        <a:spcBef>
          <a:spcPct val="0"/>
        </a:spcBef>
        <a:buNone/>
        <a:defRPr sz="15892" kern="1200" spc="-166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02749" indent="-302749" algn="l" defTabSz="3027487" rtl="0" eaLnBrk="1" latinLnBrk="0" hangingPunct="1">
        <a:lnSpc>
          <a:spcPct val="90000"/>
        </a:lnSpc>
        <a:spcBef>
          <a:spcPts val="3973"/>
        </a:spcBef>
        <a:spcAft>
          <a:spcPts val="662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66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271545" indent="-605497" algn="l" defTabSz="3027487" rtl="0" eaLnBrk="1" latinLnBrk="0" hangingPunct="1">
        <a:lnSpc>
          <a:spcPct val="90000"/>
        </a:lnSpc>
        <a:spcBef>
          <a:spcPts val="662"/>
        </a:spcBef>
        <a:spcAft>
          <a:spcPts val="1324"/>
        </a:spcAft>
        <a:buClr>
          <a:schemeClr val="accent1"/>
        </a:buClr>
        <a:buFont typeface="Calibri" pitchFamily="34" charset="0"/>
        <a:buChar char="◦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877042" indent="-605497" algn="l" defTabSz="3027487" rtl="0" eaLnBrk="1" latinLnBrk="0" hangingPunct="1">
        <a:lnSpc>
          <a:spcPct val="90000"/>
        </a:lnSpc>
        <a:spcBef>
          <a:spcPts val="662"/>
        </a:spcBef>
        <a:spcAft>
          <a:spcPts val="1324"/>
        </a:spcAft>
        <a:buClr>
          <a:schemeClr val="accent1"/>
        </a:buClr>
        <a:buFont typeface="Calibri" pitchFamily="34" charset="0"/>
        <a:buChar char="◦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82539" indent="-605497" algn="l" defTabSz="3027487" rtl="0" eaLnBrk="1" latinLnBrk="0" hangingPunct="1">
        <a:lnSpc>
          <a:spcPct val="90000"/>
        </a:lnSpc>
        <a:spcBef>
          <a:spcPts val="662"/>
        </a:spcBef>
        <a:spcAft>
          <a:spcPts val="1324"/>
        </a:spcAft>
        <a:buClr>
          <a:schemeClr val="accent1"/>
        </a:buClr>
        <a:buFont typeface="Calibri" pitchFamily="34" charset="0"/>
        <a:buChar char="◦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8037" indent="-605497" algn="l" defTabSz="3027487" rtl="0" eaLnBrk="1" latinLnBrk="0" hangingPunct="1">
        <a:lnSpc>
          <a:spcPct val="90000"/>
        </a:lnSpc>
        <a:spcBef>
          <a:spcPts val="662"/>
        </a:spcBef>
        <a:spcAft>
          <a:spcPts val="1324"/>
        </a:spcAft>
        <a:buClr>
          <a:schemeClr val="accent1"/>
        </a:buClr>
        <a:buFont typeface="Calibri" pitchFamily="34" charset="0"/>
        <a:buChar char="◦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641990" indent="-756872" algn="l" defTabSz="3027487" rtl="0" eaLnBrk="1" latinLnBrk="0" hangingPunct="1">
        <a:lnSpc>
          <a:spcPct val="90000"/>
        </a:lnSpc>
        <a:spcBef>
          <a:spcPts val="662"/>
        </a:spcBef>
        <a:spcAft>
          <a:spcPts val="1324"/>
        </a:spcAft>
        <a:buClr>
          <a:schemeClr val="accent1"/>
        </a:buClr>
        <a:buFont typeface="Calibri" pitchFamily="34" charset="0"/>
        <a:buChar char="◦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304170" indent="-756872" algn="l" defTabSz="3027487" rtl="0" eaLnBrk="1" latinLnBrk="0" hangingPunct="1">
        <a:lnSpc>
          <a:spcPct val="90000"/>
        </a:lnSpc>
        <a:spcBef>
          <a:spcPts val="662"/>
        </a:spcBef>
        <a:spcAft>
          <a:spcPts val="1324"/>
        </a:spcAft>
        <a:buClr>
          <a:schemeClr val="accent1"/>
        </a:buClr>
        <a:buFont typeface="Calibri" pitchFamily="34" charset="0"/>
        <a:buChar char="◦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966350" indent="-756872" algn="l" defTabSz="3027487" rtl="0" eaLnBrk="1" latinLnBrk="0" hangingPunct="1">
        <a:lnSpc>
          <a:spcPct val="90000"/>
        </a:lnSpc>
        <a:spcBef>
          <a:spcPts val="662"/>
        </a:spcBef>
        <a:spcAft>
          <a:spcPts val="1324"/>
        </a:spcAft>
        <a:buClr>
          <a:schemeClr val="accent1"/>
        </a:buClr>
        <a:buFont typeface="Calibri" pitchFamily="34" charset="0"/>
        <a:buChar char="◦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628530" indent="-756872" algn="l" defTabSz="3027487" rtl="0" eaLnBrk="1" latinLnBrk="0" hangingPunct="1">
        <a:lnSpc>
          <a:spcPct val="90000"/>
        </a:lnSpc>
        <a:spcBef>
          <a:spcPts val="662"/>
        </a:spcBef>
        <a:spcAft>
          <a:spcPts val="1324"/>
        </a:spcAft>
        <a:buClr>
          <a:schemeClr val="accent1"/>
        </a:buClr>
        <a:buFont typeface="Calibri" pitchFamily="34" charset="0"/>
        <a:buChar char="◦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289362" cy="26574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1636" y="304800"/>
            <a:ext cx="23486486" cy="265747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BATTERY MANAGEMENT SYSTEM FOR LOW EARTH ORBIT SATELLITES</a:t>
            </a:r>
            <a:endParaRPr lang="en-US" sz="6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560" y="13232044"/>
            <a:ext cx="12805779" cy="763007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1988" y="29531299"/>
            <a:ext cx="2720185" cy="4750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8560" y="29329794"/>
            <a:ext cx="2997686" cy="475046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1922" y="29543713"/>
            <a:ext cx="2981997" cy="47504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7013" y="29329794"/>
            <a:ext cx="3076655" cy="47504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84537" y="37302339"/>
            <a:ext cx="4333875" cy="219075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125" y="39652452"/>
            <a:ext cx="29727768" cy="21236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4400" dirty="0">
              <a:latin typeface="Century Gothic" panose="020B0502020202020204" pitchFamily="34" charset="0"/>
            </a:endParaRPr>
          </a:p>
          <a:p>
            <a:endParaRPr lang="en-US" sz="4400" dirty="0">
              <a:latin typeface="Century Gothic" panose="020B0502020202020204" pitchFamily="34" charset="0"/>
            </a:endParaRPr>
          </a:p>
          <a:p>
            <a:r>
              <a:rPr lang="en-US" sz="4400" b="1" dirty="0">
                <a:latin typeface="Century Gothic" panose="020B0502020202020204" pitchFamily="34" charset="0"/>
              </a:rPr>
              <a:t>Designed By: </a:t>
            </a:r>
            <a:r>
              <a:rPr lang="en-US" sz="4400" dirty="0">
                <a:latin typeface="Century Gothic" panose="020B0502020202020204" pitchFamily="34" charset="0"/>
              </a:rPr>
              <a:t>Muhammad Osama Nusrat       </a:t>
            </a:r>
            <a:r>
              <a:rPr lang="en-US" sz="4400" b="1" dirty="0">
                <a:latin typeface="Century Gothic" panose="020B0502020202020204" pitchFamily="34" charset="0"/>
              </a:rPr>
              <a:t>ADVISOR : </a:t>
            </a:r>
            <a:r>
              <a:rPr lang="en-US" sz="4400" dirty="0">
                <a:latin typeface="Century Gothic" panose="020B0502020202020204" pitchFamily="34" charset="0"/>
              </a:rPr>
              <a:t>HABEEL AHMAD            </a:t>
            </a:r>
            <a:r>
              <a:rPr lang="en-US" sz="4400" b="1" dirty="0">
                <a:latin typeface="Century Gothic" panose="020B0502020202020204" pitchFamily="34" charset="0"/>
              </a:rPr>
              <a:t>CO-ADVISOR: </a:t>
            </a:r>
            <a:r>
              <a:rPr lang="en-US" sz="4400" dirty="0">
                <a:latin typeface="Century Gothic" panose="020B0502020202020204" pitchFamily="34" charset="0"/>
              </a:rPr>
              <a:t>MANSOOR ASIF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125" y="5296764"/>
            <a:ext cx="145670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dirty="0">
                <a:latin typeface="Century Gothic" panose="020B0502020202020204" pitchFamily="34" charset="0"/>
              </a:rPr>
              <a:t>Satellites need a secondary source to power up when they are in eclipse. We use batteries for that purpose. My goal is to use efficient charging discharging </a:t>
            </a:r>
            <a:r>
              <a:rPr lang="en-US" sz="6000" dirty="0" smtClean="0">
                <a:latin typeface="Century Gothic" panose="020B0502020202020204" pitchFamily="34" charset="0"/>
              </a:rPr>
              <a:t>algorithms to increase the battery </a:t>
            </a:r>
            <a:r>
              <a:rPr lang="en-US" sz="6000" dirty="0">
                <a:latin typeface="Century Gothic" panose="020B0502020202020204" pitchFamily="34" charset="0"/>
              </a:rPr>
              <a:t>life.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125" y="10897560"/>
            <a:ext cx="14361477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5400" dirty="0">
              <a:latin typeface="Century Gothic" panose="020B0502020202020204" pitchFamily="34" charset="0"/>
            </a:endParaRPr>
          </a:p>
          <a:p>
            <a:pPr algn="just"/>
            <a:r>
              <a:rPr lang="en-US" sz="6000" dirty="0">
                <a:latin typeface="Century Gothic" panose="020B0502020202020204" pitchFamily="34" charset="0"/>
              </a:rPr>
              <a:t>Battery power management is a critical area  for satellite subsystems. Algorithms are being developed to ensure maximum life of battery’s installed on satellites. This project aims to develop a cost effective and simple battery management system for LEO satellites.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125" y="20046982"/>
            <a:ext cx="14361477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6000" dirty="0">
                <a:latin typeface="Century Gothic" panose="020B0502020202020204" pitchFamily="34" charset="0"/>
              </a:rPr>
              <a:t> Design of Solar Charge controller by using Modified INC algorithm to extract maximum power from PV module.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sz="6000" dirty="0">
                <a:latin typeface="Century Gothic" panose="020B0502020202020204" pitchFamily="34" charset="0"/>
              </a:rPr>
              <a:t> CC CV Buck converter is used to charge the battery with charging and discharging algorithms.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6000" dirty="0">
                <a:latin typeface="Century Gothic" panose="020B0502020202020204" pitchFamily="34" charset="0"/>
              </a:rPr>
              <a:t>  </a:t>
            </a:r>
            <a:r>
              <a:rPr lang="en-US" sz="6000" dirty="0" smtClean="0">
                <a:latin typeface="Century Gothic" panose="020B0502020202020204" pitchFamily="34" charset="0"/>
              </a:rPr>
              <a:t>Battery bank provide power to        satellite sub-systems in eclipse.</a:t>
            </a:r>
            <a:endParaRPr lang="en-US" sz="6000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38411" y="22172841"/>
            <a:ext cx="142261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dirty="0">
                <a:latin typeface="Century Gothic" panose="020B0502020202020204" pitchFamily="34" charset="0"/>
              </a:rPr>
              <a:t>This project serves to increase battery life of Li ion batteries  by using efficient charging discharging algorithms as it is not possible to replace batteries and do maintenance in space.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1558" y="4091715"/>
            <a:ext cx="50984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ABSTRACT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4290" y="10745555"/>
            <a:ext cx="41569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OBJECTIVE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41558" y="19075723"/>
            <a:ext cx="60628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41558" y="30023665"/>
            <a:ext cx="65822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BLOCK DIAGRAM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123407" y="11727180"/>
            <a:ext cx="46169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SIMULATION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863072" y="21212433"/>
            <a:ext cx="52597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12080" y="27900814"/>
            <a:ext cx="76947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COMPONENTS </a:t>
            </a:r>
            <a:r>
              <a:rPr lang="en-US" sz="6600" b="1" dirty="0">
                <a:latin typeface="Century Gothic" panose="020B0502020202020204" pitchFamily="34" charset="0"/>
              </a:rPr>
              <a:t>USED</a:t>
            </a:r>
            <a:endParaRPr lang="en-US" sz="6000" b="1" dirty="0"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51988" y="35027557"/>
            <a:ext cx="3076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INA 169 CURRENT SENSOR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752495" y="34990577"/>
            <a:ext cx="364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XL 4015 BUCK CONVERTER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82960" y="34990577"/>
            <a:ext cx="2774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IRFP 250 MOSFET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631900" y="34990577"/>
            <a:ext cx="3643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B25 VOLTAGE SENSOR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293341" y="37676480"/>
            <a:ext cx="3605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16X2 LCD DISPLAY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675" y="31357545"/>
            <a:ext cx="14150549" cy="6642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49123" y="4324741"/>
            <a:ext cx="13050096" cy="74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4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2937</TotalTime>
  <Words>204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Osama Nusrat</dc:creator>
  <cp:lastModifiedBy>M Osama Nusrat</cp:lastModifiedBy>
  <cp:revision>55</cp:revision>
  <dcterms:created xsi:type="dcterms:W3CDTF">2021-05-23T14:16:52Z</dcterms:created>
  <dcterms:modified xsi:type="dcterms:W3CDTF">2021-06-01T08:46:38Z</dcterms:modified>
</cp:coreProperties>
</file>