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4d9ebb0a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4d9ebb0a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4d9ebb0af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4d9ebb0af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a4d9ebb0a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a4d9ebb0a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a4d9ebb0a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a4d9ebb0a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a4d9ebb0a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a4d9ebb0a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a4d9ebb0a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a4d9ebb0a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a4d9ebb0a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a4d9ebb0a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a4d9ebb0a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a4d9ebb0a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Predicting the NCAA Basketball Tournament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Asher Erickson, Marius Nwobi, Aryan Sharma, Ryan 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and Methodology</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u="sng">
                <a:solidFill>
                  <a:schemeClr val="dk2"/>
                </a:solidFill>
              </a:rPr>
              <a:t>Research Question:</a:t>
            </a:r>
            <a:r>
              <a:rPr lang="en" sz="1700">
                <a:solidFill>
                  <a:schemeClr val="dk2"/>
                </a:solidFill>
              </a:rPr>
              <a:t> “How well can we predict the 2021 March Madness Bracket?”</a:t>
            </a:r>
            <a:endParaRPr sz="1700">
              <a:solidFill>
                <a:schemeClr val="dk2"/>
              </a:solidFill>
            </a:endParaRPr>
          </a:p>
          <a:p>
            <a:pPr indent="0" lvl="0" marL="0" rtl="0" algn="l">
              <a:spcBef>
                <a:spcPts val="1200"/>
              </a:spcBef>
              <a:spcAft>
                <a:spcPts val="1200"/>
              </a:spcAft>
              <a:buNone/>
            </a:pPr>
            <a:r>
              <a:rPr b="1" lang="en" sz="1700" u="sng">
                <a:solidFill>
                  <a:schemeClr val="dk2"/>
                </a:solidFill>
              </a:rPr>
              <a:t>Methodology:</a:t>
            </a:r>
            <a:r>
              <a:rPr lang="en" sz="1700">
                <a:solidFill>
                  <a:schemeClr val="dk2"/>
                </a:solidFill>
              </a:rPr>
              <a:t> Using datasets of March Madness from 2013-2019, we will use Logistic Regression to understand the most important statistics for winning March Madness games. In addition, we will use Support Vector Classification prediction to predict the 2021 March Madness Bracket.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SVMs</a:t>
            </a:r>
            <a:endParaRPr/>
          </a:p>
        </p:txBody>
      </p:sp>
      <p:sp>
        <p:nvSpPr>
          <p:cNvPr id="99" name="Google Shape;99;p15"/>
          <p:cNvSpPr txBox="1"/>
          <p:nvPr>
            <p:ph idx="1" type="body"/>
          </p:nvPr>
        </p:nvSpPr>
        <p:spPr>
          <a:xfrm>
            <a:off x="729450" y="2078875"/>
            <a:ext cx="8414700" cy="3064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Support Vector Machines (SVMs) linearly separates data points, with a decision boundary line, whether the dataset itself is linear or not. </a:t>
            </a:r>
            <a:endParaRPr/>
          </a:p>
          <a:p>
            <a:pPr indent="-298450" lvl="1" marL="914400" rtl="0" algn="l">
              <a:spcBef>
                <a:spcPts val="0"/>
              </a:spcBef>
              <a:spcAft>
                <a:spcPts val="0"/>
              </a:spcAft>
              <a:buSzPts val="1100"/>
              <a:buChar char="○"/>
            </a:pPr>
            <a:r>
              <a:rPr lang="en"/>
              <a:t>2D space divided by 1D line, 3D space divided by 2D plane</a:t>
            </a:r>
            <a:endParaRPr/>
          </a:p>
          <a:p>
            <a:pPr indent="-311150" lvl="0" marL="457200" rtl="0" algn="l">
              <a:spcBef>
                <a:spcPts val="0"/>
              </a:spcBef>
              <a:spcAft>
                <a:spcPts val="0"/>
              </a:spcAft>
              <a:buSzPts val="1300"/>
              <a:buChar char="●"/>
            </a:pPr>
            <a:r>
              <a:rPr lang="en"/>
              <a:t>Then the SVM creates support vectors using the “closest” point(s) from each class on a graph to the decision boundary line.</a:t>
            </a:r>
            <a:endParaRPr sz="1100"/>
          </a:p>
          <a:p>
            <a:pPr indent="-298450" lvl="1" marL="914400" rtl="0" algn="l">
              <a:spcBef>
                <a:spcPts val="0"/>
              </a:spcBef>
              <a:spcAft>
                <a:spcPts val="0"/>
              </a:spcAft>
              <a:buSzPts val="1100"/>
              <a:buChar char="○"/>
            </a:pPr>
            <a:r>
              <a:rPr lang="en"/>
              <a:t>Typically, the support vectors tend to be an upper and lower boundary line</a:t>
            </a:r>
            <a:endParaRPr/>
          </a:p>
          <a:p>
            <a:pPr indent="-311150" lvl="0" marL="457200" rtl="0" algn="l">
              <a:spcBef>
                <a:spcPts val="0"/>
              </a:spcBef>
              <a:spcAft>
                <a:spcPts val="0"/>
              </a:spcAft>
              <a:buSzPts val="1300"/>
              <a:buChar char="●"/>
            </a:pPr>
            <a:r>
              <a:rPr lang="en"/>
              <a:t>The support vectors run parallel to the decision boundary line with a set margin </a:t>
            </a:r>
            <a:r>
              <a:rPr lang="en"/>
              <a:t>(C value) </a:t>
            </a:r>
            <a:r>
              <a:rPr lang="en"/>
              <a:t>in between the three lines (decision, upper, and lower).</a:t>
            </a:r>
            <a:endParaRPr/>
          </a:p>
          <a:p>
            <a:pPr indent="-298450" lvl="1" marL="914400" rtl="0" algn="l">
              <a:spcBef>
                <a:spcPts val="0"/>
              </a:spcBef>
              <a:spcAft>
                <a:spcPts val="0"/>
              </a:spcAft>
              <a:buSzPts val="1100"/>
              <a:buChar char="○"/>
            </a:pPr>
            <a:r>
              <a:rPr lang="en"/>
              <a:t>A smaller C value (larger margin) leads to more misclassifications</a:t>
            </a:r>
            <a:endParaRPr/>
          </a:p>
          <a:p>
            <a:pPr indent="-298450" lvl="1" marL="914400" rtl="0" algn="l">
              <a:spcBef>
                <a:spcPts val="0"/>
              </a:spcBef>
              <a:spcAft>
                <a:spcPts val="0"/>
              </a:spcAft>
              <a:buSzPts val="1100"/>
              <a:buChar char="○"/>
            </a:pPr>
            <a:r>
              <a:rPr lang="en"/>
              <a:t>A larger C value (smaller margin) leads to a </a:t>
            </a:r>
            <a:r>
              <a:rPr lang="en">
                <a:highlight>
                  <a:srgbClr val="FFFFFF"/>
                </a:highlight>
              </a:rPr>
              <a:t>better job of classifying data</a:t>
            </a:r>
            <a:endParaRPr>
              <a:highlight>
                <a:srgbClr val="FFFFFF"/>
              </a:highlight>
            </a:endParaRPr>
          </a:p>
          <a:p>
            <a:pPr indent="-311150" lvl="0" marL="457200" rtl="0" algn="l">
              <a:spcBef>
                <a:spcPts val="0"/>
              </a:spcBef>
              <a:spcAft>
                <a:spcPts val="0"/>
              </a:spcAft>
              <a:buSzPts val="1300"/>
              <a:buChar char="●"/>
            </a:pPr>
            <a:r>
              <a:rPr lang="en">
                <a:highlight>
                  <a:srgbClr val="FFFFFF"/>
                </a:highlight>
              </a:rPr>
              <a:t>Finall</a:t>
            </a:r>
            <a:r>
              <a:rPr lang="en">
                <a:highlight>
                  <a:schemeClr val="lt1"/>
                </a:highlight>
              </a:rPr>
              <a:t>y, we utilize </a:t>
            </a:r>
            <a:r>
              <a:rPr b="1" lang="en">
                <a:highlight>
                  <a:schemeClr val="lt1"/>
                </a:highlight>
              </a:rPr>
              <a:t>GridSearchCV</a:t>
            </a:r>
            <a:r>
              <a:rPr lang="en">
                <a:highlight>
                  <a:schemeClr val="lt1"/>
                </a:highlight>
              </a:rPr>
              <a:t> to figure out which combination of parameters (C, gamma, kernel) will return our best predictive results.</a:t>
            </a:r>
            <a:endParaRPr>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Original Dataset</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Kaggle data set </a:t>
            </a:r>
            <a:r>
              <a:rPr lang="en"/>
              <a:t>containing </a:t>
            </a:r>
            <a:r>
              <a:rPr lang="en"/>
              <a:t> statistics from the 2013-2021 NCAA </a:t>
            </a:r>
            <a:r>
              <a:rPr lang="en"/>
              <a:t>men's</a:t>
            </a:r>
            <a:r>
              <a:rPr lang="en"/>
              <a:t> Division 1 basketball </a:t>
            </a:r>
            <a:r>
              <a:rPr lang="en"/>
              <a:t>season</a:t>
            </a:r>
            <a:endParaRPr/>
          </a:p>
          <a:p>
            <a:pPr indent="-298450" lvl="1" marL="914400" rtl="0" algn="l">
              <a:spcBef>
                <a:spcPts val="0"/>
              </a:spcBef>
              <a:spcAft>
                <a:spcPts val="0"/>
              </a:spcAft>
              <a:buSzPts val="1100"/>
              <a:buChar char="○"/>
            </a:pPr>
            <a:r>
              <a:rPr lang="en"/>
              <a:t>2020 season has no postseason data due to the coronavirus</a:t>
            </a:r>
            <a:endParaRPr/>
          </a:p>
          <a:p>
            <a:pPr indent="-311150" lvl="0" marL="457200" rtl="0" algn="l">
              <a:spcBef>
                <a:spcPts val="0"/>
              </a:spcBef>
              <a:spcAft>
                <a:spcPts val="0"/>
              </a:spcAft>
              <a:buSzPts val="1300"/>
              <a:buChar char="●"/>
            </a:pPr>
            <a:r>
              <a:rPr lang="en"/>
              <a:t>Dataset contained 22 variables with 19 being basketball statistics</a:t>
            </a:r>
            <a:endParaRPr/>
          </a:p>
          <a:p>
            <a:pPr indent="-298450" lvl="1" marL="914400" rtl="0" algn="l">
              <a:spcBef>
                <a:spcPts val="0"/>
              </a:spcBef>
              <a:spcAft>
                <a:spcPts val="0"/>
              </a:spcAft>
              <a:buSzPts val="1100"/>
              <a:buChar char="○"/>
            </a:pPr>
            <a:r>
              <a:rPr lang="en"/>
              <a:t>G, W, ADJOE, ADJDE, BARTHAG(power rating), EFG_O, EFG_D, TOR, TORD, ORB, DRB, FTR, FTRD, 2P_O, 2P_D, 3P_0, 3p_D, ADJ_T, WAB, Postseason, and seed, year</a:t>
            </a:r>
            <a:endParaRPr/>
          </a:p>
          <a:p>
            <a:pPr indent="-311150" lvl="0" marL="457200" rtl="0" algn="l">
              <a:spcBef>
                <a:spcPts val="0"/>
              </a:spcBef>
              <a:spcAft>
                <a:spcPts val="0"/>
              </a:spcAft>
              <a:buSzPts val="1300"/>
              <a:buChar char="●"/>
            </a:pPr>
            <a:r>
              <a:rPr lang="en"/>
              <a:t>2454 teams in the data set</a:t>
            </a:r>
            <a:endParaRPr/>
          </a:p>
          <a:p>
            <a:pPr indent="-311150" lvl="0" marL="457200" rtl="0" algn="l">
              <a:spcBef>
                <a:spcPts val="0"/>
              </a:spcBef>
              <a:spcAft>
                <a:spcPts val="0"/>
              </a:spcAft>
              <a:buSzPts val="1300"/>
              <a:buChar char="●"/>
            </a:pPr>
            <a:r>
              <a:rPr lang="en"/>
              <a:t>Datasets were separated by year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Manipulation</a:t>
            </a:r>
            <a:endParaRPr/>
          </a:p>
        </p:txBody>
      </p:sp>
      <p:sp>
        <p:nvSpPr>
          <p:cNvPr id="111" name="Google Shape;111;p17"/>
          <p:cNvSpPr txBox="1"/>
          <p:nvPr>
            <p:ph idx="1" type="body"/>
          </p:nvPr>
        </p:nvSpPr>
        <p:spPr>
          <a:xfrm>
            <a:off x="727650" y="1662100"/>
            <a:ext cx="7688700" cy="2589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Dropped</a:t>
            </a:r>
            <a:r>
              <a:rPr lang="en"/>
              <a:t> all teams that </a:t>
            </a:r>
            <a:r>
              <a:rPr lang="en"/>
              <a:t>didn't</a:t>
            </a:r>
            <a:r>
              <a:rPr lang="en"/>
              <a:t> make the NCAA tournament and columns: postseason, G, W, and CONF</a:t>
            </a:r>
            <a:endParaRPr/>
          </a:p>
          <a:p>
            <a:pPr indent="-311150" lvl="0" marL="457200" rtl="0" algn="l">
              <a:spcBef>
                <a:spcPts val="0"/>
              </a:spcBef>
              <a:spcAft>
                <a:spcPts val="0"/>
              </a:spcAft>
              <a:buSzPts val="1300"/>
              <a:buChar char="●"/>
            </a:pPr>
            <a:r>
              <a:rPr lang="en"/>
              <a:t>Separated the datasets into two sub datasets with one containing</a:t>
            </a:r>
            <a:r>
              <a:rPr lang="en"/>
              <a:t> the team with the better seed in a matchup, and the other dataset had matching rows with the respective opponent with the worse seed</a:t>
            </a:r>
            <a:endParaRPr/>
          </a:p>
          <a:p>
            <a:pPr indent="-311150" lvl="0" marL="457200" rtl="0" algn="l">
              <a:spcBef>
                <a:spcPts val="0"/>
              </a:spcBef>
              <a:spcAft>
                <a:spcPts val="0"/>
              </a:spcAft>
              <a:buSzPts val="1300"/>
              <a:buChar char="●"/>
            </a:pPr>
            <a:r>
              <a:rPr lang="en"/>
              <a:t>Subtracted the better and worse seed datasets together in order to form a singular dataset that tracked results of the NCAA tournament and had the </a:t>
            </a:r>
            <a:r>
              <a:rPr lang="en"/>
              <a:t>difference</a:t>
            </a:r>
            <a:r>
              <a:rPr lang="en"/>
              <a:t> between each teams stats</a:t>
            </a:r>
            <a:endParaRPr/>
          </a:p>
          <a:p>
            <a:pPr indent="-311150" lvl="0" marL="457200" rtl="0" algn="l">
              <a:spcBef>
                <a:spcPts val="0"/>
              </a:spcBef>
              <a:spcAft>
                <a:spcPts val="0"/>
              </a:spcAft>
              <a:buSzPts val="1300"/>
              <a:buChar char="●"/>
            </a:pPr>
            <a:r>
              <a:rPr lang="en"/>
              <a:t>Used the 2013-2019 data as our training dataset and used the 2021 data as our testing dataset</a:t>
            </a:r>
            <a:endParaRPr/>
          </a:p>
          <a:p>
            <a:pPr indent="0" lvl="0" marL="0" rtl="0" algn="l">
              <a:spcBef>
                <a:spcPts val="1200"/>
              </a:spcBef>
              <a:spcAft>
                <a:spcPts val="1200"/>
              </a:spcAft>
              <a:buNone/>
            </a:pPr>
            <a:r>
              <a:t/>
            </a:r>
            <a:endParaRPr/>
          </a:p>
        </p:txBody>
      </p:sp>
      <p:pic>
        <p:nvPicPr>
          <p:cNvPr id="112" name="Google Shape;112;p17"/>
          <p:cNvPicPr preferRelativeResize="0"/>
          <p:nvPr/>
        </p:nvPicPr>
        <p:blipFill>
          <a:blip r:embed="rId3">
            <a:alphaModFix/>
          </a:blip>
          <a:stretch>
            <a:fillRect/>
          </a:stretch>
        </p:blipFill>
        <p:spPr>
          <a:xfrm>
            <a:off x="1230362" y="3712278"/>
            <a:ext cx="6686875" cy="13406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8"/>
          <p:cNvPicPr preferRelativeResize="0"/>
          <p:nvPr/>
        </p:nvPicPr>
        <p:blipFill>
          <a:blip r:embed="rId3">
            <a:alphaModFix/>
          </a:blip>
          <a:stretch>
            <a:fillRect/>
          </a:stretch>
        </p:blipFill>
        <p:spPr>
          <a:xfrm>
            <a:off x="0" y="0"/>
            <a:ext cx="9143999" cy="5143501"/>
          </a:xfrm>
          <a:prstGeom prst="rect">
            <a:avLst/>
          </a:prstGeom>
          <a:noFill/>
          <a:ln>
            <a:noFill/>
          </a:ln>
        </p:spPr>
      </p:pic>
      <p:sp>
        <p:nvSpPr>
          <p:cNvPr id="118" name="Google Shape;118;p18"/>
          <p:cNvSpPr/>
          <p:nvPr/>
        </p:nvSpPr>
        <p:spPr>
          <a:xfrm>
            <a:off x="6971625" y="4014800"/>
            <a:ext cx="680400" cy="82500"/>
          </a:xfrm>
          <a:prstGeom prst="rect">
            <a:avLst/>
          </a:prstGeom>
          <a:solidFill>
            <a:srgbClr val="FF0000">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1432775" y="4020813"/>
            <a:ext cx="680400" cy="82500"/>
          </a:xfrm>
          <a:prstGeom prst="rect">
            <a:avLst/>
          </a:prstGeom>
          <a:solidFill>
            <a:srgbClr val="FF0000">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1432775" y="3437975"/>
            <a:ext cx="680400" cy="82500"/>
          </a:xfrm>
          <a:prstGeom prst="rect">
            <a:avLst/>
          </a:prstGeom>
          <a:solidFill>
            <a:srgbClr val="FF0000">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6971625" y="2547300"/>
            <a:ext cx="680400" cy="82500"/>
          </a:xfrm>
          <a:prstGeom prst="rect">
            <a:avLst/>
          </a:prstGeom>
          <a:solidFill>
            <a:srgbClr val="FF0000">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a:off x="6971625" y="3436563"/>
            <a:ext cx="680400" cy="82500"/>
          </a:xfrm>
          <a:prstGeom prst="rect">
            <a:avLst/>
          </a:prstGeom>
          <a:solidFill>
            <a:srgbClr val="FF0000">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3309150" y="2725675"/>
            <a:ext cx="734700" cy="1320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6971625" y="556600"/>
            <a:ext cx="6804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1432775" y="2865813"/>
            <a:ext cx="6804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4143650" y="2692675"/>
            <a:ext cx="793800" cy="1980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2126375" y="705475"/>
            <a:ext cx="5763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1432775" y="556600"/>
            <a:ext cx="6804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6971625" y="2868638"/>
            <a:ext cx="6804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1432775" y="4864050"/>
            <a:ext cx="6804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6971625" y="4858375"/>
            <a:ext cx="6804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a:off x="1432775" y="4301375"/>
            <a:ext cx="680400" cy="82500"/>
          </a:xfrm>
          <a:prstGeom prst="rect">
            <a:avLst/>
          </a:prstGeom>
          <a:solidFill>
            <a:srgbClr val="FF0000">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6971625" y="4301375"/>
            <a:ext cx="6804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1432775" y="3726388"/>
            <a:ext cx="6804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6971625" y="3728250"/>
            <a:ext cx="6804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1432775" y="4561050"/>
            <a:ext cx="680400" cy="82500"/>
          </a:xfrm>
          <a:prstGeom prst="rect">
            <a:avLst/>
          </a:prstGeom>
          <a:solidFill>
            <a:srgbClr val="FF0000">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6971625" y="4579863"/>
            <a:ext cx="680400" cy="82500"/>
          </a:xfrm>
          <a:prstGeom prst="rect">
            <a:avLst/>
          </a:prstGeom>
          <a:solidFill>
            <a:srgbClr val="FF0000">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6971625" y="852488"/>
            <a:ext cx="680400" cy="82500"/>
          </a:xfrm>
          <a:prstGeom prst="rect">
            <a:avLst/>
          </a:prstGeom>
          <a:solidFill>
            <a:srgbClr val="FF0000">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6971625" y="3152600"/>
            <a:ext cx="6804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1432775" y="846850"/>
            <a:ext cx="6804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a:off x="1432775" y="1117425"/>
            <a:ext cx="6804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1432775" y="1410650"/>
            <a:ext cx="6804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1432775" y="1704413"/>
            <a:ext cx="6804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1432775" y="1991200"/>
            <a:ext cx="6804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1432775" y="2256950"/>
            <a:ext cx="6804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1432775" y="2539913"/>
            <a:ext cx="6804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1432775" y="3156850"/>
            <a:ext cx="6804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6971625" y="1119550"/>
            <a:ext cx="6804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6971625" y="1413250"/>
            <a:ext cx="6804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6971625" y="1705475"/>
            <a:ext cx="6804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a:off x="6971625" y="1992500"/>
            <a:ext cx="6804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a:off x="6971625" y="2269900"/>
            <a:ext cx="6804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2126375" y="1272000"/>
            <a:ext cx="5763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2126375" y="3008450"/>
            <a:ext cx="5763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2126375" y="3584575"/>
            <a:ext cx="5763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a:off x="2126375" y="4160700"/>
            <a:ext cx="5763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a:off x="2126375" y="4724325"/>
            <a:ext cx="5763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a:off x="2126375" y="1858513"/>
            <a:ext cx="576300" cy="82500"/>
          </a:xfrm>
          <a:prstGeom prst="rect">
            <a:avLst/>
          </a:prstGeom>
          <a:solidFill>
            <a:srgbClr val="FF0000">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p:nvPr/>
        </p:nvSpPr>
        <p:spPr>
          <a:xfrm>
            <a:off x="2126375" y="2428275"/>
            <a:ext cx="576300" cy="82500"/>
          </a:xfrm>
          <a:prstGeom prst="rect">
            <a:avLst/>
          </a:prstGeom>
          <a:solidFill>
            <a:srgbClr val="FF0000">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6378625" y="705475"/>
            <a:ext cx="5763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6378625" y="1857375"/>
            <a:ext cx="5763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a:off x="6378625" y="1272000"/>
            <a:ext cx="5763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a:off x="6378625" y="4724325"/>
            <a:ext cx="5763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6378625" y="4161175"/>
            <a:ext cx="5763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a:off x="6378625" y="3009275"/>
            <a:ext cx="5763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a:off x="6378625" y="2415375"/>
            <a:ext cx="576300" cy="82500"/>
          </a:xfrm>
          <a:prstGeom prst="rect">
            <a:avLst/>
          </a:prstGeom>
          <a:solidFill>
            <a:srgbClr val="FF0000">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6378625" y="3585225"/>
            <a:ext cx="576300" cy="82500"/>
          </a:xfrm>
          <a:prstGeom prst="rect">
            <a:avLst/>
          </a:prstGeom>
          <a:solidFill>
            <a:srgbClr val="FF0000">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2702675" y="986150"/>
            <a:ext cx="5451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2702675" y="2143400"/>
            <a:ext cx="5451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2702675" y="3300650"/>
            <a:ext cx="545100" cy="82500"/>
          </a:xfrm>
          <a:prstGeom prst="rect">
            <a:avLst/>
          </a:prstGeom>
          <a:solidFill>
            <a:srgbClr val="FF0000">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2702675" y="4442513"/>
            <a:ext cx="545100" cy="82500"/>
          </a:xfrm>
          <a:prstGeom prst="rect">
            <a:avLst/>
          </a:prstGeom>
          <a:solidFill>
            <a:srgbClr val="FF0000">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5833525" y="988738"/>
            <a:ext cx="5451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5833525" y="2136375"/>
            <a:ext cx="5451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a:off x="5833525" y="4442738"/>
            <a:ext cx="5451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a:off x="5833525" y="3289550"/>
            <a:ext cx="545100" cy="82500"/>
          </a:xfrm>
          <a:prstGeom prst="rect">
            <a:avLst/>
          </a:prstGeom>
          <a:solidFill>
            <a:srgbClr val="FF0000">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a:off x="3247775" y="1553850"/>
            <a:ext cx="5763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p:nvPr/>
        </p:nvSpPr>
        <p:spPr>
          <a:xfrm>
            <a:off x="5257225" y="1553850"/>
            <a:ext cx="5763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5257225" y="3859050"/>
            <a:ext cx="576300" cy="825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a:off x="3247775" y="3859050"/>
            <a:ext cx="576300" cy="82500"/>
          </a:xfrm>
          <a:prstGeom prst="rect">
            <a:avLst/>
          </a:prstGeom>
          <a:solidFill>
            <a:srgbClr val="FF0000">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5042775" y="2725675"/>
            <a:ext cx="734700" cy="132000"/>
          </a:xfrm>
          <a:prstGeom prst="rect">
            <a:avLst/>
          </a:prstGeom>
          <a:solidFill>
            <a:srgbClr val="3AAD27">
              <a:alpha val="61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86" name="Google Shape;186;p19"/>
          <p:cNvSpPr txBox="1"/>
          <p:nvPr>
            <p:ph idx="1" type="body"/>
          </p:nvPr>
        </p:nvSpPr>
        <p:spPr>
          <a:xfrm>
            <a:off x="729450" y="2078875"/>
            <a:ext cx="7688700" cy="2992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Our SVC model correctly predicted approximately 73%, or 46 of the 63 games that took place in the 2021 March Madness Tournament.</a:t>
            </a:r>
            <a:endParaRPr/>
          </a:p>
          <a:p>
            <a:pPr indent="-311150" lvl="0" marL="457200" rtl="0" algn="l">
              <a:spcBef>
                <a:spcPts val="0"/>
              </a:spcBef>
              <a:spcAft>
                <a:spcPts val="0"/>
              </a:spcAft>
              <a:buSzPts val="1300"/>
              <a:buChar char="●"/>
            </a:pPr>
            <a:r>
              <a:rPr lang="en"/>
              <a:t>In the real tournament there were 19 upsets, so if you were to select the better seeded team in each game, you would </a:t>
            </a:r>
            <a:r>
              <a:rPr lang="en"/>
              <a:t>correctly</a:t>
            </a:r>
            <a:r>
              <a:rPr lang="en"/>
              <a:t> </a:t>
            </a:r>
            <a:r>
              <a:rPr lang="en"/>
              <a:t>predict 44 of the 63 games.</a:t>
            </a:r>
            <a:endParaRPr/>
          </a:p>
          <a:p>
            <a:pPr indent="-311150" lvl="0" marL="457200" rtl="0" algn="l">
              <a:spcBef>
                <a:spcPts val="0"/>
              </a:spcBef>
              <a:spcAft>
                <a:spcPts val="0"/>
              </a:spcAft>
              <a:buSzPts val="1300"/>
              <a:buChar char="●"/>
            </a:pPr>
            <a:r>
              <a:rPr lang="en"/>
              <a:t>There is a slight pattern in our bracket prediction where there are a few teams with bad seeds that made a run in the tournament (which involved upsets in all of their games), but our prediction did not get these games correct. </a:t>
            </a:r>
            <a:endParaRPr/>
          </a:p>
          <a:p>
            <a:pPr indent="-311150" lvl="0" marL="457200" rtl="0" algn="l">
              <a:spcBef>
                <a:spcPts val="0"/>
              </a:spcBef>
              <a:spcAft>
                <a:spcPts val="0"/>
              </a:spcAft>
              <a:buSzPts val="1300"/>
              <a:buChar char="●"/>
            </a:pPr>
            <a:r>
              <a:rPr lang="en"/>
              <a:t>The reasoning behind this is that humans are not always easy to predict, especially in sports. Basketball is a very streaky sport that involves a string of outcomes that are highly unlikely. </a:t>
            </a:r>
            <a:endParaRPr/>
          </a:p>
          <a:p>
            <a:pPr indent="-311150" lvl="0" marL="457200" rtl="0" algn="l">
              <a:spcBef>
                <a:spcPts val="0"/>
              </a:spcBef>
              <a:spcAft>
                <a:spcPts val="0"/>
              </a:spcAft>
              <a:buSzPts val="1300"/>
              <a:buChar char="●"/>
            </a:pPr>
            <a:r>
              <a:rPr lang="en"/>
              <a:t>The explanation behind why certain NCAA teams make runs in March Madness cannot always be explained because there are many external factors at hand. </a:t>
            </a:r>
            <a:endParaRPr/>
          </a:p>
          <a:p>
            <a:pPr indent="-311150" lvl="0" marL="457200" rtl="0" algn="l">
              <a:spcBef>
                <a:spcPts val="0"/>
              </a:spcBef>
              <a:spcAft>
                <a:spcPts val="0"/>
              </a:spcAft>
              <a:buSzPts val="1300"/>
              <a:buChar char="●"/>
            </a:pPr>
            <a:r>
              <a:rPr lang="en"/>
              <a:t>Sports Betting is a huge industry, and it thrives off the fact that sports are very difficult to predict.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Difficulties</a:t>
            </a:r>
            <a:endParaRPr/>
          </a:p>
        </p:txBody>
      </p:sp>
      <p:sp>
        <p:nvSpPr>
          <p:cNvPr id="192" name="Google Shape;192;p20"/>
          <p:cNvSpPr txBox="1"/>
          <p:nvPr>
            <p:ph idx="1" type="body"/>
          </p:nvPr>
        </p:nvSpPr>
        <p:spPr>
          <a:xfrm>
            <a:off x="729450" y="2078875"/>
            <a:ext cx="8414400" cy="3064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Utilizing logistic regression in our project</a:t>
            </a:r>
            <a:endParaRPr/>
          </a:p>
          <a:p>
            <a:pPr indent="-298450" lvl="1" marL="914400" rtl="0" algn="l">
              <a:spcBef>
                <a:spcPts val="0"/>
              </a:spcBef>
              <a:spcAft>
                <a:spcPts val="0"/>
              </a:spcAft>
              <a:buSzPts val="1100"/>
              <a:buChar char="○"/>
            </a:pPr>
            <a:r>
              <a:rPr lang="en"/>
              <a:t>Initially, we wanted to utilize logistic regression to evaluate which features of our 2013-19 March Madness data set were more impactful on whether a higher seed won their respective matchup or not. </a:t>
            </a:r>
            <a:endParaRPr/>
          </a:p>
          <a:p>
            <a:pPr indent="-298450" lvl="1" marL="914400" rtl="0" algn="l">
              <a:spcBef>
                <a:spcPts val="0"/>
              </a:spcBef>
              <a:spcAft>
                <a:spcPts val="0"/>
              </a:spcAft>
              <a:buSzPts val="1100"/>
              <a:buChar char="○"/>
            </a:pPr>
            <a:r>
              <a:rPr lang="en"/>
              <a:t>However, we found that removing features with P values greater than 0.05 or trying a random combination of those features gave us a less accurate SVM model when predicting the 2021 bracket.</a:t>
            </a:r>
            <a:endParaRPr/>
          </a:p>
          <a:p>
            <a:pPr indent="-298450" lvl="1" marL="914400" rtl="0" algn="l">
              <a:spcBef>
                <a:spcPts val="0"/>
              </a:spcBef>
              <a:spcAft>
                <a:spcPts val="0"/>
              </a:spcAft>
              <a:buSzPts val="1100"/>
              <a:buChar char="○"/>
            </a:pPr>
            <a:r>
              <a:rPr lang="en"/>
              <a:t>So in the end, we decided to not use logistic regression and trained our SVM model with all of our features included from the original 2013-19 data set.</a:t>
            </a:r>
            <a:endParaRPr/>
          </a:p>
          <a:p>
            <a:pPr indent="-311150" lvl="0" marL="457200" rtl="0" algn="l">
              <a:spcBef>
                <a:spcPts val="0"/>
              </a:spcBef>
              <a:spcAft>
                <a:spcPts val="0"/>
              </a:spcAft>
              <a:buSzPts val="1300"/>
              <a:buChar char="●"/>
            </a:pPr>
            <a:r>
              <a:rPr lang="en"/>
              <a:t>Obtaining the data we needed to use</a:t>
            </a:r>
            <a:endParaRPr/>
          </a:p>
          <a:p>
            <a:pPr indent="-298450" lvl="1" marL="914400" rtl="0" algn="l">
              <a:spcBef>
                <a:spcPts val="0"/>
              </a:spcBef>
              <a:spcAft>
                <a:spcPts val="0"/>
              </a:spcAft>
              <a:buSzPts val="1100"/>
              <a:buChar char="○"/>
            </a:pPr>
            <a:r>
              <a:rPr lang="en"/>
              <a:t>The way </a:t>
            </a:r>
            <a:r>
              <a:rPr lang="en"/>
              <a:t>that we wanted to use our SVC required a specific set of data. The data that we found involved everything that we need, but the issue was that it was not organized in the way we wanted it.</a:t>
            </a:r>
            <a:endParaRPr/>
          </a:p>
          <a:p>
            <a:pPr indent="-298450" lvl="1" marL="914400" rtl="0" algn="l">
              <a:spcBef>
                <a:spcPts val="0"/>
              </a:spcBef>
              <a:spcAft>
                <a:spcPts val="0"/>
              </a:spcAft>
              <a:buSzPts val="1100"/>
              <a:buChar char="○"/>
            </a:pPr>
            <a:r>
              <a:rPr lang="en"/>
              <a:t>There was not an easy way to organize the data, so we resorted to “brute forcing” the manipulation to the way we needed it. This did not take a super long time, but it was fairly tedious.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