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Prime factorization is hard!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2.7.3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bin(DECIMAL_NUM) -&gt; binx ary string of integer given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int(BINARY_STR, 2) -&gt; decimal representation of binary str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int(HEX_STR, 16) -&gt; decimal representation of hex str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hex(DECIMAL) -&gt; hex representation of decimal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2.7.3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^ 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grave/SystemProgramming/wiki/Networking%2C-Part-1%3A-Introduction" TargetMode="External"/><Relationship Id="rId4" Type="http://schemas.openxmlformats.org/officeDocument/2006/relationships/hyperlink" Target="https://hpbn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rapidtables.com/convert/number/how-decimal-to-binary.htm" TargetMode="External"/><Relationship Id="rId4" Type="http://schemas.openxmlformats.org/officeDocument/2006/relationships/hyperlink" Target="http://www.rapidtables.com/convert/number/how-binary-to-hex.htm" TargetMode="External"/><Relationship Id="rId5" Type="http://schemas.openxmlformats.org/officeDocument/2006/relationships/hyperlink" Target="http://www.permadi.com/tutorial/numDecToHex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06875" y="595975"/>
            <a:ext cx="89304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CS461/ECE422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Cryptography Math 101</a:t>
            </a: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962150" y="2917950"/>
            <a:ext cx="3970800" cy="17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14285"/>
            </a:pPr>
            <a:r>
              <a:rPr lang="en" sz="1400"/>
              <a:t>Modular Arithmetic</a:t>
            </a:r>
          </a:p>
          <a:p>
            <a:pPr indent="-330200" lvl="0" marL="457200" rtl="0">
              <a:spcBef>
                <a:spcPts val="0"/>
              </a:spcBef>
              <a:buSzPct val="114285"/>
            </a:pPr>
            <a:r>
              <a:rPr lang="en" sz="1400"/>
              <a:t>Prime numbers</a:t>
            </a:r>
          </a:p>
          <a:p>
            <a:pPr indent="-330200" lvl="0" marL="457200" rtl="0">
              <a:spcBef>
                <a:spcPts val="0"/>
              </a:spcBef>
              <a:buSzPct val="114285"/>
            </a:pPr>
            <a:r>
              <a:rPr lang="en" sz="1400"/>
              <a:t>Relatively prime</a:t>
            </a:r>
          </a:p>
          <a:p>
            <a:pPr indent="-330200" lvl="0" marL="457200" rtl="0">
              <a:spcBef>
                <a:spcPts val="0"/>
              </a:spcBef>
              <a:buSzPct val="114285"/>
            </a:pPr>
            <a:r>
              <a:rPr lang="en" sz="1400"/>
              <a:t>Greatest Common Divisor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14" name="Shape 114"/>
          <p:cNvSpPr txBox="1"/>
          <p:nvPr/>
        </p:nvSpPr>
        <p:spPr>
          <a:xfrm>
            <a:off x="4895350" y="2917950"/>
            <a:ext cx="33294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Euclidean Algorithm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Extended Euclidean Algorithm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Multiplicative inverse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Totient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Modular Arithmetic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Division: n = q(a) + r, q is quotient, r is remainder.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11 = 2(4) + 3, n = 11, a = 4, q = 2, and r = 3.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divides n if n = ma for some integer 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 </a:t>
            </a:r>
            <a:r>
              <a:rPr lang="en"/>
              <a:t>≅ r mod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a: </a:t>
            </a:r>
            <a:r>
              <a:rPr lang="en"/>
              <a:t>We say n is congruent to r modulo 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a divides n means n </a:t>
            </a:r>
            <a:r>
              <a:rPr lang="en"/>
              <a:t>≅0 mod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Prime numbers &amp; Relatively Prime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 integer p is prime if and only if its only divisors are 1 and p.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13 is prime, 4 is not prime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Two numbers a and b are relatively prime if: gcd(a, b) = 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64 and 15 are relatively prime,  64 and 32 are not relatively prime.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Greatest Common </a:t>
            </a:r>
            <a:r>
              <a:rPr lang="en"/>
              <a:t>Divisor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GCD (Greatest Common Divisor): The largest number that divides both a and b; Often written as gcd(a, b) = c.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gcd(60, 24) =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Euclidean Algorithm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Euclidean Algorithm is used to find GCD of two numbers based on the fact: gcd(a, b) = gcd(b, a mod b)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Set c = max(a, b) and d = min(a, b)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Use division (c / d) to find c = q(d) + r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If r = 0, return gcd(a, b) = d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Set c = d and d = r, goto step 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Example: gcd(55, 22) = gcd(22, 55 mod 22) = gcd(22, 11) = 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Extended Euclidean Algorithm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Extended Euclidean Algorithm: also finds integer coefficients x and y such that ax + by = gcd(a, b)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run Euclidean first, then substitute remainders backward.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550" y="2151175"/>
            <a:ext cx="4803550" cy="26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Multiplicative Inverse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If </a:t>
            </a:r>
            <a:r>
              <a:rPr lang="en"/>
              <a:t>gcd</a:t>
            </a:r>
            <a:r>
              <a:rPr lang="en"/>
              <a:t>(m, b) = 1, then b has a multiplicative inverse b^(-1) mod 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bb^(-1) </a:t>
            </a:r>
            <a:r>
              <a:rPr lang="en"/>
              <a:t>≅1 mod 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Example: 5 * 3 ≅1 mod 7: so 5 and 3 are multiplicative inverses modulo 7.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Finding Multiplicative Inverse using Extended Euclidean Algorithm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know gcd(64, 15) = 1, so they are relatively prime.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Furthermore, we know 1 = -17(15) + 4(64)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 mod 15 = -17(15) + 4(64) mod 15 = 4(64) mod 15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 x 64 ≅1 mod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Euler’s totient function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φ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counts the positive integers less than a given integer n that are relatively prime </a:t>
            </a:r>
            <a:r>
              <a:rPr lang="en">
                <a:solidFill>
                  <a:srgbClr val="666666"/>
                </a:solidFill>
              </a:rPr>
              <a:t>to n.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en">
                <a:solidFill>
                  <a:srgbClr val="666666"/>
                </a:solidFill>
              </a:rPr>
              <a:t>If n = pq for prime numbers p and q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" sz="1800">
                <a:solidFill>
                  <a:srgbClr val="666666"/>
                </a:solidFill>
              </a:rPr>
              <a:t>φ(n) = φ(pq) = φ(p) x φ(q) = (p - 1) ( q - 1)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" sz="1800">
                <a:solidFill>
                  <a:srgbClr val="666666"/>
                </a:solidFill>
              </a:rPr>
              <a:t>φ(21) = φ(3) x φ(7) = (3 - 1) x (7 - 1) =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cover in discussion sections?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go over MPs’ materials.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Worth about 50% of your final grade, and you should work in a team of two.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will have 5 MPs: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Crypto Project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Systems Project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Network Project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Web Project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Mystery MP (To be announced later in the course)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Every MP has two checkpoints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Checkpoint 1 covers the basics to get you started.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Checkpoint 2 goes over more advanced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Prerequisite (CS241/ECE391)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Topics you should know, or you can learn on your own.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Random Functions, </a:t>
            </a:r>
            <a:r>
              <a:rPr lang="en"/>
              <a:t>Prime Factorization, Modular Arithmetic, Greatest Common </a:t>
            </a:r>
            <a:r>
              <a:rPr lang="en"/>
              <a:t>Divisor</a:t>
            </a:r>
            <a:r>
              <a:rPr lang="en"/>
              <a:t>, Bin/Hex/Dec Conversions, etc.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Memory Layouts, Stack Frame, File system, VMs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Network 101: Packets, Common Protocols, Routing/Forwarding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https://github.com/angrave/SystemProgramming/wiki/Networking%2C-Part-1%3A-Introduction</a:t>
            </a:r>
            <a:r>
              <a:rPr lang="en" sz="1200"/>
              <a:t> 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https://hpbn.co/</a:t>
            </a:r>
            <a:r>
              <a:rPr lang="en" sz="1200"/>
              <a:t>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How Web Browser works, HTTP protocol, JavaScript/HTML/SQL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Languages: </a:t>
            </a:r>
            <a:r>
              <a:rPr lang="en"/>
              <a:t>Assembly Instructions, Python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Shellcoders Handbook (if ambitious)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cover basic concepts you need for each project in coming weeks.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Review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311700" y="2923300"/>
            <a:ext cx="8520600" cy="16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Virtual machines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Unix file system permissions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Binary/Hexadecimal/Decimal Conversions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25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will provide an Ubuntu image for the projects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Can be found on the course website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 short, virtual machine runs an OS inside an OS.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Install VirtualBox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Import Virtual </a:t>
            </a:r>
            <a:r>
              <a:rPr lang="en"/>
              <a:t>Appliance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VM image is </a:t>
            </a:r>
            <a:r>
              <a:rPr lang="en"/>
              <a:t>available</a:t>
            </a:r>
            <a:r>
              <a:rPr lang="en"/>
              <a:t> on the course website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0" y="785350"/>
            <a:ext cx="31357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Virtual Machines (cont.)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297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OVA size: 1.3 GB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Default Password: ubuntu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Grading is done on the VM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575" y="1318149"/>
            <a:ext cx="5346726" cy="29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Unix File System Permissions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every file, we have read/write/execute access modes.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Every file in unix has the following attributes: Owner permissions, Group permissions, and Other permissions.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 example, when you run: ls -l filename, You may see </a:t>
            </a:r>
            <a:r>
              <a:rPr b="1" lang="en"/>
              <a:t>-</a:t>
            </a:r>
            <a:r>
              <a:rPr b="1" lang="en">
                <a:solidFill>
                  <a:srgbClr val="FF0000"/>
                </a:solidFill>
              </a:rPr>
              <a:t>rwx</a:t>
            </a:r>
            <a:r>
              <a:rPr b="1" lang="en">
                <a:solidFill>
                  <a:srgbClr val="0000FF"/>
                </a:solidFill>
              </a:rPr>
              <a:t>r-x</a:t>
            </a:r>
            <a:r>
              <a:rPr b="1" lang="en">
                <a:solidFill>
                  <a:srgbClr val="980000"/>
                </a:solidFill>
              </a:rPr>
              <a:t>r--</a:t>
            </a:r>
            <a:r>
              <a:rPr b="1" lang="en"/>
              <a:t>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</a:t>
            </a:r>
            <a:r>
              <a:rPr lang="en"/>
              <a:t>he owner has read(r), write(w) and execute(x) permission.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The group members have read(r) and execute(x) permission, but no write permission.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 others have read(r) only permission.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Chmod is the command used to change file permissions. For example, chmod 755 means: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Read/Write/Execute for owner.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Read/Execute for all others.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Bin/Hex/Dec Conversions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Binary to Decimal: 111001 = 1*2^5 + 1*2^4 + 1*2^3 + 0*2^2 + 0*2^1 + 1*2^0 = 57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Decimal to Binary, Example: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http://www.rapidtables.com/convert/number/how-decimal-to-binary.htm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Binary to Hex/Hex to Binary, know 16 mappings: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http://www.rapidtables.com/convert/number/how-binary-to-hex.htm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Hex/Decimal is similar to Binary/Decimal: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Hex to Decimal: 0x1128 = 1*16^3 + 1*16^2 + 2*16^1 + 8 *16^0 = 4392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Decimal to Hex: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http://www.permadi.com/tutorial/numDecToHex/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Please use tools to convert values, it’s less error prone.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Properties of XOR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Commutative: 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B = 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Associative: 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( 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C) = (A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B)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Identity element: 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0 = 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Self-inverse: 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A = 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Example: 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(A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B)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(B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A)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(B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B)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0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⊕ </a:t>
            </a:r>
            <a:r>
              <a:rPr lang="en"/>
              <a:t> 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Demo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462" y="1252537"/>
            <a:ext cx="22193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