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4D59BD-14D8-4733-98F9-CF34849A3B12}">
  <a:tblStyle styleId="{E34D59BD-14D8-4733-98F9-CF34849A3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 set architecture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eb.archive.org/web/20121119082232/https://courses.engr.illinois.edu/ece391/notes/student-notes.pdf" TargetMode="External"/><Relationship Id="rId4" Type="http://schemas.openxmlformats.org/officeDocument/2006/relationships/hyperlink" Target="https://web.archive.org/web/20121021015723/http://courses.engr.illinois.edu:80/ece391/references/doc-x86-asm.pdf" TargetMode="External"/><Relationship Id="rId5" Type="http://schemas.openxmlformats.org/officeDocument/2006/relationships/hyperlink" Target="https://subversion.engr.illinois.edu/svn/fa17-cs461/_shared/mp2/GDB%20tutorial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ibiblio.org/gferg/ldp/GCC-Inline-Assembly-HOWTO.html#s3" TargetMode="External"/><Relationship Id="rId4" Type="http://schemas.openxmlformats.org/officeDocument/2006/relationships/hyperlink" Target="https://en.wikibooks.org/wiki/X86_Assembly/GAS_Syntax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x86 Exploits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349" y="445026"/>
            <a:ext cx="5848975" cy="22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Endianness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5600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Byte order on x86 is little endian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Read from top of stack to bottom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(low to high addresses)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First thing that gets read is little -&gt; small -&gt; least significant byte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$0x2be15</a:t>
            </a:r>
            <a:r>
              <a:rPr lang="en"/>
              <a:t>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$0x0002be15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Unsafe Functions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Unsafe: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strcpy and friends (str*)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sprintf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gets</a:t>
            </a: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Use Instead: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strncpy and friends (strn*)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snprintf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fgets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529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 overflows are pretty simple…</a:t>
            </a:r>
          </a:p>
        </p:txBody>
      </p:sp>
      <p:pic>
        <p:nvPicPr>
          <p:cNvPr descr="Stack diagrams Copy.png" id="133" name="Shape 133"/>
          <p:cNvPicPr preferRelativeResize="0"/>
          <p:nvPr/>
        </p:nvPicPr>
        <p:blipFill rotWithShape="1">
          <a:blip r:embed="rId3">
            <a:alphaModFix/>
          </a:blip>
          <a:srcRect b="0" l="709" r="709" t="0"/>
          <a:stretch/>
        </p:blipFill>
        <p:spPr>
          <a:xfrm>
            <a:off x="5754350" y="950187"/>
            <a:ext cx="28849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529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 overflows are pretty simple…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Start writing on the stack…</a:t>
            </a:r>
          </a:p>
        </p:txBody>
      </p:sp>
      <p:pic>
        <p:nvPicPr>
          <p:cNvPr descr="Stack diagrams Copy.png" id="140" name="Shape 140"/>
          <p:cNvPicPr preferRelativeResize="0"/>
          <p:nvPr/>
        </p:nvPicPr>
        <p:blipFill rotWithShape="1">
          <a:blip r:embed="rId3">
            <a:alphaModFix/>
          </a:blip>
          <a:srcRect b="0" l="367" r="377" t="0"/>
          <a:stretch/>
        </p:blipFill>
        <p:spPr>
          <a:xfrm>
            <a:off x="5754350" y="950187"/>
            <a:ext cx="2884941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/>
          <p:nvPr/>
        </p:nvCxnSpPr>
        <p:spPr>
          <a:xfrm rot="10800000">
            <a:off x="8761900" y="2591275"/>
            <a:ext cx="27900" cy="14634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529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 overflows are pretty simple…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Start writing on the stack…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just keep going until you overwrite an important variable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350" y="950187"/>
            <a:ext cx="2884941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/>
          <p:nvPr/>
        </p:nvCxnSpPr>
        <p:spPr>
          <a:xfrm rot="10800000">
            <a:off x="8761900" y="2591275"/>
            <a:ext cx="27900" cy="14634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 flipH="1" rot="10800000">
            <a:off x="8789800" y="2199700"/>
            <a:ext cx="9300" cy="3636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529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 overflows are pretty simple…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Start writing on the stack…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just keep going until you overwrite an important variable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Hooray, an exploit!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350" y="950187"/>
            <a:ext cx="2884941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Shape 158"/>
          <p:cNvCxnSpPr/>
          <p:nvPr/>
        </p:nvCxnSpPr>
        <p:spPr>
          <a:xfrm rot="10800000">
            <a:off x="8761900" y="2591275"/>
            <a:ext cx="27900" cy="14634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/>
          <p:nvPr/>
        </p:nvCxnSpPr>
        <p:spPr>
          <a:xfrm flipH="1" rot="10800000">
            <a:off x="8789800" y="2199700"/>
            <a:ext cx="9300" cy="3636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529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 overflows are pretty simple…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Start writing on the stack…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just keep going until you overwrite an important variable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What if we keep going?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350" y="950187"/>
            <a:ext cx="2884941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/>
          <p:nvPr/>
        </p:nvCxnSpPr>
        <p:spPr>
          <a:xfrm rot="10800000">
            <a:off x="8761900" y="2591275"/>
            <a:ext cx="27900" cy="14634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/>
          <p:nvPr/>
        </p:nvCxnSpPr>
        <p:spPr>
          <a:xfrm flipH="1" rot="10800000">
            <a:off x="8789800" y="2199700"/>
            <a:ext cx="9300" cy="3636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529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 overflows are pretty simple…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Start writing on the stack…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just keep going until you overwrite an important variable…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overwrite the return address</a:t>
            </a:r>
          </a:p>
        </p:txBody>
      </p:sp>
      <p:pic>
        <p:nvPicPr>
          <p:cNvPr descr="Stack diagrams Copy.png" id="175" name="Shape 175"/>
          <p:cNvPicPr preferRelativeResize="0"/>
          <p:nvPr/>
        </p:nvPicPr>
        <p:blipFill rotWithShape="1">
          <a:blip r:embed="rId3">
            <a:alphaModFix/>
          </a:blip>
          <a:srcRect b="0" l="680" r="680" t="0"/>
          <a:stretch/>
        </p:blipFill>
        <p:spPr>
          <a:xfrm>
            <a:off x="5754350" y="950187"/>
            <a:ext cx="2884941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/>
          <p:nvPr/>
        </p:nvCxnSpPr>
        <p:spPr>
          <a:xfrm rot="10800000">
            <a:off x="8761900" y="2591275"/>
            <a:ext cx="27900" cy="14634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/>
          <p:nvPr/>
        </p:nvCxnSpPr>
        <p:spPr>
          <a:xfrm rot="10800000">
            <a:off x="8780500" y="1435300"/>
            <a:ext cx="9300" cy="11280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529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 overflows are pretty simple…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Start writing on the stack…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just keep going until you overwrite an important variable…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overwrite the return address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jump to </a:t>
            </a:r>
            <a:r>
              <a:rPr lang="en" sz="600"/>
              <a:t>almost</a:t>
            </a:r>
            <a:r>
              <a:rPr lang="en"/>
              <a:t> any location we want! If only we had some conveniently located malicious instructions somewhere nearby…</a:t>
            </a:r>
          </a:p>
        </p:txBody>
      </p:sp>
      <p:pic>
        <p:nvPicPr>
          <p:cNvPr descr="Stack diagrams Copy.png" id="184" name="Shape 184"/>
          <p:cNvPicPr preferRelativeResize="0"/>
          <p:nvPr/>
        </p:nvPicPr>
        <p:blipFill rotWithShape="1">
          <a:blip r:embed="rId3">
            <a:alphaModFix/>
          </a:blip>
          <a:srcRect b="0" l="680" r="680" t="0"/>
          <a:stretch/>
        </p:blipFill>
        <p:spPr>
          <a:xfrm>
            <a:off x="5754350" y="950187"/>
            <a:ext cx="2884941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Shape 185"/>
          <p:cNvCxnSpPr/>
          <p:nvPr/>
        </p:nvCxnSpPr>
        <p:spPr>
          <a:xfrm rot="10800000">
            <a:off x="8761900" y="2591275"/>
            <a:ext cx="27900" cy="14634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8780500" y="1435300"/>
            <a:ext cx="9300" cy="11280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529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 overflows are pretty simple…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Start writing on the stack…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just keep going until you overwrite an important variable…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overwrite the return address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jump to code we’ve placed on the stack</a:t>
            </a:r>
          </a:p>
        </p:txBody>
      </p:sp>
      <p:pic>
        <p:nvPicPr>
          <p:cNvPr descr="Stack diagrams Copy.png" id="193" name="Shape 193"/>
          <p:cNvPicPr preferRelativeResize="0"/>
          <p:nvPr/>
        </p:nvPicPr>
        <p:blipFill rotWithShape="1">
          <a:blip r:embed="rId3">
            <a:alphaModFix/>
          </a:blip>
          <a:srcRect b="0" l="922" r="922" t="0"/>
          <a:stretch/>
        </p:blipFill>
        <p:spPr>
          <a:xfrm>
            <a:off x="5754350" y="950187"/>
            <a:ext cx="288494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8631350" y="1593900"/>
            <a:ext cx="396125" cy="2348925"/>
          </a:xfrm>
          <a:custGeom>
            <a:pathLst>
              <a:path extrusionOk="0" h="93957" w="15845">
                <a:moveTo>
                  <a:pt x="0" y="0"/>
                </a:moveTo>
                <a:cubicBezTo>
                  <a:pt x="1739" y="2547"/>
                  <a:pt x="7891" y="8265"/>
                  <a:pt x="10439" y="15287"/>
                </a:cubicBezTo>
                <a:cubicBezTo>
                  <a:pt x="12986" y="22309"/>
                  <a:pt x="14478" y="33805"/>
                  <a:pt x="15286" y="42132"/>
                </a:cubicBezTo>
                <a:cubicBezTo>
                  <a:pt x="16093" y="50458"/>
                  <a:pt x="15907" y="58288"/>
                  <a:pt x="15286" y="65248"/>
                </a:cubicBezTo>
                <a:cubicBezTo>
                  <a:pt x="14664" y="72207"/>
                  <a:pt x="13670" y="79105"/>
                  <a:pt x="11558" y="83890"/>
                </a:cubicBezTo>
                <a:cubicBezTo>
                  <a:pt x="9445" y="88674"/>
                  <a:pt x="4100" y="92279"/>
                  <a:pt x="2609" y="93957"/>
                </a:cubicBezTo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Translate x86 to C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xor %ebx,%ebx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 $99,%ebx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sub $4,%esp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loop: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mov %ebx,(%esp)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call sing_it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dec %ebx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jnz loop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 $4,%esp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529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 overflows are pretty simple…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Start writing on the stack…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just keep going until you overwrite an important variable…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overwrite the return address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can jump to code we’ve placed on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More on this next week</a:t>
            </a:r>
          </a:p>
        </p:txBody>
      </p:sp>
      <p:pic>
        <p:nvPicPr>
          <p:cNvPr descr="Stack diagrams Copy.png" id="201" name="Shape 201"/>
          <p:cNvPicPr preferRelativeResize="0"/>
          <p:nvPr/>
        </p:nvPicPr>
        <p:blipFill rotWithShape="1">
          <a:blip r:embed="rId3">
            <a:alphaModFix/>
          </a:blip>
          <a:srcRect b="0" l="922" r="922" t="0"/>
          <a:stretch/>
        </p:blipFill>
        <p:spPr>
          <a:xfrm>
            <a:off x="5754350" y="950187"/>
            <a:ext cx="288494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8631350" y="1593900"/>
            <a:ext cx="396125" cy="2348925"/>
          </a:xfrm>
          <a:custGeom>
            <a:pathLst>
              <a:path extrusionOk="0" h="93957" w="15845">
                <a:moveTo>
                  <a:pt x="0" y="0"/>
                </a:moveTo>
                <a:cubicBezTo>
                  <a:pt x="1739" y="2547"/>
                  <a:pt x="7891" y="8265"/>
                  <a:pt x="10439" y="15287"/>
                </a:cubicBezTo>
                <a:cubicBezTo>
                  <a:pt x="12986" y="22309"/>
                  <a:pt x="14478" y="33805"/>
                  <a:pt x="15286" y="42132"/>
                </a:cubicBezTo>
                <a:cubicBezTo>
                  <a:pt x="16093" y="50458"/>
                  <a:pt x="15907" y="58288"/>
                  <a:pt x="15286" y="65248"/>
                </a:cubicBezTo>
                <a:cubicBezTo>
                  <a:pt x="14664" y="72207"/>
                  <a:pt x="13670" y="79105"/>
                  <a:pt x="11558" y="83890"/>
                </a:cubicBezTo>
                <a:cubicBezTo>
                  <a:pt x="9445" y="88674"/>
                  <a:pt x="4100" y="92279"/>
                  <a:pt x="2609" y="93957"/>
                </a:cubicBezTo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Translate x86 to C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xor %ebx,%ebx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$99,%ebx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 $4,%esp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loop: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%ebx,(%esp)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sing_it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dec %ebx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loop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$4,%esp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bottles_left = 99;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sing_it(bottles_left);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bottles_left--;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while (bottles_left &gt; 0);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x86 ISA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8 bits = 1 byte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char -&gt; 1 byte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 -&gt; 4 bytes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word -&gt; 2 bytes* (4 bytes in GDB)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long -&gt; 4 bytes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Memory address -&gt; 4 bytes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Pointer -&gt; 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Registers -&gt; 4 bytes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Each memory location -&gt; 1 byte</a:t>
            </a:r>
          </a:p>
        </p:txBody>
      </p:sp>
      <p:graphicFrame>
        <p:nvGraphicFramePr>
          <p:cNvPr id="76" name="Shape 76"/>
          <p:cNvGraphicFramePr/>
          <p:nvPr/>
        </p:nvGraphicFramePr>
        <p:xfrm>
          <a:off x="59719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{E34D59BD-14D8-4733-98F9-CF34849A3B12}</a:tableStyleId>
              </a:tblPr>
              <a:tblGrid>
                <a:gridCol w="1430175"/>
                <a:gridCol w="1430175"/>
              </a:tblGrid>
              <a:tr h="573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T="91425" marB="91425" marR="91425" marL="91425"/>
                </a:tc>
              </a:tr>
              <a:tr h="573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0xDEADBEEC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0x0D</a:t>
                      </a:r>
                    </a:p>
                  </a:txBody>
                  <a:tcPr marT="91425" marB="91425" marR="91425" marL="91425"/>
                </a:tc>
              </a:tr>
              <a:tr h="573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0xDEADBEED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0xF0</a:t>
                      </a:r>
                    </a:p>
                  </a:txBody>
                  <a:tcPr marT="91425" marB="91425" marR="91425" marL="91425"/>
                </a:tc>
              </a:tr>
              <a:tr h="573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0xDEADBEEE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0xAD</a:t>
                      </a:r>
                    </a:p>
                  </a:txBody>
                  <a:tcPr marT="91425" marB="91425" marR="91425" marL="91425"/>
                </a:tc>
              </a:tr>
              <a:tr h="573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0xDEADBEEF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0x8B</a:t>
                      </a:r>
                    </a:p>
                  </a:txBody>
                  <a:tcPr marT="91425" marB="91425" marR="91425" marL="91425"/>
                </a:tc>
              </a:tr>
              <a:tr h="509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Registers (4 Bytes)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{E34D59BD-14D8-4733-98F9-CF34849A3B12}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83" name="Shape 83"/>
          <p:cNvGrpSpPr/>
          <p:nvPr/>
        </p:nvGrpSpPr>
        <p:grpSpPr>
          <a:xfrm>
            <a:off x="4576150" y="2929850"/>
            <a:ext cx="3609300" cy="396300"/>
            <a:chOff x="4576150" y="2929850"/>
            <a:chExt cx="3609300" cy="396300"/>
          </a:xfrm>
        </p:grpSpPr>
        <p:sp>
          <p:nvSpPr>
            <p:cNvPr id="84" name="Shape 84"/>
            <p:cNvSpPr txBox="1"/>
            <p:nvPr/>
          </p:nvSpPr>
          <p:spPr>
            <a:xfrm>
              <a:off x="6106750" y="2929850"/>
              <a:ext cx="5562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2400">
                  <a:latin typeface="Courier New"/>
                  <a:ea typeface="Courier New"/>
                  <a:cs typeface="Courier New"/>
                  <a:sym typeface="Courier New"/>
                </a:rPr>
                <a:t>AX</a:t>
              </a:r>
            </a:p>
          </p:txBody>
        </p:sp>
        <p:cxnSp>
          <p:nvCxnSpPr>
            <p:cNvPr id="85" name="Shape 85"/>
            <p:cNvCxnSpPr>
              <a:stCxn id="84" idx="1"/>
            </p:cNvCxnSpPr>
            <p:nvPr/>
          </p:nvCxnSpPr>
          <p:spPr>
            <a:xfrm rot="10800000">
              <a:off x="4576150" y="3125900"/>
              <a:ext cx="15306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6" name="Shape 86"/>
            <p:cNvCxnSpPr>
              <a:stCxn id="84" idx="3"/>
            </p:cNvCxnSpPr>
            <p:nvPr/>
          </p:nvCxnSpPr>
          <p:spPr>
            <a:xfrm>
              <a:off x="6662950" y="3128000"/>
              <a:ext cx="1522500" cy="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87" name="Shape 87"/>
          <p:cNvGrpSpPr/>
          <p:nvPr/>
        </p:nvGrpSpPr>
        <p:grpSpPr>
          <a:xfrm>
            <a:off x="963181" y="1984950"/>
            <a:ext cx="7222079" cy="396300"/>
            <a:chOff x="4664358" y="2929850"/>
            <a:chExt cx="3433199" cy="396300"/>
          </a:xfrm>
        </p:grpSpPr>
        <p:sp>
          <p:nvSpPr>
            <p:cNvPr id="88" name="Shape 88"/>
            <p:cNvSpPr txBox="1"/>
            <p:nvPr/>
          </p:nvSpPr>
          <p:spPr>
            <a:xfrm>
              <a:off x="6194958" y="2929850"/>
              <a:ext cx="380099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2400">
                  <a:latin typeface="Courier New"/>
                  <a:ea typeface="Courier New"/>
                  <a:cs typeface="Courier New"/>
                  <a:sym typeface="Courier New"/>
                </a:rPr>
                <a:t>E</a:t>
              </a:r>
              <a:r>
                <a:rPr b="1" lang="en" sz="2400">
                  <a:latin typeface="Courier New"/>
                  <a:ea typeface="Courier New"/>
                  <a:cs typeface="Courier New"/>
                  <a:sym typeface="Courier New"/>
                </a:rPr>
                <a:t>AX</a:t>
              </a:r>
            </a:p>
          </p:txBody>
        </p:sp>
        <p:cxnSp>
          <p:nvCxnSpPr>
            <p:cNvPr id="89" name="Shape 89"/>
            <p:cNvCxnSpPr>
              <a:stCxn id="88" idx="1"/>
            </p:cNvCxnSpPr>
            <p:nvPr/>
          </p:nvCxnSpPr>
          <p:spPr>
            <a:xfrm rot="10800000">
              <a:off x="4664358" y="3125900"/>
              <a:ext cx="15306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0" name="Shape 90"/>
            <p:cNvCxnSpPr>
              <a:stCxn id="88" idx="3"/>
            </p:cNvCxnSpPr>
            <p:nvPr/>
          </p:nvCxnSpPr>
          <p:spPr>
            <a:xfrm>
              <a:off x="6575058" y="3128000"/>
              <a:ext cx="1522500" cy="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GDB Tutorial/Demo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GDB Command References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https://courses.engr.illinois.edu/ece391/notes/student-notes.pdf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(Notes Set 0 and 1)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https://courses.engr.illinois.edu/ece391/references/doc-x86-asm.pdf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(x86 Reference Sheet)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_shared/mp2/GDB tutorial.pdf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x86 Assembly Resources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http://www.ibiblio.org/gferg/ldp/GCC-Inline-Assembly-HOWTO.html#s3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https://en.wikibooks.org/wiki/X86_Assembly/GAS_Syntax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Buffer Overflow - 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