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1985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 good start to Match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769" y="4764576"/>
            <a:ext cx="9007231" cy="1704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Guide on boat handling of a DS37 match racer</a:t>
            </a:r>
            <a:endParaRPr lang="en-US" sz="1400" dirty="0">
              <a:ea typeface="Calibri"/>
              <a:cs typeface="Calibri"/>
            </a:endParaRPr>
          </a:p>
        </p:txBody>
      </p:sp>
      <p:pic>
        <p:nvPicPr>
          <p:cNvPr id="4" name="Picture 3" descr="A top view of a boat&#10;&#10;Description automatically generated">
            <a:extLst>
              <a:ext uri="{FF2B5EF4-FFF2-40B4-BE49-F238E27FC236}">
                <a16:creationId xmlns:a16="http://schemas.microsoft.com/office/drawing/2014/main" id="{C59C169D-DB00-8C27-7F7E-2E7C4E1F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39678"/>
            <a:ext cx="6096000" cy="1978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7D17-B442-B959-B39D-3862460AF68E}"/>
              </a:ext>
            </a:extLst>
          </p:cNvPr>
          <p:cNvSpPr txBox="1"/>
          <p:nvPr/>
        </p:nvSpPr>
        <p:spPr>
          <a:xfrm>
            <a:off x="11611707" y="6463323"/>
            <a:ext cx="584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v1.0</a:t>
            </a:r>
            <a:r>
              <a:rPr lang="en-US" sz="1400"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D543-5196-C248-88DA-2C5B763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Crew Positions</a:t>
            </a:r>
            <a:endParaRPr lang="en-US" dirty="0"/>
          </a:p>
        </p:txBody>
      </p:sp>
      <p:pic>
        <p:nvPicPr>
          <p:cNvPr id="6" name="Content Placeholder 5" descr="A top view of a boat&#10;&#10;Description automatically generated">
            <a:extLst>
              <a:ext uri="{FF2B5EF4-FFF2-40B4-BE49-F238E27FC236}">
                <a16:creationId xmlns:a16="http://schemas.microsoft.com/office/drawing/2014/main" id="{2FE9E686-495B-4D3C-3F76-E63836A30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538" y="2416073"/>
            <a:ext cx="6096000" cy="184182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789BC7-C4F5-2113-6C63-3204F2539F24}"/>
              </a:ext>
            </a:extLst>
          </p:cNvPr>
          <p:cNvSpPr txBox="1"/>
          <p:nvPr/>
        </p:nvSpPr>
        <p:spPr>
          <a:xfrm>
            <a:off x="1172307" y="2012461"/>
            <a:ext cx="22273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Roles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Helmsman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Mainsheet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Trimmer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Tailer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Bowman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A4B35-0B9E-567C-A844-108478873297}"/>
              </a:ext>
            </a:extLst>
          </p:cNvPr>
          <p:cNvSpPr txBox="1"/>
          <p:nvPr/>
        </p:nvSpPr>
        <p:spPr>
          <a:xfrm>
            <a:off x="1172308" y="4259383"/>
            <a:ext cx="851876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Work zones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Optimal positioning in the </a:t>
            </a:r>
            <a:r>
              <a:rPr lang="en-US">
                <a:ea typeface="Calibri"/>
                <a:cs typeface="Calibri"/>
              </a:rPr>
              <a:t>zone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Remain in your zone during </a:t>
            </a:r>
            <a:r>
              <a:rPr lang="en-US" dirty="0">
                <a:latin typeface="Calibri"/>
                <a:ea typeface="Calibri"/>
                <a:cs typeface="Calibri"/>
              </a:rPr>
              <a:t>maneuvers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While training do not help others in their tasks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Focus on your own responsibility </a:t>
            </a:r>
          </a:p>
          <a:p>
            <a:pPr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30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5B6B-69D1-4DDB-1522-75DD8D48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Helmsman </a:t>
            </a:r>
            <a:endParaRPr lang="en-US" dirty="0"/>
          </a:p>
        </p:txBody>
      </p:sp>
      <p:pic>
        <p:nvPicPr>
          <p:cNvPr id="6" name="Content Placeholder 5" descr="A top view of a boat&#10;&#10;Description automatically generated">
            <a:extLst>
              <a:ext uri="{FF2B5EF4-FFF2-40B4-BE49-F238E27FC236}">
                <a16:creationId xmlns:a16="http://schemas.microsoft.com/office/drawing/2014/main" id="{5C59E997-CF25-A792-5924-F6A1F468F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196" y="4132862"/>
            <a:ext cx="6096000" cy="17971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35DC1-57A8-8EB9-4EF2-77B2CEC9884C}"/>
              </a:ext>
            </a:extLst>
          </p:cNvPr>
          <p:cNvSpPr txBox="1"/>
          <p:nvPr/>
        </p:nvSpPr>
        <p:spPr>
          <a:xfrm>
            <a:off x="840153" y="1826846"/>
            <a:ext cx="55127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Responsibility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Steer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Speed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Timing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Positioning of </a:t>
            </a:r>
            <a:r>
              <a:rPr lang="en-US">
                <a:ea typeface="Calibri"/>
                <a:cs typeface="Calibri"/>
              </a:rPr>
              <a:t>the boat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Communication if boat should sail with reduced </a:t>
            </a:r>
            <a:r>
              <a:rPr lang="en-US">
                <a:ea typeface="Calibri"/>
                <a:cs typeface="Calibri"/>
              </a:rPr>
              <a:t>speed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backstay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B5DAC-B1F4-5DC1-5946-BE5FC11302FD}"/>
              </a:ext>
            </a:extLst>
          </p:cNvPr>
          <p:cNvSpPr txBox="1"/>
          <p:nvPr/>
        </p:nvSpPr>
        <p:spPr>
          <a:xfrm>
            <a:off x="8254999" y="1826846"/>
            <a:ext cx="30968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Tips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Have the best overview of the prestart 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Control the speed precisely 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Think one step ahead</a:t>
            </a:r>
          </a:p>
        </p:txBody>
      </p:sp>
    </p:spTree>
    <p:extLst>
      <p:ext uri="{BB962C8B-B14F-4D97-AF65-F5344CB8AC3E}">
        <p14:creationId xmlns:p14="http://schemas.microsoft.com/office/powerpoint/2010/main" val="1452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619F-B921-746E-A456-07105765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Mainsheet</a:t>
            </a:r>
            <a:endParaRPr lang="en-US" dirty="0"/>
          </a:p>
        </p:txBody>
      </p:sp>
      <p:pic>
        <p:nvPicPr>
          <p:cNvPr id="6" name="Content Placeholder 5" descr="A drawing of a boat&#10;&#10;Description automatically generated">
            <a:extLst>
              <a:ext uri="{FF2B5EF4-FFF2-40B4-BE49-F238E27FC236}">
                <a16:creationId xmlns:a16="http://schemas.microsoft.com/office/drawing/2014/main" id="{777CEBA4-90CB-C16E-38CE-4BE5885B1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4684666"/>
            <a:ext cx="6096000" cy="16617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4774E-48C3-26AF-6C07-8B4E2B5B5C00}"/>
              </a:ext>
            </a:extLst>
          </p:cNvPr>
          <p:cNvSpPr txBox="1"/>
          <p:nvPr/>
        </p:nvSpPr>
        <p:spPr>
          <a:xfrm>
            <a:off x="840153" y="1826845"/>
            <a:ext cx="60959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Responsibility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Mainsail sheet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Trim of the boat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Cleaning up in </a:t>
            </a:r>
            <a:r>
              <a:rPr lang="en-US">
                <a:ea typeface="Calibri"/>
                <a:cs typeface="Calibri"/>
              </a:rPr>
              <a:t>downwind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Winward </a:t>
            </a:r>
            <a:r>
              <a:rPr lang="en-US">
                <a:ea typeface="Calibri"/>
                <a:cs typeface="Calibri"/>
              </a:rPr>
              <a:t>spinnaker sheet in set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Frontsail</a:t>
            </a:r>
            <a:r>
              <a:rPr lang="en-US" dirty="0">
                <a:ea typeface="Calibri"/>
                <a:cs typeface="Calibri"/>
              </a:rPr>
              <a:t> halyard up in downwind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Control roll </a:t>
            </a:r>
            <a:r>
              <a:rPr lang="en-US">
                <a:ea typeface="Calibri"/>
                <a:cs typeface="Calibri"/>
              </a:rPr>
              <a:t>turnings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Communicate </a:t>
            </a:r>
            <a:r>
              <a:rPr lang="en-US" err="1">
                <a:ea typeface="Calibri"/>
                <a:cs typeface="Calibri"/>
              </a:rPr>
              <a:t>laylines</a:t>
            </a:r>
            <a:endParaRPr lang="en-US" dirty="0" err="1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Communicate opponent's speed, </a:t>
            </a:r>
            <a:r>
              <a:rPr lang="en-US" dirty="0">
                <a:latin typeface="Calibri"/>
                <a:ea typeface="Calibri"/>
                <a:cs typeface="Calibri"/>
              </a:rPr>
              <a:t>height and</a:t>
            </a:r>
            <a:r>
              <a:rPr lang="en-US" dirty="0">
                <a:ea typeface="Calibri"/>
                <a:cs typeface="Calibri"/>
              </a:rPr>
              <a:t> maneuvers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Overhal</a:t>
            </a:r>
            <a:r>
              <a:rPr lang="en-US" dirty="0">
                <a:ea typeface="Calibri"/>
                <a:cs typeface="Calibri"/>
              </a:rPr>
              <a:t> Port side </a:t>
            </a:r>
            <a:r>
              <a:rPr lang="en-US" dirty="0" err="1">
                <a:ea typeface="Calibri"/>
                <a:cs typeface="Calibri"/>
              </a:rPr>
              <a:t>frontsail</a:t>
            </a:r>
            <a:r>
              <a:rPr lang="en-US" dirty="0">
                <a:ea typeface="Calibri"/>
                <a:cs typeface="Calibri"/>
              </a:rPr>
              <a:t> sheet after first gybe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2D184-3CB7-BC9A-F185-A582626EBC83}"/>
              </a:ext>
            </a:extLst>
          </p:cNvPr>
          <p:cNvSpPr txBox="1"/>
          <p:nvPr/>
        </p:nvSpPr>
        <p:spPr>
          <a:xfrm>
            <a:off x="6975230" y="1826846"/>
            <a:ext cx="437661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Tips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Trim the boat fast in the prestart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Be aware and communicate about wind power and wind jump before the </a:t>
            </a:r>
            <a:r>
              <a:rPr lang="en-US">
                <a:ea typeface="Calibri"/>
                <a:cs typeface="Calibri"/>
              </a:rPr>
              <a:t>pre start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Communicate about the advantages of start marks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Best mainsheet exchange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Help the helmsman with tactics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Trim main outhaul and </a:t>
            </a:r>
            <a:r>
              <a:rPr lang="en-US" dirty="0" err="1">
                <a:ea typeface="Calibri"/>
                <a:cs typeface="Calibri"/>
              </a:rPr>
              <a:t>cunningham</a:t>
            </a:r>
            <a:r>
              <a:rPr lang="en-US" dirty="0">
                <a:ea typeface="Calibri"/>
                <a:cs typeface="Calibri"/>
              </a:rPr>
              <a:t> in downwind if there is time</a:t>
            </a:r>
          </a:p>
        </p:txBody>
      </p:sp>
    </p:spTree>
    <p:extLst>
      <p:ext uri="{BB962C8B-B14F-4D97-AF65-F5344CB8AC3E}">
        <p14:creationId xmlns:p14="http://schemas.microsoft.com/office/powerpoint/2010/main" val="42147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A89F-F0B3-60DB-C645-EEA48404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Trimmer </a:t>
            </a:r>
            <a:endParaRPr lang="en-US" dirty="0"/>
          </a:p>
        </p:txBody>
      </p:sp>
      <p:pic>
        <p:nvPicPr>
          <p:cNvPr id="6" name="Content Placeholder 5" descr="A drawing of a boat&#10;&#10;Description automatically generated">
            <a:extLst>
              <a:ext uri="{FF2B5EF4-FFF2-40B4-BE49-F238E27FC236}">
                <a16:creationId xmlns:a16="http://schemas.microsoft.com/office/drawing/2014/main" id="{E4B326DA-2111-ADE1-ADDA-667B9563E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846" y="4476548"/>
            <a:ext cx="6096000" cy="17653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E466F-1BF5-9B44-64B3-79C41CF0DAA4}"/>
              </a:ext>
            </a:extLst>
          </p:cNvPr>
          <p:cNvSpPr txBox="1"/>
          <p:nvPr/>
        </p:nvSpPr>
        <p:spPr>
          <a:xfrm>
            <a:off x="840153" y="1826845"/>
            <a:ext cx="53339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Responsibility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Fronsail</a:t>
            </a:r>
            <a:r>
              <a:rPr lang="en-US">
                <a:ea typeface="Calibri"/>
                <a:cs typeface="Calibri"/>
              </a:rPr>
              <a:t> trim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Frontsail</a:t>
            </a:r>
            <a:r>
              <a:rPr lang="en-US">
                <a:ea typeface="Calibri"/>
                <a:cs typeface="Calibri"/>
              </a:rPr>
              <a:t> trim in prestart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Help behind the tailer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Sheet points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Spinnaker trim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Barberhauler</a:t>
            </a:r>
            <a:r>
              <a:rPr lang="en-US">
                <a:ea typeface="Calibri"/>
                <a:cs typeface="Calibri"/>
              </a:rPr>
              <a:t> trim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Drop </a:t>
            </a:r>
            <a:r>
              <a:rPr lang="en-US" dirty="0" err="1">
                <a:ea typeface="Calibri"/>
                <a:cs typeface="Calibri"/>
              </a:rPr>
              <a:t>frontsail</a:t>
            </a:r>
            <a:r>
              <a:rPr lang="en-US" dirty="0">
                <a:ea typeface="Calibri"/>
                <a:cs typeface="Calibri"/>
              </a:rPr>
              <a:t> halyard in the spinnaker set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Remove </a:t>
            </a:r>
            <a:r>
              <a:rPr lang="en-US" dirty="0" err="1">
                <a:ea typeface="Calibri"/>
                <a:cs typeface="Calibri"/>
              </a:rPr>
              <a:t>frontsail</a:t>
            </a:r>
            <a:r>
              <a:rPr lang="en-US" dirty="0">
                <a:ea typeface="Calibri"/>
                <a:cs typeface="Calibri"/>
              </a:rPr>
              <a:t> starboard sheet after spinnaker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D91B4-2700-FA82-0E8B-DF06693F5A27}"/>
              </a:ext>
            </a:extLst>
          </p:cNvPr>
          <p:cNvSpPr txBox="1"/>
          <p:nvPr/>
        </p:nvSpPr>
        <p:spPr>
          <a:xfrm>
            <a:off x="6750538" y="1826846"/>
            <a:ext cx="460130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Tips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Trim front sail in cooperation with mainsail trimmer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Communicate about </a:t>
            </a:r>
            <a:r>
              <a:rPr lang="en-US" dirty="0" err="1">
                <a:ea typeface="Calibri"/>
                <a:cs typeface="Calibri"/>
              </a:rPr>
              <a:t>frontsail</a:t>
            </a:r>
            <a:r>
              <a:rPr lang="en-US" dirty="0">
                <a:ea typeface="Calibri"/>
                <a:cs typeface="Calibri"/>
              </a:rPr>
              <a:t> is all in for close</a:t>
            </a:r>
            <a:r>
              <a:rPr lang="en-US">
                <a:ea typeface="+mn-lt"/>
                <a:cs typeface="+mn-lt"/>
              </a:rPr>
              <a:t> hauled, use %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Inform about wind changes, count down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Communicate power in the spinnaker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Loft relievers so they are ready to be relaxed</a:t>
            </a:r>
          </a:p>
        </p:txBody>
      </p:sp>
    </p:spTree>
    <p:extLst>
      <p:ext uri="{BB962C8B-B14F-4D97-AF65-F5344CB8AC3E}">
        <p14:creationId xmlns:p14="http://schemas.microsoft.com/office/powerpoint/2010/main" val="367889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1A1-89E6-25E4-21DE-C99FAD78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Tailer </a:t>
            </a:r>
            <a:endParaRPr lang="en-US" dirty="0"/>
          </a:p>
        </p:txBody>
      </p:sp>
      <p:pic>
        <p:nvPicPr>
          <p:cNvPr id="6" name="Content Placeholder 5" descr="A white and orange object with black lines&#10;&#10;Description automatically generated">
            <a:extLst>
              <a:ext uri="{FF2B5EF4-FFF2-40B4-BE49-F238E27FC236}">
                <a16:creationId xmlns:a16="http://schemas.microsoft.com/office/drawing/2014/main" id="{96D57932-70D5-FD82-F547-DACA1F4A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154" y="4400926"/>
            <a:ext cx="6096000" cy="168211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729FB-BA35-55DB-D6F4-D9646FAB2A23}"/>
              </a:ext>
            </a:extLst>
          </p:cNvPr>
          <p:cNvSpPr txBox="1"/>
          <p:nvPr/>
        </p:nvSpPr>
        <p:spPr>
          <a:xfrm>
            <a:off x="840154" y="1826846"/>
            <a:ext cx="506046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Responsibility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Tail front sail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Spinnaker windward sheet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Barberhauler</a:t>
            </a:r>
            <a:endParaRPr lang="en-US" dirty="0" err="1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Mainsail and </a:t>
            </a:r>
            <a:r>
              <a:rPr lang="en-US" dirty="0" err="1">
                <a:ea typeface="Calibri"/>
                <a:cs typeface="Calibri"/>
              </a:rPr>
              <a:t>frontsail</a:t>
            </a:r>
            <a:r>
              <a:rPr lang="en-US" dirty="0">
                <a:ea typeface="Calibri"/>
                <a:cs typeface="Calibri"/>
              </a:rPr>
              <a:t> halyard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Cunningham and kick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Spinnaker pole up and down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Spinnaker halyard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Cleaning up in the cockpit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Flying spinnaker pole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Spinnaker drop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Hold the boom out in downwind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9848B-6EB1-9154-05DA-8BB0D07B5398}"/>
              </a:ext>
            </a:extLst>
          </p:cNvPr>
          <p:cNvSpPr txBox="1"/>
          <p:nvPr/>
        </p:nvSpPr>
        <p:spPr>
          <a:xfrm>
            <a:off x="5832231" y="1826846"/>
            <a:ext cx="55285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Tips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Save your energy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Explode in tailing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Down on knees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Drop the halyard in spinnaker drop, if panic drop help the bowman and return on tail, get ready for fast turnings and control the kick 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Clean up in the boat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E9A8-5E75-D0A9-5A53-A490C96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Bowman </a:t>
            </a:r>
            <a:endParaRPr lang="en-US" dirty="0"/>
          </a:p>
        </p:txBody>
      </p:sp>
      <p:pic>
        <p:nvPicPr>
          <p:cNvPr id="6" name="Content Placeholder 5" descr="A white and orange boat&#10;&#10;Description automatically generated">
            <a:extLst>
              <a:ext uri="{FF2B5EF4-FFF2-40B4-BE49-F238E27FC236}">
                <a16:creationId xmlns:a16="http://schemas.microsoft.com/office/drawing/2014/main" id="{14D6E688-906B-47DC-C485-AFB130AD6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384" y="3786689"/>
            <a:ext cx="6096000" cy="179690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3F486-B973-FF39-0AE5-C9368461D102}"/>
              </a:ext>
            </a:extLst>
          </p:cNvPr>
          <p:cNvSpPr txBox="1"/>
          <p:nvPr/>
        </p:nvSpPr>
        <p:spPr>
          <a:xfrm>
            <a:off x="840153" y="1826846"/>
            <a:ext cx="56466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Responsibility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Foredeck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Time keeping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Y-flag in the protest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Kick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Spinnaker pole up and down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Halyards on mast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Spinnaker set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Call </a:t>
            </a:r>
            <a:r>
              <a:rPr lang="en-US" dirty="0" err="1">
                <a:ea typeface="Calibri"/>
                <a:cs typeface="Calibri"/>
              </a:rPr>
              <a:t>frontsail</a:t>
            </a:r>
            <a:r>
              <a:rPr lang="en-US" dirty="0">
                <a:ea typeface="Calibri"/>
                <a:cs typeface="Calibri"/>
              </a:rPr>
              <a:t> up in </a:t>
            </a:r>
            <a:r>
              <a:rPr lang="en-US">
                <a:ea typeface="Calibri"/>
                <a:cs typeface="Calibri"/>
              </a:rPr>
              <a:t>downwind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Call spinnaker pole 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4DF85-51EF-1057-D64C-2881A9B06018}"/>
              </a:ext>
            </a:extLst>
          </p:cNvPr>
          <p:cNvSpPr txBox="1"/>
          <p:nvPr/>
        </p:nvSpPr>
        <p:spPr>
          <a:xfrm>
            <a:off x="7082692" y="1826846"/>
            <a:ext cx="42691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Tips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Sense of order on foredeck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Orientation of the leeward mark on downwind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Count down</a:t>
            </a:r>
            <a:r>
              <a:rPr lang="en-US" dirty="0">
                <a:ea typeface="Calibri"/>
                <a:cs typeface="Calibri"/>
              </a:rPr>
              <a:t> to prestart and start for the helmsman</a:t>
            </a:r>
          </a:p>
        </p:txBody>
      </p:sp>
    </p:spTree>
    <p:extLst>
      <p:ext uri="{BB962C8B-B14F-4D97-AF65-F5344CB8AC3E}">
        <p14:creationId xmlns:p14="http://schemas.microsoft.com/office/powerpoint/2010/main" val="27799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good start to Match Race</vt:lpstr>
      <vt:lpstr>Crew Positions</vt:lpstr>
      <vt:lpstr>Helmsman </vt:lpstr>
      <vt:lpstr>Mainsheet</vt:lpstr>
      <vt:lpstr>Trimmer </vt:lpstr>
      <vt:lpstr>Tailer </vt:lpstr>
      <vt:lpstr>Bowman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 Abbasi</cp:lastModifiedBy>
  <cp:revision>373</cp:revision>
  <dcterms:created xsi:type="dcterms:W3CDTF">2023-10-30T00:09:09Z</dcterms:created>
  <dcterms:modified xsi:type="dcterms:W3CDTF">2023-10-30T09:01:20Z</dcterms:modified>
</cp:coreProperties>
</file>