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6" r:id="rId2"/>
    <p:sldId id="257" r:id="rId3"/>
    <p:sldId id="258" r:id="rId4"/>
    <p:sldId id="259" r:id="rId5"/>
    <p:sldId id="260" r:id="rId6"/>
    <p:sldId id="262" r:id="rId7"/>
    <p:sldId id="263" r:id="rId8"/>
    <p:sldId id="264" r:id="rId9"/>
    <p:sldId id="265" r:id="rId1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2"/>
    <p:restoredTop sz="94663"/>
  </p:normalViewPr>
  <p:slideViewPr>
    <p:cSldViewPr snapToGrid="0">
      <p:cViewPr varScale="1">
        <p:scale>
          <a:sx n="117" d="100"/>
          <a:sy n="117" d="100"/>
        </p:scale>
        <p:origin x="1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6077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5307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588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721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8491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9961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0135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9710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1776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00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0043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E23C7-78A4-413A-A84B-93D4CC0A9EB1}" type="datetimeFigureOut">
              <a:rPr lang="en-US" smtClean="0"/>
              <a:pPr/>
              <a:t>1/9/24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40352126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nectwithmo.carrd.c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rgbClr val="0070C0"/>
            </a:gs>
            <a:gs pos="100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pic>
        <p:nvPicPr>
          <p:cNvPr id="6" name="Picture 5" descr="A person with a beard smiling&#10;&#10;Description automatically generated">
            <a:extLst>
              <a:ext uri="{FF2B5EF4-FFF2-40B4-BE49-F238E27FC236}">
                <a16:creationId xmlns:a16="http://schemas.microsoft.com/office/drawing/2014/main" id="{034D38E2-8A14-368C-3FEA-6AAF1313B1FA}"/>
              </a:ext>
            </a:extLst>
          </p:cNvPr>
          <p:cNvPicPr>
            <a:picLocks noChangeAspect="1"/>
          </p:cNvPicPr>
          <p:nvPr/>
        </p:nvPicPr>
        <p:blipFill>
          <a:blip r:embed="rId2"/>
          <a:stretch>
            <a:fillRect/>
          </a:stretch>
        </p:blipFill>
        <p:spPr>
          <a:xfrm>
            <a:off x="320310" y="1048243"/>
            <a:ext cx="3068349" cy="30683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a:extLst>
              <a:ext uri="{FF2B5EF4-FFF2-40B4-BE49-F238E27FC236}">
                <a16:creationId xmlns:a16="http://schemas.microsoft.com/office/drawing/2014/main" id="{EA972A96-166E-E253-DC0C-4F6F1FC865E1}"/>
              </a:ext>
            </a:extLst>
          </p:cNvPr>
          <p:cNvSpPr txBox="1"/>
          <p:nvPr/>
        </p:nvSpPr>
        <p:spPr>
          <a:xfrm>
            <a:off x="3251764" y="3389469"/>
            <a:ext cx="5289738" cy="1015663"/>
          </a:xfrm>
          <a:prstGeom prst="rect">
            <a:avLst/>
          </a:prstGeom>
          <a:noFill/>
        </p:spPr>
        <p:txBody>
          <a:bodyPr wrap="square" rtlCol="0">
            <a:spAutoFit/>
          </a:bodyPr>
          <a:lstStyle/>
          <a:p>
            <a:pPr algn="ctr"/>
            <a:r>
              <a:rPr lang="en-US" sz="3000" dirty="0">
                <a:latin typeface="Garamond" panose="02020404030301010803" pitchFamily="18" charset="0"/>
              </a:rPr>
              <a:t>Essential Presentation Template for Data Pros</a:t>
            </a:r>
          </a:p>
        </p:txBody>
      </p:sp>
      <p:sp>
        <p:nvSpPr>
          <p:cNvPr id="12" name="TextBox 11">
            <a:extLst>
              <a:ext uri="{FF2B5EF4-FFF2-40B4-BE49-F238E27FC236}">
                <a16:creationId xmlns:a16="http://schemas.microsoft.com/office/drawing/2014/main" id="{93DDBBB6-7276-0B8E-9749-3067FA521885}"/>
              </a:ext>
            </a:extLst>
          </p:cNvPr>
          <p:cNvSpPr txBox="1"/>
          <p:nvPr/>
        </p:nvSpPr>
        <p:spPr>
          <a:xfrm>
            <a:off x="4495800" y="5246914"/>
            <a:ext cx="2286000" cy="646331"/>
          </a:xfrm>
          <a:prstGeom prst="rect">
            <a:avLst/>
          </a:prstGeom>
          <a:noFill/>
        </p:spPr>
        <p:txBody>
          <a:bodyPr wrap="square" rtlCol="0">
            <a:spAutoFit/>
          </a:bodyPr>
          <a:lstStyle/>
          <a:p>
            <a:pPr algn="ctr"/>
            <a:r>
              <a:rPr lang="en-US" dirty="0">
                <a:latin typeface="Garamond" panose="02020404030301010803" pitchFamily="18" charset="0"/>
              </a:rPr>
              <a:t>Mo Abulyusr</a:t>
            </a:r>
          </a:p>
          <a:p>
            <a:pPr algn="ctr"/>
            <a:r>
              <a:rPr lang="en-US" dirty="0">
                <a:latin typeface="Garamond" panose="02020404030301010803" pitchFamily="18" charset="0"/>
                <a:hlinkClick r:id="rId3"/>
              </a:rPr>
              <a:t>Connect With Me</a:t>
            </a:r>
            <a:endParaRPr lang="en-US" dirty="0">
              <a:latin typeface="Garamond" panose="02020404030301010803" pitchFamily="18" charset="0"/>
            </a:endParaRPr>
          </a:p>
        </p:txBody>
      </p:sp>
      <p:sp>
        <p:nvSpPr>
          <p:cNvPr id="2" name="TextBox 1">
            <a:extLst>
              <a:ext uri="{FF2B5EF4-FFF2-40B4-BE49-F238E27FC236}">
                <a16:creationId xmlns:a16="http://schemas.microsoft.com/office/drawing/2014/main" id="{C24E3199-3C7D-EEC0-DA09-2669712991AE}"/>
              </a:ext>
            </a:extLst>
          </p:cNvPr>
          <p:cNvSpPr txBox="1"/>
          <p:nvPr/>
        </p:nvSpPr>
        <p:spPr>
          <a:xfrm>
            <a:off x="3254829" y="552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9026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CB1C-323C-0360-7D32-69A01609901E}"/>
              </a:ext>
            </a:extLst>
          </p:cNvPr>
          <p:cNvSpPr>
            <a:spLocks noGrp="1"/>
          </p:cNvSpPr>
          <p:nvPr>
            <p:ph type="title"/>
          </p:nvPr>
        </p:nvSpPr>
        <p:spPr>
          <a:xfrm>
            <a:off x="628650" y="18255"/>
            <a:ext cx="7886700" cy="1325563"/>
          </a:xfrm>
        </p:spPr>
        <p:txBody>
          <a:bodyPr>
            <a:normAutofit fontScale="90000"/>
          </a:bodyPr>
          <a:lstStyle/>
          <a:p>
            <a:r>
              <a:rPr lang="en-US" dirty="0">
                <a:latin typeface="Garamond" panose="02020404030301010803" pitchFamily="18" charset="0"/>
              </a:rPr>
              <a:t>Executive Summary</a:t>
            </a:r>
            <a:br>
              <a:rPr lang="en-US" dirty="0">
                <a:latin typeface="Garamond" panose="02020404030301010803" pitchFamily="18" charset="0"/>
              </a:rPr>
            </a:br>
            <a:r>
              <a:rPr lang="en-US" sz="1400" b="1" dirty="0">
                <a:solidFill>
                  <a:srgbClr val="FF0000"/>
                </a:solidFill>
                <a:latin typeface="Garamond" panose="02020404030301010803" pitchFamily="18" charset="0"/>
              </a:rPr>
              <a:t>Designed for senior leadership, this slide cuts to the chase, giving leaders exactly what they need to know and tips on leveraging the insights. The directness of the slide opens more time for conversation, so you can really get what's on the minds of these leaders. </a:t>
            </a:r>
            <a:br>
              <a:rPr lang="en-US" sz="1200" dirty="0">
                <a:solidFill>
                  <a:srgbClr val="FF0000"/>
                </a:solidFill>
                <a:latin typeface="Garamond" panose="02020404030301010803" pitchFamily="18" charset="0"/>
              </a:rPr>
            </a:br>
            <a:endParaRPr lang="en-US" sz="1200" dirty="0">
              <a:solidFill>
                <a:srgbClr val="FF000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4BD1C718-00B5-28B1-6660-D9B50A4E8C08}"/>
              </a:ext>
            </a:extLst>
          </p:cNvPr>
          <p:cNvSpPr>
            <a:spLocks noGrp="1"/>
          </p:cNvSpPr>
          <p:nvPr>
            <p:ph idx="1"/>
          </p:nvPr>
        </p:nvSpPr>
        <p:spPr>
          <a:xfrm>
            <a:off x="628650" y="1253331"/>
            <a:ext cx="7886700" cy="4918870"/>
          </a:xfrm>
        </p:spPr>
        <p:txBody>
          <a:bodyPr>
            <a:normAutofit lnSpcReduction="10000"/>
          </a:bodyPr>
          <a:lstStyle/>
          <a:p>
            <a:r>
              <a:rPr lang="en-US" sz="2400" dirty="0">
                <a:latin typeface="Garamond" panose="02020404030301010803" pitchFamily="18" charset="0"/>
              </a:rPr>
              <a:t>Motivation of the Analysis</a:t>
            </a:r>
          </a:p>
          <a:p>
            <a:pPr marL="0" indent="0">
              <a:buNone/>
            </a:pPr>
            <a:r>
              <a:rPr lang="en-US" sz="1400" dirty="0">
                <a:latin typeface="Garamond" panose="02020404030301010803" pitchFamily="18" charset="0"/>
              </a:rPr>
              <a:t>Briefly, talk about why this analysis is important and how it ties in with the big picture goals of the company. It's essential to understand the broader impact—so don't hesitate to reach out to your manager or peers to grasp the larger picture. This ensures our analysis is aligned with the company's vision and drives meaningful discussions."</a:t>
            </a:r>
            <a:br>
              <a:rPr lang="en-US" sz="1400" dirty="0">
                <a:latin typeface="Garamond" panose="02020404030301010803" pitchFamily="18" charset="0"/>
              </a:rPr>
            </a:br>
            <a:endParaRPr lang="en-US" dirty="0"/>
          </a:p>
          <a:p>
            <a:r>
              <a:rPr lang="en-US" sz="2400" dirty="0">
                <a:latin typeface="Garamond" panose="02020404030301010803" pitchFamily="18" charset="0"/>
              </a:rPr>
              <a:t>Analytical Approach</a:t>
            </a:r>
          </a:p>
          <a:p>
            <a:pPr marL="0" indent="0">
              <a:buNone/>
            </a:pPr>
            <a:r>
              <a:rPr lang="en-US" sz="1400" dirty="0">
                <a:latin typeface="Garamond" panose="02020404030301010803" pitchFamily="18" charset="0"/>
              </a:rPr>
              <a:t>At a very high level, how did you tackle the problem? the explanation should be brief and focused on the approach rather than the details.</a:t>
            </a:r>
          </a:p>
          <a:p>
            <a:pPr marL="0" indent="0">
              <a:buNone/>
            </a:pPr>
            <a:br>
              <a:rPr lang="en-US" sz="1400" dirty="0">
                <a:latin typeface="Garamond" panose="02020404030301010803" pitchFamily="18" charset="0"/>
              </a:rPr>
            </a:br>
            <a:endParaRPr lang="en-US" sz="1400" dirty="0">
              <a:latin typeface="Garamond" panose="02020404030301010803" pitchFamily="18" charset="0"/>
            </a:endParaRPr>
          </a:p>
          <a:p>
            <a:r>
              <a:rPr lang="en-US" sz="2400" dirty="0">
                <a:latin typeface="Garamond" panose="02020404030301010803" pitchFamily="18" charset="0"/>
              </a:rPr>
              <a:t>Significant Findings</a:t>
            </a:r>
          </a:p>
          <a:p>
            <a:pPr marL="0" indent="0">
              <a:buNone/>
            </a:pPr>
            <a:r>
              <a:rPr lang="en-US" sz="1400" dirty="0">
                <a:latin typeface="Garamond" panose="02020404030301010803" pitchFamily="18" charset="0"/>
              </a:rPr>
              <a:t>Highlight key findings and their relevance. If space allows, incorporate visual elements or graphs to summarize the key points, making the slide more engaging.</a:t>
            </a:r>
          </a:p>
          <a:p>
            <a:pPr marL="0" indent="0">
              <a:buNone/>
            </a:pPr>
            <a:endParaRPr lang="en-US" sz="2400" dirty="0">
              <a:latin typeface="Garamond" panose="02020404030301010803" pitchFamily="18" charset="0"/>
            </a:endParaRPr>
          </a:p>
          <a:p>
            <a:r>
              <a:rPr lang="en-US" sz="2400" dirty="0">
                <a:latin typeface="Garamond" panose="02020404030301010803" pitchFamily="18" charset="0"/>
              </a:rPr>
              <a:t>Recommendations</a:t>
            </a:r>
            <a:endParaRPr lang="en-US" sz="1400" dirty="0">
              <a:latin typeface="Garamond" panose="02020404030301010803" pitchFamily="18" charset="0"/>
            </a:endParaRPr>
          </a:p>
          <a:p>
            <a:pPr marL="0" indent="0">
              <a:buNone/>
            </a:pPr>
            <a:r>
              <a:rPr lang="en-US" sz="1400" dirty="0">
                <a:latin typeface="Garamond" panose="02020404030301010803" pitchFamily="18" charset="0"/>
              </a:rPr>
              <a:t>Recommendations should be strategic and actionable, with a note on potential impact.</a:t>
            </a:r>
          </a:p>
          <a:p>
            <a:pPr marL="0" indent="0">
              <a:buNone/>
            </a:pPr>
            <a:endParaRPr lang="en-US" sz="2400" dirty="0">
              <a:latin typeface="Garamond" panose="02020404030301010803" pitchFamily="18" charset="0"/>
            </a:endParaRPr>
          </a:p>
          <a:p>
            <a:pPr marL="0" indent="0">
              <a:buNone/>
            </a:pPr>
            <a:endParaRPr lang="en-US" sz="2400" dirty="0">
              <a:latin typeface="Garamond" panose="02020404030301010803" pitchFamily="18" charset="0"/>
            </a:endParaRPr>
          </a:p>
        </p:txBody>
      </p:sp>
      <p:sp>
        <p:nvSpPr>
          <p:cNvPr id="4" name="TextBox 3">
            <a:extLst>
              <a:ext uri="{FF2B5EF4-FFF2-40B4-BE49-F238E27FC236}">
                <a16:creationId xmlns:a16="http://schemas.microsoft.com/office/drawing/2014/main" id="{93FDA9AB-0B71-D1F4-7ED2-EDF843F7E77E}"/>
              </a:ext>
            </a:extLst>
          </p:cNvPr>
          <p:cNvSpPr txBox="1"/>
          <p:nvPr/>
        </p:nvSpPr>
        <p:spPr>
          <a:xfrm>
            <a:off x="628650" y="6347302"/>
            <a:ext cx="7892143" cy="492443"/>
          </a:xfrm>
          <a:prstGeom prst="rect">
            <a:avLst/>
          </a:prstGeom>
          <a:noFill/>
        </p:spPr>
        <p:txBody>
          <a:bodyPr wrap="square" rtlCol="0">
            <a:spAutoFit/>
          </a:bodyPr>
          <a:lstStyle/>
          <a:p>
            <a:r>
              <a:rPr lang="en-US" sz="1300" b="1" dirty="0">
                <a:solidFill>
                  <a:srgbClr val="FF0000"/>
                </a:solidFill>
                <a:latin typeface="Garamond" panose="02020404030301010803" pitchFamily="18" charset="0"/>
              </a:rPr>
              <a:t>Some leaders won’t need to know anything more if this is presented correctly, but if leadership wants more details about the analysis, then present the remaining slides.</a:t>
            </a:r>
            <a:endParaRPr lang="en-US" sz="1300" b="1" dirty="0"/>
          </a:p>
        </p:txBody>
      </p:sp>
    </p:spTree>
    <p:extLst>
      <p:ext uri="{BB962C8B-B14F-4D97-AF65-F5344CB8AC3E}">
        <p14:creationId xmlns:p14="http://schemas.microsoft.com/office/powerpoint/2010/main" val="121380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dirty="0">
                <a:latin typeface="Garamond" panose="02020404030301010803" pitchFamily="18" charset="0"/>
              </a:rPr>
              <a:t>1. Introduction</a:t>
            </a: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Introduce the presentation topic.</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Provide context for the analysis.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Mention relevant stakeholders.</a:t>
            </a:r>
          </a:p>
        </p:txBody>
      </p:sp>
    </p:spTree>
    <p:extLst>
      <p:ext uri="{BB962C8B-B14F-4D97-AF65-F5344CB8AC3E}">
        <p14:creationId xmlns:p14="http://schemas.microsoft.com/office/powerpoint/2010/main" val="101431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dirty="0">
                <a:latin typeface="Garamond" panose="02020404030301010803" pitchFamily="18" charset="0"/>
              </a:rPr>
              <a:t>2. Objectives</a:t>
            </a: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State the goals of the analysis.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Outline key questions addressed.</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Highlight the business needs or challenges.</a:t>
            </a:r>
          </a:p>
        </p:txBody>
      </p:sp>
    </p:spTree>
    <p:extLst>
      <p:ext uri="{BB962C8B-B14F-4D97-AF65-F5344CB8AC3E}">
        <p14:creationId xmlns:p14="http://schemas.microsoft.com/office/powerpoint/2010/main" val="405151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i="0" dirty="0">
                <a:effectLst/>
                <a:latin typeface="Garamond" panose="02020404030301010803" pitchFamily="18" charset="0"/>
              </a:rPr>
              <a:t>3. Methodology</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Detail the analytical approach.</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Describe data collection and models used.</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Note any assumptions or biases.</a:t>
            </a:r>
          </a:p>
        </p:txBody>
      </p:sp>
    </p:spTree>
    <p:extLst>
      <p:ext uri="{BB962C8B-B14F-4D97-AF65-F5344CB8AC3E}">
        <p14:creationId xmlns:p14="http://schemas.microsoft.com/office/powerpoint/2010/main" val="134528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i="0" dirty="0">
                <a:effectLst/>
                <a:latin typeface="Garamond" panose="02020404030301010803" pitchFamily="18" charset="0"/>
              </a:rPr>
              <a:t>4. Data</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Give an overview of the data.</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Include variety and sources.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Offer a high-level summary.</a:t>
            </a:r>
          </a:p>
        </p:txBody>
      </p:sp>
    </p:spTree>
    <p:extLst>
      <p:ext uri="{BB962C8B-B14F-4D97-AF65-F5344CB8AC3E}">
        <p14:creationId xmlns:p14="http://schemas.microsoft.com/office/powerpoint/2010/main" val="199868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i="0" dirty="0">
                <a:effectLst/>
                <a:latin typeface="Garamond" panose="02020404030301010803" pitchFamily="18" charset="0"/>
              </a:rPr>
              <a:t>5. Key Findings</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Highlight significant insights.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Focus on impactful findings.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Use bullet points and visuals for clarity.</a:t>
            </a:r>
          </a:p>
        </p:txBody>
      </p:sp>
    </p:spTree>
    <p:extLst>
      <p:ext uri="{BB962C8B-B14F-4D97-AF65-F5344CB8AC3E}">
        <p14:creationId xmlns:p14="http://schemas.microsoft.com/office/powerpoint/2010/main" val="57520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lstStyle/>
          <a:p>
            <a:r>
              <a:rPr lang="en-US" b="1" i="0" dirty="0">
                <a:effectLst/>
                <a:latin typeface="Garamond" panose="02020404030301010803" pitchFamily="18" charset="0"/>
              </a:rPr>
              <a:t>6. Recommendations</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Present actionable recommendations.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Align suggestions with initial objectives.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Justify each recommendation to promote buy-in.</a:t>
            </a:r>
          </a:p>
        </p:txBody>
      </p:sp>
    </p:spTree>
    <p:extLst>
      <p:ext uri="{BB962C8B-B14F-4D97-AF65-F5344CB8AC3E}">
        <p14:creationId xmlns:p14="http://schemas.microsoft.com/office/powerpoint/2010/main" val="424379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E52C-65CA-7B3C-0D7F-2451796B254F}"/>
              </a:ext>
            </a:extLst>
          </p:cNvPr>
          <p:cNvSpPr>
            <a:spLocks noGrp="1"/>
          </p:cNvSpPr>
          <p:nvPr>
            <p:ph type="title"/>
          </p:nvPr>
        </p:nvSpPr>
        <p:spPr/>
        <p:txBody>
          <a:bodyPr>
            <a:normAutofit fontScale="90000"/>
          </a:bodyPr>
          <a:lstStyle/>
          <a:p>
            <a:r>
              <a:rPr lang="en-US" b="1" i="0" dirty="0">
                <a:effectLst/>
                <a:latin typeface="Garamond" panose="02020404030301010803" pitchFamily="18" charset="0"/>
              </a:rPr>
              <a:t>Appendix</a:t>
            </a:r>
            <a:br>
              <a:rPr lang="en-US" b="1" i="0" dirty="0">
                <a:effectLst/>
                <a:latin typeface="Garamond" panose="02020404030301010803" pitchFamily="18" charset="0"/>
              </a:rPr>
            </a:br>
            <a:br>
              <a:rPr lang="en-US" sz="1400" b="1" dirty="0">
                <a:solidFill>
                  <a:srgbClr val="FF0000"/>
                </a:solidFill>
                <a:latin typeface="Garamond" panose="02020404030301010803" pitchFamily="18" charset="0"/>
              </a:rPr>
            </a:br>
            <a:r>
              <a:rPr lang="en-US" sz="1400" b="1" dirty="0">
                <a:solidFill>
                  <a:srgbClr val="FF0000"/>
                </a:solidFill>
                <a:latin typeface="Garamond" panose="02020404030301010803" pitchFamily="18" charset="0"/>
              </a:rPr>
              <a:t>While this slide isn't </a:t>
            </a:r>
            <a:r>
              <a:rPr lang="en-US" sz="1400" b="1">
                <a:solidFill>
                  <a:srgbClr val="FF0000"/>
                </a:solidFill>
                <a:latin typeface="Garamond" panose="02020404030301010803" pitchFamily="18" charset="0"/>
              </a:rPr>
              <a:t>typically presented, </a:t>
            </a:r>
            <a:r>
              <a:rPr lang="en-US" sz="1400" b="1" dirty="0">
                <a:solidFill>
                  <a:srgbClr val="FF0000"/>
                </a:solidFill>
                <a:latin typeface="Garamond" panose="02020404030301010803" pitchFamily="18" charset="0"/>
              </a:rPr>
              <a:t>it's essential in a comprehensive presentation deck. It's the section where detailed analysis can be explored in depth. Perfect for colleagues with similar technical know-how, it's also valuable for managers or senior leaders eager to dive into the more technical aspects.</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DDA0945E-2AFD-6BAB-F266-857756EC2D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Garamond" panose="02020404030301010803" pitchFamily="18" charset="0"/>
              </a:rPr>
              <a:t>Include detailed tables and data sets.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Add full survey results and complex graphs.</a:t>
            </a:r>
          </a:p>
          <a:p>
            <a:pPr algn="l">
              <a:buFont typeface="Arial" panose="020B0604020202020204" pitchFamily="34" charset="0"/>
              <a:buChar char="•"/>
            </a:pPr>
            <a:endParaRPr lang="en-US" b="0" i="0" dirty="0">
              <a:solidFill>
                <a:srgbClr val="374151"/>
              </a:solidFill>
              <a:effectLst/>
              <a:latin typeface="Garamond" panose="02020404030301010803" pitchFamily="18" charset="0"/>
            </a:endParaRPr>
          </a:p>
          <a:p>
            <a:pPr algn="l">
              <a:buFont typeface="Arial" panose="020B0604020202020204" pitchFamily="34" charset="0"/>
              <a:buChar char="•"/>
            </a:pPr>
            <a:r>
              <a:rPr lang="en-US" b="0" i="0" dirty="0">
                <a:solidFill>
                  <a:srgbClr val="374151"/>
                </a:solidFill>
                <a:effectLst/>
                <a:latin typeface="Garamond" panose="02020404030301010803" pitchFamily="18" charset="0"/>
              </a:rPr>
              <a:t>Provide technical explanations for reference.</a:t>
            </a:r>
          </a:p>
        </p:txBody>
      </p:sp>
    </p:spTree>
    <p:extLst>
      <p:ext uri="{BB962C8B-B14F-4D97-AF65-F5344CB8AC3E}">
        <p14:creationId xmlns:p14="http://schemas.microsoft.com/office/powerpoint/2010/main" val="856107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218</TotalTime>
  <Words>438</Words>
  <Application>Microsoft Macintosh PowerPoint</Application>
  <PresentationFormat>Letter Paper (8.5x11 in)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Garamond</vt:lpstr>
      <vt:lpstr>Office Theme</vt:lpstr>
      <vt:lpstr>PowerPoint Presentation</vt:lpstr>
      <vt:lpstr>Executive Summary Designed for senior leadership, this slide cuts to the chase, giving leaders exactly what they need to know and tips on leveraging the insights. The directness of the slide opens more time for conversation, so you can really get what's on the minds of these leaders.  </vt:lpstr>
      <vt:lpstr>1. Introduction</vt:lpstr>
      <vt:lpstr>2. Objectives</vt:lpstr>
      <vt:lpstr>3. Methodology</vt:lpstr>
      <vt:lpstr>4. Data</vt:lpstr>
      <vt:lpstr>5. Key Findings</vt:lpstr>
      <vt:lpstr>6. Recommendations</vt:lpstr>
      <vt:lpstr>Appendix  While this slide isn't typically presented, it's essential in a comprehensive presentation deck. It's the section where detailed analysis can be explored in depth. Perfect for colleagues with similar technical know-how, it's also valuable for managers or senior leaders eager to dive into the more technical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Abul-Yusr</dc:creator>
  <cp:lastModifiedBy>Mohamed Abul-Yusr</cp:lastModifiedBy>
  <cp:revision>6</cp:revision>
  <dcterms:created xsi:type="dcterms:W3CDTF">2024-01-06T22:13:01Z</dcterms:created>
  <dcterms:modified xsi:type="dcterms:W3CDTF">2024-01-09T19:07:15Z</dcterms:modified>
</cp:coreProperties>
</file>