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wdp" ContentType="image/vnd.ms-photo"/>
  <Default Extension="rels" ContentType="application/vnd.openxmlformats-package.relationship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7"/>
  </p:handoutMasterIdLst>
  <p:sldIdLst>
    <p:sldId id="1591" r:id="rId3"/>
    <p:sldId id="1668" r:id="rId5"/>
    <p:sldId id="1675" r:id="rId6"/>
    <p:sldId id="1669" r:id="rId7"/>
    <p:sldId id="1672" r:id="rId8"/>
    <p:sldId id="1670" r:id="rId9"/>
    <p:sldId id="1627" r:id="rId10"/>
    <p:sldId id="1667" r:id="rId11"/>
    <p:sldId id="1659" r:id="rId12"/>
    <p:sldId id="1678" r:id="rId13"/>
    <p:sldId id="1628" r:id="rId14"/>
    <p:sldId id="1673" r:id="rId15"/>
    <p:sldId id="1679" r:id="rId16"/>
    <p:sldId id="1634" r:id="rId17"/>
    <p:sldId id="1674" r:id="rId18"/>
    <p:sldId id="1655" r:id="rId19"/>
    <p:sldId id="1657" r:id="rId20"/>
    <p:sldId id="1658" r:id="rId21"/>
    <p:sldId id="1677" r:id="rId22"/>
    <p:sldId id="1638" r:id="rId23"/>
    <p:sldId id="1664" r:id="rId24"/>
    <p:sldId id="1642" r:id="rId25"/>
    <p:sldId id="159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96"/>
    <p:restoredTop sz="94674"/>
  </p:normalViewPr>
  <p:slideViewPr>
    <p:cSldViewPr snapToGrid="0">
      <p:cViewPr varScale="1">
        <p:scale>
          <a:sx n="77" d="100"/>
          <a:sy n="77"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customXml" Target="../customXml/item3.xml"/><Relationship Id="rId32" Type="http://schemas.openxmlformats.org/officeDocument/2006/relationships/customXml" Target="../customXml/item2.xml"/><Relationship Id="rId31" Type="http://schemas.openxmlformats.org/officeDocument/2006/relationships/customXml" Target="../customXml/item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0E52953-DCF6-4C12-953D-B209004BFD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0E52953-DCF6-4C12-953D-B209004BFD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0E52953-DCF6-4C12-953D-B209004BFD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0E52953-DCF6-4C12-953D-B209004BFD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0E52953-DCF6-4C12-953D-B209004BFD3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0E52953-DCF6-4C12-953D-B209004BFD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D2F01-6EB2-4151-A559-0337EA4A427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0E52953-DCF6-4C12-953D-B209004BFD3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2D2F01-6EB2-4151-A559-0337EA4A427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0E52953-DCF6-4C12-953D-B209004BFD3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2D2F01-6EB2-4151-A559-0337EA4A427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E52953-DCF6-4C12-953D-B209004BFD3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2D2F01-6EB2-4151-A559-0337EA4A427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0E52953-DCF6-4C12-953D-B209004BFD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D2F01-6EB2-4151-A559-0337EA4A427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0E52953-DCF6-4C12-953D-B209004BFD3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D2F01-6EB2-4151-A559-0337EA4A427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30E52953-DCF6-4C12-953D-B209004BFD3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1A2D2F01-6EB2-4151-A559-0337EA4A427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hyperlink" Target="https://onlinelibrary.wiley.com/doi/10.1155/2022/7899364" TargetMode="External"/><Relationship Id="rId6" Type="http://schemas.openxmlformats.org/officeDocument/2006/relationships/hyperlink" Target="https://www.tandfonline.com/doi/full/10.1080/08839514.2022.2145644#infos-holder" TargetMode="External"/><Relationship Id="rId5" Type="http://schemas.openxmlformats.org/officeDocument/2006/relationships/hyperlink" Target="https://data.mendeley.com/datasets/wj9rwkp9c2/1" TargetMode="External"/><Relationship Id="rId4" Type="http://schemas.openxmlformats.org/officeDocument/2006/relationships/hyperlink" Target="https://www.nature.com/articles/s41597-023-02737-4" TargetMode="External"/><Relationship Id="rId3" Type="http://schemas.openxmlformats.org/officeDocument/2006/relationships/hyperlink" Target="https://www.moh.gov.sa/awarenessplateform/ChronicDisease/Pages/Diabetes.aspx" TargetMode="External"/><Relationship Id="rId2" Type="http://schemas.openxmlformats.org/officeDocument/2006/relationships/hyperlink" Target="https://www.dailymail.co.uk/health/article-12136373/Countries-worst-diabetes-rates-world-REVEALED-Americas-position-shock-you.html" TargetMode="External"/><Relationship Id="rId1" Type="http://schemas.openxmlformats.org/officeDocument/2006/relationships/hyperlink" Target="https://www.kaggle.com/code/ahmedaboraida/early-classification-of-diabetes/input" TargetMode="Externa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p:nvPr/>
        </p:nvSpPr>
        <p:spPr>
          <a:xfrm>
            <a:off x="0" y="0"/>
            <a:ext cx="12192000" cy="6858000"/>
          </a:xfrm>
          <a:prstGeom prst="rect">
            <a:avLst/>
          </a:prstGeom>
          <a:blipFill>
            <a:blip r:embed="rId1">
              <a:extLst>
                <a:ext uri="{BEBA8EAE-BF5A-486C-A8C5-ECC9F3942E4B}">
                  <a14:imgProps xmlns:a14="http://schemas.microsoft.com/office/drawing/2010/main">
                    <a14:imgLayer r:embed="rId2">
                      <a14:imgEffect>
                        <a14:saturation sat="0"/>
                      </a14:imgEffect>
                    </a14:imgLayer>
                  </a14:imgProps>
                </a:ext>
              </a:extLst>
            </a:blip>
            <a:srcRect/>
            <a:stretch>
              <a:fillRect t="-1941" b="-19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3" name="矩形 3"/>
          <p:cNvSpPr/>
          <p:nvPr/>
        </p:nvSpPr>
        <p:spPr>
          <a:xfrm>
            <a:off x="1247457" y="738554"/>
            <a:ext cx="9697086" cy="53808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latin typeface="Arial" panose="020B0604020202020204" pitchFamily="34" charset="0"/>
              <a:ea typeface="Arial" panose="020B0604020202020204" pitchFamily="34" charset="0"/>
              <a:sym typeface="Arial" panose="020B0604020202020204" pitchFamily="34" charset="0"/>
            </a:endParaRPr>
          </a:p>
        </p:txBody>
      </p:sp>
      <p:sp>
        <p:nvSpPr>
          <p:cNvPr id="4" name="Title 5"/>
          <p:cNvSpPr txBox="1"/>
          <p:nvPr/>
        </p:nvSpPr>
        <p:spPr>
          <a:xfrm>
            <a:off x="2488378" y="3078618"/>
            <a:ext cx="7215244" cy="857250"/>
          </a:xfrm>
          <a:prstGeom prst="rect">
            <a:avLst/>
          </a:prstGeom>
        </p:spPr>
        <p:txBody>
          <a:bodyPr vert="horz" lIns="91440" tIns="45720" rIns="91440" bIns="45720" rtlCol="0" anchor="ctr">
            <a:noAutofit/>
            <a:scene3d>
              <a:camera prst="orthographicFront"/>
              <a:lightRig rig="threePt" dir="t"/>
            </a:scene3d>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5400" b="1" spc="600" dirty="0">
                <a:solidFill>
                  <a:schemeClr val="bg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Arial" panose="020B0604020202020204" pitchFamily="34" charset="0"/>
              </a:rPr>
              <a:t>Diabetes Prediction</a:t>
            </a:r>
            <a:endParaRPr lang="en-US" altLang="en-US" sz="5400" b="1" spc="600" dirty="0">
              <a:solidFill>
                <a:schemeClr val="bg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sym typeface="Arial" panose="020B0604020202020204" pitchFamily="34" charset="0"/>
            </a:endParaRPr>
          </a:p>
        </p:txBody>
      </p:sp>
      <p:grpSp>
        <p:nvGrpSpPr>
          <p:cNvPr id="6" name="组合 6"/>
          <p:cNvGrpSpPr/>
          <p:nvPr/>
        </p:nvGrpSpPr>
        <p:grpSpPr>
          <a:xfrm>
            <a:off x="4816161" y="1358901"/>
            <a:ext cx="2559678" cy="3974948"/>
            <a:chOff x="420914" y="715964"/>
            <a:chExt cx="2699660" cy="5626434"/>
          </a:xfrm>
          <a:solidFill>
            <a:schemeClr val="bg1">
              <a:lumMod val="85000"/>
            </a:schemeClr>
          </a:solidFill>
        </p:grpSpPr>
        <p:sp>
          <p:nvSpPr>
            <p:cNvPr id="7" name="任意多边形 7"/>
            <p:cNvSpPr/>
            <p:nvPr/>
          </p:nvSpPr>
          <p:spPr>
            <a:xfrm flipH="1">
              <a:off x="420914" y="715964"/>
              <a:ext cx="2699660" cy="1199015"/>
            </a:xfrm>
            <a:custGeom>
              <a:avLst/>
              <a:gdLst>
                <a:gd name="connsiteX0" fmla="*/ 2699660 w 2699660"/>
                <a:gd name="connsiteY0" fmla="*/ 0 h 1199015"/>
                <a:gd name="connsiteX1" fmla="*/ 1654630 w 2699660"/>
                <a:gd name="connsiteY1" fmla="*/ 0 h 1199015"/>
                <a:gd name="connsiteX2" fmla="*/ 1045030 w 2699660"/>
                <a:gd name="connsiteY2" fmla="*/ 0 h 1199015"/>
                <a:gd name="connsiteX3" fmla="*/ 0 w 2699660"/>
                <a:gd name="connsiteY3" fmla="*/ 0 h 1199015"/>
                <a:gd name="connsiteX4" fmla="*/ 0 w 2699660"/>
                <a:gd name="connsiteY4" fmla="*/ 1199015 h 1199015"/>
                <a:gd name="connsiteX5" fmla="*/ 51871 w 2699660"/>
                <a:gd name="connsiteY5" fmla="*/ 1199015 h 1199015"/>
                <a:gd name="connsiteX6" fmla="*/ 51871 w 2699660"/>
                <a:gd name="connsiteY6" fmla="*/ 51871 h 1199015"/>
                <a:gd name="connsiteX7" fmla="*/ 1045030 w 2699660"/>
                <a:gd name="connsiteY7" fmla="*/ 51871 h 1199015"/>
                <a:gd name="connsiteX8" fmla="*/ 1654630 w 2699660"/>
                <a:gd name="connsiteY8" fmla="*/ 51871 h 1199015"/>
                <a:gd name="connsiteX9" fmla="*/ 2647789 w 2699660"/>
                <a:gd name="connsiteY9" fmla="*/ 51871 h 1199015"/>
                <a:gd name="connsiteX10" fmla="*/ 2647789 w 2699660"/>
                <a:gd name="connsiteY10" fmla="*/ 1199015 h 1199015"/>
                <a:gd name="connsiteX11" fmla="*/ 2699660 w 2699660"/>
                <a:gd name="connsiteY11" fmla="*/ 1199015 h 119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9660" h="1199015">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algn="ctr"/>
              <a:endParaRPr lang="zh-CN" altLang="en-US" sz="1705">
                <a:ln w="22225">
                  <a:solidFill>
                    <a:schemeClr val="accent2"/>
                  </a:solidFill>
                  <a:prstDash val="solid"/>
                </a:ln>
                <a:solidFill>
                  <a:schemeClr val="accent2">
                    <a:lumMod val="40000"/>
                    <a:lumOff val="60000"/>
                  </a:schemeClr>
                </a:solidFill>
                <a:effectLst/>
                <a:latin typeface="Arial" panose="020B0604020202020204" pitchFamily="34" charset="0"/>
                <a:ea typeface="Arial" panose="020B0604020202020204" pitchFamily="34" charset="0"/>
                <a:cs typeface="+mn-ea"/>
                <a:sym typeface="Arial" panose="020B0604020202020204" pitchFamily="34" charset="0"/>
              </a:endParaRPr>
            </a:p>
          </p:txBody>
        </p:sp>
        <p:sp>
          <p:nvSpPr>
            <p:cNvPr id="8" name="任意多边形 8"/>
            <p:cNvSpPr/>
            <p:nvPr/>
          </p:nvSpPr>
          <p:spPr>
            <a:xfrm flipH="1" flipV="1">
              <a:off x="420914" y="5143383"/>
              <a:ext cx="2699660" cy="1199015"/>
            </a:xfrm>
            <a:custGeom>
              <a:avLst/>
              <a:gdLst>
                <a:gd name="connsiteX0" fmla="*/ 2699660 w 2699660"/>
                <a:gd name="connsiteY0" fmla="*/ 0 h 1199015"/>
                <a:gd name="connsiteX1" fmla="*/ 1654630 w 2699660"/>
                <a:gd name="connsiteY1" fmla="*/ 0 h 1199015"/>
                <a:gd name="connsiteX2" fmla="*/ 1045030 w 2699660"/>
                <a:gd name="connsiteY2" fmla="*/ 0 h 1199015"/>
                <a:gd name="connsiteX3" fmla="*/ 0 w 2699660"/>
                <a:gd name="connsiteY3" fmla="*/ 0 h 1199015"/>
                <a:gd name="connsiteX4" fmla="*/ 0 w 2699660"/>
                <a:gd name="connsiteY4" fmla="*/ 1199015 h 1199015"/>
                <a:gd name="connsiteX5" fmla="*/ 51871 w 2699660"/>
                <a:gd name="connsiteY5" fmla="*/ 1199015 h 1199015"/>
                <a:gd name="connsiteX6" fmla="*/ 51871 w 2699660"/>
                <a:gd name="connsiteY6" fmla="*/ 51871 h 1199015"/>
                <a:gd name="connsiteX7" fmla="*/ 1045030 w 2699660"/>
                <a:gd name="connsiteY7" fmla="*/ 51871 h 1199015"/>
                <a:gd name="connsiteX8" fmla="*/ 1654630 w 2699660"/>
                <a:gd name="connsiteY8" fmla="*/ 51871 h 1199015"/>
                <a:gd name="connsiteX9" fmla="*/ 2647789 w 2699660"/>
                <a:gd name="connsiteY9" fmla="*/ 51871 h 1199015"/>
                <a:gd name="connsiteX10" fmla="*/ 2647789 w 2699660"/>
                <a:gd name="connsiteY10" fmla="*/ 1199015 h 1199015"/>
                <a:gd name="connsiteX11" fmla="*/ 2699660 w 2699660"/>
                <a:gd name="connsiteY11" fmla="*/ 1199015 h 119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9660" h="1199015">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algn="ctr"/>
              <a:endParaRPr lang="zh-CN" altLang="en-US" sz="1705">
                <a:ln w="22225">
                  <a:solidFill>
                    <a:schemeClr val="accent2"/>
                  </a:solidFill>
                  <a:prstDash val="solid"/>
                </a:ln>
                <a:solidFill>
                  <a:schemeClr val="accent2">
                    <a:lumMod val="40000"/>
                    <a:lumOff val="60000"/>
                  </a:schemeClr>
                </a:solidFill>
                <a:effectLst/>
                <a:latin typeface="Arial" panose="020B0604020202020204" pitchFamily="34" charset="0"/>
                <a:ea typeface="Arial" panose="020B0604020202020204" pitchFamily="34" charset="0"/>
                <a:cs typeface="+mn-ea"/>
                <a:sym typeface="Arial" panose="020B0604020202020204" pitchFamily="34" charset="0"/>
              </a:endParaRPr>
            </a:p>
          </p:txBody>
        </p:sp>
      </p:grpSp>
      <p:sp>
        <p:nvSpPr>
          <p:cNvPr id="9" name="矩形 9"/>
          <p:cNvSpPr/>
          <p:nvPr/>
        </p:nvSpPr>
        <p:spPr>
          <a:xfrm>
            <a:off x="705954" y="2922252"/>
            <a:ext cx="1083003" cy="10134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0" name="矩形 10"/>
          <p:cNvSpPr/>
          <p:nvPr/>
        </p:nvSpPr>
        <p:spPr>
          <a:xfrm>
            <a:off x="10318846" y="2922252"/>
            <a:ext cx="1083003" cy="10134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1" name="三角形 1"/>
          <p:cNvSpPr/>
          <p:nvPr/>
        </p:nvSpPr>
        <p:spPr>
          <a:xfrm rot="16200000">
            <a:off x="995023" y="3333546"/>
            <a:ext cx="378067" cy="190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Arial" panose="020B0604020202020204" pitchFamily="34" charset="0"/>
              <a:sym typeface="Arial" panose="020B0604020202020204" pitchFamily="34" charset="0"/>
            </a:endParaRPr>
          </a:p>
        </p:txBody>
      </p:sp>
      <p:sp>
        <p:nvSpPr>
          <p:cNvPr id="12" name="三角形 11"/>
          <p:cNvSpPr/>
          <p:nvPr/>
        </p:nvSpPr>
        <p:spPr>
          <a:xfrm rot="5400000">
            <a:off x="10755508" y="3333548"/>
            <a:ext cx="378067" cy="190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Arial" panose="020B0604020202020204" pitchFamily="34" charset="0"/>
              <a:sym typeface="Arial" panose="020B0604020202020204" pitchFamily="34" charset="0"/>
            </a:endParaRPr>
          </a:p>
        </p:txBody>
      </p:sp>
      <p:sp>
        <p:nvSpPr>
          <p:cNvPr id="5" name="Text Box 4"/>
          <p:cNvSpPr txBox="1"/>
          <p:nvPr/>
        </p:nvSpPr>
        <p:spPr>
          <a:xfrm>
            <a:off x="0" y="738505"/>
            <a:ext cx="6287770" cy="1206500"/>
          </a:xfrm>
          <a:prstGeom prst="rect">
            <a:avLst/>
          </a:prstGeom>
          <a:noFill/>
        </p:spPr>
        <p:txBody>
          <a:bodyPr wrap="square" rtlCol="0">
            <a:noAutofit/>
          </a:bodyPr>
          <a:lstStyle/>
          <a:p>
            <a:pPr algn="ctr"/>
            <a:endParaRPr lang="en-US" sz="2800" b="1">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noGrp="1" noRot="1" noChangeAspect="1" noMove="1" noResize="1" noEditPoints="1" noAdjustHandles="1" noChangeArrowheads="1" noChangeShapeType="1" noTextEdit="1"/>
          </p:cNvSpPr>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9" name="Freeform 7"/>
          <p:cNvSpPr>
            <a:spLocks noGrp="1" noRot="1" noChangeAspect="1" noMove="1" noResize="1" noEditPoints="1" noAdjustHandles="1" noChangeArrowheads="1" noChangeShapeType="1" noTextEdit="1"/>
          </p:cNvSpPr>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pic>
        <p:nvPicPr>
          <p:cNvPr id="10" name="Picture 9" descr="Screenshot 2025-06-11 150713"/>
          <p:cNvPicPr>
            <a:picLocks noChangeAspect="1"/>
          </p:cNvPicPr>
          <p:nvPr/>
        </p:nvPicPr>
        <p:blipFill>
          <a:blip r:embed="rId1"/>
          <a:stretch>
            <a:fillRect/>
          </a:stretch>
        </p:blipFill>
        <p:spPr>
          <a:xfrm>
            <a:off x="913765" y="1530985"/>
            <a:ext cx="9467850" cy="40297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
          <p:cNvSpPr/>
          <p:nvPr/>
        </p:nvSpPr>
        <p:spPr>
          <a:xfrm>
            <a:off x="528320" y="625475"/>
            <a:ext cx="11522710" cy="608711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8" name="PA-文本框 9"/>
          <p:cNvSpPr txBox="1"/>
          <p:nvPr>
            <p:custDataLst>
              <p:tags r:id="rId1"/>
            </p:custDataLst>
          </p:nvPr>
        </p:nvSpPr>
        <p:spPr>
          <a:xfrm>
            <a:off x="3086100" y="1600835"/>
            <a:ext cx="8964930" cy="5015865"/>
          </a:xfrm>
          <a:prstGeom prst="rect">
            <a:avLst/>
          </a:prstGeom>
        </p:spPr>
        <p:txBody>
          <a:bodyPr wrap="square">
            <a:no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zh-CN" sz="24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Give one of three outputs:</a:t>
            </a:r>
            <a:endParaRPr lang="en-US" altLang="zh-CN" sz="24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r>
              <a:rPr lang="en-US" altLang="zh-CN" sz="24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      Prediabetic</a:t>
            </a:r>
            <a:endParaRPr lang="en-US" altLang="zh-CN" sz="24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r>
              <a:rPr lang="en-US" altLang="zh-CN" sz="24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      Type 1</a:t>
            </a:r>
            <a:endParaRPr lang="en-US" altLang="zh-CN" sz="24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r>
              <a:rPr lang="en-US" altLang="zh-CN" sz="24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      Type 2</a:t>
            </a:r>
            <a:endParaRPr lang="en-US" altLang="zh-CN" sz="24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endParaRPr lang="en-US" altLang="zh-CN" sz="24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r>
              <a:rPr lang="en-US" altLang="zh-CN" sz="24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It takes inputs like : Age , BMI , insulin levels , blood pressure , blood glucose level , digestive enzyme level </a:t>
            </a:r>
            <a:endParaRPr lang="en-US" altLang="zh-CN" sz="24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endParaRPr lang="en-US" altLang="zh-CN" sz="24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r>
              <a:rPr lang="en-US" altLang="en-US" sz="24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Random</a:t>
            </a:r>
            <a:r>
              <a:rPr lang="ar-EG" altLang="en-US" sz="24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 </a:t>
            </a:r>
            <a:r>
              <a:rPr lang="en-US" altLang="en-US" sz="24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Forest</a:t>
            </a:r>
            <a:r>
              <a:rPr lang="ar-EG" altLang="en-US" sz="24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 </a:t>
            </a:r>
            <a:r>
              <a:rPr lang="en-US" altLang="en-US" sz="24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Classifier gives accuracy 91%</a:t>
            </a:r>
            <a:endParaRPr lang="en-US" altLang="en-US" sz="24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endParaRPr lang="en-US" altLang="en-US" sz="24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p:txBody>
      </p:sp>
      <p:sp>
        <p:nvSpPr>
          <p:cNvPr id="2" name="Freeform: Shape 6"/>
          <p:cNvSpPr/>
          <p:nvPr/>
        </p:nvSpPr>
        <p:spPr>
          <a:xfrm>
            <a:off x="638775" y="233515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2" name="TextBox 11"/>
          <p:cNvSpPr txBox="1"/>
          <p:nvPr/>
        </p:nvSpPr>
        <p:spPr>
          <a:xfrm flipH="1">
            <a:off x="811819" y="2872205"/>
            <a:ext cx="1678764" cy="1198880"/>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2</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3" name="文本框 20"/>
          <p:cNvSpPr txBox="1"/>
          <p:nvPr/>
        </p:nvSpPr>
        <p:spPr>
          <a:xfrm>
            <a:off x="3086100" y="829310"/>
            <a:ext cx="6691630" cy="132207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000" b="1" dirty="0">
                <a:solidFill>
                  <a:schemeClr val="tx1">
                    <a:lumMod val="95000"/>
                    <a:lumOff val="5000"/>
                  </a:schemeClr>
                </a:solidFill>
                <a:latin typeface="Arial" panose="020B0604020202020204" pitchFamily="34" charset="0"/>
                <a:ea typeface="Calibri" panose="020F0502020204030204" charset="0"/>
                <a:cs typeface="Arial" panose="020B0604020202020204" pitchFamily="34" charset="0"/>
                <a:sym typeface="+mn-ea"/>
              </a:rPr>
              <a:t>Diabetes Type  prediction</a:t>
            </a:r>
            <a:r>
              <a:rPr lang="zh-CN" altLang="en-US" sz="4000" b="1" dirty="0">
                <a:solidFill>
                  <a:schemeClr val="tx1">
                    <a:lumMod val="95000"/>
                    <a:lumOff val="5000"/>
                  </a:schemeClr>
                </a:solidFill>
                <a:latin typeface="Arial" panose="020B0604020202020204" pitchFamily="34" charset="0"/>
                <a:ea typeface="Calibri" panose="020F0502020204030204" charset="0"/>
                <a:cs typeface="Arial" panose="020B0604020202020204" pitchFamily="34" charset="0"/>
                <a:sym typeface="+mn-ea"/>
              </a:rPr>
              <a:t> </a:t>
            </a:r>
            <a:endParaRPr kumimoji="0" lang="zh-CN" altLang="en-US" sz="4000" b="1" i="0" u="none" strike="noStrike" kern="1200" cap="none" spc="0" normalizeH="0" baseline="0" noProof="0" dirty="0">
              <a:ln>
                <a:noFill/>
              </a:ln>
              <a:solidFill>
                <a:schemeClr val="tx1">
                  <a:lumMod val="95000"/>
                  <a:lumOff val="5000"/>
                </a:schemeClr>
              </a:solidFill>
              <a:uLnTx/>
              <a:uFillTx/>
              <a:latin typeface="Arial" panose="020B0604020202020204" pitchFamily="34" charset="0"/>
              <a:ea typeface="Arial" panose="020B0604020202020204" pitchFamily="34" charset="0"/>
              <a:sym typeface="Arial" panose="020B0604020202020204" pitchFamily="34" charset="0"/>
            </a:endParaRPr>
          </a:p>
          <a:p>
            <a:pPr marL="0" marR="0" lvl="0" indent="0" algn="dist"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dirty="0">
              <a:ln>
                <a:noFill/>
              </a:ln>
              <a:solidFill>
                <a:schemeClr val="tx1">
                  <a:lumMod val="95000"/>
                  <a:lumOff val="5000"/>
                </a:schemeClr>
              </a:solidFill>
              <a:uLnTx/>
              <a:uFillTx/>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2" presetClass="entr" presetSubtype="1" fill="hold" grpId="0" nodeType="withEffect">
                                  <p:stCondLst>
                                    <p:cond delay="150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31" presetClass="entr" presetSubtype="0" fill="hold" grpId="0" nodeType="withEffect">
                                  <p:stCondLst>
                                    <p:cond delay="25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90"/>
                                          </p:val>
                                        </p:tav>
                                        <p:tav tm="100000">
                                          <p:val>
                                            <p:fltVal val="0"/>
                                          </p:val>
                                        </p:tav>
                                      </p:tavLst>
                                    </p:anim>
                                    <p:animEffect transition="in" filter="fade">
                                      <p:cBhvr>
                                        <p:cTn id="17" dur="500"/>
                                        <p:tgtEl>
                                          <p:spTgt spid="2"/>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p:bldP spid="2" grpId="0" bldLvl="0" animBg="1"/>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noGrp="1" noRot="1" noChangeAspect="1" noMove="1" noResize="1" noEditPoints="1" noAdjustHandles="1" noChangeArrowheads="1" noChangeShapeType="1" noTextEdit="1"/>
          </p:cNvSpPr>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9" name="Freeform 7"/>
          <p:cNvSpPr>
            <a:spLocks noGrp="1" noRot="1" noChangeAspect="1" noMove="1" noResize="1" noEditPoints="1" noAdjustHandles="1" noChangeArrowheads="1" noChangeShapeType="1" noTextEdit="1"/>
          </p:cNvSpPr>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pic>
        <p:nvPicPr>
          <p:cNvPr id="2" name="Picture 1" descr="Screenshot 2025-06-11 031234"/>
          <p:cNvPicPr>
            <a:picLocks noChangeAspect="1"/>
          </p:cNvPicPr>
          <p:nvPr/>
        </p:nvPicPr>
        <p:blipFill>
          <a:blip r:embed="rId1"/>
          <a:stretch>
            <a:fillRect/>
          </a:stretch>
        </p:blipFill>
        <p:spPr>
          <a:xfrm>
            <a:off x="1102360" y="1042035"/>
            <a:ext cx="9596120" cy="4638675"/>
          </a:xfrm>
          <a:prstGeom prst="rect">
            <a:avLst/>
          </a:prstGeom>
        </p:spPr>
      </p:pic>
      <p:sp>
        <p:nvSpPr>
          <p:cNvPr id="3" name="Text Box 2"/>
          <p:cNvSpPr txBox="1"/>
          <p:nvPr/>
        </p:nvSpPr>
        <p:spPr>
          <a:xfrm>
            <a:off x="4080510" y="365760"/>
            <a:ext cx="4064000" cy="368300"/>
          </a:xfrm>
          <a:prstGeom prst="rect">
            <a:avLst/>
          </a:prstGeom>
          <a:noFill/>
        </p:spPr>
        <p:txBody>
          <a:bodyPr wrap="square" rtlCol="0">
            <a:spAutoFit/>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noGrp="1" noRot="1" noChangeAspect="1" noMove="1" noResize="1" noEditPoints="1" noAdjustHandles="1" noChangeArrowheads="1" noChangeShapeType="1" noTextEdit="1"/>
          </p:cNvSpPr>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9" name="Freeform 7"/>
          <p:cNvSpPr>
            <a:spLocks noGrp="1" noRot="1" noChangeAspect="1" noMove="1" noResize="1" noEditPoints="1" noAdjustHandles="1" noChangeArrowheads="1" noChangeShapeType="1" noTextEdit="1"/>
          </p:cNvSpPr>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pic>
        <p:nvPicPr>
          <p:cNvPr id="2" name="Picture 1" descr="Screenshot 2025-06-11 150805"/>
          <p:cNvPicPr>
            <a:picLocks noChangeAspect="1"/>
          </p:cNvPicPr>
          <p:nvPr/>
        </p:nvPicPr>
        <p:blipFill>
          <a:blip r:embed="rId1"/>
          <a:stretch>
            <a:fillRect/>
          </a:stretch>
        </p:blipFill>
        <p:spPr>
          <a:xfrm>
            <a:off x="687705" y="1310640"/>
            <a:ext cx="9701530" cy="43351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
          <p:cNvSpPr/>
          <p:nvPr/>
        </p:nvSpPr>
        <p:spPr>
          <a:xfrm>
            <a:off x="528320" y="593090"/>
            <a:ext cx="11522710" cy="608711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8" name="PA-文本框 9"/>
          <p:cNvSpPr txBox="1"/>
          <p:nvPr>
            <p:custDataLst>
              <p:tags r:id="rId1"/>
            </p:custDataLst>
          </p:nvPr>
        </p:nvSpPr>
        <p:spPr>
          <a:xfrm>
            <a:off x="3086100" y="2334895"/>
            <a:ext cx="8964930" cy="4162425"/>
          </a:xfrm>
          <a:prstGeom prst="rect">
            <a:avLst/>
          </a:prstGeom>
        </p:spPr>
        <p:txBody>
          <a:bodyPr wrap="square">
            <a:no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zh-CN" sz="22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User choose test type:</a:t>
            </a:r>
            <a:endParaRPr lang="en-US" altLang="zh-CN" sz="22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r>
              <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   1- fasting</a:t>
            </a:r>
            <a:endPar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r>
              <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   2-2 Hours after eating</a:t>
            </a:r>
            <a:endPar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r>
              <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   3- HbA1c</a:t>
            </a:r>
            <a:endPar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r>
              <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 </a:t>
            </a:r>
            <a:r>
              <a:rPr lang="en-US" altLang="zh-CN" sz="22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choose test unit</a:t>
            </a:r>
            <a:r>
              <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 mg/dl  -  mmol/l</a:t>
            </a:r>
            <a:endPar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endPar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r>
              <a:rPr lang="en-US" altLang="zh-CN" sz="22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The user enter his blood sugar measurement and get output tells him if it </a:t>
            </a:r>
            <a:r>
              <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Normal - Low -pre diabetic - High </a:t>
            </a:r>
            <a:endPar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endPar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endParaRPr lang="zh-CN" altLang="en-US" sz="22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p:txBody>
      </p:sp>
      <p:sp>
        <p:nvSpPr>
          <p:cNvPr id="2" name="Freeform: Shape 6"/>
          <p:cNvSpPr/>
          <p:nvPr/>
        </p:nvSpPr>
        <p:spPr>
          <a:xfrm>
            <a:off x="638775" y="233515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2" name="TextBox 11"/>
          <p:cNvSpPr txBox="1"/>
          <p:nvPr/>
        </p:nvSpPr>
        <p:spPr>
          <a:xfrm flipH="1">
            <a:off x="811819" y="2872205"/>
            <a:ext cx="1678764" cy="1198880"/>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3</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3" name="文本框 20"/>
          <p:cNvSpPr txBox="1"/>
          <p:nvPr/>
        </p:nvSpPr>
        <p:spPr>
          <a:xfrm>
            <a:off x="3260090" y="829310"/>
            <a:ext cx="6362700" cy="1506220"/>
          </a:xfrm>
          <a:prstGeom prst="rect">
            <a:avLst/>
          </a:prstGeom>
          <a:noFill/>
        </p:spPr>
        <p:txBody>
          <a:bodyPr wrap="square" rtlCol="0">
            <a:no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chemeClr val="tx1">
                    <a:lumMod val="95000"/>
                    <a:lumOff val="5000"/>
                  </a:schemeClr>
                </a:solidFill>
                <a:uLnTx/>
                <a:uFillTx/>
                <a:latin typeface="Arial" panose="020B0604020202020204" pitchFamily="34" charset="0"/>
                <a:ea typeface="Arial" panose="020B0604020202020204" pitchFamily="34" charset="0"/>
                <a:sym typeface="Arial" panose="020B0604020202020204" pitchFamily="34" charset="0"/>
              </a:rPr>
              <a:t>Blood sugar measurement checker </a:t>
            </a:r>
            <a:endParaRPr kumimoji="0" lang="en-US" altLang="zh-CN" sz="4000" b="1" i="0" u="none" strike="noStrike" kern="1200" cap="none" spc="0" normalizeH="0" baseline="0" noProof="0" dirty="0">
              <a:ln>
                <a:noFill/>
              </a:ln>
              <a:solidFill>
                <a:schemeClr val="tx1">
                  <a:lumMod val="95000"/>
                  <a:lumOff val="5000"/>
                </a:schemeClr>
              </a:solidFill>
              <a:uLnTx/>
              <a:uFillTx/>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2" presetClass="entr" presetSubtype="1" fill="hold" grpId="0" nodeType="withEffect">
                                  <p:stCondLst>
                                    <p:cond delay="150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31" presetClass="entr" presetSubtype="0" fill="hold" grpId="0" nodeType="withEffect">
                                  <p:stCondLst>
                                    <p:cond delay="25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90"/>
                                          </p:val>
                                        </p:tav>
                                        <p:tav tm="100000">
                                          <p:val>
                                            <p:fltVal val="0"/>
                                          </p:val>
                                        </p:tav>
                                      </p:tavLst>
                                    </p:anim>
                                    <p:animEffect transition="in" filter="fade">
                                      <p:cBhvr>
                                        <p:cTn id="17" dur="500"/>
                                        <p:tgtEl>
                                          <p:spTgt spid="2"/>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p:bldP spid="2" grpId="0" bldLvl="0" animBg="1"/>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noGrp="1" noRot="1" noChangeAspect="1" noMove="1" noResize="1" noEditPoints="1" noAdjustHandles="1" noChangeArrowheads="1" noChangeShapeType="1" noTextEdit="1"/>
          </p:cNvSpPr>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9" name="Freeform 7"/>
          <p:cNvSpPr>
            <a:spLocks noGrp="1" noRot="1" noChangeAspect="1" noMove="1" noResize="1" noEditPoints="1" noAdjustHandles="1" noChangeArrowheads="1" noChangeShapeType="1" noTextEdit="1"/>
          </p:cNvSpPr>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3" name="Text Box 2"/>
          <p:cNvSpPr txBox="1"/>
          <p:nvPr/>
        </p:nvSpPr>
        <p:spPr>
          <a:xfrm>
            <a:off x="4080510" y="365760"/>
            <a:ext cx="4064000" cy="368300"/>
          </a:xfrm>
          <a:prstGeom prst="rect">
            <a:avLst/>
          </a:prstGeom>
          <a:noFill/>
        </p:spPr>
        <p:txBody>
          <a:bodyPr wrap="square" rtlCol="0">
            <a:spAutoFit/>
          </a:bodyPr>
          <a:p>
            <a:endParaRPr lang="en-US"/>
          </a:p>
        </p:txBody>
      </p:sp>
      <p:pic>
        <p:nvPicPr>
          <p:cNvPr id="4" name="Picture 3" descr="Screenshot 2025-06-11 031727"/>
          <p:cNvPicPr>
            <a:picLocks noChangeAspect="1"/>
          </p:cNvPicPr>
          <p:nvPr/>
        </p:nvPicPr>
        <p:blipFill>
          <a:blip r:embed="rId1"/>
          <a:stretch>
            <a:fillRect/>
          </a:stretch>
        </p:blipFill>
        <p:spPr>
          <a:xfrm>
            <a:off x="91440" y="85090"/>
            <a:ext cx="7035165" cy="4038600"/>
          </a:xfrm>
          <a:prstGeom prst="rect">
            <a:avLst/>
          </a:prstGeom>
        </p:spPr>
      </p:pic>
      <p:pic>
        <p:nvPicPr>
          <p:cNvPr id="5" name="Picture 4" descr="Screenshot 2025-06-11 032059"/>
          <p:cNvPicPr>
            <a:picLocks noChangeAspect="1"/>
          </p:cNvPicPr>
          <p:nvPr/>
        </p:nvPicPr>
        <p:blipFill>
          <a:blip r:embed="rId2"/>
          <a:stretch>
            <a:fillRect/>
          </a:stretch>
        </p:blipFill>
        <p:spPr>
          <a:xfrm>
            <a:off x="7126605" y="643255"/>
            <a:ext cx="3883660" cy="1155065"/>
          </a:xfrm>
          <a:prstGeom prst="rect">
            <a:avLst/>
          </a:prstGeom>
        </p:spPr>
      </p:pic>
      <p:pic>
        <p:nvPicPr>
          <p:cNvPr id="6" name="Picture 5" descr="Screenshot 2025-06-11 032113"/>
          <p:cNvPicPr>
            <a:picLocks noChangeAspect="1"/>
          </p:cNvPicPr>
          <p:nvPr/>
        </p:nvPicPr>
        <p:blipFill>
          <a:blip r:embed="rId3"/>
          <a:stretch>
            <a:fillRect/>
          </a:stretch>
        </p:blipFill>
        <p:spPr>
          <a:xfrm>
            <a:off x="7125970" y="1909445"/>
            <a:ext cx="3884295" cy="1172210"/>
          </a:xfrm>
          <a:prstGeom prst="rect">
            <a:avLst/>
          </a:prstGeom>
        </p:spPr>
      </p:pic>
      <p:pic>
        <p:nvPicPr>
          <p:cNvPr id="8" name="Picture 7" descr="Screenshot 2025-06-11 032125"/>
          <p:cNvPicPr>
            <a:picLocks noChangeAspect="1"/>
          </p:cNvPicPr>
          <p:nvPr/>
        </p:nvPicPr>
        <p:blipFill>
          <a:blip r:embed="rId4"/>
          <a:stretch>
            <a:fillRect/>
          </a:stretch>
        </p:blipFill>
        <p:spPr>
          <a:xfrm>
            <a:off x="7125970" y="3310890"/>
            <a:ext cx="3883660" cy="1229360"/>
          </a:xfrm>
          <a:prstGeom prst="rect">
            <a:avLst/>
          </a:prstGeom>
        </p:spPr>
      </p:pic>
      <p:pic>
        <p:nvPicPr>
          <p:cNvPr id="10" name="Picture 9" descr="Screenshot 2025-06-11 032140"/>
          <p:cNvPicPr>
            <a:picLocks noChangeAspect="1"/>
          </p:cNvPicPr>
          <p:nvPr/>
        </p:nvPicPr>
        <p:blipFill>
          <a:blip r:embed="rId5"/>
          <a:stretch>
            <a:fillRect/>
          </a:stretch>
        </p:blipFill>
        <p:spPr>
          <a:xfrm>
            <a:off x="7126605" y="4769485"/>
            <a:ext cx="3883660" cy="1207770"/>
          </a:xfrm>
          <a:prstGeom prst="rect">
            <a:avLst/>
          </a:prstGeom>
        </p:spPr>
      </p:pic>
      <p:cxnSp>
        <p:nvCxnSpPr>
          <p:cNvPr id="23" name="Straight Connector 22"/>
          <p:cNvCxnSpPr>
            <a:cxnSpLocks noGrp="1" noRot="1" noChangeAspect="1" noMove="1" noResize="1" noEditPoints="1" noAdjustHandles="1" noChangeArrowheads="1" noChangeShapeType="1"/>
          </p:cNvCxnSpPr>
          <p:nvPr/>
        </p:nvCxnSpPr>
        <p:spPr>
          <a:xfrm>
            <a:off x="7125970" y="314934"/>
            <a:ext cx="0" cy="618490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6"/>
          <p:cNvSpPr>
            <a:spLocks noGrp="1" noRot="1" noChangeAspect="1" noMove="1" noResize="1" noEditPoints="1" noAdjustHandles="1" noChangeArrowheads="1" noChangeShapeType="1" noTextEdit="1"/>
          </p:cNvSpPr>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9" name="Freeform 7"/>
          <p:cNvSpPr>
            <a:spLocks noGrp="1" noRot="1" noChangeAspect="1" noMove="1" noResize="1" noEditPoints="1" noAdjustHandles="1" noChangeArrowheads="1" noChangeShapeType="1" noTextEdit="1"/>
          </p:cNvSpPr>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21" name="Rectangle 20"/>
          <p:cNvSpPr>
            <a:spLocks noGrp="1" noRot="1" noChangeAspect="1" noMove="1" noResize="1" noEditPoints="1" noAdjustHandles="1" noChangeArrowheads="1" noChangeShapeType="1" noTextEdit="1"/>
          </p:cNvSpPr>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lstStyle/>
          <a:p>
            <a:endParaRPr lang="en-US"/>
          </a:p>
        </p:txBody>
      </p:sp>
      <p:pic>
        <p:nvPicPr>
          <p:cNvPr id="4" name="Picture 3" descr="020cdf106c0113c0c86245f93a6880f3"/>
          <p:cNvPicPr>
            <a:picLocks noChangeAspect="1"/>
          </p:cNvPicPr>
          <p:nvPr/>
        </p:nvPicPr>
        <p:blipFill>
          <a:blip r:embed="rId1"/>
          <a:stretch>
            <a:fillRect/>
          </a:stretch>
        </p:blipFill>
        <p:spPr>
          <a:xfrm>
            <a:off x="1953895" y="1064895"/>
            <a:ext cx="7675245" cy="44138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
          <p:cNvSpPr/>
          <p:nvPr/>
        </p:nvSpPr>
        <p:spPr>
          <a:xfrm>
            <a:off x="528320" y="593090"/>
            <a:ext cx="11522710" cy="608711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8" name="PA-文本框 9"/>
          <p:cNvSpPr txBox="1"/>
          <p:nvPr>
            <p:custDataLst>
              <p:tags r:id="rId1"/>
            </p:custDataLst>
          </p:nvPr>
        </p:nvSpPr>
        <p:spPr>
          <a:xfrm>
            <a:off x="3086100" y="2334895"/>
            <a:ext cx="8964930" cy="4162425"/>
          </a:xfrm>
          <a:prstGeom prst="rect">
            <a:avLst/>
          </a:prstGeom>
        </p:spPr>
        <p:txBody>
          <a:bodyPr wrap="square">
            <a:no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en-US" sz="22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Knowing your body mass index, or BMI, can be useful for assessing and adjusting your weight. It is not the most accurate measure of how much body fat you have, but it is the easiest and least expensive way to measure it</a:t>
            </a:r>
            <a:endParaRPr lang="en-US" altLang="en-US" sz="22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endParaRPr lang="en-US" altLang="zh-CN" sz="22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r>
              <a:rPr lang="en-US" altLang="zh-CN" sz="24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BMI = weight / height2 </a:t>
            </a:r>
            <a:endParaRPr lang="en-US" altLang="zh-CN" sz="24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p:txBody>
      </p:sp>
      <p:sp>
        <p:nvSpPr>
          <p:cNvPr id="2" name="Freeform: Shape 6"/>
          <p:cNvSpPr/>
          <p:nvPr/>
        </p:nvSpPr>
        <p:spPr>
          <a:xfrm>
            <a:off x="638775" y="233515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2" name="TextBox 11"/>
          <p:cNvSpPr txBox="1"/>
          <p:nvPr/>
        </p:nvSpPr>
        <p:spPr>
          <a:xfrm flipH="1">
            <a:off x="811819" y="2872205"/>
            <a:ext cx="1678764" cy="1198880"/>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4</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3" name="文本框 20"/>
          <p:cNvSpPr txBox="1"/>
          <p:nvPr/>
        </p:nvSpPr>
        <p:spPr>
          <a:xfrm>
            <a:off x="3554730" y="829310"/>
            <a:ext cx="5384165" cy="132207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chemeClr val="tx1">
                    <a:lumMod val="95000"/>
                    <a:lumOff val="5000"/>
                  </a:schemeClr>
                </a:solidFill>
                <a:uLnTx/>
                <a:uFillTx/>
                <a:latin typeface="Arial" panose="020B0604020202020204" pitchFamily="34" charset="0"/>
                <a:ea typeface="Arial" panose="020B0604020202020204" pitchFamily="34" charset="0"/>
                <a:sym typeface="Arial" panose="020B0604020202020204" pitchFamily="34" charset="0"/>
              </a:rPr>
              <a:t>Body Mass Index calculator</a:t>
            </a:r>
            <a:endParaRPr kumimoji="0" lang="en-US" altLang="zh-CN" sz="4000" b="1" i="0" u="none" strike="noStrike" kern="1200" cap="none" spc="0" normalizeH="0" baseline="0" noProof="0" dirty="0">
              <a:ln>
                <a:noFill/>
              </a:ln>
              <a:solidFill>
                <a:schemeClr val="tx1">
                  <a:lumMod val="95000"/>
                  <a:lumOff val="5000"/>
                </a:schemeClr>
              </a:solidFill>
              <a:uLnTx/>
              <a:uFillTx/>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2" presetClass="entr" presetSubtype="1" fill="hold" grpId="0" nodeType="withEffect">
                                  <p:stCondLst>
                                    <p:cond delay="150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31" presetClass="entr" presetSubtype="0" fill="hold" grpId="0" nodeType="withEffect">
                                  <p:stCondLst>
                                    <p:cond delay="25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90"/>
                                          </p:val>
                                        </p:tav>
                                        <p:tav tm="100000">
                                          <p:val>
                                            <p:fltVal val="0"/>
                                          </p:val>
                                        </p:tav>
                                      </p:tavLst>
                                    </p:anim>
                                    <p:animEffect transition="in" filter="fade">
                                      <p:cBhvr>
                                        <p:cTn id="17" dur="500"/>
                                        <p:tgtEl>
                                          <p:spTgt spid="2"/>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p:bldP spid="2" grpId="0" bldLvl="0" animBg="1"/>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6"/>
          <p:cNvSpPr>
            <a:spLocks noGrp="1" noRot="1" noChangeAspect="1" noMove="1" noResize="1" noEditPoints="1" noAdjustHandles="1" noChangeArrowheads="1" noChangeShapeType="1" noTextEdit="1"/>
          </p:cNvSpPr>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21" name="Freeform 7"/>
          <p:cNvSpPr>
            <a:spLocks noGrp="1" noRot="1" noChangeAspect="1" noMove="1" noResize="1" noEditPoints="1" noAdjustHandles="1" noChangeArrowheads="1" noChangeShapeType="1" noTextEdit="1"/>
          </p:cNvSpPr>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cxnSp>
        <p:nvCxnSpPr>
          <p:cNvPr id="23" name="Straight Connector 22"/>
          <p:cNvCxnSpPr>
            <a:cxnSpLocks noGrp="1" noRot="1" noChangeAspect="1" noMove="1" noResize="1" noEditPoints="1" noAdjustHandles="1" noChangeArrowheads="1" noChangeShapeType="1"/>
          </p:cNvCxnSpPr>
          <p:nvPr/>
        </p:nvCxnSpPr>
        <p:spPr>
          <a:xfrm>
            <a:off x="6319520" y="993749"/>
            <a:ext cx="0" cy="4871085"/>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pic>
        <p:nvPicPr>
          <p:cNvPr id="2" name="Picture 1"/>
          <p:cNvPicPr>
            <a:picLocks noChangeAspect="1"/>
          </p:cNvPicPr>
          <p:nvPr/>
        </p:nvPicPr>
        <p:blipFill>
          <a:blip r:embed="rId1"/>
          <a:stretch>
            <a:fillRect/>
          </a:stretch>
        </p:blipFill>
        <p:spPr>
          <a:xfrm>
            <a:off x="6434633" y="1835773"/>
            <a:ext cx="4644528" cy="3007331"/>
          </a:xfrm>
          <a:prstGeom prst="rect">
            <a:avLst/>
          </a:prstGeom>
        </p:spPr>
      </p:pic>
      <p:pic>
        <p:nvPicPr>
          <p:cNvPr id="4" name="Picture 3" descr="Screenshot 2025-06-11 032803"/>
          <p:cNvPicPr>
            <a:picLocks noChangeAspect="1"/>
          </p:cNvPicPr>
          <p:nvPr/>
        </p:nvPicPr>
        <p:blipFill>
          <a:blip r:embed="rId2"/>
          <a:stretch>
            <a:fillRect/>
          </a:stretch>
        </p:blipFill>
        <p:spPr>
          <a:xfrm>
            <a:off x="50800" y="1854200"/>
            <a:ext cx="6153785" cy="29889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
          <p:cNvSpPr/>
          <p:nvPr/>
        </p:nvSpPr>
        <p:spPr>
          <a:xfrm>
            <a:off x="528320" y="593090"/>
            <a:ext cx="11522710" cy="608711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8" name="PA-文本框 9"/>
          <p:cNvSpPr txBox="1"/>
          <p:nvPr>
            <p:custDataLst>
              <p:tags r:id="rId1"/>
            </p:custDataLst>
          </p:nvPr>
        </p:nvSpPr>
        <p:spPr>
          <a:xfrm>
            <a:off x="2664460" y="1716405"/>
            <a:ext cx="9386570" cy="4780915"/>
          </a:xfrm>
          <a:prstGeom prst="rect">
            <a:avLst/>
          </a:prstGeom>
        </p:spPr>
        <p:txBody>
          <a:bodyPr wrap="square">
            <a:no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en-US" sz="24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These two pages show nutrition plans and restricted foods for people with type 1 and type 2 diabetes.</a:t>
            </a:r>
            <a:endParaRPr lang="en-US" altLang="en-US" sz="24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endParaRPr lang="en-US" altLang="en-US" sz="24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p:txBody>
      </p:sp>
      <p:sp>
        <p:nvSpPr>
          <p:cNvPr id="2" name="Freeform: Shape 6"/>
          <p:cNvSpPr/>
          <p:nvPr/>
        </p:nvSpPr>
        <p:spPr>
          <a:xfrm>
            <a:off x="638775" y="233515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2" name="TextBox 11"/>
          <p:cNvSpPr txBox="1"/>
          <p:nvPr/>
        </p:nvSpPr>
        <p:spPr>
          <a:xfrm flipH="1">
            <a:off x="811819" y="2872205"/>
            <a:ext cx="1678764" cy="1198880"/>
          </a:xfrm>
          <a:prstGeom prst="rect">
            <a:avLst/>
          </a:prstGeom>
          <a:noFill/>
        </p:spPr>
        <p:txBody>
          <a:bodyPr wrap="square" rtlCol="0">
            <a:spAutoFit/>
          </a:bodyPr>
          <a:lstStyle/>
          <a:p>
            <a:pPr algn="ctr"/>
            <a:r>
              <a:rPr lang="en-US" altLang="id-ID" sz="7200" dirty="0">
                <a:solidFill>
                  <a:schemeClr val="bg1"/>
                </a:solidFill>
                <a:latin typeface="Arial" panose="020B0604020202020204" pitchFamily="34" charset="0"/>
                <a:ea typeface="Arial" panose="020B0604020202020204" pitchFamily="34" charset="0"/>
                <a:sym typeface="Arial" panose="020B0604020202020204" pitchFamily="34" charset="0"/>
              </a:rPr>
              <a:t>5</a:t>
            </a:r>
            <a:endParaRPr lang="en-US" alt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3" name="文本框 20"/>
          <p:cNvSpPr txBox="1"/>
          <p:nvPr/>
        </p:nvSpPr>
        <p:spPr>
          <a:xfrm>
            <a:off x="3554730" y="829310"/>
            <a:ext cx="5384165" cy="706755"/>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chemeClr val="tx1">
                    <a:lumMod val="95000"/>
                    <a:lumOff val="5000"/>
                  </a:schemeClr>
                </a:solidFill>
                <a:uLnTx/>
                <a:uFillTx/>
                <a:latin typeface="Arial" panose="020B0604020202020204" pitchFamily="34" charset="0"/>
                <a:ea typeface="Arial" panose="020B0604020202020204" pitchFamily="34" charset="0"/>
                <a:sym typeface="Arial" panose="020B0604020202020204" pitchFamily="34" charset="0"/>
              </a:rPr>
              <a:t>Nutrition tips</a:t>
            </a:r>
            <a:endParaRPr kumimoji="0" lang="en-US" altLang="zh-CN" sz="4000" b="1" i="0" u="none" strike="noStrike" kern="1200" cap="none" spc="0" normalizeH="0" baseline="0" noProof="0" dirty="0">
              <a:ln>
                <a:noFill/>
              </a:ln>
              <a:solidFill>
                <a:schemeClr val="tx1">
                  <a:lumMod val="95000"/>
                  <a:lumOff val="5000"/>
                </a:schemeClr>
              </a:solidFill>
              <a:uLnTx/>
              <a:uFillTx/>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Screenshot 2025-06-11 141854"/>
          <p:cNvPicPr>
            <a:picLocks noChangeAspect="1"/>
          </p:cNvPicPr>
          <p:nvPr/>
        </p:nvPicPr>
        <p:blipFill>
          <a:blip r:embed="rId2"/>
          <a:stretch>
            <a:fillRect/>
          </a:stretch>
        </p:blipFill>
        <p:spPr>
          <a:xfrm>
            <a:off x="3291840" y="3070860"/>
            <a:ext cx="6344920" cy="3073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2" presetClass="entr" presetSubtype="1" fill="hold" grpId="0" nodeType="withEffect">
                                  <p:stCondLst>
                                    <p:cond delay="150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31" presetClass="entr" presetSubtype="0" fill="hold" grpId="0" nodeType="withEffect">
                                  <p:stCondLst>
                                    <p:cond delay="25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90"/>
                                          </p:val>
                                        </p:tav>
                                        <p:tav tm="100000">
                                          <p:val>
                                            <p:fltVal val="0"/>
                                          </p:val>
                                        </p:tav>
                                      </p:tavLst>
                                    </p:anim>
                                    <p:animEffect transition="in" filter="fade">
                                      <p:cBhvr>
                                        <p:cTn id="17" dur="500"/>
                                        <p:tgtEl>
                                          <p:spTgt spid="2"/>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p:bldP spid="2" grpId="0" bldLvl="0" animBg="1"/>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2"/>
          <p:cNvSpPr/>
          <p:nvPr/>
        </p:nvSpPr>
        <p:spPr>
          <a:xfrm rot="5400000">
            <a:off x="-2906395" y="2907030"/>
            <a:ext cx="6896735" cy="108331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44" name="TextBox 24"/>
          <p:cNvSpPr txBox="1"/>
          <p:nvPr/>
        </p:nvSpPr>
        <p:spPr>
          <a:xfrm>
            <a:off x="2400300" y="4433570"/>
            <a:ext cx="7391400" cy="34607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endParaRPr kumimoji="0" lang="en-US" altLang="zh-CN" b="0" i="0" u="none" strike="noStrike" kern="1200" cap="none" spc="0" normalizeH="0" baseline="0" noProof="0" dirty="0">
              <a:ln>
                <a:noFill/>
              </a:ln>
              <a:solidFill>
                <a:schemeClr val="bg1">
                  <a:lumMod val="50000"/>
                </a:schemeClr>
              </a:solidFill>
              <a:effectLst/>
              <a:uLnTx/>
              <a:uFillTx/>
              <a:latin typeface="Arial" panose="020B0604020202020204" pitchFamily="34" charset="0"/>
              <a:ea typeface="Arial" panose="020B0604020202020204" pitchFamily="34" charset="0"/>
              <a:sym typeface="Arial" panose="020B0604020202020204" pitchFamily="34" charset="0"/>
            </a:endParaRPr>
          </a:p>
        </p:txBody>
      </p:sp>
      <p:sp>
        <p:nvSpPr>
          <p:cNvPr id="5" name="Text Box 4"/>
          <p:cNvSpPr txBox="1"/>
          <p:nvPr/>
        </p:nvSpPr>
        <p:spPr>
          <a:xfrm>
            <a:off x="2400300" y="3879215"/>
            <a:ext cx="4064000" cy="368300"/>
          </a:xfrm>
          <a:prstGeom prst="rect">
            <a:avLst/>
          </a:prstGeom>
          <a:noFill/>
        </p:spPr>
        <p:txBody>
          <a:bodyPr wrap="square" rtlCol="0">
            <a:spAutoFit/>
          </a:bodyPr>
          <a:lstStyle/>
          <a:p>
            <a:endParaRPr lang="en-US" b="1"/>
          </a:p>
        </p:txBody>
      </p:sp>
      <p:sp>
        <p:nvSpPr>
          <p:cNvPr id="4" name="Text Box 3"/>
          <p:cNvSpPr txBox="1"/>
          <p:nvPr/>
        </p:nvSpPr>
        <p:spPr>
          <a:xfrm>
            <a:off x="3787936" y="2090420"/>
            <a:ext cx="5205570" cy="2676525"/>
          </a:xfrm>
          <a:prstGeom prst="rect">
            <a:avLst/>
          </a:prstGeom>
          <a:noFill/>
        </p:spPr>
        <p:txBody>
          <a:bodyPr wrap="square" rtlCol="0">
            <a:spAutoFit/>
          </a:bodyPr>
          <a:lstStyle/>
          <a:p>
            <a:pPr algn="ctr"/>
            <a:r>
              <a:rPr lang="en-US" sz="2800" b="1" dirty="0"/>
              <a:t>Supervised By</a:t>
            </a:r>
            <a:endParaRPr lang="en-US" sz="2800" b="1" dirty="0"/>
          </a:p>
          <a:p>
            <a:pPr algn="ctr"/>
            <a:endParaRPr lang="en-US" sz="2800" b="1" dirty="0"/>
          </a:p>
          <a:p>
            <a:pPr indent="0" algn="ctr">
              <a:buFont typeface="Courier New" panose="02070309020205020404" pitchFamily="49" charset="0"/>
              <a:buNone/>
            </a:pPr>
            <a:r>
              <a:rPr lang="en-US" sz="2800" b="1" dirty="0" err="1"/>
              <a:t>Dr.Ahmed</a:t>
            </a:r>
            <a:r>
              <a:rPr lang="en-US" sz="2800" b="1" dirty="0"/>
              <a:t> Hamza</a:t>
            </a:r>
            <a:endParaRPr lang="en-US" sz="2800" b="1" dirty="0"/>
          </a:p>
          <a:p>
            <a:pPr algn="ctr"/>
            <a:endParaRPr lang="en-US" sz="2800" b="1" dirty="0"/>
          </a:p>
          <a:p>
            <a:pPr indent="0" algn="ctr">
              <a:buFont typeface="Courier New" panose="02070309020205020404" pitchFamily="49" charset="0"/>
              <a:buNone/>
            </a:pPr>
            <a:r>
              <a:rPr lang="en-US" sz="2800" b="1" dirty="0" err="1"/>
              <a:t>Eng.Safinaz</a:t>
            </a:r>
            <a:r>
              <a:rPr lang="en-US" sz="2800" b="1" dirty="0"/>
              <a:t> Allam</a:t>
            </a:r>
            <a:endParaRPr lang="en-US" sz="2800" b="1" dirty="0"/>
          </a:p>
          <a:p>
            <a:pPr algn="ctr"/>
            <a:endParaRPr 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83081" y="211721"/>
            <a:ext cx="0" cy="63224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07340" y="1400175"/>
            <a:ext cx="10326370" cy="4636770"/>
          </a:xfrm>
          <a:prstGeom prst="rect">
            <a:avLst/>
          </a:prstGeom>
          <a:noFill/>
        </p:spPr>
        <p:txBody>
          <a:bodyPr wrap="square" rtlCol="0">
            <a:noAutofit/>
          </a:bodyPr>
          <a:lstStyle/>
          <a:p>
            <a:pPr algn="ctr"/>
            <a:endParaRPr lang="en-US" altLang="zh-CN" sz="2800" b="1" dirty="0">
              <a:latin typeface="Calibri" panose="020F0502020204030204" charset="0"/>
              <a:ea typeface="Calibri" panose="020F0502020204030204" charset="0"/>
            </a:endParaRPr>
          </a:p>
          <a:p>
            <a:pPr algn="ctr"/>
            <a:endParaRPr lang="en-US" altLang="zh-CN" sz="2800" b="1" dirty="0">
              <a:latin typeface="Calibri" panose="020F0502020204030204" charset="0"/>
              <a:ea typeface="Calibri" panose="020F0502020204030204" charset="0"/>
            </a:endParaRPr>
          </a:p>
          <a:p>
            <a:pPr algn="ctr"/>
            <a:r>
              <a:rPr lang="en-US" altLang="zh-CN" sz="2800" b="1" dirty="0">
                <a:latin typeface="Calibri" panose="020F0502020204030204" charset="0"/>
                <a:ea typeface="Calibri" panose="020F0502020204030204" charset="0"/>
              </a:rPr>
              <a:t>Frontend</a:t>
            </a:r>
            <a:r>
              <a:rPr lang="en-US" altLang="zh-CN" sz="2800" dirty="0">
                <a:latin typeface="Calibri" panose="020F0502020204030204" charset="0"/>
                <a:ea typeface="Calibri" panose="020F0502020204030204" charset="0"/>
              </a:rPr>
              <a:t>: html , css ,</a:t>
            </a:r>
            <a:endParaRPr lang="en-US" altLang="zh-CN" sz="2800" dirty="0">
              <a:latin typeface="Calibri" panose="020F0502020204030204" charset="0"/>
              <a:ea typeface="Calibri" panose="020F0502020204030204" charset="0"/>
            </a:endParaRPr>
          </a:p>
          <a:p>
            <a:pPr algn="ctr"/>
            <a:r>
              <a:rPr lang="en-US" altLang="zh-CN" sz="2800" dirty="0">
                <a:latin typeface="Calibri" panose="020F0502020204030204" charset="0"/>
                <a:ea typeface="Calibri" panose="020F0502020204030204" charset="0"/>
              </a:rPr>
              <a:t>javascript </a:t>
            </a:r>
            <a:endParaRPr lang="en-US" altLang="zh-CN" sz="2800" dirty="0">
              <a:latin typeface="Calibri" panose="020F0502020204030204" charset="0"/>
              <a:ea typeface="Calibri" panose="020F0502020204030204" charset="0"/>
            </a:endParaRPr>
          </a:p>
          <a:p>
            <a:pPr algn="ctr"/>
            <a:endParaRPr lang="en-US" altLang="zh-CN" sz="2800" dirty="0">
              <a:latin typeface="Calibri" panose="020F0502020204030204" charset="0"/>
              <a:ea typeface="Calibri" panose="020F0502020204030204" charset="0"/>
            </a:endParaRPr>
          </a:p>
          <a:p>
            <a:pPr algn="ctr"/>
            <a:r>
              <a:rPr lang="en-US" altLang="zh-CN" sz="2800" b="1" dirty="0">
                <a:latin typeface="Calibri" panose="020F0502020204030204" charset="0"/>
                <a:ea typeface="Calibri" panose="020F0502020204030204" charset="0"/>
              </a:rPr>
              <a:t>Backend</a:t>
            </a:r>
            <a:r>
              <a:rPr lang="en-US" altLang="zh-CN" sz="2800" dirty="0">
                <a:latin typeface="Calibri" panose="020F0502020204030204" charset="0"/>
                <a:ea typeface="Calibri" panose="020F0502020204030204" charset="0"/>
              </a:rPr>
              <a:t>: django framework</a:t>
            </a:r>
            <a:endParaRPr lang="en-US" altLang="zh-CN" sz="2800" dirty="0">
              <a:latin typeface="Calibri" panose="020F0502020204030204" charset="0"/>
              <a:ea typeface="Calibri" panose="020F0502020204030204" charset="0"/>
            </a:endParaRPr>
          </a:p>
          <a:p>
            <a:pPr algn="ctr"/>
            <a:endParaRPr lang="en-US" altLang="zh-CN" sz="2800" dirty="0">
              <a:latin typeface="Calibri" panose="020F0502020204030204" charset="0"/>
              <a:ea typeface="Calibri" panose="020F0502020204030204" charset="0"/>
            </a:endParaRPr>
          </a:p>
          <a:p>
            <a:pPr algn="ctr"/>
            <a:r>
              <a:rPr lang="en-US" altLang="zh-CN" sz="2800" b="1" dirty="0">
                <a:latin typeface="Calibri" panose="020F0502020204030204" charset="0"/>
                <a:ea typeface="Calibri" panose="020F0502020204030204" charset="0"/>
              </a:rPr>
              <a:t>Machine Learning:</a:t>
            </a:r>
            <a:endParaRPr lang="en-US" altLang="zh-CN" sz="2800" b="1" dirty="0">
              <a:latin typeface="Calibri" panose="020F0502020204030204" charset="0"/>
              <a:ea typeface="Calibri" panose="020F0502020204030204" charset="0"/>
            </a:endParaRPr>
          </a:p>
          <a:p>
            <a:pPr algn="ctr"/>
            <a:r>
              <a:rPr lang="en-US" altLang="zh-CN" sz="2800" dirty="0">
                <a:latin typeface="Calibri" panose="020F0502020204030204" charset="0"/>
                <a:ea typeface="Calibri" panose="020F0502020204030204" charset="0"/>
              </a:rPr>
              <a:t>pandas , </a:t>
            </a:r>
            <a:r>
              <a:rPr lang="en-US" altLang="en-US" sz="2800" dirty="0">
                <a:latin typeface="Calibri" panose="020F0502020204030204" charset="0"/>
                <a:ea typeface="Calibri" panose="020F0502020204030204" charset="0"/>
              </a:rPr>
              <a:t>scikit-learn</a:t>
            </a:r>
            <a:endParaRPr lang="en-US" altLang="en-US" sz="2800" dirty="0">
              <a:latin typeface="Calibri" panose="020F0502020204030204" charset="0"/>
              <a:ea typeface="Calibri" panose="020F0502020204030204" charset="0"/>
            </a:endParaRPr>
          </a:p>
          <a:p>
            <a:endParaRPr lang="en-US" altLang="zh-CN" sz="2300" dirty="0">
              <a:latin typeface="Calibri" panose="020F0502020204030204" charset="0"/>
              <a:ea typeface="Calibri" panose="020F0502020204030204" charset="0"/>
            </a:endParaRPr>
          </a:p>
          <a:p>
            <a:pPr algn="ctr"/>
            <a:endParaRPr lang="en-US" altLang="zh-CN" sz="2300" b="1" dirty="0">
              <a:latin typeface="Calibri" panose="020F0502020204030204" charset="0"/>
              <a:ea typeface="Calibri" panose="020F0502020204030204" charset="0"/>
            </a:endParaRPr>
          </a:p>
        </p:txBody>
      </p:sp>
      <p:sp>
        <p:nvSpPr>
          <p:cNvPr id="27" name="矩形 3"/>
          <p:cNvSpPr/>
          <p:nvPr/>
        </p:nvSpPr>
        <p:spPr>
          <a:xfrm>
            <a:off x="0" y="6661128"/>
            <a:ext cx="12192000" cy="1968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8" name="椭圆 29"/>
          <p:cNvSpPr/>
          <p:nvPr/>
        </p:nvSpPr>
        <p:spPr>
          <a:xfrm rot="2700000">
            <a:off x="10110709" y="326527"/>
            <a:ext cx="1578077" cy="1578077"/>
          </a:xfrm>
          <a:prstGeom prst="ellipse">
            <a:avLst/>
          </a:prstGeom>
          <a:solidFill>
            <a:schemeClr val="tx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alibri" panose="020F0502020204030204" charset="0"/>
              <a:ea typeface="Calibri" panose="020F0502020204030204" charset="0"/>
            </a:endParaRPr>
          </a:p>
        </p:txBody>
      </p:sp>
      <p:pic>
        <p:nvPicPr>
          <p:cNvPr id="7" name="Picture 6" descr="R"/>
          <p:cNvPicPr>
            <a:picLocks noChangeAspect="1"/>
          </p:cNvPicPr>
          <p:nvPr/>
        </p:nvPicPr>
        <p:blipFill>
          <a:blip r:embed="rId1"/>
          <a:stretch>
            <a:fillRect/>
          </a:stretch>
        </p:blipFill>
        <p:spPr>
          <a:xfrm>
            <a:off x="10547985" y="666750"/>
            <a:ext cx="704850" cy="898525"/>
          </a:xfrm>
          <a:prstGeom prst="rect">
            <a:avLst/>
          </a:prstGeom>
        </p:spPr>
      </p:pic>
      <p:cxnSp>
        <p:nvCxnSpPr>
          <p:cNvPr id="12" name="直接连接符 2"/>
          <p:cNvCxnSpPr/>
          <p:nvPr/>
        </p:nvCxnSpPr>
        <p:spPr>
          <a:xfrm>
            <a:off x="10896209" y="2485002"/>
            <a:ext cx="8890" cy="2466975"/>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15"/>
          <p:cNvSpPr txBox="1"/>
          <p:nvPr/>
        </p:nvSpPr>
        <p:spPr>
          <a:xfrm>
            <a:off x="479412" y="114810"/>
            <a:ext cx="4064000" cy="769441"/>
          </a:xfrm>
          <a:prstGeom prst="rect">
            <a:avLst/>
          </a:prstGeom>
          <a:noFill/>
        </p:spPr>
        <p:txBody>
          <a:bodyPr wrap="square" rtlCol="0">
            <a:spAutoFit/>
          </a:bodyPr>
          <a:lstStyle/>
          <a:p>
            <a:r>
              <a:rPr lang="en-US" sz="4400" b="1" dirty="0"/>
              <a:t>Technologies</a:t>
            </a:r>
            <a:endParaRPr lang="en-US" sz="4400" b="1" dirty="0"/>
          </a:p>
        </p:txBody>
      </p:sp>
      <p:sp>
        <p:nvSpPr>
          <p:cNvPr id="2" name="Text Box 1"/>
          <p:cNvSpPr txBox="1"/>
          <p:nvPr/>
        </p:nvSpPr>
        <p:spPr>
          <a:xfrm>
            <a:off x="693420" y="4745355"/>
            <a:ext cx="6769735" cy="2376170"/>
          </a:xfrm>
          <a:prstGeom prst="rect">
            <a:avLst/>
          </a:prstGeom>
          <a:noFill/>
        </p:spPr>
        <p:txBody>
          <a:bodyPr wrap="square" rtlCol="0">
            <a:noAutofit/>
          </a:bodyPr>
          <a:lstStyle/>
          <a:p>
            <a:endParaRPr lang="en-US"/>
          </a:p>
          <a:p>
            <a:endParaRPr lang="en-US"/>
          </a:p>
          <a:p>
            <a:endParaRPr lang="en-US" altLang="en-US"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endParaRPr 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383082" y="251041"/>
            <a:ext cx="0" cy="63224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7940" y="1479550"/>
            <a:ext cx="11745595" cy="3637280"/>
          </a:xfrm>
          <a:prstGeom prst="rect">
            <a:avLst/>
          </a:prstGeom>
          <a:noFill/>
        </p:spPr>
        <p:txBody>
          <a:bodyPr wrap="square" rtlCol="0">
            <a:noAutofit/>
          </a:bodyPr>
          <a:lstStyle/>
          <a:p>
            <a:pPr algn="l"/>
            <a:endParaRPr lang="en-US" altLang="en-US" sz="2200" dirty="0">
              <a:latin typeface="Calibri" panose="020F0502020204030204" charset="0"/>
              <a:ea typeface="Calibri" panose="020F0502020204030204" charset="0"/>
            </a:endParaRPr>
          </a:p>
          <a:p>
            <a:pPr algn="l"/>
            <a:r>
              <a:rPr lang="en-US" altLang="en-US" sz="2800" dirty="0">
                <a:latin typeface="Calibri" panose="020F0502020204030204" charset="0"/>
                <a:ea typeface="Calibri" panose="020F0502020204030204" charset="0"/>
              </a:rPr>
              <a:t>1.Implement user authentication and profiles to track personal health data over time.</a:t>
            </a:r>
            <a:endParaRPr lang="en-US" altLang="en-US" sz="2800" dirty="0">
              <a:latin typeface="Calibri" panose="020F0502020204030204" charset="0"/>
              <a:ea typeface="Calibri" panose="020F0502020204030204" charset="0"/>
            </a:endParaRPr>
          </a:p>
          <a:p>
            <a:pPr algn="l"/>
            <a:endParaRPr lang="en-US" altLang="en-US" sz="2800" dirty="0">
              <a:latin typeface="Calibri" panose="020F0502020204030204" charset="0"/>
              <a:ea typeface="Calibri" panose="020F0502020204030204" charset="0"/>
            </a:endParaRPr>
          </a:p>
          <a:p>
            <a:pPr algn="l"/>
            <a:r>
              <a:rPr lang="en-US" altLang="en-US" sz="2800" dirty="0">
                <a:latin typeface="Calibri" panose="020F0502020204030204" charset="0"/>
                <a:ea typeface="Calibri" panose="020F0502020204030204" charset="0"/>
              </a:rPr>
              <a:t>2.Allow users to compare past predictions and monitor trends.</a:t>
            </a:r>
            <a:endParaRPr lang="en-US" altLang="en-US" sz="2800" dirty="0">
              <a:latin typeface="Calibri" panose="020F0502020204030204" charset="0"/>
              <a:ea typeface="Calibri" panose="020F0502020204030204" charset="0"/>
            </a:endParaRPr>
          </a:p>
          <a:p>
            <a:pPr algn="l"/>
            <a:endParaRPr lang="en-US" altLang="en-US" sz="2800" dirty="0">
              <a:latin typeface="Calibri" panose="020F0502020204030204" charset="0"/>
              <a:ea typeface="Calibri" panose="020F0502020204030204" charset="0"/>
            </a:endParaRPr>
          </a:p>
          <a:p>
            <a:pPr algn="l"/>
            <a:r>
              <a:rPr lang="en-US" altLang="en-US" sz="2800" dirty="0">
                <a:latin typeface="Calibri" panose="020F0502020204030204" charset="0"/>
                <a:ea typeface="Calibri" panose="020F0502020204030204" charset="0"/>
              </a:rPr>
              <a:t>3.Make mobile application version</a:t>
            </a:r>
            <a:endParaRPr lang="en-US" altLang="en-US" sz="2800" dirty="0">
              <a:latin typeface="Calibri" panose="020F0502020204030204" charset="0"/>
              <a:ea typeface="Calibri" panose="020F0502020204030204" charset="0"/>
            </a:endParaRPr>
          </a:p>
        </p:txBody>
      </p:sp>
      <p:sp>
        <p:nvSpPr>
          <p:cNvPr id="27" name="矩形 3"/>
          <p:cNvSpPr/>
          <p:nvPr/>
        </p:nvSpPr>
        <p:spPr>
          <a:xfrm>
            <a:off x="0" y="6661128"/>
            <a:ext cx="12192000" cy="1968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0" name="Text Box 9"/>
          <p:cNvSpPr txBox="1"/>
          <p:nvPr/>
        </p:nvSpPr>
        <p:spPr>
          <a:xfrm>
            <a:off x="693420" y="995045"/>
            <a:ext cx="10236200" cy="598170"/>
          </a:xfrm>
          <a:prstGeom prst="rect">
            <a:avLst/>
          </a:prstGeom>
          <a:noFill/>
        </p:spPr>
        <p:txBody>
          <a:bodyPr wrap="square" rtlCol="0">
            <a:noAutofit/>
          </a:bodyPr>
          <a:lstStyle/>
          <a:p>
            <a:r>
              <a:rPr lang="en-US" sz="2300"/>
              <a:t> </a:t>
            </a:r>
            <a:endParaRPr lang="en-US" sz="2300"/>
          </a:p>
        </p:txBody>
      </p:sp>
      <p:sp>
        <p:nvSpPr>
          <p:cNvPr id="16" name="Text Box 15"/>
          <p:cNvSpPr txBox="1"/>
          <p:nvPr/>
        </p:nvSpPr>
        <p:spPr>
          <a:xfrm>
            <a:off x="495300" y="182245"/>
            <a:ext cx="3820160" cy="768350"/>
          </a:xfrm>
          <a:prstGeom prst="rect">
            <a:avLst/>
          </a:prstGeom>
          <a:noFill/>
        </p:spPr>
        <p:txBody>
          <a:bodyPr wrap="square" rtlCol="0">
            <a:spAutoFit/>
          </a:bodyPr>
          <a:lstStyle/>
          <a:p>
            <a:r>
              <a:rPr lang="en-US" sz="4400" b="1" dirty="0"/>
              <a:t>Future Work</a:t>
            </a:r>
            <a:endParaRPr lang="en-US" sz="4400" b="1" dirty="0"/>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2"/>
          <p:cNvSpPr/>
          <p:nvPr/>
        </p:nvSpPr>
        <p:spPr>
          <a:xfrm rot="5400000">
            <a:off x="-2348779" y="2348782"/>
            <a:ext cx="6896471" cy="219891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44" name="TextBox 24"/>
          <p:cNvSpPr txBox="1"/>
          <p:nvPr/>
        </p:nvSpPr>
        <p:spPr>
          <a:xfrm>
            <a:off x="2400300" y="4433570"/>
            <a:ext cx="7391400" cy="34607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endParaRPr kumimoji="0" lang="en-US" altLang="zh-CN" b="0" i="0" u="none" strike="noStrike" kern="1200" cap="none" spc="0" normalizeH="0" baseline="0" noProof="0" dirty="0">
              <a:ln>
                <a:noFill/>
              </a:ln>
              <a:solidFill>
                <a:schemeClr val="bg1">
                  <a:lumMod val="50000"/>
                </a:schemeClr>
              </a:solidFill>
              <a:effectLst/>
              <a:uLnTx/>
              <a:uFillTx/>
              <a:latin typeface="Arial" panose="020B0604020202020204" pitchFamily="34" charset="0"/>
              <a:ea typeface="Arial" panose="020B0604020202020204" pitchFamily="34" charset="0"/>
              <a:sym typeface="Arial" panose="020B0604020202020204" pitchFamily="34" charset="0"/>
            </a:endParaRPr>
          </a:p>
        </p:txBody>
      </p:sp>
      <p:sp>
        <p:nvSpPr>
          <p:cNvPr id="5" name="Text Box 4"/>
          <p:cNvSpPr txBox="1"/>
          <p:nvPr/>
        </p:nvSpPr>
        <p:spPr>
          <a:xfrm>
            <a:off x="2400300" y="3879215"/>
            <a:ext cx="4064000" cy="368300"/>
          </a:xfrm>
          <a:prstGeom prst="rect">
            <a:avLst/>
          </a:prstGeom>
          <a:noFill/>
        </p:spPr>
        <p:txBody>
          <a:bodyPr wrap="square" rtlCol="0">
            <a:spAutoFit/>
          </a:bodyPr>
          <a:lstStyle/>
          <a:p>
            <a:endParaRPr lang="en-US" b="1"/>
          </a:p>
        </p:txBody>
      </p:sp>
      <p:sp>
        <p:nvSpPr>
          <p:cNvPr id="6" name="Text Box 5"/>
          <p:cNvSpPr txBox="1"/>
          <p:nvPr/>
        </p:nvSpPr>
        <p:spPr>
          <a:xfrm>
            <a:off x="2198914" y="-1"/>
            <a:ext cx="2439035" cy="554195"/>
          </a:xfrm>
          <a:prstGeom prst="rect">
            <a:avLst/>
          </a:prstGeom>
          <a:noFill/>
        </p:spPr>
        <p:txBody>
          <a:bodyPr wrap="square" rtlCol="0">
            <a:noAutofit/>
          </a:bodyPr>
          <a:lstStyle/>
          <a:p>
            <a:r>
              <a:rPr lang="en-US" altLang="en-US" sz="3200" dirty="0"/>
              <a:t>References:</a:t>
            </a:r>
            <a:endParaRPr lang="en-US" sz="3200" dirty="0"/>
          </a:p>
        </p:txBody>
      </p:sp>
      <p:sp>
        <p:nvSpPr>
          <p:cNvPr id="3" name="Text Box 2"/>
          <p:cNvSpPr txBox="1"/>
          <p:nvPr/>
        </p:nvSpPr>
        <p:spPr>
          <a:xfrm>
            <a:off x="2199005" y="647223"/>
            <a:ext cx="9992995" cy="4523105"/>
          </a:xfrm>
          <a:prstGeom prst="rect">
            <a:avLst/>
          </a:prstGeom>
          <a:noFill/>
        </p:spPr>
        <p:txBody>
          <a:bodyPr wrap="square" rtlCol="0">
            <a:spAutoFit/>
          </a:bodyPr>
          <a:lstStyle/>
          <a:p>
            <a:pPr marL="285750" indent="-285750">
              <a:buFont typeface="Arial" panose="020B0604020202020204" pitchFamily="34" charset="0"/>
              <a:buChar char="•"/>
            </a:pPr>
            <a:r>
              <a:rPr lang="en-US" altLang="en-US" dirty="0">
                <a:hlinkClick r:id="rId1"/>
              </a:rPr>
              <a:t>https://www.kaggle.com/code/ahmedaboraida/early-classification-of-diabetes/input</a:t>
            </a:r>
            <a:r>
              <a:rPr lang="en-US" altLang="en-US" dirty="0"/>
              <a:t> </a:t>
            </a:r>
            <a:endParaRPr lang="en-US" altLang="en-US" dirty="0"/>
          </a:p>
          <a:p>
            <a:endParaRPr lang="en-US" altLang="en-US" dirty="0"/>
          </a:p>
          <a:p>
            <a:pPr marL="285750" indent="-285750">
              <a:buFont typeface="Arial" panose="020B0604020202020204" pitchFamily="34" charset="0"/>
              <a:buChar char="•"/>
            </a:pPr>
            <a:r>
              <a:rPr lang="en-US" altLang="en-US" dirty="0">
                <a:hlinkClick r:id="rId2"/>
              </a:rPr>
              <a:t>https://www.dailymail.co.uk/health/article-12136373/Countries-worst-diabetes-rates-world-REVEALED-Americas-position-shock-you.html</a:t>
            </a:r>
            <a:r>
              <a:rPr lang="en-US" altLang="en-US" dirty="0"/>
              <a:t> </a:t>
            </a:r>
            <a:endParaRPr lang="en-US" altLang="en-US" dirty="0"/>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r>
              <a:rPr lang="en-US" altLang="en-US" dirty="0">
                <a:sym typeface="+mn-ea"/>
                <a:hlinkClick r:id="rId3"/>
              </a:rPr>
              <a:t>https://www.moh.gov.sa/awarenessplateform/ChronicDisease/Pages/Diabetes.aspx</a:t>
            </a:r>
            <a:endParaRPr lang="en-US" altLang="en-US" dirty="0">
              <a:sym typeface="+mn-ea"/>
            </a:endParaRPr>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r>
              <a:rPr lang="en-US" altLang="en-US" dirty="0">
                <a:hlinkClick r:id="rId4"/>
              </a:rPr>
              <a:t>https://www.nature.com/articles/s41597-023-02737-4</a:t>
            </a:r>
            <a:r>
              <a:rPr lang="en-US" altLang="en-US" dirty="0"/>
              <a:t> </a:t>
            </a:r>
            <a:endParaRPr lang="en-US" altLang="en-US" dirty="0"/>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r>
              <a:rPr lang="en-US" altLang="en-US" dirty="0">
                <a:hlinkClick r:id="rId5"/>
              </a:rPr>
              <a:t>https://data.mendeley.com/datasets/wj9rwkp9c2/1</a:t>
            </a:r>
            <a:endParaRPr lang="en-US" altLang="en-US" dirty="0"/>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r>
              <a:rPr lang="en-US" altLang="en-US" dirty="0">
                <a:hlinkClick r:id="rId6"/>
              </a:rPr>
              <a:t>https://www.tandfonline.com/doi/full/10.1080/08839514.2022.2145644#infos-holder</a:t>
            </a:r>
            <a:endParaRPr lang="en-US" altLang="en-US" dirty="0"/>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r>
              <a:rPr lang="en-US" altLang="en-US" dirty="0">
                <a:hlinkClick r:id="rId7"/>
              </a:rPr>
              <a:t>https://onlinelibrary.wiley.com/doi/10.1155/2022/7899364</a:t>
            </a:r>
            <a:endParaRPr lang="en-US" altLang="en-US" dirty="0">
              <a:hlinkClick r:id="rId7"/>
            </a:endParaRPr>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2"/>
          <p:cNvSpPr/>
          <p:nvPr/>
        </p:nvSpPr>
        <p:spPr>
          <a:xfrm>
            <a:off x="0" y="0"/>
            <a:ext cx="12192000" cy="6858000"/>
          </a:xfrm>
          <a:prstGeom prst="rect">
            <a:avLst/>
          </a:prstGeom>
          <a:blipFill>
            <a:blip r:embed="rId1">
              <a:extLst>
                <a:ext uri="{BEBA8EAE-BF5A-486C-A8C5-ECC9F3942E4B}">
                  <a14:imgProps xmlns:a14="http://schemas.microsoft.com/office/drawing/2010/main">
                    <a14:imgLayer r:embed="rId2">
                      <a14:imgEffect>
                        <a14:saturation sat="0"/>
                      </a14:imgEffect>
                    </a14:imgLayer>
                  </a14:imgProps>
                </a:ext>
              </a:extLst>
            </a:blip>
            <a:srcRect/>
            <a:stretch>
              <a:fillRect t="-1941" b="-19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3" name="矩形 3"/>
          <p:cNvSpPr/>
          <p:nvPr/>
        </p:nvSpPr>
        <p:spPr>
          <a:xfrm>
            <a:off x="1247457" y="738554"/>
            <a:ext cx="9697086" cy="538089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4" name="Title 5"/>
          <p:cNvSpPr txBox="1"/>
          <p:nvPr/>
        </p:nvSpPr>
        <p:spPr>
          <a:xfrm>
            <a:off x="2488378" y="2855194"/>
            <a:ext cx="7215244"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spc="600">
                <a:solidFill>
                  <a:schemeClr val="bg1"/>
                </a:solidFill>
                <a:latin typeface="Arial" panose="020B0604020202020204" pitchFamily="34" charset="0"/>
                <a:ea typeface="Arial" panose="020B0604020202020204" pitchFamily="34" charset="0"/>
                <a:sym typeface="Arial" panose="020B0604020202020204" pitchFamily="34" charset="0"/>
              </a:rPr>
              <a:t>THANKS</a:t>
            </a:r>
            <a:endParaRPr lang="en-US" sz="7200" b="1" spc="6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grpSp>
        <p:nvGrpSpPr>
          <p:cNvPr id="6" name="组合 6"/>
          <p:cNvGrpSpPr/>
          <p:nvPr/>
        </p:nvGrpSpPr>
        <p:grpSpPr>
          <a:xfrm>
            <a:off x="4816161" y="1358901"/>
            <a:ext cx="2559678" cy="3974948"/>
            <a:chOff x="420914" y="715964"/>
            <a:chExt cx="2699660" cy="5626434"/>
          </a:xfrm>
          <a:solidFill>
            <a:schemeClr val="bg1">
              <a:lumMod val="85000"/>
            </a:schemeClr>
          </a:solidFill>
        </p:grpSpPr>
        <p:sp>
          <p:nvSpPr>
            <p:cNvPr id="7" name="任意多边形 7"/>
            <p:cNvSpPr/>
            <p:nvPr/>
          </p:nvSpPr>
          <p:spPr>
            <a:xfrm flipH="1">
              <a:off x="420914" y="715964"/>
              <a:ext cx="2699660" cy="1199015"/>
            </a:xfrm>
            <a:custGeom>
              <a:avLst/>
              <a:gdLst>
                <a:gd name="connsiteX0" fmla="*/ 2699660 w 2699660"/>
                <a:gd name="connsiteY0" fmla="*/ 0 h 1199015"/>
                <a:gd name="connsiteX1" fmla="*/ 1654630 w 2699660"/>
                <a:gd name="connsiteY1" fmla="*/ 0 h 1199015"/>
                <a:gd name="connsiteX2" fmla="*/ 1045030 w 2699660"/>
                <a:gd name="connsiteY2" fmla="*/ 0 h 1199015"/>
                <a:gd name="connsiteX3" fmla="*/ 0 w 2699660"/>
                <a:gd name="connsiteY3" fmla="*/ 0 h 1199015"/>
                <a:gd name="connsiteX4" fmla="*/ 0 w 2699660"/>
                <a:gd name="connsiteY4" fmla="*/ 1199015 h 1199015"/>
                <a:gd name="connsiteX5" fmla="*/ 51871 w 2699660"/>
                <a:gd name="connsiteY5" fmla="*/ 1199015 h 1199015"/>
                <a:gd name="connsiteX6" fmla="*/ 51871 w 2699660"/>
                <a:gd name="connsiteY6" fmla="*/ 51871 h 1199015"/>
                <a:gd name="connsiteX7" fmla="*/ 1045030 w 2699660"/>
                <a:gd name="connsiteY7" fmla="*/ 51871 h 1199015"/>
                <a:gd name="connsiteX8" fmla="*/ 1654630 w 2699660"/>
                <a:gd name="connsiteY8" fmla="*/ 51871 h 1199015"/>
                <a:gd name="connsiteX9" fmla="*/ 2647789 w 2699660"/>
                <a:gd name="connsiteY9" fmla="*/ 51871 h 1199015"/>
                <a:gd name="connsiteX10" fmla="*/ 2647789 w 2699660"/>
                <a:gd name="connsiteY10" fmla="*/ 1199015 h 1199015"/>
                <a:gd name="connsiteX11" fmla="*/ 2699660 w 2699660"/>
                <a:gd name="connsiteY11" fmla="*/ 1199015 h 119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9660" h="1199015">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Arial" panose="020B0604020202020204" pitchFamily="34" charset="0"/>
                <a:cs typeface="+mn-ea"/>
                <a:sym typeface="Arial" panose="020B0604020202020204" pitchFamily="34" charset="0"/>
              </a:endParaRPr>
            </a:p>
          </p:txBody>
        </p:sp>
        <p:sp>
          <p:nvSpPr>
            <p:cNvPr id="8" name="任意多边形 8"/>
            <p:cNvSpPr/>
            <p:nvPr/>
          </p:nvSpPr>
          <p:spPr>
            <a:xfrm flipH="1" flipV="1">
              <a:off x="420914" y="5143383"/>
              <a:ext cx="2699660" cy="1199015"/>
            </a:xfrm>
            <a:custGeom>
              <a:avLst/>
              <a:gdLst>
                <a:gd name="connsiteX0" fmla="*/ 2699660 w 2699660"/>
                <a:gd name="connsiteY0" fmla="*/ 0 h 1199015"/>
                <a:gd name="connsiteX1" fmla="*/ 1654630 w 2699660"/>
                <a:gd name="connsiteY1" fmla="*/ 0 h 1199015"/>
                <a:gd name="connsiteX2" fmla="*/ 1045030 w 2699660"/>
                <a:gd name="connsiteY2" fmla="*/ 0 h 1199015"/>
                <a:gd name="connsiteX3" fmla="*/ 0 w 2699660"/>
                <a:gd name="connsiteY3" fmla="*/ 0 h 1199015"/>
                <a:gd name="connsiteX4" fmla="*/ 0 w 2699660"/>
                <a:gd name="connsiteY4" fmla="*/ 1199015 h 1199015"/>
                <a:gd name="connsiteX5" fmla="*/ 51871 w 2699660"/>
                <a:gd name="connsiteY5" fmla="*/ 1199015 h 1199015"/>
                <a:gd name="connsiteX6" fmla="*/ 51871 w 2699660"/>
                <a:gd name="connsiteY6" fmla="*/ 51871 h 1199015"/>
                <a:gd name="connsiteX7" fmla="*/ 1045030 w 2699660"/>
                <a:gd name="connsiteY7" fmla="*/ 51871 h 1199015"/>
                <a:gd name="connsiteX8" fmla="*/ 1654630 w 2699660"/>
                <a:gd name="connsiteY8" fmla="*/ 51871 h 1199015"/>
                <a:gd name="connsiteX9" fmla="*/ 2647789 w 2699660"/>
                <a:gd name="connsiteY9" fmla="*/ 51871 h 1199015"/>
                <a:gd name="connsiteX10" fmla="*/ 2647789 w 2699660"/>
                <a:gd name="connsiteY10" fmla="*/ 1199015 h 1199015"/>
                <a:gd name="connsiteX11" fmla="*/ 2699660 w 2699660"/>
                <a:gd name="connsiteY11" fmla="*/ 1199015 h 119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99660" h="1199015">
                  <a:moveTo>
                    <a:pt x="2699660" y="0"/>
                  </a:moveTo>
                  <a:lnTo>
                    <a:pt x="1654630" y="0"/>
                  </a:lnTo>
                  <a:lnTo>
                    <a:pt x="1045030" y="0"/>
                  </a:lnTo>
                  <a:lnTo>
                    <a:pt x="0" y="0"/>
                  </a:lnTo>
                  <a:lnTo>
                    <a:pt x="0" y="1199015"/>
                  </a:lnTo>
                  <a:lnTo>
                    <a:pt x="51871" y="1199015"/>
                  </a:lnTo>
                  <a:lnTo>
                    <a:pt x="51871" y="51871"/>
                  </a:lnTo>
                  <a:lnTo>
                    <a:pt x="1045030" y="51871"/>
                  </a:lnTo>
                  <a:lnTo>
                    <a:pt x="1654630" y="51871"/>
                  </a:lnTo>
                  <a:lnTo>
                    <a:pt x="2647789" y="51871"/>
                  </a:lnTo>
                  <a:lnTo>
                    <a:pt x="2647789" y="1199015"/>
                  </a:lnTo>
                  <a:lnTo>
                    <a:pt x="2699660" y="119901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latin typeface="Arial" panose="020B0604020202020204" pitchFamily="34" charset="0"/>
                <a:ea typeface="Arial" panose="020B0604020202020204" pitchFamily="34" charset="0"/>
                <a:cs typeface="+mn-ea"/>
                <a:sym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2"/>
          <p:cNvSpPr/>
          <p:nvPr/>
        </p:nvSpPr>
        <p:spPr>
          <a:xfrm rot="5400000">
            <a:off x="-2906395" y="2907030"/>
            <a:ext cx="6896735" cy="108331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44" name="TextBox 24"/>
          <p:cNvSpPr txBox="1"/>
          <p:nvPr/>
        </p:nvSpPr>
        <p:spPr>
          <a:xfrm>
            <a:off x="2400300" y="4433570"/>
            <a:ext cx="7391400" cy="34607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endParaRPr kumimoji="0" lang="en-US" altLang="zh-CN" b="0" i="0" u="none" strike="noStrike" kern="1200" cap="none" spc="0" normalizeH="0" baseline="0" noProof="0" dirty="0">
              <a:ln>
                <a:noFill/>
              </a:ln>
              <a:solidFill>
                <a:schemeClr val="bg1">
                  <a:lumMod val="50000"/>
                </a:schemeClr>
              </a:solidFill>
              <a:effectLst/>
              <a:uLnTx/>
              <a:uFillTx/>
              <a:latin typeface="Arial" panose="020B0604020202020204" pitchFamily="34" charset="0"/>
              <a:ea typeface="Arial" panose="020B0604020202020204" pitchFamily="34" charset="0"/>
              <a:sym typeface="Arial" panose="020B0604020202020204" pitchFamily="34" charset="0"/>
            </a:endParaRPr>
          </a:p>
        </p:txBody>
      </p:sp>
      <p:sp>
        <p:nvSpPr>
          <p:cNvPr id="5" name="Text Box 4"/>
          <p:cNvSpPr txBox="1"/>
          <p:nvPr/>
        </p:nvSpPr>
        <p:spPr>
          <a:xfrm>
            <a:off x="2400300" y="3879215"/>
            <a:ext cx="4064000" cy="368300"/>
          </a:xfrm>
          <a:prstGeom prst="rect">
            <a:avLst/>
          </a:prstGeom>
          <a:noFill/>
        </p:spPr>
        <p:txBody>
          <a:bodyPr wrap="square" rtlCol="0">
            <a:spAutoFit/>
          </a:bodyPr>
          <a:lstStyle/>
          <a:p>
            <a:endParaRPr lang="en-US" b="1"/>
          </a:p>
        </p:txBody>
      </p:sp>
      <p:sp>
        <p:nvSpPr>
          <p:cNvPr id="6" name="Text Box 5"/>
          <p:cNvSpPr txBox="1"/>
          <p:nvPr/>
        </p:nvSpPr>
        <p:spPr>
          <a:xfrm>
            <a:off x="3991610" y="1639570"/>
            <a:ext cx="5205730" cy="3992245"/>
          </a:xfrm>
          <a:prstGeom prst="rect">
            <a:avLst/>
          </a:prstGeom>
          <a:noFill/>
        </p:spPr>
        <p:txBody>
          <a:bodyPr wrap="square" rtlCol="0">
            <a:noAutofit/>
          </a:bodyPr>
          <a:lstStyle/>
          <a:p>
            <a:pPr indent="0" algn="ctr">
              <a:buFont typeface="Arial" panose="020B0604020202020204" pitchFamily="34" charset="0"/>
              <a:buNone/>
            </a:pPr>
            <a:r>
              <a:rPr lang="en-US" sz="1600" b="1" dirty="0">
                <a:sym typeface="+mn-ea"/>
              </a:rPr>
              <a:t>Antony Ehab Shehata 2100511</a:t>
            </a:r>
            <a:endParaRPr lang="en-US" sz="1600" b="1" dirty="0"/>
          </a:p>
          <a:p>
            <a:pPr marL="342900" indent="-342900" algn="ctr">
              <a:buFont typeface="Arial" panose="020B0604020202020204" pitchFamily="34" charset="0"/>
              <a:buChar char="•"/>
            </a:pPr>
            <a:endParaRPr lang="en-US" sz="1600" b="1" dirty="0"/>
          </a:p>
          <a:p>
            <a:pPr indent="0" algn="ctr">
              <a:buFont typeface="Arial" panose="020B0604020202020204" pitchFamily="34" charset="0"/>
              <a:buNone/>
            </a:pPr>
            <a:r>
              <a:rPr lang="en-US" sz="1600" b="1" dirty="0">
                <a:sym typeface="+mn-ea"/>
              </a:rPr>
              <a:t>Aya Ayman </a:t>
            </a:r>
            <a:r>
              <a:rPr lang="en-US" sz="1600" b="1" dirty="0" err="1">
                <a:sym typeface="+mn-ea"/>
              </a:rPr>
              <a:t>Esmat</a:t>
            </a:r>
            <a:r>
              <a:rPr lang="en-US" sz="1600" b="1" dirty="0">
                <a:sym typeface="+mn-ea"/>
              </a:rPr>
              <a:t> 2100539</a:t>
            </a:r>
            <a:endParaRPr lang="en-US" sz="1600" b="1" dirty="0">
              <a:sym typeface="+mn-ea"/>
            </a:endParaRPr>
          </a:p>
          <a:p>
            <a:pPr indent="0" algn="ctr">
              <a:buFont typeface="Arial" panose="020B0604020202020204" pitchFamily="34" charset="0"/>
              <a:buNone/>
            </a:pPr>
            <a:endParaRPr lang="en-US" sz="1600" b="1" dirty="0">
              <a:sym typeface="+mn-ea"/>
            </a:endParaRPr>
          </a:p>
          <a:p>
            <a:pPr indent="0" algn="ctr">
              <a:buFont typeface="Arial" panose="020B0604020202020204" pitchFamily="34" charset="0"/>
              <a:buNone/>
            </a:pPr>
            <a:r>
              <a:rPr lang="en-US" sz="1600" b="1" dirty="0">
                <a:sym typeface="+mn-ea"/>
              </a:rPr>
              <a:t>Beshoy Waseem </a:t>
            </a:r>
            <a:r>
              <a:rPr lang="en-US" sz="1600" b="1" dirty="0" err="1">
                <a:sym typeface="+mn-ea"/>
              </a:rPr>
              <a:t>Moneir</a:t>
            </a:r>
            <a:r>
              <a:rPr lang="en-US" sz="1600" b="1" dirty="0">
                <a:sym typeface="+mn-ea"/>
              </a:rPr>
              <a:t> 2100577</a:t>
            </a:r>
            <a:endParaRPr lang="en-US" sz="1600" b="1" dirty="0"/>
          </a:p>
          <a:p>
            <a:pPr marL="342900" indent="-342900" algn="ctr">
              <a:buFont typeface="Arial" panose="020B0604020202020204" pitchFamily="34" charset="0"/>
              <a:buChar char="•"/>
            </a:pPr>
            <a:endParaRPr lang="en-US" sz="1600" b="1" dirty="0"/>
          </a:p>
          <a:p>
            <a:pPr indent="0" algn="ctr">
              <a:buFont typeface="Arial" panose="020B0604020202020204" pitchFamily="34" charset="0"/>
              <a:buNone/>
            </a:pPr>
            <a:r>
              <a:rPr lang="en-US" sz="1600" b="1" dirty="0" err="1">
                <a:sym typeface="+mn-ea"/>
              </a:rPr>
              <a:t>Nouran</a:t>
            </a:r>
            <a:r>
              <a:rPr lang="en-US" sz="1600" b="1" dirty="0">
                <a:sym typeface="+mn-ea"/>
              </a:rPr>
              <a:t> </a:t>
            </a:r>
            <a:r>
              <a:rPr lang="en-US" sz="1600" b="1" dirty="0" err="1">
                <a:sym typeface="+mn-ea"/>
              </a:rPr>
              <a:t>SafaaEldein</a:t>
            </a:r>
            <a:r>
              <a:rPr lang="en-US" sz="1600" b="1" dirty="0">
                <a:sym typeface="+mn-ea"/>
              </a:rPr>
              <a:t> Anwar 2101362</a:t>
            </a:r>
            <a:endParaRPr lang="en-US" sz="1600" b="1" dirty="0">
              <a:sym typeface="+mn-ea"/>
            </a:endParaRPr>
          </a:p>
          <a:p>
            <a:pPr indent="0" algn="ctr">
              <a:buFont typeface="Arial" panose="020B0604020202020204" pitchFamily="34" charset="0"/>
              <a:buNone/>
            </a:pPr>
            <a:endParaRPr lang="en-US" sz="1600" b="1" dirty="0"/>
          </a:p>
          <a:p>
            <a:pPr indent="0" algn="ctr">
              <a:buFont typeface="Arial" panose="020B0604020202020204" pitchFamily="34" charset="0"/>
              <a:buNone/>
            </a:pPr>
            <a:r>
              <a:rPr lang="en-US" sz="1600" b="1" dirty="0" err="1">
                <a:sym typeface="+mn-ea"/>
              </a:rPr>
              <a:t>Youstena</a:t>
            </a:r>
            <a:r>
              <a:rPr lang="en-US" sz="1600" b="1" dirty="0">
                <a:sym typeface="+mn-ea"/>
              </a:rPr>
              <a:t> Emad Gaber 2101760</a:t>
            </a:r>
            <a:endParaRPr lang="en-US" sz="1600" b="1" dirty="0">
              <a:sym typeface="+mn-ea"/>
            </a:endParaRPr>
          </a:p>
          <a:p>
            <a:pPr indent="0" algn="ctr">
              <a:buFont typeface="Arial" panose="020B0604020202020204" pitchFamily="34" charset="0"/>
              <a:buNone/>
            </a:pPr>
            <a:endParaRPr lang="en-US" sz="1600" b="1" dirty="0">
              <a:sym typeface="+mn-ea"/>
            </a:endParaRPr>
          </a:p>
          <a:p>
            <a:pPr indent="0" algn="ctr">
              <a:buFont typeface="Arial" panose="020B0604020202020204" pitchFamily="34" charset="0"/>
              <a:buNone/>
            </a:pPr>
            <a:r>
              <a:rPr lang="en-US" sz="1600" b="1" dirty="0">
                <a:sym typeface="+mn-ea"/>
              </a:rPr>
              <a:t>Youssef Mamdouh Makram 2101736</a:t>
            </a:r>
            <a:endParaRPr lang="en-US" sz="1600" b="1" dirty="0"/>
          </a:p>
          <a:p>
            <a:pPr indent="0" algn="ctr">
              <a:buFont typeface="Arial" panose="020B0604020202020204" pitchFamily="34" charset="0"/>
              <a:buNone/>
            </a:pPr>
            <a:endParaRPr lang="en-US" sz="1600" b="1" dirty="0"/>
          </a:p>
          <a:p>
            <a:pPr indent="0" algn="ctr">
              <a:buFont typeface="Arial" panose="020B0604020202020204" pitchFamily="34" charset="0"/>
              <a:buNone/>
            </a:pPr>
            <a:r>
              <a:rPr lang="en-US" sz="1600" b="1" dirty="0"/>
              <a:t>Ziad Moustafa Thabet 2101788</a:t>
            </a:r>
            <a:endParaRPr lang="en-US" sz="1600" b="1" dirty="0"/>
          </a:p>
          <a:p>
            <a:pPr marL="342900" indent="-342900" algn="ctr">
              <a:buFont typeface="Arial" panose="020B0604020202020204" pitchFamily="34" charset="0"/>
              <a:buChar char="•"/>
            </a:pPr>
            <a:endParaRPr lang="en-US" sz="1600" dirty="0"/>
          </a:p>
          <a:p>
            <a:pPr indent="0" algn="ctr">
              <a:buFont typeface="Arial" panose="020B0604020202020204" pitchFamily="34" charset="0"/>
              <a:buNone/>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 15"/>
          <p:cNvSpPr txBox="1"/>
          <p:nvPr/>
        </p:nvSpPr>
        <p:spPr>
          <a:xfrm>
            <a:off x="312519" y="1153572"/>
            <a:ext cx="3574715"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en-US" sz="4400" b="1" kern="1200">
                <a:solidFill>
                  <a:srgbClr val="FFFFFF"/>
                </a:solidFill>
                <a:latin typeface="+mj-lt"/>
                <a:ea typeface="+mj-ea"/>
                <a:cs typeface="+mj-cs"/>
              </a:rPr>
              <a:t>Introduction </a:t>
            </a:r>
            <a:endParaRPr lang="en-US" altLang="en-US" sz="4400" b="1" kern="1200" dirty="0">
              <a:solidFill>
                <a:srgbClr val="FFFFFF"/>
              </a:solidFill>
              <a:latin typeface="+mj-lt"/>
              <a:ea typeface="+mj-ea"/>
              <a:cs typeface="+mj-cs"/>
            </a:endParaRPr>
          </a:p>
        </p:txBody>
      </p:sp>
      <p:sp>
        <p:nvSpPr>
          <p:cNvPr id="52" name="Arc 5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文本框 12"/>
          <p:cNvSpPr txBox="1"/>
          <p:nvPr/>
        </p:nvSpPr>
        <p:spPr>
          <a:xfrm>
            <a:off x="4447308" y="591344"/>
            <a:ext cx="6906491" cy="5585619"/>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altLang="en-US"/>
              <a:t>More than 500 million people worldwide suffer from diabetes, posing a significant challenge to public health, Which is about </a:t>
            </a:r>
            <a:r>
              <a:rPr lang="en-US" b="0" i="0">
                <a:effectLst/>
              </a:rPr>
              <a:t>10.5% of the adult population (20-79 years) as the IDF Diabetes Atlas (2021) reports  </a:t>
            </a:r>
            <a:endParaRPr lang="en-US" b="0" i="0">
              <a:effectLst/>
            </a:endParaRPr>
          </a:p>
          <a:p>
            <a:pPr marL="342900" indent="-228600">
              <a:lnSpc>
                <a:spcPct val="90000"/>
              </a:lnSpc>
              <a:spcAft>
                <a:spcPts val="600"/>
              </a:spcAft>
              <a:buFont typeface="Arial" panose="020B0604020202020204" pitchFamily="34" charset="0"/>
              <a:buChar char="•"/>
            </a:pPr>
            <a:endParaRPr lang="en-US" altLang="en-US"/>
          </a:p>
          <a:p>
            <a:pPr marL="342900" indent="-228600">
              <a:lnSpc>
                <a:spcPct val="90000"/>
              </a:lnSpc>
              <a:spcAft>
                <a:spcPts val="600"/>
              </a:spcAft>
              <a:buFont typeface="Arial" panose="020B0604020202020204" pitchFamily="34" charset="0"/>
              <a:buChar char="•"/>
            </a:pPr>
            <a:r>
              <a:rPr lang="en-US" altLang="en-US"/>
              <a:t>There are people who actually don’t know the they could have diabetes, those are called Pre-Diabetic. They resembles a </a:t>
            </a:r>
            <a:r>
              <a:rPr lang="en-US" b="0" i="0">
                <a:effectLst/>
              </a:rPr>
              <a:t>5.8% (298 million) of the global adult population aged 20–79 years who have a IFG (Impaired fasting glucose) which is a type of Pre-Diabetic</a:t>
            </a:r>
            <a:endParaRPr lang="en-US" altLang="en-US"/>
          </a:p>
          <a:p>
            <a:pPr indent="-228600">
              <a:lnSpc>
                <a:spcPct val="90000"/>
              </a:lnSpc>
              <a:spcAft>
                <a:spcPts val="600"/>
              </a:spcAft>
              <a:buFont typeface="Arial" panose="020B0604020202020204" pitchFamily="34" charset="0"/>
              <a:buChar char="•"/>
            </a:pPr>
            <a:endParaRPr lang="en-US" altLang="zh-CN"/>
          </a:p>
          <a:p>
            <a:pPr marL="342900" indent="-228600">
              <a:lnSpc>
                <a:spcPct val="90000"/>
              </a:lnSpc>
              <a:spcAft>
                <a:spcPts val="600"/>
              </a:spcAft>
              <a:buFont typeface="Arial" panose="020B0604020202020204" pitchFamily="34" charset="0"/>
              <a:buChar char="•"/>
            </a:pPr>
            <a:r>
              <a:rPr lang="en-US" altLang="en-US"/>
              <a:t>Egypt has the highest number of diabetes cases in the Arab world, with approximately 10.9 million people affected.</a:t>
            </a:r>
            <a:endParaRPr lang="en-US" altLang="en-US"/>
          </a:p>
          <a:p>
            <a:pPr marL="342900" indent="-228600">
              <a:lnSpc>
                <a:spcPct val="90000"/>
              </a:lnSpc>
              <a:spcAft>
                <a:spcPts val="600"/>
              </a:spcAft>
              <a:buFont typeface="Arial" panose="020B0604020202020204" pitchFamily="34" charset="0"/>
              <a:buChar char="•"/>
            </a:pPr>
            <a:endParaRPr lang="en-US" altLang="en-US"/>
          </a:p>
          <a:p>
            <a:pPr marL="342900" indent="-228600">
              <a:lnSpc>
                <a:spcPct val="90000"/>
              </a:lnSpc>
              <a:spcAft>
                <a:spcPts val="600"/>
              </a:spcAft>
              <a:buFont typeface="Arial" panose="020B0604020202020204" pitchFamily="34" charset="0"/>
              <a:buChar char="•"/>
            </a:pPr>
            <a:r>
              <a:rPr lang="en-US" altLang="en-US"/>
              <a:t>Globally, over 90% of diabetes cases are type 2, which often develops due to factors such as obesity, poor nutrition, sedentary lifestyles, and genetic predisposition. According to estimates by the International Diabetes Federation, one in ten adults worldwide is currently living with diabetes</a:t>
            </a:r>
            <a:endParaRPr lang="en-US" altLang="en-US"/>
          </a:p>
          <a:p>
            <a:pPr marL="342900" indent="-228600">
              <a:lnSpc>
                <a:spcPct val="90000"/>
              </a:lnSpc>
              <a:spcAft>
                <a:spcPts val="600"/>
              </a:spcAft>
              <a:buFont typeface="Arial" panose="020B0604020202020204" pitchFamily="34" charset="0"/>
              <a:buChar char="•"/>
            </a:pPr>
            <a:endParaRPr lang="en-US" altLang="en-US"/>
          </a:p>
          <a:p>
            <a:pPr marL="342900" indent="-228600">
              <a:lnSpc>
                <a:spcPct val="90000"/>
              </a:lnSpc>
              <a:spcAft>
                <a:spcPts val="600"/>
              </a:spcAft>
              <a:buFont typeface="Arial" panose="020B0604020202020204" pitchFamily="34" charset="0"/>
              <a:buChar char="•"/>
            </a:pPr>
            <a:endParaRPr lang="en-US" altLang="en-US"/>
          </a:p>
        </p:txBody>
      </p:sp>
      <p:cxnSp>
        <p:nvCxnSpPr>
          <p:cNvPr id="6" name="直接连接符 5"/>
          <p:cNvCxnSpPr/>
          <p:nvPr/>
        </p:nvCxnSpPr>
        <p:spPr>
          <a:xfrm>
            <a:off x="669036" y="656052"/>
            <a:ext cx="0" cy="63224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矩形 3"/>
          <p:cNvSpPr/>
          <p:nvPr/>
        </p:nvSpPr>
        <p:spPr>
          <a:xfrm>
            <a:off x="0" y="6661128"/>
            <a:ext cx="12192000" cy="1968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a:bodyPr>
          <a:lstStyle/>
          <a:p>
            <a:r>
              <a:rPr lang="en-US" sz="5400" b="1" dirty="0"/>
              <a:t>Project Goals:</a:t>
            </a:r>
            <a:endParaRPr lang="en-US" sz="5400" b="1" dirty="0"/>
          </a:p>
        </p:txBody>
      </p:sp>
      <p:sp>
        <p:nvSpPr>
          <p:cNvPr id="18" name="sketchy line"/>
          <p:cNvSpPr>
            <a:spLocks noGrp="1" noRot="1" noChangeAspect="1" noMove="1" noResize="1" noEditPoints="1" noAdjustHandles="1" noChangeArrowheads="1" noChangeShapeType="1" noTextEdit="1"/>
          </p:cNvSpPr>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2493" y="2071316"/>
            <a:ext cx="6713552" cy="4119172"/>
          </a:xfrm>
        </p:spPr>
        <p:txBody>
          <a:bodyPr anchor="t">
            <a:normAutofit/>
          </a:bodyPr>
          <a:lstStyle/>
          <a:p>
            <a:pPr marL="514350" indent="-514350">
              <a:buFont typeface="+mj-lt"/>
              <a:buAutoNum type="arabicPeriod"/>
            </a:pPr>
            <a:r>
              <a:rPr lang="en-US" sz="2000" dirty="0"/>
              <a:t>early detection</a:t>
            </a:r>
            <a:r>
              <a:rPr lang="ar-EG" altLang="en-US" sz="2000" dirty="0"/>
              <a:t> </a:t>
            </a:r>
            <a:r>
              <a:rPr lang="en-US" altLang="en-US" sz="2000" dirty="0"/>
              <a:t>of diabetes from symptoms using machine learning</a:t>
            </a:r>
            <a:r>
              <a:rPr lang="en-US" sz="2000" dirty="0"/>
              <a:t>.</a:t>
            </a:r>
            <a:endParaRPr lang="en-US" sz="2000" dirty="0"/>
          </a:p>
          <a:p>
            <a:pPr marL="514350" indent="-514350">
              <a:buFont typeface="+mj-lt"/>
              <a:buAutoNum type="arabicPeriod"/>
            </a:pPr>
            <a:r>
              <a:rPr lang="en-US" altLang="en-US" sz="2000" dirty="0"/>
              <a:t>Simplifying Blood Glucose reading as most of devices show only the result number only.</a:t>
            </a:r>
            <a:endParaRPr lang="en-US" altLang="en-US" sz="2000" dirty="0"/>
          </a:p>
          <a:p>
            <a:pPr marL="514350" indent="-514350">
              <a:buFont typeface="+mj-lt"/>
              <a:buAutoNum type="arabicPeriod"/>
            </a:pPr>
            <a:r>
              <a:rPr lang="en-US" altLang="en-US" sz="2000" dirty="0"/>
              <a:t>Help users observe their weight and what it indicate to (under normal ,normal weight , over weight ,obese)</a:t>
            </a:r>
            <a:endParaRPr lang="en-US" altLang="en-US" sz="2000" dirty="0"/>
          </a:p>
          <a:p>
            <a:pPr marL="514350" indent="-514350">
              <a:buFont typeface="+mj-lt"/>
              <a:buAutoNum type="arabicPeriod"/>
            </a:pPr>
            <a:r>
              <a:rPr lang="en-US" altLang="en-US" sz="2000" dirty="0"/>
              <a:t>prediction the type of diabetes using machine learning.</a:t>
            </a:r>
            <a:endParaRPr lang="en-US" altLang="en-US" sz="2000" dirty="0"/>
          </a:p>
          <a:p>
            <a:pPr marL="514350" indent="-514350">
              <a:buFont typeface="+mj-lt"/>
              <a:buAutoNum type="arabicPeriod"/>
            </a:pPr>
            <a:r>
              <a:rPr lang="en-US" altLang="en-US" sz="2000" dirty="0"/>
              <a:t>Help users with some food tips for type1 of diabetes and type 2</a:t>
            </a:r>
            <a:endParaRPr lang="en-US" altLang="en-US" sz="2000" dirty="0"/>
          </a:p>
        </p:txBody>
      </p:sp>
      <p:pic>
        <p:nvPicPr>
          <p:cNvPr id="7" name="Picture 6" descr="Capsules and pills inside a glass bowl"/>
          <p:cNvPicPr>
            <a:picLocks noChangeAspect="1"/>
          </p:cNvPicPr>
          <p:nvPr/>
        </p:nvPicPr>
        <p:blipFill>
          <a:blip r:embed="rId1"/>
          <a:srcRect r="27846"/>
          <a:stretch>
            <a:fillRect/>
          </a:stretch>
        </p:blipFill>
        <p:spPr>
          <a:xfrm>
            <a:off x="7675658" y="2093976"/>
            <a:ext cx="3941064" cy="4096512"/>
          </a:xfrm>
          <a:prstGeom prst="rect">
            <a:avLst/>
          </a:prstGeom>
        </p:spPr>
      </p:pic>
      <p:cxnSp>
        <p:nvCxnSpPr>
          <p:cNvPr id="4" name="直接连接符 5"/>
          <p:cNvCxnSpPr/>
          <p:nvPr/>
        </p:nvCxnSpPr>
        <p:spPr>
          <a:xfrm>
            <a:off x="375694" y="912541"/>
            <a:ext cx="0" cy="63224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3"/>
          <p:cNvSpPr/>
          <p:nvPr/>
        </p:nvSpPr>
        <p:spPr>
          <a:xfrm>
            <a:off x="0" y="6661128"/>
            <a:ext cx="12192000" cy="1968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noGrp="1" noRot="1" noChangeAspect="1" noMove="1" noResize="1" noEditPoints="1" noAdjustHandles="1" noChangeArrowheads="1" noChangeShapeType="1" noTextEdit="1"/>
          </p:cNvSpPr>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9" name="Freeform 7"/>
          <p:cNvSpPr>
            <a:spLocks noGrp="1" noRot="1" noChangeAspect="1" noMove="1" noResize="1" noEditPoints="1" noAdjustHandles="1" noChangeArrowheads="1" noChangeShapeType="1" noTextEdit="1"/>
          </p:cNvSpPr>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pic>
        <p:nvPicPr>
          <p:cNvPr id="2" name="Picture 1" descr="Screenshot 2025-06-11 023938"/>
          <p:cNvPicPr>
            <a:picLocks noChangeAspect="1"/>
          </p:cNvPicPr>
          <p:nvPr/>
        </p:nvPicPr>
        <p:blipFill>
          <a:blip r:embed="rId1"/>
          <a:stretch>
            <a:fillRect/>
          </a:stretch>
        </p:blipFill>
        <p:spPr>
          <a:xfrm>
            <a:off x="2202815" y="268605"/>
            <a:ext cx="6338570" cy="3949065"/>
          </a:xfrm>
          <a:prstGeom prst="rect">
            <a:avLst/>
          </a:prstGeom>
        </p:spPr>
      </p:pic>
      <p:pic>
        <p:nvPicPr>
          <p:cNvPr id="3" name="Picture 2" descr="Screenshot 2025-06-11 024002"/>
          <p:cNvPicPr>
            <a:picLocks noChangeAspect="1"/>
          </p:cNvPicPr>
          <p:nvPr/>
        </p:nvPicPr>
        <p:blipFill>
          <a:blip r:embed="rId2"/>
          <a:stretch>
            <a:fillRect/>
          </a:stretch>
        </p:blipFill>
        <p:spPr>
          <a:xfrm>
            <a:off x="2202180" y="3599180"/>
            <a:ext cx="6339205" cy="3258820"/>
          </a:xfrm>
          <a:prstGeom prst="rect">
            <a:avLst/>
          </a:prstGeom>
        </p:spPr>
      </p:pic>
      <p:sp>
        <p:nvSpPr>
          <p:cNvPr id="5" name="Text Box 4"/>
          <p:cNvSpPr txBox="1"/>
          <p:nvPr/>
        </p:nvSpPr>
        <p:spPr>
          <a:xfrm>
            <a:off x="0" y="182880"/>
            <a:ext cx="4064000" cy="460375"/>
          </a:xfrm>
          <a:prstGeom prst="rect">
            <a:avLst/>
          </a:prstGeom>
          <a:noFill/>
        </p:spPr>
        <p:txBody>
          <a:bodyPr wrap="square" rtlCol="0">
            <a:spAutoFit/>
          </a:bodyPr>
          <a:p>
            <a:r>
              <a:rPr lang="en-US" sz="2400" b="1"/>
              <a:t>Home Page:</a:t>
            </a:r>
            <a:endParaRPr 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
          <p:cNvSpPr/>
          <p:nvPr/>
        </p:nvSpPr>
        <p:spPr>
          <a:xfrm>
            <a:off x="528320" y="625475"/>
            <a:ext cx="11522710" cy="608711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8" name="PA-文本框 9"/>
          <p:cNvSpPr txBox="1"/>
          <p:nvPr>
            <p:custDataLst>
              <p:tags r:id="rId1"/>
            </p:custDataLst>
          </p:nvPr>
        </p:nvSpPr>
        <p:spPr>
          <a:xfrm>
            <a:off x="2663825" y="2334260"/>
            <a:ext cx="9072880" cy="4378325"/>
          </a:xfrm>
          <a:prstGeom prst="rect">
            <a:avLst/>
          </a:prstGeom>
        </p:spPr>
        <p:txBody>
          <a:bodyPr wrap="square">
            <a:no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zh-CN" sz="22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A </a:t>
            </a:r>
            <a:r>
              <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machine learning model</a:t>
            </a:r>
            <a:r>
              <a:rPr lang="en-US" altLang="zh-CN" sz="22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 helps in prediction of diabetes at early stage through the </a:t>
            </a:r>
            <a:r>
              <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symptoms </a:t>
            </a:r>
            <a:r>
              <a:rPr lang="en-US" altLang="zh-CN" sz="22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you have.</a:t>
            </a:r>
            <a:endParaRPr lang="en-US" altLang="zh-CN" sz="22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endParaRPr lang="en-US" altLang="zh-CN" sz="22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r>
              <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It depends on symptoms</a:t>
            </a:r>
            <a:r>
              <a:rPr lang="en-US" altLang="zh-CN" sz="22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 obesity , delayed healing , polyuria , visual blurring , </a:t>
            </a:r>
            <a:r>
              <a:rPr lang="en-US" altLang="en-US" sz="22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Polydipsia , Sudden Weight Loss, Weakness , Muscle Stiffness , Partial Paresis ,Delayed Healing , Irritability , Itching , Genital Thrush, polyphagia</a:t>
            </a:r>
            <a:endParaRPr lang="en-US" altLang="en-US" sz="22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endParaRPr lang="en-US" altLang="zh-CN" sz="22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endPar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endPar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endPar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p:txBody>
      </p:sp>
      <p:sp>
        <p:nvSpPr>
          <p:cNvPr id="2" name="Freeform: Shape 6"/>
          <p:cNvSpPr/>
          <p:nvPr/>
        </p:nvSpPr>
        <p:spPr>
          <a:xfrm>
            <a:off x="638775" y="233515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2" name="TextBox 11"/>
          <p:cNvSpPr txBox="1"/>
          <p:nvPr/>
        </p:nvSpPr>
        <p:spPr>
          <a:xfrm flipH="1">
            <a:off x="811819" y="2872205"/>
            <a:ext cx="1678764" cy="1198880"/>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1</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3" name="文本框 20"/>
          <p:cNvSpPr txBox="1"/>
          <p:nvPr/>
        </p:nvSpPr>
        <p:spPr>
          <a:xfrm>
            <a:off x="3085465" y="625475"/>
            <a:ext cx="6659880" cy="1506220"/>
          </a:xfrm>
          <a:prstGeom prst="rect">
            <a:avLst/>
          </a:prstGeom>
          <a:noFill/>
        </p:spPr>
        <p:txBody>
          <a:bodyPr wrap="square" rtlCol="0">
            <a:no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000" b="1" dirty="0">
                <a:solidFill>
                  <a:schemeClr val="tx1">
                    <a:lumMod val="95000"/>
                    <a:lumOff val="5000"/>
                  </a:schemeClr>
                </a:solidFill>
                <a:latin typeface="Arial" panose="020B0604020202020204" pitchFamily="34" charset="0"/>
                <a:ea typeface="Calibri" panose="020F0502020204030204" charset="0"/>
                <a:cs typeface="Arial" panose="020B0604020202020204" pitchFamily="34" charset="0"/>
                <a:sym typeface="+mn-ea"/>
              </a:rPr>
              <a:t>Early Prediction Of </a:t>
            </a:r>
            <a:endParaRPr lang="en-US" altLang="zh-CN" sz="4000" b="1" dirty="0">
              <a:solidFill>
                <a:schemeClr val="tx1">
                  <a:lumMod val="95000"/>
                  <a:lumOff val="5000"/>
                </a:schemeClr>
              </a:solidFill>
              <a:latin typeface="Arial" panose="020B0604020202020204" pitchFamily="34" charset="0"/>
              <a:ea typeface="Calibri" panose="020F0502020204030204" charset="0"/>
              <a:cs typeface="Arial" panose="020B0604020202020204" pitchFamily="34" charset="0"/>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000" b="1" dirty="0">
                <a:solidFill>
                  <a:schemeClr val="tx1">
                    <a:lumMod val="95000"/>
                    <a:lumOff val="5000"/>
                  </a:schemeClr>
                </a:solidFill>
                <a:latin typeface="Arial" panose="020B0604020202020204" pitchFamily="34" charset="0"/>
                <a:ea typeface="Calibri" panose="020F0502020204030204" charset="0"/>
                <a:cs typeface="Arial" panose="020B0604020202020204" pitchFamily="34" charset="0"/>
                <a:sym typeface="+mn-ea"/>
              </a:rPr>
              <a:t>Diabetes</a:t>
            </a:r>
            <a:r>
              <a:rPr lang="zh-CN" altLang="en-US" sz="4000" b="1" dirty="0">
                <a:solidFill>
                  <a:schemeClr val="tx1">
                    <a:lumMod val="95000"/>
                    <a:lumOff val="5000"/>
                  </a:schemeClr>
                </a:solidFill>
                <a:latin typeface="Arial" panose="020B0604020202020204" pitchFamily="34" charset="0"/>
                <a:ea typeface="Calibri" panose="020F0502020204030204" charset="0"/>
                <a:cs typeface="Arial" panose="020B0604020202020204" pitchFamily="34" charset="0"/>
                <a:sym typeface="+mn-ea"/>
              </a:rPr>
              <a:t> </a:t>
            </a:r>
            <a:endParaRPr kumimoji="0" lang="zh-CN" altLang="en-US" sz="4000" b="1" i="0" u="none" strike="noStrike" kern="1200" cap="none" spc="0" normalizeH="0" baseline="0" noProof="0" dirty="0">
              <a:ln>
                <a:noFill/>
              </a:ln>
              <a:solidFill>
                <a:schemeClr val="tx1">
                  <a:lumMod val="95000"/>
                  <a:lumOff val="5000"/>
                </a:schemeClr>
              </a:solidFill>
              <a:uLnTx/>
              <a:uFillTx/>
              <a:latin typeface="Arial" panose="020B0604020202020204" pitchFamily="34" charset="0"/>
              <a:ea typeface="Arial" panose="020B0604020202020204" pitchFamily="34" charset="0"/>
              <a:sym typeface="Arial" panose="020B0604020202020204" pitchFamily="34" charset="0"/>
            </a:endParaRPr>
          </a:p>
          <a:p>
            <a:pPr marL="0" marR="0" lvl="0" indent="0" algn="dist" defTabSz="914400"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0" normalizeH="0" baseline="0" noProof="0" dirty="0">
              <a:ln>
                <a:noFill/>
              </a:ln>
              <a:solidFill>
                <a:schemeClr val="tx1">
                  <a:lumMod val="95000"/>
                  <a:lumOff val="5000"/>
                </a:schemeClr>
              </a:solidFill>
              <a:uLnTx/>
              <a:uFillTx/>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2" presetClass="entr" presetSubtype="1" fill="hold" grpId="0" nodeType="withEffect">
                                  <p:stCondLst>
                                    <p:cond delay="150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31" presetClass="entr" presetSubtype="0" fill="hold" grpId="0" nodeType="withEffect">
                                  <p:stCondLst>
                                    <p:cond delay="25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90"/>
                                          </p:val>
                                        </p:tav>
                                        <p:tav tm="100000">
                                          <p:val>
                                            <p:fltVal val="0"/>
                                          </p:val>
                                        </p:tav>
                                      </p:tavLst>
                                    </p:anim>
                                    <p:animEffect transition="in" filter="fade">
                                      <p:cBhvr>
                                        <p:cTn id="17" dur="500"/>
                                        <p:tgtEl>
                                          <p:spTgt spid="2"/>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p:bldP spid="2" grpId="0" bldLvl="0" animBg="1"/>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
          <p:cNvSpPr/>
          <p:nvPr/>
        </p:nvSpPr>
        <p:spPr>
          <a:xfrm>
            <a:off x="528320" y="625475"/>
            <a:ext cx="11522710" cy="608711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8" name="PA-文本框 9"/>
          <p:cNvSpPr txBox="1"/>
          <p:nvPr>
            <p:custDataLst>
              <p:tags r:id="rId1"/>
            </p:custDataLst>
          </p:nvPr>
        </p:nvSpPr>
        <p:spPr>
          <a:xfrm>
            <a:off x="2663825" y="2334895"/>
            <a:ext cx="8787130" cy="4162425"/>
          </a:xfrm>
          <a:prstGeom prst="rect">
            <a:avLst/>
          </a:prstGeom>
        </p:spPr>
        <p:txBody>
          <a:bodyPr wrap="square">
            <a:no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Gives the user one of two outputs</a:t>
            </a:r>
            <a:r>
              <a:rPr lang="en-US" altLang="zh-CN" sz="22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 :</a:t>
            </a:r>
            <a:endPar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r>
              <a:rPr lang="en-US" altLang="zh-CN" sz="22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1- That he may be a diabetic patient and should go to check</a:t>
            </a:r>
            <a:endParaRPr lang="en-US" altLang="zh-CN" sz="22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r>
              <a:rPr lang="en-US" altLang="zh-CN" sz="2200"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2-The symptoms dont indicate to be a diabetic patient</a:t>
            </a:r>
            <a:endPar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endPar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r>
              <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We used</a:t>
            </a:r>
            <a:r>
              <a:rPr lang="en-US" altLang="en-US"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 Random Forest Classifier as it was the model with the best accuracy.</a:t>
            </a:r>
            <a:endParaRPr lang="en-US" altLang="en-US"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pPr algn="ctr"/>
            <a:r>
              <a:rPr lang="en-US" altLang="en-US"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 accuracy 95%</a:t>
            </a:r>
            <a:endParaRPr lang="en-US" altLang="en-US"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pPr algn="ctr"/>
            <a:r>
              <a:rPr lang="en-US" altLang="en-US"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 precision 95%</a:t>
            </a:r>
            <a:endParaRPr lang="en-US" altLang="en-US"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pPr algn="ctr"/>
            <a:r>
              <a:rPr lang="en-US" altLang="en-US"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rPr>
              <a:t> recall 96%</a:t>
            </a:r>
            <a:endParaRPr lang="en-US" altLang="en-US"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endParaRPr lang="en-US" altLang="en-US"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endPar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endPar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a:p>
            <a:endParaRPr lang="en-US" altLang="zh-CN" sz="2200" b="1" dirty="0">
              <a:solidFill>
                <a:schemeClr val="tx1">
                  <a:lumMod val="95000"/>
                  <a:lumOff val="5000"/>
                </a:schemeClr>
              </a:solidFill>
              <a:latin typeface="Bahnschrift" panose="020B0502040204020203" charset="0"/>
              <a:ea typeface="Arial" panose="020B0604020202020204" pitchFamily="34" charset="0"/>
              <a:cs typeface="Bahnschrift" panose="020B0502040204020203" charset="0"/>
              <a:sym typeface="Arial" panose="020B0604020202020204" pitchFamily="34" charset="0"/>
            </a:endParaRPr>
          </a:p>
        </p:txBody>
      </p:sp>
      <p:sp>
        <p:nvSpPr>
          <p:cNvPr id="2" name="Freeform: Shape 6"/>
          <p:cNvSpPr/>
          <p:nvPr/>
        </p:nvSpPr>
        <p:spPr>
          <a:xfrm>
            <a:off x="638775" y="233515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12" name="TextBox 11"/>
          <p:cNvSpPr txBox="1"/>
          <p:nvPr/>
        </p:nvSpPr>
        <p:spPr>
          <a:xfrm flipH="1">
            <a:off x="811819" y="2872205"/>
            <a:ext cx="1678764" cy="1198880"/>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1</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3" name="文本框 20"/>
          <p:cNvSpPr txBox="1"/>
          <p:nvPr/>
        </p:nvSpPr>
        <p:spPr>
          <a:xfrm>
            <a:off x="3085465" y="829310"/>
            <a:ext cx="6659880" cy="1294765"/>
          </a:xfrm>
          <a:prstGeom prst="rect">
            <a:avLst/>
          </a:prstGeom>
          <a:noFill/>
        </p:spPr>
        <p:txBody>
          <a:bodyPr wrap="square" rtlCol="0">
            <a:noAutofit/>
            <a:scene3d>
              <a:camera prst="orthographicFront"/>
              <a:lightRig rig="threePt" dir="t">
                <a:rot lat="0" lon="0" rev="0"/>
              </a:lightRig>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000" b="1" dirty="0">
                <a:solidFill>
                  <a:schemeClr val="tx1">
                    <a:lumMod val="95000"/>
                    <a:lumOff val="5000"/>
                  </a:schemeClr>
                </a:solidFill>
                <a:latin typeface="Arial" panose="020B0604020202020204" pitchFamily="34" charset="0"/>
                <a:ea typeface="Calibri" panose="020F0502020204030204" charset="0"/>
                <a:cs typeface="Arial" panose="020B0604020202020204" pitchFamily="34" charset="0"/>
                <a:sym typeface="+mn-ea"/>
              </a:rPr>
              <a:t>Early Prediction Of </a:t>
            </a:r>
            <a:endParaRPr lang="en-US" altLang="zh-CN" sz="4000" b="1" dirty="0">
              <a:solidFill>
                <a:schemeClr val="tx1">
                  <a:lumMod val="95000"/>
                  <a:lumOff val="5000"/>
                </a:schemeClr>
              </a:solidFill>
              <a:latin typeface="Arial" panose="020B0604020202020204" pitchFamily="34" charset="0"/>
              <a:ea typeface="Calibri" panose="020F0502020204030204" charset="0"/>
              <a:cs typeface="Arial" panose="020B0604020202020204" pitchFamily="34" charset="0"/>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4000" b="1" dirty="0">
                <a:solidFill>
                  <a:schemeClr val="tx1">
                    <a:lumMod val="95000"/>
                    <a:lumOff val="5000"/>
                  </a:schemeClr>
                </a:solidFill>
                <a:latin typeface="Arial" panose="020B0604020202020204" pitchFamily="34" charset="0"/>
                <a:ea typeface="Calibri" panose="020F0502020204030204" charset="0"/>
                <a:cs typeface="Arial" panose="020B0604020202020204" pitchFamily="34" charset="0"/>
                <a:sym typeface="+mn-ea"/>
              </a:rPr>
              <a:t>Diabetes</a:t>
            </a:r>
            <a:r>
              <a:rPr lang="zh-CN" altLang="en-US" sz="4000" b="1" dirty="0">
                <a:solidFill>
                  <a:schemeClr val="tx1">
                    <a:lumMod val="95000"/>
                    <a:lumOff val="5000"/>
                  </a:schemeClr>
                </a:solidFill>
                <a:latin typeface="Arial" panose="020B0604020202020204" pitchFamily="34" charset="0"/>
                <a:ea typeface="Calibri" panose="020F0502020204030204" charset="0"/>
                <a:cs typeface="Arial" panose="020B0604020202020204" pitchFamily="34" charset="0"/>
                <a:sym typeface="+mn-ea"/>
              </a:rPr>
              <a:t> </a:t>
            </a:r>
            <a:endParaRPr kumimoji="0" lang="zh-CN" altLang="en-US" sz="4000" b="1" i="0" u="none" strike="noStrike" kern="1200" cap="none" spc="0" normalizeH="0" baseline="0" noProof="0" dirty="0">
              <a:ln>
                <a:noFill/>
              </a:ln>
              <a:solidFill>
                <a:schemeClr val="tx1">
                  <a:lumMod val="95000"/>
                  <a:lumOff val="5000"/>
                </a:schemeClr>
              </a:solidFill>
              <a:uLnTx/>
              <a:uFillTx/>
              <a:latin typeface="Arial" panose="020B0604020202020204" pitchFamily="34" charset="0"/>
              <a:ea typeface="Arial" panose="020B0604020202020204" pitchFamily="34" charset="0"/>
              <a:sym typeface="Arial" panose="020B0604020202020204" pitchFamily="34" charset="0"/>
            </a:endParaRPr>
          </a:p>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chemeClr val="tx1">
                    <a:lumMod val="95000"/>
                    <a:lumOff val="5000"/>
                  </a:schemeClr>
                </a:solidFill>
                <a:uLnTx/>
                <a:uFillTx/>
                <a:latin typeface="Arial" panose="020B0604020202020204" pitchFamily="34" charset="0"/>
                <a:ea typeface="Arial" panose="020B0604020202020204" pitchFamily="34" charset="0"/>
                <a:sym typeface="Arial" panose="020B0604020202020204" pitchFamily="34" charset="0"/>
              </a:rPr>
              <a:t> </a:t>
            </a:r>
            <a:endParaRPr kumimoji="0" lang="en-US" altLang="zh-CN" sz="4000" b="1" i="0" u="none" strike="noStrike" kern="1200" cap="none" spc="0" normalizeH="0" baseline="0" noProof="0" dirty="0">
              <a:ln>
                <a:noFill/>
              </a:ln>
              <a:solidFill>
                <a:schemeClr val="tx1">
                  <a:lumMod val="95000"/>
                  <a:lumOff val="5000"/>
                </a:schemeClr>
              </a:solidFill>
              <a:uLnTx/>
              <a:uFillTx/>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22" presetClass="entr" presetSubtype="1" fill="hold" grpId="0" nodeType="withEffect">
                                  <p:stCondLst>
                                    <p:cond delay="150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par>
                                <p:cTn id="12" presetID="31" presetClass="entr" presetSubtype="0" fill="hold" grpId="0" nodeType="withEffect">
                                  <p:stCondLst>
                                    <p:cond delay="25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 calcmode="lin" valueType="num">
                                      <p:cBhvr>
                                        <p:cTn id="16" dur="500" fill="hold"/>
                                        <p:tgtEl>
                                          <p:spTgt spid="2"/>
                                        </p:tgtEl>
                                        <p:attrNameLst>
                                          <p:attrName>style.rotation</p:attrName>
                                        </p:attrNameLst>
                                      </p:cBhvr>
                                      <p:tavLst>
                                        <p:tav tm="0">
                                          <p:val>
                                            <p:fltVal val="90"/>
                                          </p:val>
                                        </p:tav>
                                        <p:tav tm="100000">
                                          <p:val>
                                            <p:fltVal val="0"/>
                                          </p:val>
                                        </p:tav>
                                      </p:tavLst>
                                    </p:anim>
                                    <p:animEffect transition="in" filter="fade">
                                      <p:cBhvr>
                                        <p:cTn id="17" dur="500"/>
                                        <p:tgtEl>
                                          <p:spTgt spid="2"/>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8" grpId="0"/>
      <p:bldP spid="2" grpId="0" bldLvl="0" animBg="1"/>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6"/>
          <p:cNvSpPr>
            <a:spLocks noGrp="1" noRot="1" noChangeAspect="1" noMove="1" noResize="1" noEditPoints="1" noAdjustHandles="1" noChangeArrowheads="1" noChangeShapeType="1" noTextEdit="1"/>
          </p:cNvSpPr>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9" name="Freeform 7"/>
          <p:cNvSpPr>
            <a:spLocks noGrp="1" noRot="1" noChangeAspect="1" noMove="1" noResize="1" noEditPoints="1" noAdjustHandles="1" noChangeArrowheads="1" noChangeShapeType="1" noTextEdit="1"/>
          </p:cNvSpPr>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pic>
        <p:nvPicPr>
          <p:cNvPr id="4" name="Picture 3" descr="Screenshot 2025-06-11 030732"/>
          <p:cNvPicPr>
            <a:picLocks noChangeAspect="1"/>
          </p:cNvPicPr>
          <p:nvPr/>
        </p:nvPicPr>
        <p:blipFill>
          <a:blip r:embed="rId1"/>
          <a:stretch>
            <a:fillRect/>
          </a:stretch>
        </p:blipFill>
        <p:spPr>
          <a:xfrm>
            <a:off x="0" y="1432560"/>
            <a:ext cx="5088255" cy="4559300"/>
          </a:xfrm>
          <a:prstGeom prst="rect">
            <a:avLst/>
          </a:prstGeom>
        </p:spPr>
      </p:pic>
      <p:pic>
        <p:nvPicPr>
          <p:cNvPr id="5" name="Picture 4" descr="Screenshot 2025-06-11 030531"/>
          <p:cNvPicPr>
            <a:picLocks noChangeAspect="1"/>
          </p:cNvPicPr>
          <p:nvPr/>
        </p:nvPicPr>
        <p:blipFill>
          <a:blip r:embed="rId2"/>
          <a:stretch>
            <a:fillRect/>
          </a:stretch>
        </p:blipFill>
        <p:spPr>
          <a:xfrm>
            <a:off x="4999990" y="1941195"/>
            <a:ext cx="5786120" cy="1581785"/>
          </a:xfrm>
          <a:prstGeom prst="rect">
            <a:avLst/>
          </a:prstGeom>
        </p:spPr>
      </p:pic>
      <p:pic>
        <p:nvPicPr>
          <p:cNvPr id="6" name="Picture 5" descr="Screenshot 2025-06-11 030613"/>
          <p:cNvPicPr>
            <a:picLocks noChangeAspect="1"/>
          </p:cNvPicPr>
          <p:nvPr/>
        </p:nvPicPr>
        <p:blipFill>
          <a:blip r:embed="rId3"/>
          <a:stretch>
            <a:fillRect/>
          </a:stretch>
        </p:blipFill>
        <p:spPr>
          <a:xfrm>
            <a:off x="5088255" y="4096385"/>
            <a:ext cx="5809615" cy="1895475"/>
          </a:xfrm>
          <a:prstGeom prst="rect">
            <a:avLst/>
          </a:prstGeom>
        </p:spPr>
      </p:pic>
      <p:sp>
        <p:nvSpPr>
          <p:cNvPr id="8" name="Text Box 7"/>
          <p:cNvSpPr txBox="1"/>
          <p:nvPr/>
        </p:nvSpPr>
        <p:spPr>
          <a:xfrm>
            <a:off x="3536950" y="182880"/>
            <a:ext cx="4064000" cy="460375"/>
          </a:xfrm>
          <a:prstGeom prst="rect">
            <a:avLst/>
          </a:prstGeom>
          <a:noFill/>
        </p:spPr>
        <p:txBody>
          <a:bodyPr wrap="square" rtlCol="0">
            <a:spAutoFit/>
          </a:bodyPr>
          <a:p>
            <a:r>
              <a:rPr lang="en-US" sz="2400" b="1"/>
              <a:t>Diabetes prediction page</a:t>
            </a:r>
            <a:endParaRPr lang="en-US" sz="2400" b="1"/>
          </a:p>
        </p:txBody>
      </p:sp>
      <p:cxnSp>
        <p:nvCxnSpPr>
          <p:cNvPr id="23" name="Straight Connector 22"/>
          <p:cNvCxnSpPr>
            <a:cxnSpLocks noGrp="1" noRot="1" noChangeAspect="1" noMove="1" noResize="1" noEditPoints="1" noAdjustHandles="1" noChangeArrowheads="1" noChangeShapeType="1"/>
          </p:cNvCxnSpPr>
          <p:nvPr/>
        </p:nvCxnSpPr>
        <p:spPr>
          <a:xfrm>
            <a:off x="4999990" y="2172309"/>
            <a:ext cx="0" cy="320040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tags/tag1.xml><?xml version="1.0" encoding="utf-8"?>
<p:tagLst xmlns:p="http://schemas.openxmlformats.org/presentationml/2006/main">
  <p:tag name="PA" val="v5.1.0"/>
</p:tagLst>
</file>

<file path=ppt/tags/tag2.xml><?xml version="1.0" encoding="utf-8"?>
<p:tagLst xmlns:p="http://schemas.openxmlformats.org/presentationml/2006/main">
  <p:tag name="PA" val="v5.1.0"/>
</p:tagLst>
</file>

<file path=ppt/tags/tag3.xml><?xml version="1.0" encoding="utf-8"?>
<p:tagLst xmlns:p="http://schemas.openxmlformats.org/presentationml/2006/main">
  <p:tag name="PA" val="v5.1.0"/>
</p:tagLst>
</file>

<file path=ppt/tags/tag4.xml><?xml version="1.0" encoding="utf-8"?>
<p:tagLst xmlns:p="http://schemas.openxmlformats.org/presentationml/2006/main">
  <p:tag name="PA" val="v5.1.0"/>
</p:tagLst>
</file>

<file path=ppt/tags/tag5.xml><?xml version="1.0" encoding="utf-8"?>
<p:tagLst xmlns:p="http://schemas.openxmlformats.org/presentationml/2006/main">
  <p:tag name="PA" val="v5.1.0"/>
</p:tagLst>
</file>

<file path=ppt/tags/tag6.xml><?xml version="1.0" encoding="utf-8"?>
<p:tagLst xmlns:p="http://schemas.openxmlformats.org/presentationml/2006/main">
  <p:tag name="PA" val="v5.1.0"/>
</p:tagLst>
</file>

<file path=ppt/theme/theme1.xml><?xml version="1.0" encoding="utf-8"?>
<a:theme xmlns:a="http://schemas.openxmlformats.org/drawingml/2006/main" name="Office Theme">
  <a:themeElements>
    <a:clrScheme name="Custom 104">
      <a:dk1>
        <a:srgbClr val="000000"/>
      </a:dk1>
      <a:lt1>
        <a:srgbClr val="FFFFFF"/>
      </a:lt1>
      <a:dk2>
        <a:srgbClr val="44546A"/>
      </a:dk2>
      <a:lt2>
        <a:srgbClr val="E7E6E6"/>
      </a:lt2>
      <a:accent1>
        <a:srgbClr val="6FC4B6"/>
      </a:accent1>
      <a:accent2>
        <a:srgbClr val="3C8E90"/>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1B9E1158E6064BB891CBD202802114" ma:contentTypeVersion="5" ma:contentTypeDescription="Create a new document." ma:contentTypeScope="" ma:versionID="90e130aacd93e6a1f02d95b86d18b74b">
  <xsd:schema xmlns:xsd="http://www.w3.org/2001/XMLSchema" xmlns:xs="http://www.w3.org/2001/XMLSchema" xmlns:p="http://schemas.microsoft.com/office/2006/metadata/properties" xmlns:ns3="68dec46c-b343-4753-81b9-767ac7f891d4" targetNamespace="http://schemas.microsoft.com/office/2006/metadata/properties" ma:root="true" ma:fieldsID="4045336b5250bebad7650db9a9e31550" ns3:_="">
    <xsd:import namespace="68dec46c-b343-4753-81b9-767ac7f891d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dec46c-b343-4753-81b9-767ac7f891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7.xml><?xml version="1.0" encoding="utf-8"?>
<ds:datastoreItem xmlns:ds="http://schemas.openxmlformats.org/officeDocument/2006/customXml" ds:itemID="{F84F33F0-C67E-4B2F-B05F-5154D19194FE}">
  <ds:schemaRefs/>
</ds:datastoreItem>
</file>

<file path=customXml/itemProps8.xml><?xml version="1.0" encoding="utf-8"?>
<ds:datastoreItem xmlns:ds="http://schemas.openxmlformats.org/officeDocument/2006/customXml" ds:itemID="{98CF9A81-7703-4B51-8CF9-37D28F4E0B6E}">
  <ds:schemaRefs/>
</ds:datastoreItem>
</file>

<file path=customXml/itemProps9.xml><?xml version="1.0" encoding="utf-8"?>
<ds:datastoreItem xmlns:ds="http://schemas.openxmlformats.org/officeDocument/2006/customXml" ds:itemID="{5D75B020-6269-4045-B20B-0CBF0E26BDAF}">
  <ds:schemaRefs/>
</ds:datastoreItem>
</file>

<file path=docProps/app.xml><?xml version="1.0" encoding="utf-8"?>
<Properties xmlns="http://schemas.openxmlformats.org/officeDocument/2006/extended-properties" xmlns:vt="http://schemas.openxmlformats.org/officeDocument/2006/docPropsVTypes">
  <TotalTime>0</TotalTime>
  <Words>3949</Words>
  <Application>WPS Presentation</Application>
  <PresentationFormat>Widescreen</PresentationFormat>
  <Paragraphs>173</Paragraphs>
  <Slides>23</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Arial</vt:lpstr>
      <vt:lpstr>SimSun</vt:lpstr>
      <vt:lpstr>Wingdings</vt:lpstr>
      <vt:lpstr>Courier New</vt:lpstr>
      <vt:lpstr>Source Han Sans CN Normal</vt:lpstr>
      <vt:lpstr>Yu Gothic UI Semilight</vt:lpstr>
      <vt:lpstr>Bahnschrift</vt:lpstr>
      <vt:lpstr>Calibri</vt:lpstr>
      <vt:lpstr>Microsoft YaHei</vt:lpstr>
      <vt:lpstr>Arial Unicode MS</vt:lpstr>
      <vt:lpstr>FZZhengHeiS-DB-GB</vt:lpstr>
      <vt:lpstr>Verdana</vt:lpstr>
      <vt:lpstr>Aldhabi</vt:lpstr>
      <vt:lpstr>Office Theme</vt:lpstr>
      <vt:lpstr>PowerPoint 演示文稿</vt:lpstr>
      <vt:lpstr>PowerPoint 演示文稿</vt:lpstr>
      <vt:lpstr>PowerPoint 演示文稿</vt:lpstr>
      <vt:lpstr>PowerPoint 演示文稿</vt:lpstr>
      <vt:lpstr>Project Goals: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Administrater</dc:creator>
  <cp:lastModifiedBy>ziadm</cp:lastModifiedBy>
  <cp:revision>38</cp:revision>
  <dcterms:created xsi:type="dcterms:W3CDTF">2019-08-28T08:20:00Z</dcterms:created>
  <dcterms:modified xsi:type="dcterms:W3CDTF">2025-06-11T12:19:32Z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1033-12.2.0.21179</vt:lpwstr>
  </property>
  <property fmtid="{D5CDD505-2E9C-101B-9397-08002B2CF9AE}" pid="3" name="ICV">
    <vt:lpwstr>8CD9ABF478BE4FB692CC9212143C6420_13</vt:lpwstr>
  </property>
  <property fmtid="{D5CDD505-2E9C-101B-9397-08002B2CF9AE}" pid="4" name="ContentTypeId">
    <vt:lpwstr>0x010100531B9E1158E6064BB891CBD202802114</vt:lpwstr>
  </property>
</Properties>
</file>