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1B1A-93DB-4E4B-A2C9-036A1E2CF6C5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3CC9-E755-4572-A60D-2EE7C10CC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5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07B73-5120-474F-B8CE-272EBE499B30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50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D35FE0-DB7C-4FE0-9A90-6317C8D81447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8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0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51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6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2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9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9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6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DF68-D5F1-4D6A-B39F-A1DA9042E704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FBF2-01F5-4299-8885-9857FC44A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6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55776" y="3212976"/>
            <a:ext cx="5112568" cy="792088"/>
          </a:xfrm>
        </p:spPr>
        <p:txBody>
          <a:bodyPr>
            <a:noAutofit/>
          </a:bodyPr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Bradley Hand ITC" pitchFamily="66" charset="0"/>
              </a:rPr>
              <a:t>S1-Comptabilité financière 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6219" y="3717032"/>
            <a:ext cx="6172200" cy="1656184"/>
          </a:xfrm>
        </p:spPr>
        <p:txBody>
          <a:bodyPr>
            <a:normAutofit fontScale="47500" lnSpcReduction="20000"/>
          </a:bodyPr>
          <a:lstStyle/>
          <a:p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                                                       </a:t>
            </a:r>
          </a:p>
          <a:p>
            <a:pPr algn="ctr"/>
            <a:r>
              <a:rPr lang="fr-FR" sz="1400" dirty="0"/>
              <a:t>                                            </a:t>
            </a:r>
          </a:p>
          <a:p>
            <a:pPr algn="ctr"/>
            <a:endParaRPr lang="fr-FR" sz="1400" dirty="0"/>
          </a:p>
          <a:p>
            <a:r>
              <a:rPr lang="fr-FR" sz="3400" dirty="0"/>
              <a:t>  </a:t>
            </a:r>
            <a:r>
              <a:rPr lang="fr-FR" sz="3400" dirty="0">
                <a:solidFill>
                  <a:schemeClr val="tx1"/>
                </a:solidFill>
              </a:rPr>
              <a:t>Pr : elloumani Laila</a:t>
            </a:r>
          </a:p>
          <a:p>
            <a:endParaRPr lang="fr-FR" sz="31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3700" dirty="0">
                <a:solidFill>
                  <a:schemeClr val="tx1"/>
                </a:solidFill>
              </a:rPr>
              <a:t>Année universitaire : 2020-2021</a:t>
            </a:r>
          </a:p>
        </p:txBody>
      </p:sp>
      <p:pic>
        <p:nvPicPr>
          <p:cNvPr id="5126" name="Picture 6" descr="http://3.bp.blogspot.com/-xhm8PwjmshY/VBy_GW771BI/AAAAAAAABAU/53IOsM1Qv5M/s1600/compta%2Bg%C3%A9n%C3%A9r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25922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novo\Desktop\is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" y="5747212"/>
            <a:ext cx="150075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7923" y="457103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INSTITUT SUPERIEUR D’INGENIERIE ET DES AFFAIRES</a:t>
            </a:r>
          </a:p>
        </p:txBody>
      </p:sp>
    </p:spTree>
    <p:extLst>
      <p:ext uri="{BB962C8B-B14F-4D97-AF65-F5344CB8AC3E}">
        <p14:creationId xmlns:p14="http://schemas.microsoft.com/office/powerpoint/2010/main" val="10809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2314600" cy="432048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Récapitulatif 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4922800"/>
              </p:ext>
            </p:extLst>
          </p:nvPr>
        </p:nvGraphicFramePr>
        <p:xfrm>
          <a:off x="611560" y="1268760"/>
          <a:ext cx="7467600" cy="3296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flux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Flux réels(physique):</a:t>
                      </a:r>
                    </a:p>
                    <a:p>
                      <a:r>
                        <a:rPr lang="fr-FR" dirty="0"/>
                        <a:t>- ce sont des flux</a:t>
                      </a:r>
                      <a:r>
                        <a:rPr lang="fr-FR" baseline="0" dirty="0"/>
                        <a:t> qui constatent des mouvements de biens ou de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-entrées et sorties de marchandises, de matières</a:t>
                      </a:r>
                      <a:r>
                        <a:rPr lang="fr-FR" baseline="0" dirty="0"/>
                        <a:t> ,de produits…</a:t>
                      </a:r>
                    </a:p>
                    <a:p>
                      <a:r>
                        <a:rPr lang="fr-FR" baseline="0" dirty="0"/>
                        <a:t>-travail fourni par les employés</a:t>
                      </a:r>
                    </a:p>
                    <a:p>
                      <a:r>
                        <a:rPr lang="fr-FR" baseline="0" dirty="0"/>
                        <a:t>Services rendus par des tiers à l’entreprise: transporteur ,banquier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Flux financiers(monétaire):</a:t>
                      </a:r>
                    </a:p>
                    <a:p>
                      <a:r>
                        <a:rPr lang="fr-FR" baseline="0" dirty="0"/>
                        <a:t> -ce sont des flux qui constatent des mouvements de monnaie et autres moyens de règlement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-paiement des achats  et encaissement</a:t>
                      </a:r>
                      <a:r>
                        <a:rPr lang="fr-FR" baseline="0" dirty="0"/>
                        <a:t> des ventes </a:t>
                      </a:r>
                    </a:p>
                    <a:p>
                      <a:r>
                        <a:rPr lang="fr-FR" baseline="0" dirty="0"/>
                        <a:t>-versement des salaires ,impôts ,intérêt..</a:t>
                      </a:r>
                    </a:p>
                    <a:p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4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0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>
                <a:solidFill>
                  <a:srgbClr val="FF0000"/>
                </a:solidFill>
                <a:latin typeface="Arial Rounded MT Bold" pitchFamily="34" charset="0"/>
              </a:rPr>
              <a:t>Plan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Le bilan  et ses variations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Les principaux comptes de l’actif et du passif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l’étude du compte de produits et charges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Le système classique comptable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L’enregistrement des opérations relatives à l’acquisition des immobilisations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La facturation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1400" b="1" dirty="0"/>
              <a:t>La détermination de la TVA due</a:t>
            </a:r>
          </a:p>
          <a:p>
            <a:pPr marL="0" indent="0">
              <a:buNone/>
            </a:pPr>
            <a:endParaRPr lang="fr-FR" sz="1400" b="1" dirty="0"/>
          </a:p>
          <a:p>
            <a:pPr marL="400050" indent="-400050">
              <a:buFont typeface="+mj-lt"/>
              <a:buAutoNum type="romanUcPeriod"/>
            </a:pPr>
            <a:endParaRPr lang="fr-FR" sz="1400" dirty="0"/>
          </a:p>
          <a:p>
            <a:pPr marL="400050" indent="-400050">
              <a:buFont typeface="+mj-lt"/>
              <a:buAutoNum type="romanUcPeriod"/>
            </a:pPr>
            <a:endParaRPr lang="fr-FR" sz="1400" dirty="0"/>
          </a:p>
          <a:p>
            <a:pPr marL="400050" indent="-400050">
              <a:buFont typeface="+mj-lt"/>
              <a:buAutoNum type="romanUcPeriod"/>
            </a:pPr>
            <a:endParaRPr lang="fr-FR" sz="1400" dirty="0"/>
          </a:p>
        </p:txBody>
      </p:sp>
      <p:pic>
        <p:nvPicPr>
          <p:cNvPr id="4" name="Picture 2" descr="C:\Users\Lenovo\Desktop\is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150075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1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>
                <a:solidFill>
                  <a:srgbClr val="FF0000"/>
                </a:solidFill>
                <a:latin typeface="Arial Rounded MT Bold" pitchFamily="34" charset="0"/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484984"/>
          </a:xfrm>
        </p:spPr>
        <p:txBody>
          <a:bodyPr>
            <a:normAutofit fontScale="47500" lnSpcReduction="20000"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b="1" dirty="0"/>
              <a:t>1. L’entreprise</a:t>
            </a:r>
          </a:p>
          <a:p>
            <a:endParaRPr lang="fr-FR" sz="3400" b="1" dirty="0"/>
          </a:p>
          <a:p>
            <a:pPr marL="0" indent="0">
              <a:buNone/>
            </a:pPr>
            <a:r>
              <a:rPr lang="fr-FR" sz="3400" b="1" dirty="0"/>
              <a:t>         - Définition</a:t>
            </a:r>
          </a:p>
          <a:p>
            <a:endParaRPr lang="fr-FR" sz="3400" b="1" dirty="0"/>
          </a:p>
          <a:p>
            <a:pPr marL="0" indent="0">
              <a:buNone/>
            </a:pPr>
            <a:r>
              <a:rPr lang="fr-FR" sz="3400" b="1" dirty="0"/>
              <a:t>          -Classification : juridique et économique</a:t>
            </a:r>
          </a:p>
          <a:p>
            <a:endParaRPr lang="fr-FR" sz="3400" b="1" dirty="0"/>
          </a:p>
          <a:p>
            <a:pPr marL="0" indent="0">
              <a:buNone/>
            </a:pPr>
            <a:r>
              <a:rPr lang="fr-FR" sz="3400" b="1" dirty="0"/>
              <a:t>2. La Fonction Comptable</a:t>
            </a:r>
          </a:p>
          <a:p>
            <a:endParaRPr lang="fr-FR" sz="3400" b="1" dirty="0"/>
          </a:p>
          <a:p>
            <a:pPr marL="0" indent="0">
              <a:buNone/>
            </a:pPr>
            <a:r>
              <a:rPr lang="fr-FR" sz="3400" b="1" dirty="0"/>
              <a:t>           -Comptabilité : Obligation juridique</a:t>
            </a:r>
          </a:p>
          <a:p>
            <a:endParaRPr lang="fr-FR" sz="3400" b="1" dirty="0"/>
          </a:p>
          <a:p>
            <a:pPr marL="0" indent="0">
              <a:buNone/>
            </a:pPr>
            <a:r>
              <a:rPr lang="fr-FR" sz="3400" b="1" dirty="0"/>
              <a:t>          -Comptabilité : instrument de gestion</a:t>
            </a:r>
          </a:p>
        </p:txBody>
      </p:sp>
      <p:pic>
        <p:nvPicPr>
          <p:cNvPr id="4" name="Picture 2" descr="C:\Users\Lenovo\Desktop\is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" y="5589240"/>
            <a:ext cx="150075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u="sng" dirty="0">
                <a:solidFill>
                  <a:schemeClr val="tx1"/>
                </a:solidFill>
                <a:latin typeface="Arial Rounded MT Bold" pitchFamily="34" charset="0"/>
              </a:rPr>
              <a:t>Qu’est ce qu' une entreprise </a:t>
            </a:r>
            <a:r>
              <a:rPr lang="fr-FR" u="sng" dirty="0">
                <a:solidFill>
                  <a:schemeClr val="tx1"/>
                </a:solidFill>
                <a:latin typeface="Arial Rounded MT Bold" pitchFamily="34" charset="0"/>
              </a:rPr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2708920"/>
            <a:ext cx="7467600" cy="3024336"/>
          </a:xfrm>
        </p:spPr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1605"/>
            <a:ext cx="2133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742256" y="2021632"/>
            <a:ext cx="6984776" cy="2991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L’entreprise est une unité économique qui </a:t>
            </a:r>
            <a:r>
              <a:rPr lang="fr-FR" b="1" u="sng" dirty="0">
                <a:solidFill>
                  <a:schemeClr val="tx1"/>
                </a:solidFill>
              </a:rPr>
              <a:t>produit des biens et services</a:t>
            </a:r>
            <a:r>
              <a:rPr lang="fr-FR" b="1" dirty="0">
                <a:solidFill>
                  <a:schemeClr val="tx1"/>
                </a:solidFill>
              </a:rPr>
              <a:t> en utilisant </a:t>
            </a:r>
            <a:r>
              <a:rPr lang="fr-FR" b="1" u="sng" dirty="0">
                <a:solidFill>
                  <a:schemeClr val="tx1"/>
                </a:solidFill>
              </a:rPr>
              <a:t>des moyens </a:t>
            </a:r>
            <a:r>
              <a:rPr lang="fr-FR" b="1" dirty="0">
                <a:solidFill>
                  <a:schemeClr val="tx1"/>
                </a:solidFill>
              </a:rPr>
              <a:t>matériels et humain, ces biens et services sont vendus sur le marché des consommateurs dans le but de réaliser </a:t>
            </a:r>
            <a:r>
              <a:rPr lang="fr-FR" b="1" u="sng" dirty="0">
                <a:solidFill>
                  <a:schemeClr val="tx1"/>
                </a:solidFill>
              </a:rPr>
              <a:t>des bénéfices</a:t>
            </a:r>
          </a:p>
        </p:txBody>
      </p:sp>
    </p:spTree>
    <p:extLst>
      <p:ext uri="{BB962C8B-B14F-4D97-AF65-F5344CB8AC3E}">
        <p14:creationId xmlns:p14="http://schemas.microsoft.com/office/powerpoint/2010/main" val="30224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Classification des entreprises </a:t>
            </a:r>
            <a:r>
              <a:rPr lang="fr-FR" u="sng" dirty="0">
                <a:solidFill>
                  <a:schemeClr val="tx1"/>
                </a:solidFill>
                <a:latin typeface="Arial Rounded MT Bold" pitchFamily="34" charset="0"/>
              </a:rPr>
              <a:t>: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68952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u="sng" cap="small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En fonction de leur activité : </a:t>
            </a:r>
          </a:p>
          <a:p>
            <a:pPr>
              <a:buFontTx/>
              <a:buChar char="-"/>
            </a:pPr>
            <a:r>
              <a:rPr lang="fr-FR" sz="1800" b="1" dirty="0"/>
              <a:t>-Entreprise artisanale :</a:t>
            </a:r>
            <a:r>
              <a:rPr lang="fr-FR" sz="1800" dirty="0"/>
              <a:t> Elle n'emploie pas plus de dix salariés. </a:t>
            </a:r>
          </a:p>
          <a:p>
            <a:pPr>
              <a:buFontTx/>
              <a:buChar char="-"/>
            </a:pPr>
            <a:endParaRPr lang="fr-FR" sz="1800" dirty="0"/>
          </a:p>
          <a:p>
            <a:pPr>
              <a:buFontTx/>
              <a:buChar char="-"/>
            </a:pPr>
            <a:r>
              <a:rPr lang="fr-FR" sz="1800" b="1" dirty="0"/>
              <a:t>-Entreprise commerciale</a:t>
            </a:r>
            <a:r>
              <a:rPr lang="fr-FR" sz="1800" dirty="0"/>
              <a:t> : Elle achète des biens qu'elle revend sans transformation.</a:t>
            </a:r>
          </a:p>
          <a:p>
            <a:pPr>
              <a:buFontTx/>
              <a:buChar char="-"/>
            </a:pPr>
            <a:endParaRPr lang="fr-FR" sz="1800" dirty="0"/>
          </a:p>
          <a:p>
            <a:pPr>
              <a:buFontTx/>
              <a:buChar char="-"/>
            </a:pPr>
            <a:r>
              <a:rPr lang="fr-FR" sz="1800" b="1" dirty="0"/>
              <a:t>-Entreprise industrielle</a:t>
            </a:r>
            <a:r>
              <a:rPr lang="fr-FR" sz="1800" dirty="0"/>
              <a:t> : Elle transforme les matières premières et vend des produits finis (ou semi-finis), elle appartient au secteur secondaire, celui de la transformation.</a:t>
            </a:r>
          </a:p>
          <a:p>
            <a:pPr>
              <a:buFontTx/>
              <a:buChar char="-"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     - Société de services :</a:t>
            </a:r>
            <a:r>
              <a:rPr lang="fr-FR" sz="1800" dirty="0"/>
              <a:t> Elle revend un travail sans fabrication d'objets  physiques.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2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147248" cy="6069288"/>
          </a:xfrm>
        </p:spPr>
        <p:txBody>
          <a:bodyPr/>
          <a:lstStyle/>
          <a:p>
            <a:pPr marL="0" indent="0">
              <a:buNone/>
            </a:pPr>
            <a:r>
              <a:rPr lang="fr-FR" sz="2000" b="1" u="sng" cap="small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En fonction de leur secteur économique (déterminé par leur activité principale) : </a:t>
            </a:r>
          </a:p>
          <a:p>
            <a:pPr marL="0" indent="0">
              <a:buNone/>
            </a:pPr>
            <a:endParaRPr lang="fr-FR" sz="2000" b="1" u="sng" cap="small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fr-F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fr-FR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Secteur primaire </a:t>
            </a:r>
            <a:r>
              <a:rPr lang="fr-FR" sz="1800" dirty="0"/>
              <a:t>(agriculture,pêche,les mines)</a:t>
            </a:r>
          </a:p>
          <a:p>
            <a:pPr marL="0" indent="0">
              <a:buNone/>
            </a:pPr>
            <a:r>
              <a:rPr lang="fr-FR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-Secteur secondaire </a:t>
            </a:r>
            <a:r>
              <a:rPr lang="fr-FR" sz="1800" dirty="0"/>
              <a:t>(industrie, bâtiment et travaux publics) </a:t>
            </a:r>
          </a:p>
          <a:p>
            <a:pPr marL="0" indent="0">
              <a:buNone/>
            </a:pPr>
            <a:r>
              <a:rPr lang="fr-FR" sz="18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-Secteur tertiaire </a:t>
            </a:r>
            <a:r>
              <a:rPr lang="fr-FR" sz="1800" dirty="0"/>
              <a:t>(services) </a:t>
            </a:r>
          </a:p>
          <a:p>
            <a:pPr marL="0" indent="0">
              <a:buNone/>
            </a:pPr>
            <a:endParaRPr lang="fr-FR" sz="1800" b="1" dirty="0"/>
          </a:p>
          <a:p>
            <a:pPr marL="0" indent="0">
              <a:buNone/>
            </a:pPr>
            <a:r>
              <a:rPr lang="fr-FR" sz="2000" b="1" u="sng" cap="small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En fonction de leur taille :</a:t>
            </a:r>
          </a:p>
          <a:p>
            <a:pPr marL="0" indent="0">
              <a:buNone/>
            </a:pPr>
            <a:r>
              <a:rPr lang="fr-FR" sz="1800" b="1" dirty="0"/>
              <a:t>-</a:t>
            </a:r>
            <a:r>
              <a:rPr lang="fr-FR" sz="1800" b="1" u="sng" dirty="0"/>
              <a:t>petite entreprise</a:t>
            </a:r>
            <a:r>
              <a:rPr lang="fr-FR" sz="1800" b="1" dirty="0"/>
              <a:t>, </a:t>
            </a:r>
            <a:r>
              <a:rPr lang="fr-FR" sz="1800" dirty="0"/>
              <a:t>celui qui emploi de 1 à 19 salariés ; </a:t>
            </a:r>
          </a:p>
          <a:p>
            <a:pPr marL="0" indent="0">
              <a:buNone/>
            </a:pPr>
            <a:r>
              <a:rPr lang="fr-FR" sz="1800" b="1" dirty="0"/>
              <a:t>- </a:t>
            </a:r>
            <a:r>
              <a:rPr lang="fr-FR" sz="1800" b="1" u="sng" dirty="0"/>
              <a:t>moyenne entreprise</a:t>
            </a:r>
            <a:r>
              <a:rPr lang="fr-FR" sz="1800" b="1" dirty="0"/>
              <a:t>, </a:t>
            </a:r>
            <a:r>
              <a:rPr lang="fr-FR" sz="1800" dirty="0"/>
              <a:t>celle qui emploi un effectif de 20 à 499 salariés ; </a:t>
            </a:r>
          </a:p>
          <a:p>
            <a:pPr marL="0" indent="0">
              <a:buNone/>
            </a:pPr>
            <a:r>
              <a:rPr lang="fr-FR" sz="1800" b="1" u="sng" dirty="0"/>
              <a:t>- grande entreprise</a:t>
            </a:r>
            <a:r>
              <a:rPr lang="fr-FR" sz="1800" b="1" dirty="0"/>
              <a:t>, </a:t>
            </a:r>
            <a:r>
              <a:rPr lang="fr-FR" sz="1800" dirty="0"/>
              <a:t>celui qui emploie un effectif de 500 salariés et plus</a:t>
            </a:r>
          </a:p>
          <a:p>
            <a:pPr marL="0" indent="0">
              <a:buNone/>
            </a:pPr>
            <a:endParaRPr lang="fr-FR" sz="2000" b="1" dirty="0"/>
          </a:p>
          <a:p>
            <a:pPr>
              <a:buFontTx/>
              <a:buChar char="-"/>
            </a:pPr>
            <a:endParaRPr lang="fr-FR" sz="20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73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>
            <a:normAutofit/>
          </a:bodyPr>
          <a:lstStyle/>
          <a:p>
            <a:r>
              <a:rPr lang="fr-FR" sz="2000" b="1" u="sng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En fonction de leur statut juridique: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003232" cy="5421216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u="sng" dirty="0"/>
              <a:t>Les sociétés de personnes :</a:t>
            </a:r>
          </a:p>
          <a:p>
            <a:pPr marL="0" indent="0">
              <a:buNone/>
            </a:pPr>
            <a:r>
              <a:rPr lang="fr-FR" sz="1600" dirty="0"/>
              <a:t>-Les Sociétés en nom collectif</a:t>
            </a:r>
          </a:p>
          <a:p>
            <a:pPr marL="0" indent="0">
              <a:buNone/>
            </a:pPr>
            <a:r>
              <a:rPr lang="fr-FR" sz="1600" dirty="0"/>
              <a:t>-Les Sociétés en commandite simple</a:t>
            </a:r>
            <a:endParaRPr lang="fr-FR" sz="2000" b="1" dirty="0"/>
          </a:p>
          <a:p>
            <a:pPr marL="0" indent="0">
              <a:buNone/>
            </a:pPr>
            <a:r>
              <a:rPr lang="fr-FR" sz="1600" b="1" u="sng" dirty="0"/>
              <a:t>Les sociétés de capitaux :</a:t>
            </a:r>
          </a:p>
          <a:p>
            <a:pPr marL="0" indent="0">
              <a:buNone/>
            </a:pPr>
            <a:r>
              <a:rPr lang="fr-FR" sz="1600" dirty="0"/>
              <a:t>-Les sociétés anonyme</a:t>
            </a:r>
          </a:p>
          <a:p>
            <a:pPr marL="0" indent="0">
              <a:buNone/>
            </a:pPr>
            <a:r>
              <a:rPr lang="fr-FR" sz="1600" dirty="0"/>
              <a:t>-Les sociétés à responsabilité limité</a:t>
            </a:r>
          </a:p>
          <a:p>
            <a:pPr marL="0" indent="0">
              <a:buNone/>
            </a:pPr>
            <a:r>
              <a:rPr lang="fr-FR" sz="1600" dirty="0"/>
              <a:t>-Les sociétés en commandite par action</a:t>
            </a:r>
            <a:endParaRPr lang="fr-FR" sz="2000" b="1" dirty="0"/>
          </a:p>
          <a:p>
            <a:pPr marL="0" indent="0">
              <a:buNone/>
            </a:pPr>
            <a:r>
              <a:rPr lang="fr-FR" sz="1600" b="1" u="sng" dirty="0"/>
              <a:t>Les sociétés à réglementation particulière :</a:t>
            </a:r>
          </a:p>
          <a:p>
            <a:pPr marL="0" indent="0">
              <a:buNone/>
            </a:pPr>
            <a:r>
              <a:rPr lang="fr-FR" sz="1600" dirty="0"/>
              <a:t> -les sociétés d'investissement </a:t>
            </a:r>
          </a:p>
          <a:p>
            <a:pPr marL="0" indent="0">
              <a:buNone/>
            </a:pPr>
            <a:r>
              <a:rPr lang="fr-FR" sz="1600" dirty="0"/>
              <a:t> -les sociétés coopératives </a:t>
            </a:r>
          </a:p>
          <a:p>
            <a:pPr marL="0" indent="0">
              <a:buNone/>
            </a:pPr>
            <a:r>
              <a:rPr lang="fr-FR" sz="1600" dirty="0"/>
              <a:t> - les sociétés mutualistes</a:t>
            </a:r>
            <a:r>
              <a:rPr lang="fr-FR" sz="2000" dirty="0"/>
              <a:t>. </a:t>
            </a:r>
            <a:endParaRPr lang="fr-FR" sz="2000" b="1" dirty="0"/>
          </a:p>
        </p:txBody>
      </p:sp>
      <p:sp>
        <p:nvSpPr>
          <p:cNvPr id="4" name="Flèche droite 3"/>
          <p:cNvSpPr/>
          <p:nvPr/>
        </p:nvSpPr>
        <p:spPr>
          <a:xfrm>
            <a:off x="3927680" y="3682078"/>
            <a:ext cx="978408" cy="12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960509" y="3604374"/>
            <a:ext cx="2499923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Placement 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3927680" y="4076511"/>
            <a:ext cx="978408" cy="12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3934384" y="4550062"/>
            <a:ext cx="978408" cy="12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960508" y="4044022"/>
            <a:ext cx="2499923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Intérêt de ses adhérents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71910" y="4550062"/>
            <a:ext cx="2488522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But non lucratif/ assurance</a:t>
            </a:r>
          </a:p>
        </p:txBody>
      </p:sp>
    </p:spTree>
    <p:extLst>
      <p:ext uri="{BB962C8B-B14F-4D97-AF65-F5344CB8AC3E}">
        <p14:creationId xmlns:p14="http://schemas.microsoft.com/office/powerpoint/2010/main" val="254084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 rot="166031">
            <a:off x="459247" y="3655385"/>
            <a:ext cx="7571184" cy="84336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Pourquoi la comptabilité……quelle utilité ???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2491">
            <a:off x="5436096" y="332656"/>
            <a:ext cx="3048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fr.scoutwiki.org/images/3/30/Ques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798"/>
            <a:ext cx="2762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070812">
            <a:off x="781301" y="4647085"/>
            <a:ext cx="7505777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Qu’est ce que la comptabilité ???</a:t>
            </a:r>
          </a:p>
        </p:txBody>
      </p:sp>
    </p:spTree>
    <p:extLst>
      <p:ext uri="{BB962C8B-B14F-4D97-AF65-F5344CB8AC3E}">
        <p14:creationId xmlns:p14="http://schemas.microsoft.com/office/powerpoint/2010/main" val="24961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316741" y="332656"/>
            <a:ext cx="821569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SCHEMA DES ECHANGES ENTRE L’ENTREPRISE ET LES TIERS</a:t>
            </a:r>
          </a:p>
        </p:txBody>
      </p:sp>
      <p:pic>
        <p:nvPicPr>
          <p:cNvPr id="5128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55" y="3412836"/>
            <a:ext cx="16430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9" y="2134250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5" y="2416031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37402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60" y="2197895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ZoneTexte 30"/>
          <p:cNvSpPr txBox="1">
            <a:spLocks noChangeArrowheads="1"/>
          </p:cNvSpPr>
          <p:nvPr/>
        </p:nvSpPr>
        <p:spPr bwMode="auto">
          <a:xfrm>
            <a:off x="316741" y="3251200"/>
            <a:ext cx="1500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1400" b="1" dirty="0"/>
              <a:t>Fournisseurs</a:t>
            </a:r>
          </a:p>
        </p:txBody>
      </p:sp>
      <p:sp>
        <p:nvSpPr>
          <p:cNvPr id="5134" name="ZoneTexte 31"/>
          <p:cNvSpPr txBox="1">
            <a:spLocks noChangeArrowheads="1"/>
          </p:cNvSpPr>
          <p:nvPr/>
        </p:nvSpPr>
        <p:spPr bwMode="auto">
          <a:xfrm>
            <a:off x="6431756" y="3120565"/>
            <a:ext cx="164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1400" b="1" dirty="0"/>
              <a:t>Clients</a:t>
            </a:r>
          </a:p>
        </p:txBody>
      </p:sp>
      <p:pic>
        <p:nvPicPr>
          <p:cNvPr id="5135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01" y="1973191"/>
            <a:ext cx="4286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000900"/>
            <a:ext cx="4286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822306"/>
            <a:ext cx="4286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ZoneTexte 35"/>
          <p:cNvSpPr txBox="1">
            <a:spLocks noChangeArrowheads="1"/>
          </p:cNvSpPr>
          <p:nvPr/>
        </p:nvSpPr>
        <p:spPr bwMode="auto">
          <a:xfrm>
            <a:off x="2974181" y="2358087"/>
            <a:ext cx="1500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1400" b="1" dirty="0"/>
              <a:t>Actionnaires</a:t>
            </a:r>
          </a:p>
        </p:txBody>
      </p:sp>
      <p:pic>
        <p:nvPicPr>
          <p:cNvPr id="5139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429125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" name="ZoneTexte 43"/>
          <p:cNvSpPr txBox="1">
            <a:spLocks noChangeArrowheads="1"/>
          </p:cNvSpPr>
          <p:nvPr/>
        </p:nvSpPr>
        <p:spPr bwMode="auto">
          <a:xfrm>
            <a:off x="264534" y="5032519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1400" b="1" dirty="0"/>
              <a:t>Salarié</a:t>
            </a:r>
            <a:r>
              <a:rPr lang="fr-FR" sz="1600" b="1" dirty="0"/>
              <a:t>s</a:t>
            </a:r>
          </a:p>
        </p:txBody>
      </p:sp>
      <p:pic>
        <p:nvPicPr>
          <p:cNvPr id="5141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4116332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9" y="4394056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4" y="4108314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9" y="4394056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0" y="4577737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28" y="4650951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4" descr="C:\Documents and Settings\guidance conseil\Mes documents\Mes images\Bibliothèque multimédia Microsoft\j04326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29" y="4389104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9" name="ZoneTexte 52"/>
          <p:cNvSpPr txBox="1">
            <a:spLocks noChangeArrowheads="1"/>
          </p:cNvSpPr>
          <p:nvPr/>
        </p:nvSpPr>
        <p:spPr bwMode="auto">
          <a:xfrm>
            <a:off x="4360068" y="5826597"/>
            <a:ext cx="207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sz="1400" b="1" dirty="0"/>
              <a:t>Banque et autres intermédiaires financiers</a:t>
            </a:r>
          </a:p>
        </p:txBody>
      </p:sp>
      <p:pic>
        <p:nvPicPr>
          <p:cNvPr id="5150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4" y="2197895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2" y="2284341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2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77" y="1970161"/>
            <a:ext cx="666909" cy="66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3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83" y="2074430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4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86" y="2262043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5" name="ZoneTexte 58"/>
          <p:cNvSpPr txBox="1">
            <a:spLocks noChangeArrowheads="1"/>
          </p:cNvSpPr>
          <p:nvPr/>
        </p:nvSpPr>
        <p:spPr bwMode="auto">
          <a:xfrm>
            <a:off x="6428308" y="4910535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1400" b="1" dirty="0"/>
              <a:t>Puissance publique</a:t>
            </a:r>
          </a:p>
        </p:txBody>
      </p:sp>
      <p:sp>
        <p:nvSpPr>
          <p:cNvPr id="60" name="Flèche vers le haut 59"/>
          <p:cNvSpPr/>
          <p:nvPr/>
        </p:nvSpPr>
        <p:spPr>
          <a:xfrm>
            <a:off x="3512343" y="2697957"/>
            <a:ext cx="426244" cy="5000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1" name="Flèche gauche 60"/>
          <p:cNvSpPr/>
          <p:nvPr/>
        </p:nvSpPr>
        <p:spPr>
          <a:xfrm rot="1387013">
            <a:off x="1604963" y="2962609"/>
            <a:ext cx="1477962" cy="623888"/>
          </a:xfrm>
          <a:prstGeom prst="leftArrow">
            <a:avLst>
              <a:gd name="adj1" fmla="val 50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2" name="Flèche gauche 61"/>
          <p:cNvSpPr/>
          <p:nvPr/>
        </p:nvSpPr>
        <p:spPr>
          <a:xfrm rot="20220543">
            <a:off x="1686973" y="4347016"/>
            <a:ext cx="1308100" cy="623888"/>
          </a:xfrm>
          <a:prstGeom prst="leftArrow">
            <a:avLst>
              <a:gd name="adj1" fmla="val 50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4" name="Flèche gauche 63"/>
          <p:cNvSpPr/>
          <p:nvPr/>
        </p:nvSpPr>
        <p:spPr>
          <a:xfrm rot="16200000">
            <a:off x="4185646" y="4906565"/>
            <a:ext cx="714375" cy="623887"/>
          </a:xfrm>
          <a:prstGeom prst="leftArrow">
            <a:avLst>
              <a:gd name="adj1" fmla="val 50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5" name="Flèche gauche 64"/>
          <p:cNvSpPr/>
          <p:nvPr/>
        </p:nvSpPr>
        <p:spPr>
          <a:xfrm rot="12012857">
            <a:off x="5628146" y="3844556"/>
            <a:ext cx="714375" cy="623888"/>
          </a:xfrm>
          <a:prstGeom prst="leftArrow">
            <a:avLst>
              <a:gd name="adj1" fmla="val 50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6" name="Flèche gauche 65"/>
          <p:cNvSpPr/>
          <p:nvPr/>
        </p:nvSpPr>
        <p:spPr>
          <a:xfrm rot="9628322">
            <a:off x="4801597" y="2747804"/>
            <a:ext cx="1377950" cy="623888"/>
          </a:xfrm>
          <a:prstGeom prst="leftArrow">
            <a:avLst>
              <a:gd name="adj1" fmla="val 500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5163" name="Picture 2" descr="C:\Documents and Settings\guidance conseil\Mes documents\Mes images\Bibliothèque multimédia Microsoft\j0319478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11" y="3732032"/>
            <a:ext cx="117633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64" name="Picture 3" descr="C:\Documents and Settings\guidance conseil\Mes documents\Mes images\Bibliothèque multimédia Microsoft\j04338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340" y="539797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ZoneTexte 66"/>
          <p:cNvSpPr txBox="1"/>
          <p:nvPr/>
        </p:nvSpPr>
        <p:spPr>
          <a:xfrm>
            <a:off x="3350228" y="4286908"/>
            <a:ext cx="1785938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L’entreprise</a:t>
            </a:r>
          </a:p>
        </p:txBody>
      </p:sp>
      <p:pic>
        <p:nvPicPr>
          <p:cNvPr id="5167" name="Picture 3" descr="C:\Documents and Settings\guidance conseil\Mes documents\Mes images\Bibliothèque multimédia Microsoft\j041277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573555"/>
            <a:ext cx="5048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003158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513</Words>
  <Application>Microsoft Office PowerPoint</Application>
  <PresentationFormat>Affichage à l'écran (4:3)</PresentationFormat>
  <Paragraphs>99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Bradley Hand ITC</vt:lpstr>
      <vt:lpstr>Calibri</vt:lpstr>
      <vt:lpstr>Thème Office</vt:lpstr>
      <vt:lpstr>S1-Comptabilité financière -</vt:lpstr>
      <vt:lpstr>Plan :</vt:lpstr>
      <vt:lpstr>Introduction</vt:lpstr>
      <vt:lpstr>Qu’est ce qu' une entreprise ?</vt:lpstr>
      <vt:lpstr>Classification des entreprises :</vt:lpstr>
      <vt:lpstr>Présentation PowerPoint</vt:lpstr>
      <vt:lpstr>En fonction de leur statut juridique:</vt:lpstr>
      <vt:lpstr>Présentation PowerPoint</vt:lpstr>
      <vt:lpstr>Présentation PowerPoint</vt:lpstr>
      <vt:lpstr>Récapitulatif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S1-Comptabilité financière -</dc:title>
  <dc:creator>Lenovo</dc:creator>
  <cp:lastModifiedBy>ISGA</cp:lastModifiedBy>
  <cp:revision>1</cp:revision>
  <dcterms:created xsi:type="dcterms:W3CDTF">2020-10-22T13:48:10Z</dcterms:created>
  <dcterms:modified xsi:type="dcterms:W3CDTF">2020-10-22T13:55:03Z</dcterms:modified>
</cp:coreProperties>
</file>