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9"/>
  </p:notesMasterIdLst>
  <p:sldIdLst>
    <p:sldId id="694" r:id="rId3"/>
    <p:sldId id="298" r:id="rId4"/>
    <p:sldId id="696" r:id="rId5"/>
    <p:sldId id="698" r:id="rId6"/>
    <p:sldId id="699" r:id="rId7"/>
    <p:sldId id="700" r:id="rId8"/>
    <p:sldId id="701" r:id="rId9"/>
    <p:sldId id="702" r:id="rId10"/>
    <p:sldId id="703" r:id="rId11"/>
    <p:sldId id="704" r:id="rId12"/>
    <p:sldId id="705" r:id="rId13"/>
    <p:sldId id="706" r:id="rId14"/>
    <p:sldId id="708" r:id="rId15"/>
    <p:sldId id="722" r:id="rId16"/>
    <p:sldId id="710" r:id="rId17"/>
    <p:sldId id="711" r:id="rId18"/>
    <p:sldId id="712" r:id="rId19"/>
    <p:sldId id="714" r:id="rId20"/>
    <p:sldId id="716" r:id="rId21"/>
    <p:sldId id="717" r:id="rId22"/>
    <p:sldId id="718" r:id="rId23"/>
    <p:sldId id="719" r:id="rId24"/>
    <p:sldId id="720" r:id="rId25"/>
    <p:sldId id="713" r:id="rId26"/>
    <p:sldId id="721" r:id="rId27"/>
    <p:sldId id="315" r:id="rId28"/>
  </p:sldIdLst>
  <p:sldSz cx="12192000" cy="6858000"/>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719" autoAdjust="0"/>
  </p:normalViewPr>
  <p:slideViewPr>
    <p:cSldViewPr snapToGrid="0">
      <p:cViewPr varScale="1">
        <p:scale>
          <a:sx n="71" d="100"/>
          <a:sy n="71" d="100"/>
        </p:scale>
        <p:origin x="106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60E894-75CF-4636-8972-CE3CB63F0BE8}" type="doc">
      <dgm:prSet loTypeId="urn:microsoft.com/office/officeart/2008/layout/VerticalCurvedList" loCatId="list" qsTypeId="urn:microsoft.com/office/officeart/2005/8/quickstyle/simple2" qsCatId="simple" csTypeId="urn:microsoft.com/office/officeart/2005/8/colors/accent2_2" csCatId="accent2" phldr="1"/>
      <dgm:spPr/>
      <dgm:t>
        <a:bodyPr/>
        <a:lstStyle/>
        <a:p>
          <a:endParaRPr lang="fr-FR"/>
        </a:p>
      </dgm:t>
    </dgm:pt>
    <dgm:pt modelId="{0653E956-C344-4940-BAE0-12FB7CD3119D}">
      <dgm:prSet phldrT="[Texte]"/>
      <dgm:spPr/>
      <dgm:t>
        <a:bodyPr/>
        <a:lstStyle/>
        <a:p>
          <a:r>
            <a:rPr lang="fr-FR" dirty="0"/>
            <a:t>Exceptions vérifiées (</a:t>
          </a:r>
          <a:r>
            <a:rPr lang="fr-FR" dirty="0" err="1"/>
            <a:t>Checked</a:t>
          </a:r>
          <a:r>
            <a:rPr lang="fr-FR" dirty="0"/>
            <a:t> Exception)</a:t>
          </a:r>
        </a:p>
      </dgm:t>
    </dgm:pt>
    <dgm:pt modelId="{5C90457B-D8CF-462B-ACFE-28248CD9A93B}" type="parTrans" cxnId="{1161B490-EB6C-4DE7-B8EF-12509D120ECA}">
      <dgm:prSet/>
      <dgm:spPr/>
      <dgm:t>
        <a:bodyPr/>
        <a:lstStyle/>
        <a:p>
          <a:endParaRPr lang="fr-FR"/>
        </a:p>
      </dgm:t>
    </dgm:pt>
    <dgm:pt modelId="{43C46079-20A4-4665-B251-49E53BA1AC31}" type="sibTrans" cxnId="{1161B490-EB6C-4DE7-B8EF-12509D120ECA}">
      <dgm:prSet/>
      <dgm:spPr/>
      <dgm:t>
        <a:bodyPr/>
        <a:lstStyle/>
        <a:p>
          <a:endParaRPr lang="fr-FR"/>
        </a:p>
      </dgm:t>
    </dgm:pt>
    <dgm:pt modelId="{7341DCB3-E5F3-4C80-9B2F-F7B71C1BAA29}">
      <dgm:prSet phldrT="[Texte]"/>
      <dgm:spPr/>
      <dgm:t>
        <a:bodyPr/>
        <a:lstStyle/>
        <a:p>
          <a:r>
            <a:rPr lang="fr-FR" dirty="0"/>
            <a:t>Exceptions non vérifiées (</a:t>
          </a:r>
          <a:r>
            <a:rPr lang="fr-FR" dirty="0" err="1"/>
            <a:t>Unchecked</a:t>
          </a:r>
          <a:r>
            <a:rPr lang="fr-FR" dirty="0"/>
            <a:t> exception)</a:t>
          </a:r>
        </a:p>
      </dgm:t>
    </dgm:pt>
    <dgm:pt modelId="{5372BF06-8C70-4827-AB4C-94919F2CC943}" type="parTrans" cxnId="{EA5EC160-3806-454C-A973-A074D4814065}">
      <dgm:prSet/>
      <dgm:spPr/>
      <dgm:t>
        <a:bodyPr/>
        <a:lstStyle/>
        <a:p>
          <a:endParaRPr lang="fr-FR"/>
        </a:p>
      </dgm:t>
    </dgm:pt>
    <dgm:pt modelId="{CBFE6193-0A4C-474C-8F5B-EDE84935B040}" type="sibTrans" cxnId="{EA5EC160-3806-454C-A973-A074D4814065}">
      <dgm:prSet/>
      <dgm:spPr/>
      <dgm:t>
        <a:bodyPr/>
        <a:lstStyle/>
        <a:p>
          <a:endParaRPr lang="fr-FR"/>
        </a:p>
      </dgm:t>
    </dgm:pt>
    <dgm:pt modelId="{A70B903A-A70D-4A27-9742-380E95845FAE}">
      <dgm:prSet phldrT="[Texte]"/>
      <dgm:spPr/>
      <dgm:t>
        <a:bodyPr/>
        <a:lstStyle/>
        <a:p>
          <a:r>
            <a:rPr lang="fr-FR" dirty="0"/>
            <a:t>Erreur</a:t>
          </a:r>
        </a:p>
      </dgm:t>
    </dgm:pt>
    <dgm:pt modelId="{EFFC7B08-0DE2-4D0D-9BED-85F711D11901}" type="parTrans" cxnId="{C76484E6-9520-40C5-BB97-65CEEA356748}">
      <dgm:prSet/>
      <dgm:spPr/>
      <dgm:t>
        <a:bodyPr/>
        <a:lstStyle/>
        <a:p>
          <a:endParaRPr lang="fr-FR"/>
        </a:p>
      </dgm:t>
    </dgm:pt>
    <dgm:pt modelId="{4E4304FC-DBC7-4726-B777-76D895722B74}" type="sibTrans" cxnId="{C76484E6-9520-40C5-BB97-65CEEA356748}">
      <dgm:prSet/>
      <dgm:spPr/>
      <dgm:t>
        <a:bodyPr/>
        <a:lstStyle/>
        <a:p>
          <a:endParaRPr lang="fr-FR"/>
        </a:p>
      </dgm:t>
    </dgm:pt>
    <dgm:pt modelId="{4C6B5AD0-FBFC-4EE2-A38B-8CFC2826BBFC}" type="pres">
      <dgm:prSet presAssocID="{5E60E894-75CF-4636-8972-CE3CB63F0BE8}" presName="Name0" presStyleCnt="0">
        <dgm:presLayoutVars>
          <dgm:chMax val="7"/>
          <dgm:chPref val="7"/>
          <dgm:dir/>
        </dgm:presLayoutVars>
      </dgm:prSet>
      <dgm:spPr/>
    </dgm:pt>
    <dgm:pt modelId="{C31F2076-FC0E-41D3-9E86-ABD9E89B8CC9}" type="pres">
      <dgm:prSet presAssocID="{5E60E894-75CF-4636-8972-CE3CB63F0BE8}" presName="Name1" presStyleCnt="0"/>
      <dgm:spPr/>
    </dgm:pt>
    <dgm:pt modelId="{92B7E285-33A3-45F8-A0BB-F3C7D40D3815}" type="pres">
      <dgm:prSet presAssocID="{5E60E894-75CF-4636-8972-CE3CB63F0BE8}" presName="cycle" presStyleCnt="0"/>
      <dgm:spPr/>
    </dgm:pt>
    <dgm:pt modelId="{6072A99A-9537-4D6F-B860-C199738D0F0C}" type="pres">
      <dgm:prSet presAssocID="{5E60E894-75CF-4636-8972-CE3CB63F0BE8}" presName="srcNode" presStyleLbl="node1" presStyleIdx="0" presStyleCnt="3"/>
      <dgm:spPr/>
    </dgm:pt>
    <dgm:pt modelId="{C0657827-BF6E-4BF0-9113-31898778E32A}" type="pres">
      <dgm:prSet presAssocID="{5E60E894-75CF-4636-8972-CE3CB63F0BE8}" presName="conn" presStyleLbl="parChTrans1D2" presStyleIdx="0" presStyleCnt="1"/>
      <dgm:spPr/>
    </dgm:pt>
    <dgm:pt modelId="{4B401DA9-03D2-4866-BF3F-ED3CEEA41ED4}" type="pres">
      <dgm:prSet presAssocID="{5E60E894-75CF-4636-8972-CE3CB63F0BE8}" presName="extraNode" presStyleLbl="node1" presStyleIdx="0" presStyleCnt="3"/>
      <dgm:spPr/>
    </dgm:pt>
    <dgm:pt modelId="{18700BC7-286F-45CF-B5B1-18F0EED93D01}" type="pres">
      <dgm:prSet presAssocID="{5E60E894-75CF-4636-8972-CE3CB63F0BE8}" presName="dstNode" presStyleLbl="node1" presStyleIdx="0" presStyleCnt="3"/>
      <dgm:spPr/>
    </dgm:pt>
    <dgm:pt modelId="{3810EECF-85B5-4D39-B4E7-199FB284D37D}" type="pres">
      <dgm:prSet presAssocID="{0653E956-C344-4940-BAE0-12FB7CD3119D}" presName="text_1" presStyleLbl="node1" presStyleIdx="0" presStyleCnt="3">
        <dgm:presLayoutVars>
          <dgm:bulletEnabled val="1"/>
        </dgm:presLayoutVars>
      </dgm:prSet>
      <dgm:spPr/>
    </dgm:pt>
    <dgm:pt modelId="{A1ACFE1B-54D7-4FA7-95C1-B8C10571AA5E}" type="pres">
      <dgm:prSet presAssocID="{0653E956-C344-4940-BAE0-12FB7CD3119D}" presName="accent_1" presStyleCnt="0"/>
      <dgm:spPr/>
    </dgm:pt>
    <dgm:pt modelId="{46CB1503-7F9B-44EA-8D16-B3F8E5DD7751}" type="pres">
      <dgm:prSet presAssocID="{0653E956-C344-4940-BAE0-12FB7CD3119D}" presName="accentRepeatNode" presStyleLbl="solidFgAcc1" presStyleIdx="0" presStyleCnt="3"/>
      <dgm:spPr/>
    </dgm:pt>
    <dgm:pt modelId="{BC6CED24-A4BF-425F-860A-ABADED01B979}" type="pres">
      <dgm:prSet presAssocID="{7341DCB3-E5F3-4C80-9B2F-F7B71C1BAA29}" presName="text_2" presStyleLbl="node1" presStyleIdx="1" presStyleCnt="3">
        <dgm:presLayoutVars>
          <dgm:bulletEnabled val="1"/>
        </dgm:presLayoutVars>
      </dgm:prSet>
      <dgm:spPr/>
    </dgm:pt>
    <dgm:pt modelId="{A993D0ED-FA58-4F19-81CA-D41EB87FBB48}" type="pres">
      <dgm:prSet presAssocID="{7341DCB3-E5F3-4C80-9B2F-F7B71C1BAA29}" presName="accent_2" presStyleCnt="0"/>
      <dgm:spPr/>
    </dgm:pt>
    <dgm:pt modelId="{308E2456-1299-46CC-8511-033DFC51164A}" type="pres">
      <dgm:prSet presAssocID="{7341DCB3-E5F3-4C80-9B2F-F7B71C1BAA29}" presName="accentRepeatNode" presStyleLbl="solidFgAcc1" presStyleIdx="1" presStyleCnt="3"/>
      <dgm:spPr/>
    </dgm:pt>
    <dgm:pt modelId="{9D34BECA-F416-43CA-A336-C9ADFA8787E2}" type="pres">
      <dgm:prSet presAssocID="{A70B903A-A70D-4A27-9742-380E95845FAE}" presName="text_3" presStyleLbl="node1" presStyleIdx="2" presStyleCnt="3">
        <dgm:presLayoutVars>
          <dgm:bulletEnabled val="1"/>
        </dgm:presLayoutVars>
      </dgm:prSet>
      <dgm:spPr/>
    </dgm:pt>
    <dgm:pt modelId="{48889334-FB36-4AD0-94B6-E57100A12692}" type="pres">
      <dgm:prSet presAssocID="{A70B903A-A70D-4A27-9742-380E95845FAE}" presName="accent_3" presStyleCnt="0"/>
      <dgm:spPr/>
    </dgm:pt>
    <dgm:pt modelId="{404937B0-851F-4743-9E0E-305164EE729C}" type="pres">
      <dgm:prSet presAssocID="{A70B903A-A70D-4A27-9742-380E95845FAE}" presName="accentRepeatNode" presStyleLbl="solidFgAcc1" presStyleIdx="2" presStyleCnt="3"/>
      <dgm:spPr/>
    </dgm:pt>
  </dgm:ptLst>
  <dgm:cxnLst>
    <dgm:cxn modelId="{152CAF36-C1B4-426D-823A-B682E5C813AD}" type="presOf" srcId="{43C46079-20A4-4665-B251-49E53BA1AC31}" destId="{C0657827-BF6E-4BF0-9113-31898778E32A}" srcOrd="0" destOrd="0" presId="urn:microsoft.com/office/officeart/2008/layout/VerticalCurvedList"/>
    <dgm:cxn modelId="{98986D5E-E31E-437B-A939-43DB7F54A8DE}" type="presOf" srcId="{7341DCB3-E5F3-4C80-9B2F-F7B71C1BAA29}" destId="{BC6CED24-A4BF-425F-860A-ABADED01B979}" srcOrd="0" destOrd="0" presId="urn:microsoft.com/office/officeart/2008/layout/VerticalCurvedList"/>
    <dgm:cxn modelId="{EA5EC160-3806-454C-A973-A074D4814065}" srcId="{5E60E894-75CF-4636-8972-CE3CB63F0BE8}" destId="{7341DCB3-E5F3-4C80-9B2F-F7B71C1BAA29}" srcOrd="1" destOrd="0" parTransId="{5372BF06-8C70-4827-AB4C-94919F2CC943}" sibTransId="{CBFE6193-0A4C-474C-8F5B-EDE84935B040}"/>
    <dgm:cxn modelId="{2354D846-ED97-4CB9-A06E-E0A27F051478}" type="presOf" srcId="{0653E956-C344-4940-BAE0-12FB7CD3119D}" destId="{3810EECF-85B5-4D39-B4E7-199FB284D37D}" srcOrd="0" destOrd="0" presId="urn:microsoft.com/office/officeart/2008/layout/VerticalCurvedList"/>
    <dgm:cxn modelId="{1161B490-EB6C-4DE7-B8EF-12509D120ECA}" srcId="{5E60E894-75CF-4636-8972-CE3CB63F0BE8}" destId="{0653E956-C344-4940-BAE0-12FB7CD3119D}" srcOrd="0" destOrd="0" parTransId="{5C90457B-D8CF-462B-ACFE-28248CD9A93B}" sibTransId="{43C46079-20A4-4665-B251-49E53BA1AC31}"/>
    <dgm:cxn modelId="{C2BEDEA6-3235-49CF-876E-841888CB61C0}" type="presOf" srcId="{A70B903A-A70D-4A27-9742-380E95845FAE}" destId="{9D34BECA-F416-43CA-A336-C9ADFA8787E2}" srcOrd="0" destOrd="0" presId="urn:microsoft.com/office/officeart/2008/layout/VerticalCurvedList"/>
    <dgm:cxn modelId="{A6D80CB3-D1F7-4D92-9135-E1076887B95D}" type="presOf" srcId="{5E60E894-75CF-4636-8972-CE3CB63F0BE8}" destId="{4C6B5AD0-FBFC-4EE2-A38B-8CFC2826BBFC}" srcOrd="0" destOrd="0" presId="urn:microsoft.com/office/officeart/2008/layout/VerticalCurvedList"/>
    <dgm:cxn modelId="{C76484E6-9520-40C5-BB97-65CEEA356748}" srcId="{5E60E894-75CF-4636-8972-CE3CB63F0BE8}" destId="{A70B903A-A70D-4A27-9742-380E95845FAE}" srcOrd="2" destOrd="0" parTransId="{EFFC7B08-0DE2-4D0D-9BED-85F711D11901}" sibTransId="{4E4304FC-DBC7-4726-B777-76D895722B74}"/>
    <dgm:cxn modelId="{175A1E14-37B7-4A5E-AC70-7A8FF99EC75B}" type="presParOf" srcId="{4C6B5AD0-FBFC-4EE2-A38B-8CFC2826BBFC}" destId="{C31F2076-FC0E-41D3-9E86-ABD9E89B8CC9}" srcOrd="0" destOrd="0" presId="urn:microsoft.com/office/officeart/2008/layout/VerticalCurvedList"/>
    <dgm:cxn modelId="{49CE4DD8-52D4-48E0-9A2E-F78F80BC865E}" type="presParOf" srcId="{C31F2076-FC0E-41D3-9E86-ABD9E89B8CC9}" destId="{92B7E285-33A3-45F8-A0BB-F3C7D40D3815}" srcOrd="0" destOrd="0" presId="urn:microsoft.com/office/officeart/2008/layout/VerticalCurvedList"/>
    <dgm:cxn modelId="{F7E69D8B-F5EF-4D90-8CB6-649C33983B9E}" type="presParOf" srcId="{92B7E285-33A3-45F8-A0BB-F3C7D40D3815}" destId="{6072A99A-9537-4D6F-B860-C199738D0F0C}" srcOrd="0" destOrd="0" presId="urn:microsoft.com/office/officeart/2008/layout/VerticalCurvedList"/>
    <dgm:cxn modelId="{0056A03A-09C9-494D-9755-5111ACC0D4D0}" type="presParOf" srcId="{92B7E285-33A3-45F8-A0BB-F3C7D40D3815}" destId="{C0657827-BF6E-4BF0-9113-31898778E32A}" srcOrd="1" destOrd="0" presId="urn:microsoft.com/office/officeart/2008/layout/VerticalCurvedList"/>
    <dgm:cxn modelId="{E3DFEA1D-4BC6-444C-B400-1610C1D43104}" type="presParOf" srcId="{92B7E285-33A3-45F8-A0BB-F3C7D40D3815}" destId="{4B401DA9-03D2-4866-BF3F-ED3CEEA41ED4}" srcOrd="2" destOrd="0" presId="urn:microsoft.com/office/officeart/2008/layout/VerticalCurvedList"/>
    <dgm:cxn modelId="{11738F0E-5115-4D7C-8227-4A25BC547075}" type="presParOf" srcId="{92B7E285-33A3-45F8-A0BB-F3C7D40D3815}" destId="{18700BC7-286F-45CF-B5B1-18F0EED93D01}" srcOrd="3" destOrd="0" presId="urn:microsoft.com/office/officeart/2008/layout/VerticalCurvedList"/>
    <dgm:cxn modelId="{AEF83BCB-B651-4818-A1BC-B80E71092442}" type="presParOf" srcId="{C31F2076-FC0E-41D3-9E86-ABD9E89B8CC9}" destId="{3810EECF-85B5-4D39-B4E7-199FB284D37D}" srcOrd="1" destOrd="0" presId="urn:microsoft.com/office/officeart/2008/layout/VerticalCurvedList"/>
    <dgm:cxn modelId="{9D8BD96E-474E-4C1B-911A-8F801809D9AA}" type="presParOf" srcId="{C31F2076-FC0E-41D3-9E86-ABD9E89B8CC9}" destId="{A1ACFE1B-54D7-4FA7-95C1-B8C10571AA5E}" srcOrd="2" destOrd="0" presId="urn:microsoft.com/office/officeart/2008/layout/VerticalCurvedList"/>
    <dgm:cxn modelId="{E6803270-90AD-4C2D-9711-43159C98DCAE}" type="presParOf" srcId="{A1ACFE1B-54D7-4FA7-95C1-B8C10571AA5E}" destId="{46CB1503-7F9B-44EA-8D16-B3F8E5DD7751}" srcOrd="0" destOrd="0" presId="urn:microsoft.com/office/officeart/2008/layout/VerticalCurvedList"/>
    <dgm:cxn modelId="{F1B9969C-FA14-4D35-8581-41ED611B2D84}" type="presParOf" srcId="{C31F2076-FC0E-41D3-9E86-ABD9E89B8CC9}" destId="{BC6CED24-A4BF-425F-860A-ABADED01B979}" srcOrd="3" destOrd="0" presId="urn:microsoft.com/office/officeart/2008/layout/VerticalCurvedList"/>
    <dgm:cxn modelId="{3DB8E095-FEA7-4DA8-9C88-454D34D03FAA}" type="presParOf" srcId="{C31F2076-FC0E-41D3-9E86-ABD9E89B8CC9}" destId="{A993D0ED-FA58-4F19-81CA-D41EB87FBB48}" srcOrd="4" destOrd="0" presId="urn:microsoft.com/office/officeart/2008/layout/VerticalCurvedList"/>
    <dgm:cxn modelId="{2FAA790D-C792-4AB0-9FBA-5B092F7B59B7}" type="presParOf" srcId="{A993D0ED-FA58-4F19-81CA-D41EB87FBB48}" destId="{308E2456-1299-46CC-8511-033DFC51164A}" srcOrd="0" destOrd="0" presId="urn:microsoft.com/office/officeart/2008/layout/VerticalCurvedList"/>
    <dgm:cxn modelId="{B63B0E3B-14F1-4949-BD52-CFAFF378026B}" type="presParOf" srcId="{C31F2076-FC0E-41D3-9E86-ABD9E89B8CC9}" destId="{9D34BECA-F416-43CA-A336-C9ADFA8787E2}" srcOrd="5" destOrd="0" presId="urn:microsoft.com/office/officeart/2008/layout/VerticalCurvedList"/>
    <dgm:cxn modelId="{2E7C6195-5732-47C1-855A-50F2103A7298}" type="presParOf" srcId="{C31F2076-FC0E-41D3-9E86-ABD9E89B8CC9}" destId="{48889334-FB36-4AD0-94B6-E57100A12692}" srcOrd="6" destOrd="0" presId="urn:microsoft.com/office/officeart/2008/layout/VerticalCurvedList"/>
    <dgm:cxn modelId="{9C49516F-A4B7-4A1D-B14D-E9E26749ADB4}" type="presParOf" srcId="{48889334-FB36-4AD0-94B6-E57100A12692}" destId="{404937B0-851F-4743-9E0E-305164EE72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57827-BF6E-4BF0-9113-31898778E32A}">
      <dsp:nvSpPr>
        <dsp:cNvPr id="0" name=""/>
        <dsp:cNvSpPr/>
      </dsp:nvSpPr>
      <dsp:spPr>
        <a:xfrm>
          <a:off x="-4024688" y="-617806"/>
          <a:ext cx="4796116" cy="4796116"/>
        </a:xfrm>
        <a:prstGeom prst="blockArc">
          <a:avLst>
            <a:gd name="adj1" fmla="val 18900000"/>
            <a:gd name="adj2" fmla="val 2700000"/>
            <a:gd name="adj3" fmla="val 45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10EECF-85B5-4D39-B4E7-199FB284D37D}">
      <dsp:nvSpPr>
        <dsp:cNvPr id="0" name=""/>
        <dsp:cNvSpPr/>
      </dsp:nvSpPr>
      <dsp:spPr>
        <a:xfrm>
          <a:off x="496098" y="356050"/>
          <a:ext cx="6917781" cy="7121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5230"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dirty="0"/>
            <a:t>Exceptions vérifiées (</a:t>
          </a:r>
          <a:r>
            <a:rPr lang="fr-FR" sz="2400" kern="1200" dirty="0" err="1"/>
            <a:t>Checked</a:t>
          </a:r>
          <a:r>
            <a:rPr lang="fr-FR" sz="2400" kern="1200" dirty="0"/>
            <a:t> Exception)</a:t>
          </a:r>
        </a:p>
      </dsp:txBody>
      <dsp:txXfrm>
        <a:off x="496098" y="356050"/>
        <a:ext cx="6917781" cy="712100"/>
      </dsp:txXfrm>
    </dsp:sp>
    <dsp:sp modelId="{46CB1503-7F9B-44EA-8D16-B3F8E5DD7751}">
      <dsp:nvSpPr>
        <dsp:cNvPr id="0" name=""/>
        <dsp:cNvSpPr/>
      </dsp:nvSpPr>
      <dsp:spPr>
        <a:xfrm>
          <a:off x="51035" y="267037"/>
          <a:ext cx="890125" cy="890125"/>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6CED24-A4BF-425F-860A-ABADED01B979}">
      <dsp:nvSpPr>
        <dsp:cNvPr id="0" name=""/>
        <dsp:cNvSpPr/>
      </dsp:nvSpPr>
      <dsp:spPr>
        <a:xfrm>
          <a:off x="754946" y="1424201"/>
          <a:ext cx="6658932" cy="7121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5230"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dirty="0"/>
            <a:t>Exceptions non vérifiées (</a:t>
          </a:r>
          <a:r>
            <a:rPr lang="fr-FR" sz="2400" kern="1200" dirty="0" err="1"/>
            <a:t>Unchecked</a:t>
          </a:r>
          <a:r>
            <a:rPr lang="fr-FR" sz="2400" kern="1200" dirty="0"/>
            <a:t> exception)</a:t>
          </a:r>
        </a:p>
      </dsp:txBody>
      <dsp:txXfrm>
        <a:off x="754946" y="1424201"/>
        <a:ext cx="6658932" cy="712100"/>
      </dsp:txXfrm>
    </dsp:sp>
    <dsp:sp modelId="{308E2456-1299-46CC-8511-033DFC51164A}">
      <dsp:nvSpPr>
        <dsp:cNvPr id="0" name=""/>
        <dsp:cNvSpPr/>
      </dsp:nvSpPr>
      <dsp:spPr>
        <a:xfrm>
          <a:off x="309884" y="1335188"/>
          <a:ext cx="890125" cy="890125"/>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34BECA-F416-43CA-A336-C9ADFA8787E2}">
      <dsp:nvSpPr>
        <dsp:cNvPr id="0" name=""/>
        <dsp:cNvSpPr/>
      </dsp:nvSpPr>
      <dsp:spPr>
        <a:xfrm>
          <a:off x="496098" y="2492352"/>
          <a:ext cx="6917781" cy="7121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5230"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dirty="0"/>
            <a:t>Erreur</a:t>
          </a:r>
        </a:p>
      </dsp:txBody>
      <dsp:txXfrm>
        <a:off x="496098" y="2492352"/>
        <a:ext cx="6917781" cy="712100"/>
      </dsp:txXfrm>
    </dsp:sp>
    <dsp:sp modelId="{404937B0-851F-4743-9E0E-305164EE729C}">
      <dsp:nvSpPr>
        <dsp:cNvPr id="0" name=""/>
        <dsp:cNvSpPr/>
      </dsp:nvSpPr>
      <dsp:spPr>
        <a:xfrm>
          <a:off x="51035" y="2403339"/>
          <a:ext cx="890125" cy="890125"/>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0BDE9-C9C6-4BA5-A70C-52C074EA3738}" type="datetimeFigureOut">
              <a:rPr lang="fr-FR" smtClean="0"/>
              <a:t>02/02/2023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7C3C9-404D-4122-B5D1-C10392D9A43E}" type="slidenum">
              <a:rPr lang="fr-FR" smtClean="0"/>
              <a:t>‹N°›</a:t>
            </a:fld>
            <a:endParaRPr lang="fr-FR"/>
          </a:p>
        </p:txBody>
      </p:sp>
    </p:spTree>
    <p:extLst>
      <p:ext uri="{BB962C8B-B14F-4D97-AF65-F5344CB8AC3E}">
        <p14:creationId xmlns:p14="http://schemas.microsoft.com/office/powerpoint/2010/main" val="417110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277A380-53D4-BA89-4524-C0B29B6E5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latinLnBrk="1">
              <a:spcBef>
                <a:spcPct val="30000"/>
              </a:spcBef>
              <a:defRPr kumimoji="1" sz="1200">
                <a:solidFill>
                  <a:schemeClr val="tx1"/>
                </a:solidFill>
                <a:latin typeface="굴림" panose="020B0600000101010101" pitchFamily="34" charset="-127"/>
                <a:ea typeface="굴림" panose="020B0600000101010101" pitchFamily="34" charset="-127"/>
              </a:defRPr>
            </a:lvl1pPr>
            <a:lvl2pPr marL="769938" indent="-295275" defTabSz="944563" latinLnBrk="1">
              <a:spcBef>
                <a:spcPct val="30000"/>
              </a:spcBef>
              <a:defRPr kumimoji="1" sz="1200">
                <a:solidFill>
                  <a:schemeClr val="tx1"/>
                </a:solidFill>
                <a:latin typeface="굴림" panose="020B0600000101010101" pitchFamily="34" charset="-127"/>
                <a:ea typeface="굴림" panose="020B0600000101010101" pitchFamily="34" charset="-127"/>
              </a:defRPr>
            </a:lvl2pPr>
            <a:lvl3pPr marL="1184275" indent="-236538" defTabSz="944563" latinLnBrk="1">
              <a:spcBef>
                <a:spcPct val="30000"/>
              </a:spcBef>
              <a:defRPr kumimoji="1" sz="1200">
                <a:solidFill>
                  <a:schemeClr val="tx1"/>
                </a:solidFill>
                <a:latin typeface="굴림" panose="020B0600000101010101" pitchFamily="34" charset="-127"/>
                <a:ea typeface="굴림" panose="020B0600000101010101" pitchFamily="34" charset="-127"/>
              </a:defRPr>
            </a:lvl3pPr>
            <a:lvl4pPr marL="1657350" indent="-236538" defTabSz="944563" latinLnBrk="1">
              <a:spcBef>
                <a:spcPct val="30000"/>
              </a:spcBef>
              <a:defRPr kumimoji="1" sz="1200">
                <a:solidFill>
                  <a:schemeClr val="tx1"/>
                </a:solidFill>
                <a:latin typeface="굴림" panose="020B0600000101010101" pitchFamily="34" charset="-127"/>
                <a:ea typeface="굴림" panose="020B0600000101010101" pitchFamily="34" charset="-127"/>
              </a:defRPr>
            </a:lvl4pPr>
            <a:lvl5pPr marL="2132013" indent="-236538" defTabSz="944563" latinLnBrk="1">
              <a:spcBef>
                <a:spcPct val="30000"/>
              </a:spcBef>
              <a:defRPr kumimoji="1" sz="1200">
                <a:solidFill>
                  <a:schemeClr val="tx1"/>
                </a:solidFill>
                <a:latin typeface="굴림" panose="020B0600000101010101" pitchFamily="34" charset="-127"/>
                <a:ea typeface="굴림" panose="020B0600000101010101" pitchFamily="34" charset="-127"/>
              </a:defRPr>
            </a:lvl5pPr>
            <a:lvl6pPr marL="2589213" indent="-236538" defTabSz="944563" eaLnBrk="0" fontAlgn="base" latinLnBrk="1" hangingPunct="0">
              <a:spcBef>
                <a:spcPct val="30000"/>
              </a:spcBef>
              <a:spcAft>
                <a:spcPct val="0"/>
              </a:spcAft>
              <a:defRPr kumimoji="1" sz="1200">
                <a:solidFill>
                  <a:schemeClr val="tx1"/>
                </a:solidFill>
                <a:latin typeface="굴림" panose="020B0600000101010101" pitchFamily="34" charset="-127"/>
                <a:ea typeface="굴림" panose="020B0600000101010101" pitchFamily="34" charset="-127"/>
              </a:defRPr>
            </a:lvl6pPr>
            <a:lvl7pPr marL="3046413" indent="-236538" defTabSz="944563" eaLnBrk="0" fontAlgn="base" latinLnBrk="1" hangingPunct="0">
              <a:spcBef>
                <a:spcPct val="30000"/>
              </a:spcBef>
              <a:spcAft>
                <a:spcPct val="0"/>
              </a:spcAft>
              <a:defRPr kumimoji="1" sz="1200">
                <a:solidFill>
                  <a:schemeClr val="tx1"/>
                </a:solidFill>
                <a:latin typeface="굴림" panose="020B0600000101010101" pitchFamily="34" charset="-127"/>
                <a:ea typeface="굴림" panose="020B0600000101010101" pitchFamily="34" charset="-127"/>
              </a:defRPr>
            </a:lvl7pPr>
            <a:lvl8pPr marL="3503613" indent="-236538" defTabSz="944563" eaLnBrk="0" fontAlgn="base" latinLnBrk="1" hangingPunct="0">
              <a:spcBef>
                <a:spcPct val="30000"/>
              </a:spcBef>
              <a:spcAft>
                <a:spcPct val="0"/>
              </a:spcAft>
              <a:defRPr kumimoji="1" sz="1200">
                <a:solidFill>
                  <a:schemeClr val="tx1"/>
                </a:solidFill>
                <a:latin typeface="굴림" panose="020B0600000101010101" pitchFamily="34" charset="-127"/>
                <a:ea typeface="굴림" panose="020B0600000101010101" pitchFamily="34" charset="-127"/>
              </a:defRPr>
            </a:lvl8pPr>
            <a:lvl9pPr marL="3960813" indent="-236538" defTabSz="944563" eaLnBrk="0" fontAlgn="base" latinLnBrk="1" hangingPunct="0">
              <a:spcBef>
                <a:spcPct val="30000"/>
              </a:spcBef>
              <a:spcAft>
                <a:spcPct val="0"/>
              </a:spcAft>
              <a:defRPr kumimoji="1" sz="1200">
                <a:solidFill>
                  <a:schemeClr val="tx1"/>
                </a:solidFill>
                <a:latin typeface="굴림" panose="020B0600000101010101" pitchFamily="34" charset="-127"/>
                <a:ea typeface="굴림" panose="020B0600000101010101" pitchFamily="34" charset="-127"/>
              </a:defRPr>
            </a:lvl9pPr>
          </a:lstStyle>
          <a:p>
            <a:pPr>
              <a:spcBef>
                <a:spcPct val="0"/>
              </a:spcBef>
            </a:pPr>
            <a:fld id="{A6AD400F-CDC6-4DB8-8BBD-877CEE69507D}" type="slidenum">
              <a:rPr lang="ko-KR" altLang="en-US" sz="1100" smtClean="0"/>
              <a:pPr>
                <a:spcBef>
                  <a:spcPct val="0"/>
                </a:spcBef>
              </a:pPr>
              <a:t>2</a:t>
            </a:fld>
            <a:endParaRPr lang="en-US" altLang="ko-KR" sz="1100"/>
          </a:p>
        </p:txBody>
      </p:sp>
      <p:sp>
        <p:nvSpPr>
          <p:cNvPr id="22531" name="Rectangle 2">
            <a:extLst>
              <a:ext uri="{FF2B5EF4-FFF2-40B4-BE49-F238E27FC236}">
                <a16:creationId xmlns:a16="http://schemas.microsoft.com/office/drawing/2014/main" id="{872EC230-7013-4BE8-05CF-6BA1B8F6EECB}"/>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D2A38D28-108B-8D46-07F7-BA02E50A5C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en-US" b="1" i="0" dirty="0" err="1">
                <a:solidFill>
                  <a:srgbClr val="444444"/>
                </a:solidFill>
                <a:effectLst/>
                <a:latin typeface="Georgia" panose="02040502050405020303" pitchFamily="18" charset="0"/>
              </a:rPr>
              <a:t>SQLException</a:t>
            </a:r>
            <a:endParaRPr lang="en-US" b="1"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This type of exception occurs when a user attempts to execute invalid queries on a database and there are database access errors.</a:t>
            </a:r>
          </a:p>
          <a:p>
            <a:pPr algn="l" fontAlgn="base"/>
            <a:r>
              <a:rPr lang="en-US" b="1" i="0" dirty="0" err="1">
                <a:solidFill>
                  <a:srgbClr val="444444"/>
                </a:solidFill>
                <a:effectLst/>
                <a:latin typeface="Georgia" panose="02040502050405020303" pitchFamily="18" charset="0"/>
              </a:rPr>
              <a:t>IOException</a:t>
            </a:r>
            <a:endParaRPr lang="en-US" b="1"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This type of exception occurs when a JVM fails to open an I/O stream file.</a:t>
            </a:r>
          </a:p>
          <a:p>
            <a:pPr algn="l" fontAlgn="base"/>
            <a:r>
              <a:rPr lang="en-US" b="1" i="0" dirty="0" err="1">
                <a:solidFill>
                  <a:srgbClr val="444444"/>
                </a:solidFill>
                <a:effectLst/>
                <a:latin typeface="Georgia" panose="02040502050405020303" pitchFamily="18" charset="0"/>
              </a:rPr>
              <a:t>ClassNotFoundException</a:t>
            </a:r>
            <a:endParaRPr lang="en-US" b="1"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This type of exception occurs when the JVM is unable to find the required class. It may occur when a class is removed from the CLASSPATH.</a:t>
            </a:r>
          </a:p>
          <a:p>
            <a:endParaRPr lang="fr-FR" dirty="0"/>
          </a:p>
        </p:txBody>
      </p:sp>
      <p:sp>
        <p:nvSpPr>
          <p:cNvPr id="4" name="Espace réservé du numéro de diapositive 3"/>
          <p:cNvSpPr>
            <a:spLocks noGrp="1"/>
          </p:cNvSpPr>
          <p:nvPr>
            <p:ph type="sldNum" sz="quarter" idx="5"/>
          </p:nvPr>
        </p:nvSpPr>
        <p:spPr/>
        <p:txBody>
          <a:bodyPr/>
          <a:lstStyle/>
          <a:p>
            <a:fld id="{7A77C3C9-404D-4122-B5D1-C10392D9A43E}" type="slidenum">
              <a:rPr lang="fr-FR" smtClean="0"/>
              <a:t>7</a:t>
            </a:fld>
            <a:endParaRPr lang="fr-FR"/>
          </a:p>
        </p:txBody>
      </p:sp>
    </p:spTree>
    <p:extLst>
      <p:ext uri="{BB962C8B-B14F-4D97-AF65-F5344CB8AC3E}">
        <p14:creationId xmlns:p14="http://schemas.microsoft.com/office/powerpoint/2010/main" val="2336601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en-US" b="1" i="0" dirty="0" err="1">
                <a:solidFill>
                  <a:srgbClr val="444444"/>
                </a:solidFill>
                <a:effectLst/>
                <a:latin typeface="Georgia" panose="02040502050405020303" pitchFamily="18" charset="0"/>
              </a:rPr>
              <a:t>NumberFormatException</a:t>
            </a:r>
            <a:r>
              <a:rPr lang="en-US" b="1" i="0" dirty="0">
                <a:solidFill>
                  <a:srgbClr val="444444"/>
                </a:solidFill>
                <a:effectLst/>
                <a:latin typeface="Georgia" panose="02040502050405020303" pitchFamily="18" charset="0"/>
              </a:rPr>
              <a:t> in Java</a:t>
            </a:r>
          </a:p>
          <a:p>
            <a:pPr algn="l" fontAlgn="base"/>
            <a:r>
              <a:rPr lang="en-US" b="0" i="0" dirty="0">
                <a:solidFill>
                  <a:srgbClr val="444444"/>
                </a:solidFill>
                <a:effectLst/>
                <a:latin typeface="Georgia" panose="02040502050405020303" pitchFamily="18" charset="0"/>
              </a:rPr>
              <a:t>This type of exception occurs when a program attempts to convert a string to a numeric datatype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err="1">
                <a:solidFill>
                  <a:srgbClr val="444444"/>
                </a:solidFill>
                <a:effectLst/>
                <a:latin typeface="Georgia" panose="02040502050405020303" pitchFamily="18" charset="0"/>
              </a:rPr>
              <a:t>NullPointerException</a:t>
            </a:r>
            <a:r>
              <a:rPr lang="fr-FR" b="1" i="0" dirty="0">
                <a:solidFill>
                  <a:srgbClr val="444444"/>
                </a:solidFill>
                <a:effectLst/>
                <a:latin typeface="Georgia" panose="02040502050405020303" pitchFamily="18" charset="0"/>
              </a:rPr>
              <a:t> in Java</a:t>
            </a:r>
          </a:p>
          <a:p>
            <a:r>
              <a:rPr lang="en-US" b="0" i="0" dirty="0">
                <a:solidFill>
                  <a:srgbClr val="444444"/>
                </a:solidFill>
                <a:effectLst/>
                <a:latin typeface="Georgia" panose="02040502050405020303" pitchFamily="18" charset="0"/>
              </a:rPr>
              <a:t>This type of exception occurs when the JVM attempts to perform an operation on an object that points to no data, or null.</a:t>
            </a:r>
          </a:p>
          <a:p>
            <a:pPr algn="l" fontAlgn="base"/>
            <a:r>
              <a:rPr lang="en-US" b="1" i="0" dirty="0">
                <a:solidFill>
                  <a:srgbClr val="444444"/>
                </a:solidFill>
                <a:effectLst/>
                <a:latin typeface="Georgia" panose="02040502050405020303" pitchFamily="18" charset="0"/>
              </a:rPr>
              <a:t>Arithmetic Exceptions</a:t>
            </a:r>
          </a:p>
          <a:p>
            <a:pPr algn="l" fontAlgn="base"/>
            <a:r>
              <a:rPr lang="en-US" b="0" i="0" dirty="0">
                <a:solidFill>
                  <a:srgbClr val="444444"/>
                </a:solidFill>
                <a:effectLst/>
                <a:latin typeface="Georgia" panose="02040502050405020303" pitchFamily="18" charset="0"/>
              </a:rPr>
              <a:t>This type of exception occurs when a user tries to attempt an incorrect arithmetic operation in the program. For example, if you divide any number by zero,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err="1">
                <a:solidFill>
                  <a:srgbClr val="444444"/>
                </a:solidFill>
                <a:effectLst/>
                <a:latin typeface="Georgia" panose="02040502050405020303" pitchFamily="18" charset="0"/>
              </a:rPr>
              <a:t>IllegalArgumentException</a:t>
            </a:r>
            <a:r>
              <a:rPr lang="fr-FR" b="1" i="0" dirty="0">
                <a:solidFill>
                  <a:srgbClr val="444444"/>
                </a:solidFill>
                <a:effectLst/>
                <a:latin typeface="Georgia" panose="02040502050405020303" pitchFamily="18" charset="0"/>
              </a:rPr>
              <a:t> in Java</a:t>
            </a:r>
          </a:p>
          <a:p>
            <a:r>
              <a:rPr lang="en-US" b="0" i="0" dirty="0">
                <a:solidFill>
                  <a:srgbClr val="444444"/>
                </a:solidFill>
                <a:effectLst/>
                <a:latin typeface="Georgia" panose="02040502050405020303" pitchFamily="18" charset="0"/>
              </a:rPr>
              <a:t>When the state of the environment does not match the input operation</a:t>
            </a:r>
            <a:endParaRPr lang="fr-FR" dirty="0"/>
          </a:p>
        </p:txBody>
      </p:sp>
      <p:sp>
        <p:nvSpPr>
          <p:cNvPr id="4" name="Espace réservé du numéro de diapositive 3"/>
          <p:cNvSpPr>
            <a:spLocks noGrp="1"/>
          </p:cNvSpPr>
          <p:nvPr>
            <p:ph type="sldNum" sz="quarter" idx="5"/>
          </p:nvPr>
        </p:nvSpPr>
        <p:spPr/>
        <p:txBody>
          <a:bodyPr/>
          <a:lstStyle/>
          <a:p>
            <a:fld id="{7A77C3C9-404D-4122-B5D1-C10392D9A43E}" type="slidenum">
              <a:rPr lang="fr-FR" smtClean="0"/>
              <a:t>9</a:t>
            </a:fld>
            <a:endParaRPr lang="fr-FR"/>
          </a:p>
        </p:txBody>
      </p:sp>
    </p:spTree>
    <p:extLst>
      <p:ext uri="{BB962C8B-B14F-4D97-AF65-F5344CB8AC3E}">
        <p14:creationId xmlns:p14="http://schemas.microsoft.com/office/powerpoint/2010/main" val="154540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rgbClr val="0070C0"/>
                </a:solidFill>
                <a:latin typeface="+mj-lt"/>
                <a:cs typeface="Arial" pitchFamily="34" charset="0"/>
              </a:rPr>
              <a:t>Interception : </a:t>
            </a:r>
            <a:r>
              <a:rPr lang="en-US" b="0" i="0" dirty="0">
                <a:solidFill>
                  <a:srgbClr val="202124"/>
                </a:solidFill>
                <a:effectLst/>
                <a:latin typeface="arial" panose="020B0604020202020204" pitchFamily="34" charset="0"/>
              </a:rPr>
              <a:t>the action or fact of preventing someone or something from continuing to a destination.</a:t>
            </a:r>
            <a:endParaRPr lang="fr-FR" dirty="0"/>
          </a:p>
        </p:txBody>
      </p:sp>
      <p:sp>
        <p:nvSpPr>
          <p:cNvPr id="4" name="Espace réservé du numéro de diapositive 3"/>
          <p:cNvSpPr>
            <a:spLocks noGrp="1"/>
          </p:cNvSpPr>
          <p:nvPr>
            <p:ph type="sldNum" sz="quarter" idx="5"/>
          </p:nvPr>
        </p:nvSpPr>
        <p:spPr/>
        <p:txBody>
          <a:bodyPr/>
          <a:lstStyle/>
          <a:p>
            <a:fld id="{7A77C3C9-404D-4122-B5D1-C10392D9A43E}" type="slidenum">
              <a:rPr lang="fr-FR" smtClean="0"/>
              <a:t>18</a:t>
            </a:fld>
            <a:endParaRPr lang="fr-FR"/>
          </a:p>
        </p:txBody>
      </p:sp>
    </p:spTree>
    <p:extLst>
      <p:ext uri="{BB962C8B-B14F-4D97-AF65-F5344CB8AC3E}">
        <p14:creationId xmlns:p14="http://schemas.microsoft.com/office/powerpoint/2010/main" val="234567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186518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57277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404291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fr-FR"/>
              <a:t>Modifiez le style du titre</a:t>
            </a:r>
            <a:endParaRPr kumimoji="0" lang="en-US"/>
          </a:p>
        </p:txBody>
      </p:sp>
      <p:sp>
        <p:nvSpPr>
          <p:cNvPr id="9" name="Sous-titr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a:xfrm>
            <a:off x="8534400" y="6355080"/>
            <a:ext cx="3048000" cy="365760"/>
          </a:xfrm>
        </p:spPr>
        <p:txBody>
          <a:bodyPr/>
          <a:lstStyle>
            <a:lvl1pPr>
              <a:defRPr sz="1400"/>
            </a:lvl1pPr>
          </a:lstStyle>
          <a:p>
            <a:pPr>
              <a:defRPr/>
            </a:pPr>
            <a:endParaRPr lang="fr-FR"/>
          </a:p>
        </p:txBody>
      </p:sp>
      <p:sp>
        <p:nvSpPr>
          <p:cNvPr id="17" name="Espace réservé du pied de page 16"/>
          <p:cNvSpPr>
            <a:spLocks noGrp="1"/>
          </p:cNvSpPr>
          <p:nvPr>
            <p:ph type="ftr" sz="quarter" idx="11"/>
          </p:nvPr>
        </p:nvSpPr>
        <p:spPr>
          <a:xfrm>
            <a:off x="3864864" y="6355080"/>
            <a:ext cx="4632960" cy="365760"/>
          </a:xfrm>
        </p:spPr>
        <p:txBody>
          <a:bodyPr/>
          <a:lstStyle/>
          <a:p>
            <a:pPr>
              <a:defRPr/>
            </a:pPr>
            <a:r>
              <a:rPr lang="fr-FR"/>
              <a:t>2018-2019</a:t>
            </a:r>
          </a:p>
        </p:txBody>
      </p:sp>
      <p:sp>
        <p:nvSpPr>
          <p:cNvPr id="29" name="Espace réservé du numéro de diapositive 28"/>
          <p:cNvSpPr>
            <a:spLocks noGrp="1"/>
          </p:cNvSpPr>
          <p:nvPr>
            <p:ph type="sldNum" sz="quarter" idx="12"/>
          </p:nvPr>
        </p:nvSpPr>
        <p:spPr>
          <a:xfrm>
            <a:off x="1621536" y="6355080"/>
            <a:ext cx="1625600" cy="365760"/>
          </a:xfrm>
        </p:spPr>
        <p:txBody>
          <a:bodyPr/>
          <a:lstStyle/>
          <a:p>
            <a:pPr>
              <a:defRPr/>
            </a:pPr>
            <a:fld id="{F0999074-7984-4E22-AB3E-03C31662CC62}" type="slidenum">
              <a:rPr lang="fr-FR" smtClean="0"/>
              <a:pPr>
                <a:defRPr/>
              </a:pPr>
              <a:t>‹N°›</a:t>
            </a:fld>
            <a:endParaRPr lang="fr-F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0388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pPr>
              <a:defRPr/>
            </a:pPr>
            <a:endParaRPr lang="fr-FR" dirty="0"/>
          </a:p>
        </p:txBody>
      </p:sp>
      <p:sp>
        <p:nvSpPr>
          <p:cNvPr id="5" name="Espace réservé du pied de page 4"/>
          <p:cNvSpPr>
            <a:spLocks noGrp="1"/>
          </p:cNvSpPr>
          <p:nvPr>
            <p:ph type="ftr" sz="quarter" idx="11"/>
          </p:nvPr>
        </p:nvSpPr>
        <p:spPr/>
        <p:txBody>
          <a:bodyPr/>
          <a:lstStyle/>
          <a:p>
            <a:pPr>
              <a:defRPr/>
            </a:pPr>
            <a:r>
              <a:rPr lang="fr-FR"/>
              <a:t>2018-2019</a:t>
            </a:r>
            <a:endParaRPr lang="fr-FR" dirty="0"/>
          </a:p>
        </p:txBody>
      </p:sp>
      <p:sp>
        <p:nvSpPr>
          <p:cNvPr id="6" name="Espace réservé du numéro de diapositive 5"/>
          <p:cNvSpPr>
            <a:spLocks noGrp="1"/>
          </p:cNvSpPr>
          <p:nvPr>
            <p:ph type="sldNum" sz="quarter" idx="12"/>
          </p:nvPr>
        </p:nvSpPr>
        <p:spPr/>
        <p:txBody>
          <a:bodyPr/>
          <a:lstStyle/>
          <a:p>
            <a:pPr>
              <a:defRPr/>
            </a:pPr>
            <a:fld id="{7037C62F-8C80-485A-A640-1D6198FED180}" type="slidenum">
              <a:rPr lang="fr-FR" smtClean="0"/>
              <a:pPr>
                <a:defRPr/>
              </a:pPr>
              <a:t>‹N°›</a:t>
            </a:fld>
            <a:endParaRPr lang="fr-FR"/>
          </a:p>
        </p:txBody>
      </p:sp>
      <p:sp>
        <p:nvSpPr>
          <p:cNvPr id="8" name="Espace réservé du contenu 7"/>
          <p:cNvSpPr>
            <a:spLocks noGrp="1"/>
          </p:cNvSpPr>
          <p:nvPr>
            <p:ph sz="quarter" idx="1"/>
          </p:nvPr>
        </p:nvSpPr>
        <p:spPr>
          <a:xfrm>
            <a:off x="609600" y="1219200"/>
            <a:ext cx="109728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Rectangle 6">
            <a:extLst>
              <a:ext uri="{FF2B5EF4-FFF2-40B4-BE49-F238E27FC236}">
                <a16:creationId xmlns:a16="http://schemas.microsoft.com/office/drawing/2014/main" id="{356BDFB7-E0C8-7941-CCA5-E99B4D8AE65E}"/>
              </a:ext>
            </a:extLst>
          </p:cNvPr>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9" name="Rectangle 8">
            <a:extLst>
              <a:ext uri="{FF2B5EF4-FFF2-40B4-BE49-F238E27FC236}">
                <a16:creationId xmlns:a16="http://schemas.microsoft.com/office/drawing/2014/main" id="{DB7DAFAB-6811-0DB1-94AE-177B2ED8F9F0}"/>
              </a:ext>
            </a:extLst>
          </p:cNvPr>
          <p:cNvSpPr/>
          <p:nvPr/>
        </p:nvSpPr>
        <p:spPr>
          <a:xfrm>
            <a:off x="787400" y="1280160"/>
            <a:ext cx="11404600" cy="228600"/>
          </a:xfrm>
          <a:prstGeom prst="rect">
            <a:avLst/>
          </a:prstGeom>
          <a:solidFill>
            <a:srgbClr val="94B6D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lvl="0" algn="ctr" defTabSz="914400" latinLnBrk="0"/>
            <a:endParaRPr lang="fr-FR" sz="1800"/>
          </a:p>
        </p:txBody>
      </p:sp>
      <p:sp>
        <p:nvSpPr>
          <p:cNvPr id="10" name="Rectangle 9">
            <a:extLst>
              <a:ext uri="{FF2B5EF4-FFF2-40B4-BE49-F238E27FC236}">
                <a16:creationId xmlns:a16="http://schemas.microsoft.com/office/drawing/2014/main" id="{FA29B06D-2230-8116-65E6-78380816B781}"/>
              </a:ext>
            </a:extLst>
          </p:cNvPr>
          <p:cNvSpPr/>
          <p:nvPr/>
        </p:nvSpPr>
        <p:spPr>
          <a:xfrm>
            <a:off x="0" y="1280160"/>
            <a:ext cx="711200" cy="228600"/>
          </a:xfrm>
          <a:prstGeom prst="rect">
            <a:avLst/>
          </a:prstGeom>
          <a:solidFill>
            <a:srgbClr val="DD8047"/>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lvl="0" algn="ctr" defTabSz="914400" latinLnBrk="0"/>
            <a:endParaRPr lang="fr-FR" sz="1800"/>
          </a:p>
        </p:txBody>
      </p:sp>
      <p:sp>
        <p:nvSpPr>
          <p:cNvPr id="11" name="Rectangle 10">
            <a:extLst>
              <a:ext uri="{FF2B5EF4-FFF2-40B4-BE49-F238E27FC236}">
                <a16:creationId xmlns:a16="http://schemas.microsoft.com/office/drawing/2014/main" id="{2A726D26-3753-BC0A-470A-DC200A7F77F1}"/>
              </a:ext>
            </a:extLst>
          </p:cNvPr>
          <p:cNvSpPr/>
          <p:nvPr/>
        </p:nvSpPr>
        <p:spPr bwMode="white">
          <a:xfrm>
            <a:off x="0" y="5615528"/>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Tree>
    <p:extLst>
      <p:ext uri="{BB962C8B-B14F-4D97-AF65-F5344CB8AC3E}">
        <p14:creationId xmlns:p14="http://schemas.microsoft.com/office/powerpoint/2010/main" val="369778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8534400" y="6355080"/>
            <a:ext cx="3048000" cy="365760"/>
          </a:xfrm>
        </p:spPr>
        <p:txBody>
          <a:bodyPr/>
          <a:lstStyle/>
          <a:p>
            <a:pPr>
              <a:defRPr/>
            </a:pPr>
            <a:endParaRPr lang="fr-FR" dirty="0"/>
          </a:p>
        </p:txBody>
      </p:sp>
      <p:sp>
        <p:nvSpPr>
          <p:cNvPr id="5" name="Espace réservé du pied de page 4"/>
          <p:cNvSpPr>
            <a:spLocks noGrp="1"/>
          </p:cNvSpPr>
          <p:nvPr>
            <p:ph type="ftr" sz="quarter" idx="11"/>
          </p:nvPr>
        </p:nvSpPr>
        <p:spPr>
          <a:xfrm>
            <a:off x="3864864" y="6355080"/>
            <a:ext cx="4632960" cy="365760"/>
          </a:xfrm>
        </p:spPr>
        <p:txBody>
          <a:bodyPr/>
          <a:lstStyle/>
          <a:p>
            <a:pPr>
              <a:defRPr/>
            </a:pPr>
            <a:r>
              <a:rPr lang="fr-FR"/>
              <a:t>2018-2019</a:t>
            </a:r>
          </a:p>
        </p:txBody>
      </p:sp>
      <p:sp>
        <p:nvSpPr>
          <p:cNvPr id="6" name="Espace réservé du numéro de diapositive 5"/>
          <p:cNvSpPr>
            <a:spLocks noGrp="1"/>
          </p:cNvSpPr>
          <p:nvPr>
            <p:ph type="sldNum" sz="quarter" idx="12"/>
          </p:nvPr>
        </p:nvSpPr>
        <p:spPr>
          <a:xfrm>
            <a:off x="1426464" y="6355080"/>
            <a:ext cx="2027936" cy="365760"/>
          </a:xfrm>
        </p:spPr>
        <p:txBody>
          <a:bodyPr/>
          <a:lstStyle/>
          <a:p>
            <a:pPr>
              <a:defRPr/>
            </a:pPr>
            <a:fld id="{13DE332A-DFE7-4934-9D35-AB6705BC31E4}" type="slidenum">
              <a:rPr lang="fr-FR" smtClean="0"/>
              <a:pPr>
                <a:defRPr/>
              </a:pPr>
              <a:t>‹N°›</a:t>
            </a:fld>
            <a:endParaRPr lang="fr-FR"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5891403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600" y="228600"/>
            <a:ext cx="10972800" cy="914400"/>
          </a:xfrm>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pPr>
              <a:defRPr/>
            </a:pPr>
            <a:endParaRPr lang="fr-FR"/>
          </a:p>
        </p:txBody>
      </p:sp>
      <p:sp>
        <p:nvSpPr>
          <p:cNvPr id="6" name="Espace réservé du pied de page 5"/>
          <p:cNvSpPr>
            <a:spLocks noGrp="1"/>
          </p:cNvSpPr>
          <p:nvPr>
            <p:ph type="ftr" sz="quarter" idx="11"/>
          </p:nvPr>
        </p:nvSpPr>
        <p:spPr/>
        <p:txBody>
          <a:bodyPr/>
          <a:lstStyle/>
          <a:p>
            <a:pPr>
              <a:defRPr/>
            </a:pPr>
            <a:r>
              <a:rPr lang="fr-FR"/>
              <a:t>2018-2019</a:t>
            </a:r>
          </a:p>
        </p:txBody>
      </p:sp>
      <p:sp>
        <p:nvSpPr>
          <p:cNvPr id="7" name="Espace réservé du numéro de diapositive 6"/>
          <p:cNvSpPr>
            <a:spLocks noGrp="1"/>
          </p:cNvSpPr>
          <p:nvPr>
            <p:ph type="sldNum" sz="quarter" idx="12"/>
          </p:nvPr>
        </p:nvSpPr>
        <p:spPr/>
        <p:txBody>
          <a:bodyPr/>
          <a:lstStyle/>
          <a:p>
            <a:pPr>
              <a:defRPr/>
            </a:pPr>
            <a:fld id="{FB4D7F50-83EF-4A66-B625-AA299349AA87}" type="slidenum">
              <a:rPr lang="fr-FR" smtClean="0"/>
              <a:pPr>
                <a:defRPr/>
              </a:pPr>
              <a:t>‹N°›</a:t>
            </a:fld>
            <a:endParaRPr lang="fr-FR"/>
          </a:p>
        </p:txBody>
      </p:sp>
      <p:sp>
        <p:nvSpPr>
          <p:cNvPr id="9" name="Espace réservé du contenu 8"/>
          <p:cNvSpPr>
            <a:spLocks noGrp="1"/>
          </p:cNvSpPr>
          <p:nvPr>
            <p:ph sz="quarter" idx="1"/>
          </p:nvPr>
        </p:nvSpPr>
        <p:spPr>
          <a:xfrm>
            <a:off x="609600" y="1219200"/>
            <a:ext cx="5388864"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6176264" y="1216152"/>
            <a:ext cx="5388864"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658975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28600"/>
            <a:ext cx="10972800" cy="914400"/>
          </a:xfrm>
        </p:spPr>
        <p:txBody>
          <a:bodyPr anchor="ctr"/>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pPr>
              <a:defRPr/>
            </a:pPr>
            <a:endParaRPr lang="fr-FR"/>
          </a:p>
        </p:txBody>
      </p:sp>
      <p:sp>
        <p:nvSpPr>
          <p:cNvPr id="8" name="Espace réservé du pied de page 7"/>
          <p:cNvSpPr>
            <a:spLocks noGrp="1"/>
          </p:cNvSpPr>
          <p:nvPr>
            <p:ph type="ftr" sz="quarter" idx="11"/>
          </p:nvPr>
        </p:nvSpPr>
        <p:spPr/>
        <p:txBody>
          <a:bodyPr/>
          <a:lstStyle/>
          <a:p>
            <a:pPr>
              <a:defRPr/>
            </a:pPr>
            <a:r>
              <a:rPr lang="fr-FR"/>
              <a:t>2018-2019</a:t>
            </a:r>
          </a:p>
        </p:txBody>
      </p:sp>
      <p:sp>
        <p:nvSpPr>
          <p:cNvPr id="9" name="Espace réservé du numéro de diapositive 8"/>
          <p:cNvSpPr>
            <a:spLocks noGrp="1"/>
          </p:cNvSpPr>
          <p:nvPr>
            <p:ph type="sldNum" sz="quarter" idx="12"/>
          </p:nvPr>
        </p:nvSpPr>
        <p:spPr/>
        <p:txBody>
          <a:bodyPr/>
          <a:lstStyle/>
          <a:p>
            <a:fld id="{C7CC316D-1377-44CE-B069-40BA0B88A3EC}" type="slidenum">
              <a:rPr lang="fr-FR" smtClean="0"/>
              <a:t>‹N°›</a:t>
            </a:fld>
            <a:endParaRPr lang="fr-FR"/>
          </a:p>
        </p:txBody>
      </p:sp>
      <p:sp>
        <p:nvSpPr>
          <p:cNvPr id="11" name="Espace réservé du contenu 10"/>
          <p:cNvSpPr>
            <a:spLocks noGrp="1"/>
          </p:cNvSpPr>
          <p:nvPr>
            <p:ph sz="quarter" idx="2"/>
          </p:nvPr>
        </p:nvSpPr>
        <p:spPr>
          <a:xfrm>
            <a:off x="609600" y="2133600"/>
            <a:ext cx="53848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6197600" y="2133600"/>
            <a:ext cx="53848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Rectangle 9">
            <a:extLst>
              <a:ext uri="{FF2B5EF4-FFF2-40B4-BE49-F238E27FC236}">
                <a16:creationId xmlns:a16="http://schemas.microsoft.com/office/drawing/2014/main" id="{7F7D0378-0545-E4B3-5FCC-F0FC6DC14094}"/>
              </a:ext>
            </a:extLst>
          </p:cNvPr>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12" name="Rectangle 11">
            <a:extLst>
              <a:ext uri="{FF2B5EF4-FFF2-40B4-BE49-F238E27FC236}">
                <a16:creationId xmlns:a16="http://schemas.microsoft.com/office/drawing/2014/main" id="{72C62DD6-B50A-61EC-2C7B-9EA16B0BA0B0}"/>
              </a:ext>
            </a:extLst>
          </p:cNvPr>
          <p:cNvSpPr/>
          <p:nvPr/>
        </p:nvSpPr>
        <p:spPr>
          <a:xfrm>
            <a:off x="787400" y="1280160"/>
            <a:ext cx="11404600" cy="228600"/>
          </a:xfrm>
          <a:prstGeom prst="rect">
            <a:avLst/>
          </a:prstGeom>
          <a:solidFill>
            <a:srgbClr val="94B6D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lvl="0" algn="ctr" defTabSz="914400" latinLnBrk="0"/>
            <a:endParaRPr lang="fr-FR" sz="1800"/>
          </a:p>
        </p:txBody>
      </p:sp>
      <p:sp>
        <p:nvSpPr>
          <p:cNvPr id="14" name="Rectangle 13">
            <a:extLst>
              <a:ext uri="{FF2B5EF4-FFF2-40B4-BE49-F238E27FC236}">
                <a16:creationId xmlns:a16="http://schemas.microsoft.com/office/drawing/2014/main" id="{5292B85A-F717-A323-6C1A-4BA5AEB36C48}"/>
              </a:ext>
            </a:extLst>
          </p:cNvPr>
          <p:cNvSpPr/>
          <p:nvPr/>
        </p:nvSpPr>
        <p:spPr>
          <a:xfrm>
            <a:off x="0" y="1280160"/>
            <a:ext cx="711200" cy="228600"/>
          </a:xfrm>
          <a:prstGeom prst="rect">
            <a:avLst/>
          </a:prstGeom>
          <a:solidFill>
            <a:srgbClr val="DD8047"/>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lvl="0" algn="ctr" defTabSz="914400" latinLnBrk="0"/>
            <a:endParaRPr lang="fr-FR" sz="1800"/>
          </a:p>
        </p:txBody>
      </p:sp>
    </p:spTree>
    <p:extLst>
      <p:ext uri="{BB962C8B-B14F-4D97-AF65-F5344CB8AC3E}">
        <p14:creationId xmlns:p14="http://schemas.microsoft.com/office/powerpoint/2010/main" val="592241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09600" y="228600"/>
            <a:ext cx="10972800" cy="914400"/>
          </a:xfrm>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pPr>
              <a:defRPr/>
            </a:pPr>
            <a:endParaRPr lang="fr-FR" dirty="0"/>
          </a:p>
        </p:txBody>
      </p:sp>
      <p:sp>
        <p:nvSpPr>
          <p:cNvPr id="4" name="Espace réservé du pied de page 3"/>
          <p:cNvSpPr>
            <a:spLocks noGrp="1"/>
          </p:cNvSpPr>
          <p:nvPr>
            <p:ph type="ftr" sz="quarter" idx="11"/>
          </p:nvPr>
        </p:nvSpPr>
        <p:spPr/>
        <p:txBody>
          <a:bodyPr/>
          <a:lstStyle/>
          <a:p>
            <a:pPr>
              <a:defRPr/>
            </a:pPr>
            <a:r>
              <a:rPr lang="fr-FR"/>
              <a:t>2018-2019</a:t>
            </a:r>
          </a:p>
        </p:txBody>
      </p:sp>
      <p:sp>
        <p:nvSpPr>
          <p:cNvPr id="5" name="Espace réservé du numéro de diapositive 4"/>
          <p:cNvSpPr>
            <a:spLocks noGrp="1"/>
          </p:cNvSpPr>
          <p:nvPr>
            <p:ph type="sldNum" sz="quarter" idx="12"/>
          </p:nvPr>
        </p:nvSpPr>
        <p:spPr/>
        <p:txBody>
          <a:bodyPr/>
          <a:lstStyle/>
          <a:p>
            <a:pPr>
              <a:defRPr/>
            </a:pPr>
            <a:fld id="{D0A25D67-1CE2-4626-ABE5-DE02A3BF2CFB}" type="slidenum">
              <a:rPr lang="fr-FR" smtClean="0"/>
              <a:pPr>
                <a:defRPr/>
              </a:pPr>
              <a:t>‹N°›</a:t>
            </a:fld>
            <a:endParaRPr lang="fr-FR" dirty="0"/>
          </a:p>
        </p:txBody>
      </p:sp>
      <p:sp>
        <p:nvSpPr>
          <p:cNvPr id="6" name="Triangle isocè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438898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endParaRPr lang="fr-FR" dirty="0"/>
          </a:p>
        </p:txBody>
      </p:sp>
      <p:sp>
        <p:nvSpPr>
          <p:cNvPr id="3" name="Espace réservé du pied de page 2"/>
          <p:cNvSpPr>
            <a:spLocks noGrp="1"/>
          </p:cNvSpPr>
          <p:nvPr>
            <p:ph type="ftr" sz="quarter" idx="11"/>
          </p:nvPr>
        </p:nvSpPr>
        <p:spPr/>
        <p:txBody>
          <a:bodyPr/>
          <a:lstStyle/>
          <a:p>
            <a:pPr>
              <a:defRPr/>
            </a:pPr>
            <a:r>
              <a:rPr lang="fr-FR"/>
              <a:t>2018-2019</a:t>
            </a:r>
          </a:p>
        </p:txBody>
      </p:sp>
      <p:sp>
        <p:nvSpPr>
          <p:cNvPr id="4" name="Espace réservé du numéro de diapositive 3"/>
          <p:cNvSpPr>
            <a:spLocks noGrp="1"/>
          </p:cNvSpPr>
          <p:nvPr>
            <p:ph type="sldNum" sz="quarter" idx="12"/>
          </p:nvPr>
        </p:nvSpPr>
        <p:spPr/>
        <p:txBody>
          <a:bodyPr/>
          <a:lstStyle/>
          <a:p>
            <a:pPr>
              <a:defRPr/>
            </a:pPr>
            <a:fld id="{13DE332A-DFE7-4934-9D35-AB6705BC31E4}" type="slidenum">
              <a:rPr lang="fr-FR" smtClean="0"/>
              <a:pPr>
                <a:defRPr/>
              </a:pPr>
              <a:t>‹N°›</a:t>
            </a:fld>
            <a:endParaRPr lang="fr-FR" dirty="0"/>
          </a:p>
        </p:txBody>
      </p:sp>
      <p:sp>
        <p:nvSpPr>
          <p:cNvPr id="5" name="Connecteur droit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62561584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Modifiez le style du titre</a:t>
            </a:r>
            <a:endParaRPr kumimoji="0" lang="en-US"/>
          </a:p>
        </p:txBody>
      </p:sp>
      <p:sp>
        <p:nvSpPr>
          <p:cNvPr id="3" name="Espace réservé du texte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pPr>
              <a:defRPr/>
            </a:pPr>
            <a:endParaRPr lang="fr-FR" dirty="0"/>
          </a:p>
        </p:txBody>
      </p:sp>
      <p:sp>
        <p:nvSpPr>
          <p:cNvPr id="6" name="Espace réservé du pied de page 5"/>
          <p:cNvSpPr>
            <a:spLocks noGrp="1"/>
          </p:cNvSpPr>
          <p:nvPr>
            <p:ph type="ftr" sz="quarter" idx="11"/>
          </p:nvPr>
        </p:nvSpPr>
        <p:spPr/>
        <p:txBody>
          <a:bodyPr/>
          <a:lstStyle/>
          <a:p>
            <a:pPr>
              <a:defRPr/>
            </a:pPr>
            <a:r>
              <a:rPr lang="fr-FR"/>
              <a:t>2018-2019</a:t>
            </a:r>
          </a:p>
        </p:txBody>
      </p:sp>
      <p:sp>
        <p:nvSpPr>
          <p:cNvPr id="7" name="Espace réservé du numéro de diapositive 6"/>
          <p:cNvSpPr>
            <a:spLocks noGrp="1"/>
          </p:cNvSpPr>
          <p:nvPr>
            <p:ph type="sldNum" sz="quarter" idx="12"/>
          </p:nvPr>
        </p:nvSpPr>
        <p:spPr/>
        <p:txBody>
          <a:bodyPr/>
          <a:lstStyle/>
          <a:p>
            <a:pPr>
              <a:defRPr/>
            </a:pPr>
            <a:fld id="{6D83CD98-76F3-47A6-821E-F8724EB672C3}" type="slidenum">
              <a:rPr lang="fr-FR" smtClean="0"/>
              <a:pPr>
                <a:defRPr/>
              </a:pPr>
              <a:t>‹N°›</a:t>
            </a:fld>
            <a:endParaRPr lang="fr-FR" dirty="0"/>
          </a:p>
        </p:txBody>
      </p:sp>
      <p:sp>
        <p:nvSpPr>
          <p:cNvPr id="8" name="Connecteur droit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406400" y="304800"/>
            <a:ext cx="7620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238256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1976130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pPr>
              <a:defRPr/>
            </a:pPr>
            <a:endParaRPr lang="fr-FR"/>
          </a:p>
        </p:txBody>
      </p:sp>
      <p:sp>
        <p:nvSpPr>
          <p:cNvPr id="6" name="Espace réservé du pied de page 5"/>
          <p:cNvSpPr>
            <a:spLocks noGrp="1"/>
          </p:cNvSpPr>
          <p:nvPr>
            <p:ph type="ftr" sz="quarter" idx="11"/>
          </p:nvPr>
        </p:nvSpPr>
        <p:spPr/>
        <p:txBody>
          <a:bodyPr/>
          <a:lstStyle/>
          <a:p>
            <a:pPr>
              <a:defRPr/>
            </a:pPr>
            <a:r>
              <a:rPr lang="fr-FR"/>
              <a:t>2018-2019</a:t>
            </a:r>
          </a:p>
        </p:txBody>
      </p:sp>
      <p:sp>
        <p:nvSpPr>
          <p:cNvPr id="7" name="Espace réservé du numéro de diapositive 6"/>
          <p:cNvSpPr>
            <a:spLocks noGrp="1"/>
          </p:cNvSpPr>
          <p:nvPr>
            <p:ph type="sldNum" sz="quarter" idx="12"/>
          </p:nvPr>
        </p:nvSpPr>
        <p:spPr/>
        <p:txBody>
          <a:bodyPr/>
          <a:lstStyle/>
          <a:p>
            <a:pPr>
              <a:defRPr/>
            </a:pPr>
            <a:fld id="{B6889EC5-625D-446F-A3F3-85CE319D8064}" type="slidenum">
              <a:rPr lang="fr-FR" smtClean="0"/>
              <a:pPr>
                <a:defRPr/>
              </a:pPr>
              <a:t>‹N°›</a:t>
            </a:fld>
            <a:endParaRPr lang="fr-FR"/>
          </a:p>
        </p:txBody>
      </p:sp>
      <p:sp>
        <p:nvSpPr>
          <p:cNvPr id="8" name="Connecteur droit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1139981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pPr>
              <a:defRPr/>
            </a:pPr>
            <a:endParaRPr lang="fr-FR" dirty="0"/>
          </a:p>
        </p:txBody>
      </p:sp>
      <p:sp>
        <p:nvSpPr>
          <p:cNvPr id="5" name="Espace réservé du pied de page 4"/>
          <p:cNvSpPr>
            <a:spLocks noGrp="1"/>
          </p:cNvSpPr>
          <p:nvPr>
            <p:ph type="ftr" sz="quarter" idx="11"/>
          </p:nvPr>
        </p:nvSpPr>
        <p:spPr/>
        <p:txBody>
          <a:bodyPr/>
          <a:lstStyle/>
          <a:p>
            <a:pPr>
              <a:defRPr/>
            </a:pPr>
            <a:r>
              <a:rPr lang="fr-FR"/>
              <a:t>2018-2019</a:t>
            </a:r>
          </a:p>
        </p:txBody>
      </p:sp>
      <p:sp>
        <p:nvSpPr>
          <p:cNvPr id="6" name="Espace réservé du numéro de diapositive 5"/>
          <p:cNvSpPr>
            <a:spLocks noGrp="1"/>
          </p:cNvSpPr>
          <p:nvPr>
            <p:ph type="sldNum" sz="quarter" idx="12"/>
          </p:nvPr>
        </p:nvSpPr>
        <p:spPr/>
        <p:txBody>
          <a:bodyPr/>
          <a:lstStyle/>
          <a:p>
            <a:pPr>
              <a:defRPr/>
            </a:pPr>
            <a:fld id="{C23E9D8E-9134-43AB-AFBF-F5D47843306D}" type="slidenum">
              <a:rPr lang="fr-FR" smtClean="0"/>
              <a:pPr>
                <a:defRPr/>
              </a:pPr>
              <a:t>‹N°›</a:t>
            </a:fld>
            <a:endParaRPr lang="fr-FR" dirty="0"/>
          </a:p>
        </p:txBody>
      </p:sp>
    </p:spTree>
    <p:extLst>
      <p:ext uri="{BB962C8B-B14F-4D97-AF65-F5344CB8AC3E}">
        <p14:creationId xmlns:p14="http://schemas.microsoft.com/office/powerpoint/2010/main" val="18753209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pPr>
              <a:defRPr/>
            </a:pPr>
            <a:endParaRPr lang="fr-FR"/>
          </a:p>
        </p:txBody>
      </p:sp>
      <p:sp>
        <p:nvSpPr>
          <p:cNvPr id="5" name="Espace réservé du pied de page 4"/>
          <p:cNvSpPr>
            <a:spLocks noGrp="1"/>
          </p:cNvSpPr>
          <p:nvPr>
            <p:ph type="ftr" sz="quarter" idx="11"/>
          </p:nvPr>
        </p:nvSpPr>
        <p:spPr/>
        <p:txBody>
          <a:bodyPr/>
          <a:lstStyle/>
          <a:p>
            <a:pPr>
              <a:defRPr/>
            </a:pPr>
            <a:r>
              <a:rPr lang="fr-FR"/>
              <a:t>2018-2019</a:t>
            </a:r>
          </a:p>
        </p:txBody>
      </p:sp>
      <p:sp>
        <p:nvSpPr>
          <p:cNvPr id="6" name="Espace réservé du numéro de diapositive 5"/>
          <p:cNvSpPr>
            <a:spLocks noGrp="1"/>
          </p:cNvSpPr>
          <p:nvPr>
            <p:ph type="sldNum" sz="quarter" idx="12"/>
          </p:nvPr>
        </p:nvSpPr>
        <p:spPr/>
        <p:txBody>
          <a:bodyPr/>
          <a:lstStyle/>
          <a:p>
            <a:pPr>
              <a:defRPr/>
            </a:pPr>
            <a:fld id="{3D71FE75-AA3D-49C9-85BB-D125F13494BF}" type="slidenum">
              <a:rPr lang="fr-FR" smtClean="0"/>
              <a:pPr>
                <a:defRPr/>
              </a:pPr>
              <a:t>‹N°›</a:t>
            </a:fld>
            <a:endParaRPr lang="fr-FR"/>
          </a:p>
        </p:txBody>
      </p:sp>
      <p:sp>
        <p:nvSpPr>
          <p:cNvPr id="7" name="Connecteur droit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371058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Titre de section">
    <p:spTree>
      <p:nvGrpSpPr>
        <p:cNvPr id="1" name=""/>
        <p:cNvGrpSpPr/>
        <p:nvPr/>
      </p:nvGrpSpPr>
      <p:grpSpPr>
        <a:xfrm>
          <a:off x="0" y="0"/>
          <a:ext cx="0" cy="0"/>
          <a:chOff x="0" y="0"/>
          <a:chExt cx="0" cy="0"/>
        </a:xfrm>
      </p:grpSpPr>
      <p:sp>
        <p:nvSpPr>
          <p:cNvPr id="4" name="Rectangle 3"/>
          <p:cNvSpPr/>
          <p:nvPr/>
        </p:nvSpPr>
        <p:spPr bwMode="white">
          <a:xfrm>
            <a:off x="0" y="3032956"/>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3109156"/>
            <a:ext cx="3215680" cy="990600"/>
          </a:xfrm>
          <a:prstGeom prst="rect">
            <a:avLst/>
          </a:prstGeom>
          <a:solidFill>
            <a:srgbClr val="DD8047"/>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lvl="0" algn="ctr" defTabSz="914400" latinLnBrk="0"/>
            <a:endParaRPr lang="en-US" sz="1800"/>
          </a:p>
        </p:txBody>
      </p:sp>
      <p:sp>
        <p:nvSpPr>
          <p:cNvPr id="6" name="Rectangle 5"/>
          <p:cNvSpPr/>
          <p:nvPr/>
        </p:nvSpPr>
        <p:spPr>
          <a:xfrm>
            <a:off x="3311691" y="3109156"/>
            <a:ext cx="8880309" cy="990600"/>
          </a:xfrm>
          <a:prstGeom prst="rect">
            <a:avLst/>
          </a:prstGeom>
          <a:solidFill>
            <a:srgbClr val="94B6D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lvl="0" algn="ctr" defTabSz="914400" latinLnBrk="0"/>
            <a:endParaRPr lang="en-US" sz="1800"/>
          </a:p>
        </p:txBody>
      </p:sp>
      <p:sp>
        <p:nvSpPr>
          <p:cNvPr id="10" name="Espace réservé du pied de page 4"/>
          <p:cNvSpPr>
            <a:spLocks noGrp="1"/>
          </p:cNvSpPr>
          <p:nvPr>
            <p:ph type="ftr" sz="quarter" idx="11"/>
          </p:nvPr>
        </p:nvSpPr>
        <p:spPr>
          <a:xfrm>
            <a:off x="143935" y="6561348"/>
            <a:ext cx="1679591" cy="288032"/>
          </a:xfrm>
        </p:spPr>
        <p:txBody>
          <a:bodyPr/>
          <a:lstStyle>
            <a:lvl1pPr algn="l">
              <a:defRPr sz="1600" b="0" smtClean="0">
                <a:latin typeface="Arial" pitchFamily="34" charset="0"/>
                <a:cs typeface="Arial" pitchFamily="34" charset="0"/>
              </a:defRPr>
            </a:lvl1pPr>
          </a:lstStyle>
          <a:p>
            <a:pPr>
              <a:defRPr/>
            </a:pPr>
            <a:r>
              <a:rPr lang="fr-FR"/>
              <a:t>2018-2019</a:t>
            </a:r>
            <a:endParaRPr lang="fr-FR" dirty="0"/>
          </a:p>
        </p:txBody>
      </p:sp>
      <p:sp>
        <p:nvSpPr>
          <p:cNvPr id="11" name="Espace réservé du numéro de diapositive 5"/>
          <p:cNvSpPr>
            <a:spLocks noGrp="1"/>
          </p:cNvSpPr>
          <p:nvPr>
            <p:ph type="sldNum" sz="quarter" idx="12"/>
          </p:nvPr>
        </p:nvSpPr>
        <p:spPr>
          <a:xfrm>
            <a:off x="11184467" y="6597205"/>
            <a:ext cx="912284" cy="211795"/>
          </a:xfrm>
        </p:spPr>
        <p:txBody>
          <a:bodyPr wrap="square" lIns="91440" tIns="45720" rIns="91440" bIns="45720" numCol="1" compatLnSpc="1">
            <a:prstTxWarp prst="textNoShape">
              <a:avLst/>
            </a:prstTxWarp>
            <a:noAutofit/>
          </a:bodyPr>
          <a:lstStyle>
            <a:lvl1pPr fontAlgn="base">
              <a:spcBef>
                <a:spcPct val="0"/>
              </a:spcBef>
              <a:spcAft>
                <a:spcPct val="0"/>
              </a:spcAft>
              <a:defRPr sz="1600" b="0" smtClean="0">
                <a:solidFill>
                  <a:schemeClr val="tx1"/>
                </a:solidFill>
                <a:latin typeface="Arial" pitchFamily="34" charset="0"/>
                <a:cs typeface="Arial" pitchFamily="34" charset="0"/>
              </a:defRPr>
            </a:lvl1pPr>
          </a:lstStyle>
          <a:p>
            <a:pPr>
              <a:defRPr/>
            </a:pPr>
            <a:fld id="{7037C62F-8C80-485A-A640-1D6198FED180}" type="slidenum">
              <a:rPr lang="fr-FR" smtClean="0"/>
              <a:pPr>
                <a:defRPr/>
              </a:pPr>
              <a:t>‹N°›</a:t>
            </a:fld>
            <a:endParaRPr lang="fr-FR"/>
          </a:p>
        </p:txBody>
      </p:sp>
    </p:spTree>
    <p:extLst>
      <p:ext uri="{BB962C8B-B14F-4D97-AF65-F5344CB8AC3E}">
        <p14:creationId xmlns:p14="http://schemas.microsoft.com/office/powerpoint/2010/main" val="66196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166968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6" name="Espace réservé du pied de page 4"/>
          <p:cNvSpPr>
            <a:spLocks noGrp="1"/>
          </p:cNvSpPr>
          <p:nvPr>
            <p:ph type="ftr" sz="quarter" idx="11"/>
          </p:nvPr>
        </p:nvSpPr>
        <p:spPr/>
        <p:txBody>
          <a:bodyPr/>
          <a:lstStyle>
            <a:lvl1pPr>
              <a:defRPr/>
            </a:lvl1pPr>
          </a:lstStyle>
          <a:p>
            <a:endParaRPr lang="fr-FR"/>
          </a:p>
        </p:txBody>
      </p:sp>
      <p:sp>
        <p:nvSpPr>
          <p:cNvPr id="7"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27337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8" name="Espace réservé du pied de page 4"/>
          <p:cNvSpPr>
            <a:spLocks noGrp="1"/>
          </p:cNvSpPr>
          <p:nvPr>
            <p:ph type="ftr" sz="quarter" idx="11"/>
          </p:nvPr>
        </p:nvSpPr>
        <p:spPr/>
        <p:txBody>
          <a:bodyPr/>
          <a:lstStyle>
            <a:lvl1pPr>
              <a:defRPr/>
            </a:lvl1pPr>
          </a:lstStyle>
          <a:p>
            <a:endParaRPr lang="fr-FR"/>
          </a:p>
        </p:txBody>
      </p:sp>
      <p:sp>
        <p:nvSpPr>
          <p:cNvPr id="9"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1552655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4" name="Espace réservé du pied de page 4"/>
          <p:cNvSpPr>
            <a:spLocks noGrp="1"/>
          </p:cNvSpPr>
          <p:nvPr>
            <p:ph type="ftr" sz="quarter" idx="11"/>
          </p:nvPr>
        </p:nvSpPr>
        <p:spPr/>
        <p:txBody>
          <a:bodyPr/>
          <a:lstStyle>
            <a:lvl1pPr>
              <a:defRPr/>
            </a:lvl1pPr>
          </a:lstStyle>
          <a:p>
            <a:endParaRPr lang="fr-FR"/>
          </a:p>
        </p:txBody>
      </p:sp>
      <p:sp>
        <p:nvSpPr>
          <p:cNvPr id="5"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367010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3" name="Espace réservé du pied de page 4"/>
          <p:cNvSpPr>
            <a:spLocks noGrp="1"/>
          </p:cNvSpPr>
          <p:nvPr>
            <p:ph type="ftr" sz="quarter" idx="11"/>
          </p:nvPr>
        </p:nvSpPr>
        <p:spPr/>
        <p:txBody>
          <a:bodyPr/>
          <a:lstStyle>
            <a:lvl1pPr>
              <a:defRPr/>
            </a:lvl1pPr>
          </a:lstStyle>
          <a:p>
            <a:endParaRPr lang="fr-FR"/>
          </a:p>
        </p:txBody>
      </p:sp>
      <p:sp>
        <p:nvSpPr>
          <p:cNvPr id="4"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321618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6" name="Espace réservé du pied de page 4"/>
          <p:cNvSpPr>
            <a:spLocks noGrp="1"/>
          </p:cNvSpPr>
          <p:nvPr>
            <p:ph type="ftr" sz="quarter" idx="11"/>
          </p:nvPr>
        </p:nvSpPr>
        <p:spPr/>
        <p:txBody>
          <a:bodyPr/>
          <a:lstStyle>
            <a:lvl1pPr>
              <a:defRPr/>
            </a:lvl1pPr>
          </a:lstStyle>
          <a:p>
            <a:endParaRPr lang="fr-FR"/>
          </a:p>
        </p:txBody>
      </p:sp>
      <p:sp>
        <p:nvSpPr>
          <p:cNvPr id="7"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38197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981045B8-8967-4A48-A689-E812289DE6A2}" type="datetimeFigureOut">
              <a:rPr lang="fr-FR" smtClean="0"/>
              <a:t>02/02/2023</a:t>
            </a:fld>
            <a:endParaRPr lang="fr-FR"/>
          </a:p>
        </p:txBody>
      </p:sp>
      <p:sp>
        <p:nvSpPr>
          <p:cNvPr id="6" name="Espace réservé du pied de page 4"/>
          <p:cNvSpPr>
            <a:spLocks noGrp="1"/>
          </p:cNvSpPr>
          <p:nvPr>
            <p:ph type="ftr" sz="quarter" idx="11"/>
          </p:nvPr>
        </p:nvSpPr>
        <p:spPr/>
        <p:txBody>
          <a:bodyPr/>
          <a:lstStyle>
            <a:lvl1pPr>
              <a:defRPr/>
            </a:lvl1pPr>
          </a:lstStyle>
          <a:p>
            <a:endParaRPr lang="fr-FR"/>
          </a:p>
        </p:txBody>
      </p:sp>
      <p:sp>
        <p:nvSpPr>
          <p:cNvPr id="7" name="Espace réservé du numéro de diapositive 5"/>
          <p:cNvSpPr>
            <a:spLocks noGrp="1"/>
          </p:cNvSpPr>
          <p:nvPr>
            <p:ph type="sldNum" sz="quarter" idx="12"/>
          </p:nvPr>
        </p:nvSpPr>
        <p:spPr/>
        <p:txBody>
          <a:bodyPr/>
          <a:lstStyle>
            <a:lvl1pPr>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394745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2051"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fld id="{981045B8-8967-4A48-A689-E812289DE6A2}" type="datetimeFigureOut">
              <a:rPr lang="fr-FR" smtClean="0"/>
              <a:t>02/02/2023</a:t>
            </a:fld>
            <a:endParaRPr lang="fr-FR"/>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pitchFamily="34" charset="0"/>
              </a:defRPr>
            </a:lvl1pPr>
          </a:lstStyle>
          <a:p>
            <a:endParaRPr lang="fr-F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27125AEB-DFCB-4593-BF72-AB7B2D1F2A20}" type="slidenum">
              <a:rPr lang="fr-FR" smtClean="0"/>
              <a:t>‹N°›</a:t>
            </a:fld>
            <a:endParaRPr lang="fr-FR"/>
          </a:p>
        </p:txBody>
      </p:sp>
    </p:spTree>
    <p:extLst>
      <p:ext uri="{BB962C8B-B14F-4D97-AF65-F5344CB8AC3E}">
        <p14:creationId xmlns:p14="http://schemas.microsoft.com/office/powerpoint/2010/main" val="426534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152400"/>
            <a:ext cx="10972800" cy="990600"/>
          </a:xfrm>
          <a:prstGeom prst="rect">
            <a:avLst/>
          </a:prstGeom>
        </p:spPr>
        <p:txBody>
          <a:bodyPr vert="horz"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a:defRPr/>
            </a:pPr>
            <a:endParaRPr lang="fr-FR"/>
          </a:p>
        </p:txBody>
      </p:sp>
      <p:sp>
        <p:nvSpPr>
          <p:cNvPr id="3" name="Espace réservé du pied de page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defRPr/>
            </a:pPr>
            <a:r>
              <a:rPr lang="fr-FR"/>
              <a:t>2018-2019</a:t>
            </a:r>
          </a:p>
        </p:txBody>
      </p:sp>
      <p:sp>
        <p:nvSpPr>
          <p:cNvPr id="23" name="Espace réservé du numéro de diapositive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defRPr/>
            </a:pPr>
            <a:fld id="{5B16E380-FFEC-4B4E-84C0-B3E244C50D78}" type="slidenum">
              <a:rPr lang="fr-FR" smtClean="0"/>
              <a:pPr>
                <a:defRPr/>
              </a:pPr>
              <a:t>‹N°›</a:t>
            </a:fld>
            <a:endParaRPr lang="fr-FR"/>
          </a:p>
        </p:txBody>
      </p:sp>
      <p:sp>
        <p:nvSpPr>
          <p:cNvPr id="28" name="Connecteur droit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9914759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Mliki.hazar@gmail.com" TargetMode="Externa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a:extLst>
              <a:ext uri="{FF2B5EF4-FFF2-40B4-BE49-F238E27FC236}">
                <a16:creationId xmlns:a16="http://schemas.microsoft.com/office/drawing/2014/main" id="{9FB0D29C-1C04-0D7A-1A21-DC133D67FAC7}"/>
              </a:ext>
            </a:extLst>
          </p:cNvPr>
          <p:cNvSpPr>
            <a:spLocks noGrp="1" noChangeArrowheads="1"/>
          </p:cNvSpPr>
          <p:nvPr>
            <p:ph type="title"/>
          </p:nvPr>
        </p:nvSpPr>
        <p:spPr/>
        <p:txBody>
          <a:bodyPr>
            <a:normAutofit fontScale="90000"/>
          </a:bodyPr>
          <a:lstStyle/>
          <a:p>
            <a:pPr marL="173038" lvl="1" algn="ctr" fontAlgn="auto">
              <a:lnSpc>
                <a:spcPct val="200000"/>
              </a:lnSpc>
              <a:spcAft>
                <a:spcPts val="0"/>
              </a:spcAft>
              <a:defRPr/>
            </a:pPr>
            <a:r>
              <a:rPr lang="fr-FR" sz="4000" dirty="0">
                <a:solidFill>
                  <a:srgbClr val="002060"/>
                </a:solidFill>
                <a:latin typeface="+mj-lt"/>
              </a:rPr>
              <a:t>Chapitre 1 : Gestion des exceptions </a:t>
            </a:r>
          </a:p>
        </p:txBody>
      </p:sp>
      <p:sp>
        <p:nvSpPr>
          <p:cNvPr id="3" name="Espace réservé du texte 2">
            <a:extLst>
              <a:ext uri="{FF2B5EF4-FFF2-40B4-BE49-F238E27FC236}">
                <a16:creationId xmlns:a16="http://schemas.microsoft.com/office/drawing/2014/main" id="{3E9B96B9-9343-158E-5B59-A59A26A9814D}"/>
              </a:ext>
            </a:extLst>
          </p:cNvPr>
          <p:cNvSpPr>
            <a:spLocks noGrp="1"/>
          </p:cNvSpPr>
          <p:nvPr>
            <p:ph type="body" idx="1"/>
          </p:nvPr>
        </p:nvSpPr>
        <p:spPr/>
        <p:txBody>
          <a:bodyPr>
            <a:normAutofit/>
          </a:bodyPr>
          <a:lstStyle/>
          <a:p>
            <a:pPr algn="ctr" fontAlgn="auto">
              <a:spcAft>
                <a:spcPts val="0"/>
              </a:spcAft>
              <a:buFont typeface="Wingdings 3"/>
              <a:buNone/>
              <a:defRPr/>
            </a:pPr>
            <a:r>
              <a:rPr lang="fr-FR" sz="2400" dirty="0">
                <a:solidFill>
                  <a:srgbClr val="0070C0"/>
                </a:solidFill>
                <a:latin typeface="+mj-lt"/>
              </a:rPr>
              <a:t>Dr. Hazar MLIKI</a:t>
            </a:r>
          </a:p>
          <a:p>
            <a:pPr algn="ctr" fontAlgn="auto">
              <a:spcAft>
                <a:spcPts val="0"/>
              </a:spcAft>
              <a:buFont typeface="Wingdings 3"/>
              <a:buNone/>
              <a:defRPr/>
            </a:pPr>
            <a:r>
              <a:rPr lang="fr-FR" sz="1800" dirty="0">
                <a:hlinkClick r:id="rId2"/>
              </a:rPr>
              <a:t>mliki.hazar@gmail.com</a:t>
            </a:r>
            <a:r>
              <a:rPr lang="fr-FR" sz="1800" dirty="0"/>
              <a:t> </a:t>
            </a:r>
          </a:p>
        </p:txBody>
      </p:sp>
      <p:pic>
        <p:nvPicPr>
          <p:cNvPr id="17412" name="Image 7">
            <a:extLst>
              <a:ext uri="{FF2B5EF4-FFF2-40B4-BE49-F238E27FC236}">
                <a16:creationId xmlns:a16="http://schemas.microsoft.com/office/drawing/2014/main" id="{8F75DDA8-C1C0-A5CC-B7EB-E81B7F82B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6" y="42863"/>
            <a:ext cx="304287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98A2DD-A91B-A78A-489B-68407583D847}"/>
              </a:ext>
            </a:extLst>
          </p:cNvPr>
          <p:cNvSpPr>
            <a:spLocks noGrp="1"/>
          </p:cNvSpPr>
          <p:nvPr>
            <p:ph type="title"/>
          </p:nvPr>
        </p:nvSpPr>
        <p:spPr/>
        <p:txBody>
          <a:bodyPr/>
          <a:lstStyle/>
          <a:p>
            <a:pPr algn="ctr"/>
            <a:r>
              <a:rPr lang="fr-FR" dirty="0" err="1"/>
              <a:t>Unchecked</a:t>
            </a:r>
            <a:r>
              <a:rPr lang="fr-FR" dirty="0"/>
              <a:t> Exceptions : Exemple</a:t>
            </a:r>
          </a:p>
        </p:txBody>
      </p:sp>
      <p:sp>
        <p:nvSpPr>
          <p:cNvPr id="3" name="Espace réservé du numéro de diapositive 2">
            <a:extLst>
              <a:ext uri="{FF2B5EF4-FFF2-40B4-BE49-F238E27FC236}">
                <a16:creationId xmlns:a16="http://schemas.microsoft.com/office/drawing/2014/main" id="{BD631D29-04E2-135D-0F46-5DE806E5CE75}"/>
              </a:ext>
            </a:extLst>
          </p:cNvPr>
          <p:cNvSpPr>
            <a:spLocks noGrp="1"/>
          </p:cNvSpPr>
          <p:nvPr>
            <p:ph type="sldNum" sz="quarter" idx="12"/>
          </p:nvPr>
        </p:nvSpPr>
        <p:spPr/>
        <p:txBody>
          <a:bodyPr/>
          <a:lstStyle/>
          <a:p>
            <a:pPr>
              <a:defRPr/>
            </a:pPr>
            <a:fld id="{7037C62F-8C80-485A-A640-1D6198FED180}" type="slidenum">
              <a:rPr lang="fr-FR" smtClean="0"/>
              <a:pPr>
                <a:defRPr/>
              </a:pPr>
              <a:t>10</a:t>
            </a:fld>
            <a:endParaRPr lang="fr-FR"/>
          </a:p>
        </p:txBody>
      </p:sp>
      <p:sp>
        <p:nvSpPr>
          <p:cNvPr id="4" name="Espace réservé du contenu 3">
            <a:extLst>
              <a:ext uri="{FF2B5EF4-FFF2-40B4-BE49-F238E27FC236}">
                <a16:creationId xmlns:a16="http://schemas.microsoft.com/office/drawing/2014/main" id="{BA51E159-BB83-4EDF-10EC-5CB067F852A7}"/>
              </a:ext>
            </a:extLst>
          </p:cNvPr>
          <p:cNvSpPr>
            <a:spLocks noGrp="1"/>
          </p:cNvSpPr>
          <p:nvPr>
            <p:ph sz="quarter" idx="1"/>
          </p:nvPr>
        </p:nvSpPr>
        <p:spPr>
          <a:xfrm>
            <a:off x="609600" y="1524000"/>
            <a:ext cx="10972800" cy="5008880"/>
          </a:xfrm>
        </p:spPr>
        <p:txBody>
          <a:bodyPr>
            <a:normAutofit/>
          </a:bodyPr>
          <a:lstStyle/>
          <a:p>
            <a:pPr algn="just">
              <a:lnSpc>
                <a:spcPct val="120000"/>
              </a:lnSpc>
              <a:spcAft>
                <a:spcPts val="600"/>
              </a:spcAft>
            </a:pPr>
            <a:r>
              <a:rPr lang="fr-FR" sz="2000" dirty="0">
                <a:solidFill>
                  <a:srgbClr val="002060"/>
                </a:solidFill>
                <a:latin typeface="+mj-lt"/>
              </a:rPr>
              <a:t>Soit un tableau de taille 5 et on souhaite accéder au 7</a:t>
            </a:r>
            <a:r>
              <a:rPr lang="fr-FR" sz="2000" baseline="30000" dirty="0">
                <a:solidFill>
                  <a:srgbClr val="002060"/>
                </a:solidFill>
                <a:latin typeface="+mj-lt"/>
              </a:rPr>
              <a:t>ème</a:t>
            </a:r>
            <a:r>
              <a:rPr lang="fr-FR" sz="2000" dirty="0">
                <a:solidFill>
                  <a:srgbClr val="002060"/>
                </a:solidFill>
                <a:latin typeface="+mj-lt"/>
              </a:rPr>
              <a:t> élément du tableau, ou avec un index négatif comme -5 </a:t>
            </a:r>
            <a:r>
              <a:rPr lang="fr-FR" sz="2000" dirty="0">
                <a:solidFill>
                  <a:srgbClr val="002060"/>
                </a:solidFill>
                <a:latin typeface="+mj-lt"/>
                <a:sym typeface="Wingdings" panose="05000000000000000000" pitchFamily="2" charset="2"/>
              </a:rPr>
              <a:t> U</a:t>
            </a:r>
            <a:r>
              <a:rPr lang="fr-FR" sz="2000" dirty="0">
                <a:solidFill>
                  <a:srgbClr val="002060"/>
                </a:solidFill>
                <a:latin typeface="+mj-lt"/>
              </a:rPr>
              <a:t>ne exception </a:t>
            </a:r>
            <a:r>
              <a:rPr lang="fr-FR" sz="2000" dirty="0" err="1">
                <a:solidFill>
                  <a:srgbClr val="0070C0"/>
                </a:solidFill>
                <a:latin typeface="+mj-lt"/>
              </a:rPr>
              <a:t>ArrayIndexOutOfBounds</a:t>
            </a:r>
            <a:r>
              <a:rPr lang="fr-FR" sz="2000" dirty="0">
                <a:solidFill>
                  <a:srgbClr val="0070C0"/>
                </a:solidFill>
                <a:latin typeface="+mj-lt"/>
              </a:rPr>
              <a:t>.</a:t>
            </a:r>
          </a:p>
          <a:p>
            <a:pPr marL="355600" indent="0" algn="just">
              <a:buNone/>
            </a:pPr>
            <a:r>
              <a:rPr lang="fr-FR" sz="2000" dirty="0">
                <a:solidFill>
                  <a:srgbClr val="002060"/>
                </a:solidFill>
                <a:latin typeface="Consolas" panose="020B0609020204030204" pitchFamily="49" charset="0"/>
              </a:rPr>
              <a:t>public class </a:t>
            </a:r>
            <a:r>
              <a:rPr lang="fr-FR" sz="2000" dirty="0" err="1">
                <a:solidFill>
                  <a:srgbClr val="0070C0"/>
                </a:solidFill>
                <a:latin typeface="Consolas" panose="020B0609020204030204" pitchFamily="49" charset="0"/>
              </a:rPr>
              <a:t>UnCheckedExceptions</a:t>
            </a:r>
            <a:endParaRPr lang="fr-FR" sz="2000" dirty="0">
              <a:solidFill>
                <a:srgbClr val="0070C0"/>
              </a:solidFill>
              <a:latin typeface="Consolas" panose="020B0609020204030204" pitchFamily="49" charset="0"/>
            </a:endParaRPr>
          </a:p>
          <a:p>
            <a:pPr marL="355600" indent="0" algn="just">
              <a:buNone/>
            </a:pPr>
            <a:r>
              <a:rPr lang="fr-FR" sz="2000" dirty="0">
                <a:solidFill>
                  <a:srgbClr val="002060"/>
                </a:solidFill>
                <a:latin typeface="Consolas" panose="020B0609020204030204" pitchFamily="49" charset="0"/>
              </a:rPr>
              <a:t>{</a:t>
            </a:r>
          </a:p>
          <a:p>
            <a:pPr marL="355600" indent="0" algn="just">
              <a:buNone/>
            </a:pPr>
            <a:r>
              <a:rPr lang="fr-FR" sz="2000" dirty="0">
                <a:solidFill>
                  <a:srgbClr val="002060"/>
                </a:solidFill>
                <a:latin typeface="Consolas" panose="020B0609020204030204" pitchFamily="49" charset="0"/>
              </a:rPr>
              <a:t>  public </a:t>
            </a:r>
            <a:r>
              <a:rPr lang="fr-FR" sz="2000" dirty="0" err="1">
                <a:solidFill>
                  <a:srgbClr val="002060"/>
                </a:solidFill>
                <a:latin typeface="Consolas" panose="020B0609020204030204" pitchFamily="49" charset="0"/>
              </a:rPr>
              <a:t>static</a:t>
            </a:r>
            <a:r>
              <a:rPr lang="fr-FR" sz="2000" dirty="0">
                <a:solidFill>
                  <a:srgbClr val="002060"/>
                </a:solidFill>
                <a:latin typeface="Consolas" panose="020B0609020204030204" pitchFamily="49" charset="0"/>
              </a:rPr>
              <a:t> </a:t>
            </a:r>
            <a:r>
              <a:rPr lang="fr-FR" sz="2000" dirty="0" err="1">
                <a:solidFill>
                  <a:srgbClr val="002060"/>
                </a:solidFill>
                <a:latin typeface="Consolas" panose="020B0609020204030204" pitchFamily="49" charset="0"/>
              </a:rPr>
              <a:t>void</a:t>
            </a:r>
            <a:r>
              <a:rPr lang="fr-FR" sz="2000" dirty="0">
                <a:solidFill>
                  <a:srgbClr val="002060"/>
                </a:solidFill>
                <a:latin typeface="Consolas" panose="020B0609020204030204" pitchFamily="49" charset="0"/>
              </a:rPr>
              <a:t> main(String args[])</a:t>
            </a:r>
          </a:p>
          <a:p>
            <a:pPr marL="355600" indent="0" algn="just">
              <a:buNone/>
            </a:pPr>
            <a:r>
              <a:rPr lang="fr-FR" sz="2000" dirty="0">
                <a:solidFill>
                  <a:srgbClr val="002060"/>
                </a:solidFill>
                <a:latin typeface="Consolas" panose="020B0609020204030204" pitchFamily="49" charset="0"/>
              </a:rPr>
              <a:t>  {</a:t>
            </a:r>
          </a:p>
          <a:p>
            <a:pPr marL="355600" indent="0" algn="just">
              <a:buNone/>
            </a:pPr>
            <a:r>
              <a:rPr lang="fr-FR" sz="2000" dirty="0">
                <a:solidFill>
                  <a:srgbClr val="002060"/>
                </a:solidFill>
                <a:latin typeface="Consolas" panose="020B0609020204030204" pitchFamily="49" charset="0"/>
              </a:rPr>
              <a:t>    //</a:t>
            </a:r>
            <a:r>
              <a:rPr lang="fr-FR" sz="2000" dirty="0" err="1">
                <a:solidFill>
                  <a:srgbClr val="002060"/>
                </a:solidFill>
                <a:latin typeface="Consolas" panose="020B0609020204030204" pitchFamily="49" charset="0"/>
              </a:rPr>
              <a:t>ArrayIndexOutOfBoundsException</a:t>
            </a:r>
            <a:endParaRPr lang="fr-FR" sz="2000" dirty="0">
              <a:solidFill>
                <a:srgbClr val="002060"/>
              </a:solidFill>
              <a:latin typeface="Consolas" panose="020B0609020204030204" pitchFamily="49" charset="0"/>
            </a:endParaRPr>
          </a:p>
          <a:p>
            <a:pPr marL="355600" indent="0" algn="just">
              <a:buNone/>
            </a:pPr>
            <a:r>
              <a:rPr lang="fr-FR" sz="2000" dirty="0">
                <a:solidFill>
                  <a:srgbClr val="002060"/>
                </a:solidFill>
                <a:latin typeface="Consolas" panose="020B0609020204030204" pitchFamily="49" charset="0"/>
              </a:rPr>
              <a:t>    </a:t>
            </a:r>
            <a:r>
              <a:rPr lang="fr-FR" sz="2000" dirty="0" err="1">
                <a:solidFill>
                  <a:srgbClr val="002060"/>
                </a:solidFill>
                <a:latin typeface="Consolas" panose="020B0609020204030204" pitchFamily="49" charset="0"/>
              </a:rPr>
              <a:t>int</a:t>
            </a:r>
            <a:r>
              <a:rPr lang="fr-FR" sz="2000" dirty="0">
                <a:solidFill>
                  <a:srgbClr val="002060"/>
                </a:solidFill>
                <a:latin typeface="Consolas" panose="020B0609020204030204" pitchFamily="49" charset="0"/>
              </a:rPr>
              <a:t> </a:t>
            </a:r>
            <a:r>
              <a:rPr lang="fr-FR" sz="2000" dirty="0" err="1">
                <a:solidFill>
                  <a:srgbClr val="002060"/>
                </a:solidFill>
                <a:latin typeface="Consolas" panose="020B0609020204030204" pitchFamily="49" charset="0"/>
              </a:rPr>
              <a:t>array</a:t>
            </a:r>
            <a:r>
              <a:rPr lang="fr-FR" sz="2000" dirty="0">
                <a:solidFill>
                  <a:srgbClr val="002060"/>
                </a:solidFill>
                <a:latin typeface="Consolas" panose="020B0609020204030204" pitchFamily="49" charset="0"/>
              </a:rPr>
              <a:t>[] = {1, 2, 3, 4, 5};</a:t>
            </a:r>
          </a:p>
          <a:p>
            <a:pPr marL="355600" indent="0" algn="just">
              <a:buNone/>
            </a:pPr>
            <a:r>
              <a:rPr lang="fr-FR" sz="2000" dirty="0">
                <a:solidFill>
                  <a:srgbClr val="002060"/>
                </a:solidFill>
                <a:latin typeface="Consolas" panose="020B0609020204030204" pitchFamily="49" charset="0"/>
              </a:rPr>
              <a:t>    </a:t>
            </a:r>
            <a:r>
              <a:rPr lang="fr-FR" sz="2000" dirty="0" err="1">
                <a:solidFill>
                  <a:srgbClr val="002060"/>
                </a:solidFill>
                <a:latin typeface="Consolas" panose="020B0609020204030204" pitchFamily="49" charset="0"/>
              </a:rPr>
              <a:t>System.out.println</a:t>
            </a:r>
            <a:r>
              <a:rPr lang="fr-FR" sz="2000" dirty="0">
                <a:solidFill>
                  <a:srgbClr val="002060"/>
                </a:solidFill>
                <a:latin typeface="Consolas" panose="020B0609020204030204" pitchFamily="49" charset="0"/>
              </a:rPr>
              <a:t>(</a:t>
            </a:r>
            <a:r>
              <a:rPr lang="fr-FR" sz="2000" dirty="0" err="1">
                <a:solidFill>
                  <a:srgbClr val="002060"/>
                </a:solidFill>
                <a:latin typeface="Consolas" panose="020B0609020204030204" pitchFamily="49" charset="0"/>
              </a:rPr>
              <a:t>array</a:t>
            </a:r>
            <a:r>
              <a:rPr lang="fr-FR" sz="2000" dirty="0">
                <a:solidFill>
                  <a:srgbClr val="002060"/>
                </a:solidFill>
                <a:latin typeface="Consolas" panose="020B0609020204030204" pitchFamily="49" charset="0"/>
              </a:rPr>
              <a:t>[7]);</a:t>
            </a:r>
          </a:p>
          <a:p>
            <a:pPr marL="355600" indent="0" algn="just">
              <a:buNone/>
            </a:pPr>
            <a:endParaRPr lang="fr-FR" sz="2000" dirty="0">
              <a:solidFill>
                <a:srgbClr val="002060"/>
              </a:solidFill>
              <a:latin typeface="Consolas" panose="020B0609020204030204" pitchFamily="49" charset="0"/>
            </a:endParaRPr>
          </a:p>
          <a:p>
            <a:pPr marL="355600" indent="0" algn="just">
              <a:buNone/>
            </a:pPr>
            <a:r>
              <a:rPr lang="fr-FR" sz="2000" dirty="0">
                <a:solidFill>
                  <a:srgbClr val="002060"/>
                </a:solidFill>
                <a:latin typeface="Consolas" panose="020B0609020204030204" pitchFamily="49" charset="0"/>
              </a:rPr>
              <a:t>  }</a:t>
            </a:r>
          </a:p>
          <a:p>
            <a:pPr marL="355600" indent="0" algn="just">
              <a:buNone/>
            </a:pPr>
            <a:r>
              <a:rPr lang="fr-FR" sz="2000" dirty="0">
                <a:solidFill>
                  <a:srgbClr val="002060"/>
                </a:solidFill>
                <a:latin typeface="Consolas" panose="020B0609020204030204" pitchFamily="49" charset="0"/>
              </a:rPr>
              <a:t>}</a:t>
            </a:r>
          </a:p>
        </p:txBody>
      </p:sp>
      <p:pic>
        <p:nvPicPr>
          <p:cNvPr id="6" name="Image 5">
            <a:extLst>
              <a:ext uri="{FF2B5EF4-FFF2-40B4-BE49-F238E27FC236}">
                <a16:creationId xmlns:a16="http://schemas.microsoft.com/office/drawing/2014/main" id="{BC34EDBA-A41C-AD05-16C9-8F993D3F46F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551231" y="5756842"/>
            <a:ext cx="10600129" cy="587209"/>
          </a:xfrm>
          <a:prstGeom prst="rect">
            <a:avLst/>
          </a:prstGeom>
        </p:spPr>
      </p:pic>
    </p:spTree>
    <p:extLst>
      <p:ext uri="{BB962C8B-B14F-4D97-AF65-F5344CB8AC3E}">
        <p14:creationId xmlns:p14="http://schemas.microsoft.com/office/powerpoint/2010/main" val="382039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747E8-BB7B-513E-4330-3BF58C11814E}"/>
              </a:ext>
            </a:extLst>
          </p:cNvPr>
          <p:cNvSpPr>
            <a:spLocks noGrp="1"/>
          </p:cNvSpPr>
          <p:nvPr>
            <p:ph type="title"/>
          </p:nvPr>
        </p:nvSpPr>
        <p:spPr/>
        <p:txBody>
          <a:bodyPr/>
          <a:lstStyle/>
          <a:p>
            <a:pPr algn="ctr"/>
            <a:r>
              <a:rPr lang="fr-FR" dirty="0"/>
              <a:t>Erreurs</a:t>
            </a:r>
          </a:p>
        </p:txBody>
      </p:sp>
      <p:sp>
        <p:nvSpPr>
          <p:cNvPr id="3" name="Espace réservé du numéro de diapositive 2">
            <a:extLst>
              <a:ext uri="{FF2B5EF4-FFF2-40B4-BE49-F238E27FC236}">
                <a16:creationId xmlns:a16="http://schemas.microsoft.com/office/drawing/2014/main" id="{6F68C4F3-8ECB-B5C4-565E-442202B7BF80}"/>
              </a:ext>
            </a:extLst>
          </p:cNvPr>
          <p:cNvSpPr>
            <a:spLocks noGrp="1"/>
          </p:cNvSpPr>
          <p:nvPr>
            <p:ph type="sldNum" sz="quarter" idx="12"/>
          </p:nvPr>
        </p:nvSpPr>
        <p:spPr/>
        <p:txBody>
          <a:bodyPr/>
          <a:lstStyle/>
          <a:p>
            <a:pPr>
              <a:defRPr/>
            </a:pPr>
            <a:fld id="{7037C62F-8C80-485A-A640-1D6198FED180}" type="slidenum">
              <a:rPr lang="fr-FR" smtClean="0"/>
              <a:pPr>
                <a:defRPr/>
              </a:pPr>
              <a:t>11</a:t>
            </a:fld>
            <a:endParaRPr lang="fr-FR"/>
          </a:p>
        </p:txBody>
      </p:sp>
      <p:sp>
        <p:nvSpPr>
          <p:cNvPr id="4" name="Espace réservé du contenu 3">
            <a:extLst>
              <a:ext uri="{FF2B5EF4-FFF2-40B4-BE49-F238E27FC236}">
                <a16:creationId xmlns:a16="http://schemas.microsoft.com/office/drawing/2014/main" id="{D47C0EE2-D513-E7F3-BE7D-399D4EC5B8BE}"/>
              </a:ext>
            </a:extLst>
          </p:cNvPr>
          <p:cNvSpPr>
            <a:spLocks noGrp="1"/>
          </p:cNvSpPr>
          <p:nvPr>
            <p:ph sz="quarter" idx="1"/>
          </p:nvPr>
        </p:nvSpPr>
        <p:spPr>
          <a:xfrm>
            <a:off x="609600" y="1618734"/>
            <a:ext cx="10972800" cy="4737616"/>
          </a:xfrm>
        </p:spPr>
        <p:txBody>
          <a:bodyPr>
            <a:normAutofit/>
          </a:bodyPr>
          <a:lstStyle/>
          <a:p>
            <a:pPr algn="just">
              <a:spcAft>
                <a:spcPts val="600"/>
              </a:spcAft>
            </a:pPr>
            <a:r>
              <a:rPr lang="fr-FR" sz="2200" dirty="0">
                <a:solidFill>
                  <a:srgbClr val="002060"/>
                </a:solidFill>
                <a:latin typeface="+mj-lt"/>
              </a:rPr>
              <a:t>Une erreur n'est pas une exception mais elle est souvent considérée comme un type d'exception. </a:t>
            </a:r>
          </a:p>
          <a:p>
            <a:pPr algn="just">
              <a:spcAft>
                <a:spcPts val="600"/>
              </a:spcAft>
            </a:pPr>
            <a:r>
              <a:rPr lang="fr-FR" sz="2200" dirty="0">
                <a:solidFill>
                  <a:srgbClr val="002060"/>
                </a:solidFill>
                <a:latin typeface="+mj-lt"/>
              </a:rPr>
              <a:t>Une erreur est un </a:t>
            </a:r>
            <a:r>
              <a:rPr lang="fr-FR" sz="2200" dirty="0">
                <a:solidFill>
                  <a:srgbClr val="0070C0"/>
                </a:solidFill>
                <a:latin typeface="+mj-lt"/>
              </a:rPr>
              <a:t>problème grave </a:t>
            </a:r>
            <a:r>
              <a:rPr lang="fr-FR" sz="2200" dirty="0">
                <a:solidFill>
                  <a:srgbClr val="002060"/>
                </a:solidFill>
                <a:latin typeface="+mj-lt"/>
              </a:rPr>
              <a:t>ou une situation impossible à récupérer pour un utilisateur ou un développeur.</a:t>
            </a:r>
          </a:p>
          <a:p>
            <a:pPr algn="just">
              <a:spcAft>
                <a:spcPts val="600"/>
              </a:spcAft>
            </a:pPr>
            <a:r>
              <a:rPr lang="fr-FR" sz="2200" dirty="0">
                <a:solidFill>
                  <a:srgbClr val="002060"/>
                </a:solidFill>
                <a:latin typeface="+mj-lt"/>
              </a:rPr>
              <a:t>La cause des erreurs en Java : un utilisateur néglige un code ou s'occupe rarement d'une erreur (une file d'attente est pleine et qu'un débordement se produit).</a:t>
            </a:r>
          </a:p>
          <a:p>
            <a:pPr algn="just">
              <a:spcAft>
                <a:spcPts val="600"/>
              </a:spcAft>
            </a:pPr>
            <a:r>
              <a:rPr lang="fr-FR" sz="2200" dirty="0">
                <a:solidFill>
                  <a:srgbClr val="002060"/>
                </a:solidFill>
                <a:latin typeface="+mj-lt"/>
              </a:rPr>
              <a:t>Exemples d’erreurs en Java :</a:t>
            </a:r>
          </a:p>
          <a:p>
            <a:pPr marL="539750" indent="-273050" algn="just">
              <a:spcAft>
                <a:spcPts val="600"/>
              </a:spcAft>
              <a:buFont typeface="Arial" panose="020B0604020202020204" pitchFamily="34" charset="0"/>
              <a:buChar char="•"/>
            </a:pPr>
            <a:r>
              <a:rPr lang="fr-FR" sz="2200" dirty="0" err="1">
                <a:solidFill>
                  <a:srgbClr val="002060"/>
                </a:solidFill>
                <a:latin typeface="+mj-lt"/>
              </a:rPr>
              <a:t>VirtualMachineError</a:t>
            </a:r>
            <a:r>
              <a:rPr lang="fr-FR" sz="2200" dirty="0">
                <a:solidFill>
                  <a:srgbClr val="002060"/>
                </a:solidFill>
                <a:latin typeface="+mj-lt"/>
              </a:rPr>
              <a:t>, </a:t>
            </a:r>
          </a:p>
          <a:p>
            <a:pPr marL="539750" indent="-273050" algn="just">
              <a:spcAft>
                <a:spcPts val="600"/>
              </a:spcAft>
              <a:buFont typeface="Arial" panose="020B0604020202020204" pitchFamily="34" charset="0"/>
              <a:buChar char="•"/>
            </a:pPr>
            <a:r>
              <a:rPr lang="fr-FR" sz="2200" dirty="0" err="1">
                <a:solidFill>
                  <a:srgbClr val="002060"/>
                </a:solidFill>
                <a:latin typeface="+mj-lt"/>
              </a:rPr>
              <a:t>OutOfMemoryError</a:t>
            </a:r>
            <a:r>
              <a:rPr lang="fr-FR" sz="2200" dirty="0">
                <a:solidFill>
                  <a:srgbClr val="002060"/>
                </a:solidFill>
                <a:latin typeface="+mj-lt"/>
              </a:rPr>
              <a:t>, </a:t>
            </a:r>
          </a:p>
          <a:p>
            <a:pPr marL="539750" indent="-273050" algn="just">
              <a:spcAft>
                <a:spcPts val="600"/>
              </a:spcAft>
              <a:buFont typeface="Arial" panose="020B0604020202020204" pitchFamily="34" charset="0"/>
              <a:buChar char="•"/>
            </a:pPr>
            <a:r>
              <a:rPr lang="fr-FR" sz="2200" dirty="0" err="1">
                <a:solidFill>
                  <a:srgbClr val="002060"/>
                </a:solidFill>
                <a:latin typeface="+mj-lt"/>
              </a:rPr>
              <a:t>AssertionError</a:t>
            </a:r>
            <a:r>
              <a:rPr lang="fr-FR" sz="2200" dirty="0">
                <a:solidFill>
                  <a:srgbClr val="002060"/>
                </a:solidFill>
                <a:latin typeface="+mj-lt"/>
              </a:rPr>
              <a:t>, etc.</a:t>
            </a:r>
          </a:p>
        </p:txBody>
      </p:sp>
    </p:spTree>
    <p:extLst>
      <p:ext uri="{BB962C8B-B14F-4D97-AF65-F5344CB8AC3E}">
        <p14:creationId xmlns:p14="http://schemas.microsoft.com/office/powerpoint/2010/main" val="350748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9445A-83CA-52FE-69A8-5A08B749B126}"/>
              </a:ext>
            </a:extLst>
          </p:cNvPr>
          <p:cNvSpPr>
            <a:spLocks noGrp="1"/>
          </p:cNvSpPr>
          <p:nvPr>
            <p:ph type="title"/>
          </p:nvPr>
        </p:nvSpPr>
        <p:spPr/>
        <p:txBody>
          <a:bodyPr/>
          <a:lstStyle/>
          <a:p>
            <a:pPr algn="ctr"/>
            <a:r>
              <a:rPr lang="fr-FR" dirty="0"/>
              <a:t>Erreurs : Exemple</a:t>
            </a:r>
          </a:p>
        </p:txBody>
      </p:sp>
      <p:sp>
        <p:nvSpPr>
          <p:cNvPr id="3" name="Espace réservé du numéro de diapositive 2">
            <a:extLst>
              <a:ext uri="{FF2B5EF4-FFF2-40B4-BE49-F238E27FC236}">
                <a16:creationId xmlns:a16="http://schemas.microsoft.com/office/drawing/2014/main" id="{EF0B5CAD-8B2C-6382-7B51-2BFA56B0E621}"/>
              </a:ext>
            </a:extLst>
          </p:cNvPr>
          <p:cNvSpPr>
            <a:spLocks noGrp="1"/>
          </p:cNvSpPr>
          <p:nvPr>
            <p:ph type="sldNum" sz="quarter" idx="12"/>
          </p:nvPr>
        </p:nvSpPr>
        <p:spPr/>
        <p:txBody>
          <a:bodyPr/>
          <a:lstStyle/>
          <a:p>
            <a:pPr>
              <a:defRPr/>
            </a:pPr>
            <a:fld id="{7037C62F-8C80-485A-A640-1D6198FED180}" type="slidenum">
              <a:rPr lang="fr-FR" smtClean="0"/>
              <a:pPr>
                <a:defRPr/>
              </a:pPr>
              <a:t>12</a:t>
            </a:fld>
            <a:endParaRPr lang="fr-FR"/>
          </a:p>
        </p:txBody>
      </p:sp>
      <p:sp>
        <p:nvSpPr>
          <p:cNvPr id="4" name="Espace réservé du contenu 3">
            <a:extLst>
              <a:ext uri="{FF2B5EF4-FFF2-40B4-BE49-F238E27FC236}">
                <a16:creationId xmlns:a16="http://schemas.microsoft.com/office/drawing/2014/main" id="{F547633F-A055-4BD8-5D07-F5B24CD2DEC5}"/>
              </a:ext>
            </a:extLst>
          </p:cNvPr>
          <p:cNvSpPr>
            <a:spLocks noGrp="1"/>
          </p:cNvSpPr>
          <p:nvPr>
            <p:ph sz="quarter" idx="1"/>
          </p:nvPr>
        </p:nvSpPr>
        <p:spPr>
          <a:xfrm>
            <a:off x="609600" y="1641764"/>
            <a:ext cx="10972800" cy="4515196"/>
          </a:xfrm>
        </p:spPr>
        <p:txBody>
          <a:bodyPr>
            <a:normAutofit/>
          </a:bodyPr>
          <a:lstStyle/>
          <a:p>
            <a:pPr algn="just">
              <a:spcAft>
                <a:spcPts val="600"/>
              </a:spcAft>
            </a:pPr>
            <a:r>
              <a:rPr lang="fr-FR" sz="2400" dirty="0">
                <a:solidFill>
                  <a:srgbClr val="002060"/>
                </a:solidFill>
                <a:latin typeface="+mj-lt"/>
              </a:rPr>
              <a:t>Un programme tente d'allouer de la mémoire à partir de la JVM mais il n'y a pas assez d'espace pour satisfaire la demande de l'utilisateur. </a:t>
            </a:r>
          </a:p>
          <a:p>
            <a:pPr algn="just">
              <a:spcAft>
                <a:spcPts val="600"/>
              </a:spcAft>
            </a:pPr>
            <a:r>
              <a:rPr lang="fr-FR" sz="2400" dirty="0">
                <a:solidFill>
                  <a:srgbClr val="002060"/>
                </a:solidFill>
                <a:latin typeface="+mj-lt"/>
              </a:rPr>
              <a:t>Un programme essaie de charger un fichier de classe en appelant la méthode </a:t>
            </a:r>
            <a:r>
              <a:rPr lang="fr-FR" sz="2400" dirty="0" err="1">
                <a:solidFill>
                  <a:srgbClr val="002060"/>
                </a:solidFill>
                <a:latin typeface="+mj-lt"/>
              </a:rPr>
              <a:t>Class.forName</a:t>
            </a:r>
            <a:r>
              <a:rPr lang="fr-FR" sz="2400" dirty="0">
                <a:solidFill>
                  <a:srgbClr val="002060"/>
                </a:solidFill>
                <a:latin typeface="+mj-lt"/>
              </a:rPr>
              <a:t>() et que le fichier de classe est corrompu. </a:t>
            </a:r>
          </a:p>
          <a:p>
            <a:pPr algn="just">
              <a:spcAft>
                <a:spcPts val="600"/>
              </a:spcAft>
            </a:pPr>
            <a:endParaRPr lang="fr-FR" sz="2400" dirty="0"/>
          </a:p>
        </p:txBody>
      </p:sp>
    </p:spTree>
    <p:extLst>
      <p:ext uri="{BB962C8B-B14F-4D97-AF65-F5344CB8AC3E}">
        <p14:creationId xmlns:p14="http://schemas.microsoft.com/office/powerpoint/2010/main" val="299758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C104E1-4F58-3397-309E-1B438CAE9BEE}"/>
              </a:ext>
            </a:extLst>
          </p:cNvPr>
          <p:cNvSpPr>
            <a:spLocks noGrp="1"/>
          </p:cNvSpPr>
          <p:nvPr>
            <p:ph type="title"/>
          </p:nvPr>
        </p:nvSpPr>
        <p:spPr/>
        <p:txBody>
          <a:bodyPr/>
          <a:lstStyle/>
          <a:p>
            <a:pPr algn="ctr"/>
            <a:r>
              <a:rPr lang="fr-FR" dirty="0"/>
              <a:t>Hiérarchie des exceptions en Java</a:t>
            </a:r>
          </a:p>
        </p:txBody>
      </p:sp>
      <p:sp>
        <p:nvSpPr>
          <p:cNvPr id="3" name="Espace réservé du numéro de diapositive 2">
            <a:extLst>
              <a:ext uri="{FF2B5EF4-FFF2-40B4-BE49-F238E27FC236}">
                <a16:creationId xmlns:a16="http://schemas.microsoft.com/office/drawing/2014/main" id="{6BE163EE-0E20-B0C6-71CC-3C525C0A059D}"/>
              </a:ext>
            </a:extLst>
          </p:cNvPr>
          <p:cNvSpPr>
            <a:spLocks noGrp="1"/>
          </p:cNvSpPr>
          <p:nvPr>
            <p:ph type="sldNum" sz="quarter" idx="12"/>
          </p:nvPr>
        </p:nvSpPr>
        <p:spPr/>
        <p:txBody>
          <a:bodyPr/>
          <a:lstStyle/>
          <a:p>
            <a:pPr>
              <a:defRPr/>
            </a:pPr>
            <a:fld id="{D0A25D67-1CE2-4626-ABE5-DE02A3BF2CFB}" type="slidenum">
              <a:rPr lang="fr-FR" smtClean="0"/>
              <a:pPr>
                <a:defRPr/>
              </a:pPr>
              <a:t>13</a:t>
            </a:fld>
            <a:endParaRPr lang="fr-FR" dirty="0"/>
          </a:p>
        </p:txBody>
      </p:sp>
      <p:pic>
        <p:nvPicPr>
          <p:cNvPr id="5122" name="Picture 2">
            <a:extLst>
              <a:ext uri="{FF2B5EF4-FFF2-40B4-BE49-F238E27FC236}">
                <a16:creationId xmlns:a16="http://schemas.microsoft.com/office/drawing/2014/main" id="{C1B03F99-DF02-FDAC-F47C-1A6D39C33C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276"/>
          <a:stretch/>
        </p:blipFill>
        <p:spPr bwMode="auto">
          <a:xfrm>
            <a:off x="3286125" y="1309255"/>
            <a:ext cx="5619750" cy="500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8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7059E-B734-4741-F799-FA4CA403E5A7}"/>
              </a:ext>
            </a:extLst>
          </p:cNvPr>
          <p:cNvSpPr>
            <a:spLocks noGrp="1"/>
          </p:cNvSpPr>
          <p:nvPr>
            <p:ph type="title"/>
          </p:nvPr>
        </p:nvSpPr>
        <p:spPr/>
        <p:txBody>
          <a:bodyPr>
            <a:normAutofit/>
          </a:bodyPr>
          <a:lstStyle/>
          <a:p>
            <a:pPr algn="ctr"/>
            <a:r>
              <a:rPr lang="fr-FR" dirty="0">
                <a:solidFill>
                  <a:srgbClr val="002060"/>
                </a:solidFill>
              </a:rPr>
              <a:t>C</a:t>
            </a:r>
            <a:r>
              <a:rPr lang="fr-FR" b="0" i="0" dirty="0">
                <a:solidFill>
                  <a:srgbClr val="002060"/>
                </a:solidFill>
                <a:effectLst/>
              </a:rPr>
              <a:t>lasses Exception, </a:t>
            </a:r>
            <a:r>
              <a:rPr lang="fr-FR" b="0" i="0" dirty="0" err="1">
                <a:solidFill>
                  <a:srgbClr val="002060"/>
                </a:solidFill>
                <a:effectLst/>
              </a:rPr>
              <a:t>RunTimeException</a:t>
            </a:r>
            <a:r>
              <a:rPr lang="fr-FR" b="0" i="0" dirty="0">
                <a:solidFill>
                  <a:srgbClr val="002060"/>
                </a:solidFill>
                <a:effectLst/>
              </a:rPr>
              <a:t> et </a:t>
            </a:r>
            <a:r>
              <a:rPr lang="fr-FR" b="0" i="0" dirty="0" err="1">
                <a:solidFill>
                  <a:srgbClr val="002060"/>
                </a:solidFill>
                <a:effectLst/>
              </a:rPr>
              <a:t>Error</a:t>
            </a:r>
            <a:endParaRPr lang="fr-FR" dirty="0">
              <a:solidFill>
                <a:srgbClr val="002060"/>
              </a:solidFill>
            </a:endParaRPr>
          </a:p>
        </p:txBody>
      </p:sp>
      <p:sp>
        <p:nvSpPr>
          <p:cNvPr id="3" name="Espace réservé du numéro de diapositive 2">
            <a:extLst>
              <a:ext uri="{FF2B5EF4-FFF2-40B4-BE49-F238E27FC236}">
                <a16:creationId xmlns:a16="http://schemas.microsoft.com/office/drawing/2014/main" id="{91EABDA3-7B1A-3666-E693-DF8773D24556}"/>
              </a:ext>
            </a:extLst>
          </p:cNvPr>
          <p:cNvSpPr>
            <a:spLocks noGrp="1"/>
          </p:cNvSpPr>
          <p:nvPr>
            <p:ph type="sldNum" sz="quarter" idx="12"/>
          </p:nvPr>
        </p:nvSpPr>
        <p:spPr/>
        <p:txBody>
          <a:bodyPr/>
          <a:lstStyle/>
          <a:p>
            <a:pPr>
              <a:defRPr/>
            </a:pPr>
            <a:fld id="{7037C62F-8C80-485A-A640-1D6198FED180}" type="slidenum">
              <a:rPr lang="fr-FR" smtClean="0"/>
              <a:pPr>
                <a:defRPr/>
              </a:pPr>
              <a:t>14</a:t>
            </a:fld>
            <a:endParaRPr lang="fr-FR"/>
          </a:p>
        </p:txBody>
      </p:sp>
      <p:sp>
        <p:nvSpPr>
          <p:cNvPr id="4" name="Espace réservé du contenu 3">
            <a:extLst>
              <a:ext uri="{FF2B5EF4-FFF2-40B4-BE49-F238E27FC236}">
                <a16:creationId xmlns:a16="http://schemas.microsoft.com/office/drawing/2014/main" id="{16E0BB7D-92AD-0A7C-8250-01CD060F5EEC}"/>
              </a:ext>
            </a:extLst>
          </p:cNvPr>
          <p:cNvSpPr>
            <a:spLocks noGrp="1"/>
          </p:cNvSpPr>
          <p:nvPr>
            <p:ph sz="quarter" idx="1"/>
          </p:nvPr>
        </p:nvSpPr>
        <p:spPr>
          <a:xfrm>
            <a:off x="699247" y="1643778"/>
            <a:ext cx="6296810" cy="4712572"/>
          </a:xfrm>
        </p:spPr>
        <p:txBody>
          <a:bodyPr>
            <a:normAutofit fontScale="85000" lnSpcReduction="20000"/>
          </a:bodyPr>
          <a:lstStyle/>
          <a:p>
            <a:pPr algn="just">
              <a:lnSpc>
                <a:spcPct val="120000"/>
              </a:lnSpc>
            </a:pPr>
            <a:r>
              <a:rPr lang="fr-FR" sz="2400" b="0" i="0" dirty="0">
                <a:solidFill>
                  <a:srgbClr val="002060"/>
                </a:solidFill>
                <a:effectLst/>
                <a:latin typeface="+mj-lt"/>
              </a:rPr>
              <a:t>La classe </a:t>
            </a:r>
            <a:r>
              <a:rPr lang="fr-FR" sz="2400" b="0" i="0" dirty="0" err="1">
                <a:solidFill>
                  <a:srgbClr val="0070C0"/>
                </a:solidFill>
                <a:effectLst/>
                <a:latin typeface="+mj-lt"/>
              </a:rPr>
              <a:t>Error</a:t>
            </a:r>
            <a:r>
              <a:rPr lang="fr-FR" sz="2400" b="0" i="0" dirty="0">
                <a:solidFill>
                  <a:srgbClr val="002060"/>
                </a:solidFill>
                <a:effectLst/>
                <a:latin typeface="+mj-lt"/>
              </a:rPr>
              <a:t> </a:t>
            </a:r>
          </a:p>
          <a:p>
            <a:pPr marL="538163" indent="-273050" algn="just">
              <a:lnSpc>
                <a:spcPct val="120000"/>
              </a:lnSpc>
              <a:buFont typeface="Arial" panose="020B0604020202020204" pitchFamily="34" charset="0"/>
              <a:buChar char="•"/>
            </a:pPr>
            <a:r>
              <a:rPr lang="fr-FR" sz="2400" b="0" i="0" dirty="0">
                <a:solidFill>
                  <a:srgbClr val="002060"/>
                </a:solidFill>
                <a:effectLst/>
                <a:latin typeface="+mj-lt"/>
              </a:rPr>
              <a:t>Elle représente une erreur grave intervenue dans la machine virtuelle Java ou dans un sous système Java. </a:t>
            </a:r>
          </a:p>
          <a:p>
            <a:pPr marL="538163" indent="-273050" algn="just">
              <a:lnSpc>
                <a:spcPct val="120000"/>
              </a:lnSpc>
              <a:buFont typeface="Arial" panose="020B0604020202020204" pitchFamily="34" charset="0"/>
              <a:buChar char="•"/>
            </a:pPr>
            <a:r>
              <a:rPr lang="fr-FR" sz="2400" b="0" i="0" dirty="0">
                <a:solidFill>
                  <a:srgbClr val="002060"/>
                </a:solidFill>
                <a:effectLst/>
                <a:latin typeface="+mj-lt"/>
              </a:rPr>
              <a:t>L'application Java s'arrête instantanément dès l'apparition d'une exception de la classe </a:t>
            </a:r>
            <a:r>
              <a:rPr lang="fr-FR" sz="2400" b="0" i="0" dirty="0" err="1">
                <a:solidFill>
                  <a:srgbClr val="002060"/>
                </a:solidFill>
                <a:effectLst/>
                <a:latin typeface="+mj-lt"/>
              </a:rPr>
              <a:t>Error</a:t>
            </a:r>
            <a:r>
              <a:rPr lang="fr-FR" sz="2400" b="0" i="0" dirty="0">
                <a:solidFill>
                  <a:srgbClr val="002060"/>
                </a:solidFill>
                <a:effectLst/>
                <a:latin typeface="+mj-lt"/>
              </a:rPr>
              <a:t>.</a:t>
            </a:r>
          </a:p>
          <a:p>
            <a:pPr algn="just">
              <a:lnSpc>
                <a:spcPct val="120000"/>
              </a:lnSpc>
            </a:pPr>
            <a:r>
              <a:rPr lang="fr-FR" sz="2400" b="0" i="0" dirty="0">
                <a:solidFill>
                  <a:srgbClr val="002060"/>
                </a:solidFill>
                <a:effectLst/>
                <a:latin typeface="+mj-lt"/>
              </a:rPr>
              <a:t>La classe </a:t>
            </a:r>
            <a:r>
              <a:rPr lang="fr-FR" sz="2400" b="0" i="0" dirty="0">
                <a:solidFill>
                  <a:srgbClr val="0070C0"/>
                </a:solidFill>
                <a:effectLst/>
                <a:latin typeface="+mj-lt"/>
              </a:rPr>
              <a:t>Exception </a:t>
            </a:r>
            <a:endParaRPr lang="fr-FR" sz="2400" b="0" i="0" dirty="0">
              <a:solidFill>
                <a:srgbClr val="002060"/>
              </a:solidFill>
              <a:effectLst/>
              <a:latin typeface="+mj-lt"/>
            </a:endParaRPr>
          </a:p>
          <a:p>
            <a:pPr marL="538163" indent="-269875" algn="just">
              <a:lnSpc>
                <a:spcPct val="120000"/>
              </a:lnSpc>
              <a:buFont typeface="Arial" panose="020B0604020202020204" pitchFamily="34" charset="0"/>
              <a:buChar char="•"/>
              <a:tabLst>
                <a:tab pos="538163" algn="l"/>
              </a:tabLst>
            </a:pPr>
            <a:r>
              <a:rPr lang="fr-FR" sz="2400" b="0" i="0" dirty="0">
                <a:solidFill>
                  <a:srgbClr val="002060"/>
                </a:solidFill>
                <a:effectLst/>
                <a:latin typeface="+mj-lt"/>
              </a:rPr>
              <a:t>Elle représente des erreurs moins graves. </a:t>
            </a:r>
          </a:p>
          <a:p>
            <a:pPr marL="538163" indent="-269875" algn="just">
              <a:lnSpc>
                <a:spcPct val="120000"/>
              </a:lnSpc>
              <a:buFont typeface="Arial" panose="020B0604020202020204" pitchFamily="34" charset="0"/>
              <a:buChar char="•"/>
              <a:tabLst>
                <a:tab pos="538163" algn="l"/>
              </a:tabLst>
            </a:pPr>
            <a:r>
              <a:rPr lang="fr-FR" sz="2400" b="0" i="0" dirty="0">
                <a:solidFill>
                  <a:srgbClr val="002060"/>
                </a:solidFill>
                <a:effectLst/>
                <a:latin typeface="+mj-lt"/>
              </a:rPr>
              <a:t>Les exceptions héritant de la classe </a:t>
            </a:r>
            <a:r>
              <a:rPr lang="fr-FR" sz="2400" b="0" i="0" dirty="0" err="1">
                <a:solidFill>
                  <a:srgbClr val="002060"/>
                </a:solidFill>
                <a:effectLst/>
                <a:latin typeface="+mj-lt"/>
              </a:rPr>
              <a:t>RuntimeException</a:t>
            </a:r>
            <a:r>
              <a:rPr lang="fr-FR" sz="2400" b="0" i="0" dirty="0">
                <a:solidFill>
                  <a:srgbClr val="002060"/>
                </a:solidFill>
                <a:effectLst/>
                <a:latin typeface="+mj-lt"/>
              </a:rPr>
              <a:t> n'ont pas besoin d'être détectées impérativement par des blocs </a:t>
            </a:r>
            <a:r>
              <a:rPr lang="fr-FR" sz="2400" b="0" i="0" dirty="0" err="1">
                <a:solidFill>
                  <a:srgbClr val="002060"/>
                </a:solidFill>
                <a:effectLst/>
                <a:latin typeface="+mj-lt"/>
              </a:rPr>
              <a:t>try</a:t>
            </a:r>
            <a:r>
              <a:rPr lang="fr-FR" sz="2400" b="0" i="0" dirty="0">
                <a:solidFill>
                  <a:srgbClr val="002060"/>
                </a:solidFill>
                <a:effectLst/>
                <a:latin typeface="+mj-lt"/>
              </a:rPr>
              <a:t>/catch.</a:t>
            </a:r>
          </a:p>
          <a:p>
            <a:pPr>
              <a:lnSpc>
                <a:spcPct val="120000"/>
              </a:lnSpc>
            </a:pPr>
            <a:endParaRPr lang="fr-FR" sz="2400" dirty="0">
              <a:solidFill>
                <a:srgbClr val="002060"/>
              </a:solidFill>
              <a:latin typeface="+mj-lt"/>
            </a:endParaRPr>
          </a:p>
        </p:txBody>
      </p:sp>
      <p:pic>
        <p:nvPicPr>
          <p:cNvPr id="6146" name="Picture 2" descr="hierarchie d'exceptions">
            <a:extLst>
              <a:ext uri="{FF2B5EF4-FFF2-40B4-BE49-F238E27FC236}">
                <a16:creationId xmlns:a16="http://schemas.microsoft.com/office/drawing/2014/main" id="{ADBF561F-CB8D-881D-6C51-917315FB1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352" y="1897828"/>
            <a:ext cx="4762052" cy="3751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18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8DCE00-1EA0-1166-C492-E384CDD4E25E}"/>
              </a:ext>
            </a:extLst>
          </p:cNvPr>
          <p:cNvSpPr>
            <a:spLocks noGrp="1"/>
          </p:cNvSpPr>
          <p:nvPr>
            <p:ph type="title"/>
          </p:nvPr>
        </p:nvSpPr>
        <p:spPr/>
        <p:txBody>
          <a:bodyPr/>
          <a:lstStyle/>
          <a:p>
            <a:pPr algn="ctr"/>
            <a:r>
              <a:rPr lang="fr-FR" dirty="0"/>
              <a:t>Méthodes d'exception Java</a:t>
            </a:r>
          </a:p>
        </p:txBody>
      </p:sp>
      <p:sp>
        <p:nvSpPr>
          <p:cNvPr id="3" name="Espace réservé du numéro de diapositive 2">
            <a:extLst>
              <a:ext uri="{FF2B5EF4-FFF2-40B4-BE49-F238E27FC236}">
                <a16:creationId xmlns:a16="http://schemas.microsoft.com/office/drawing/2014/main" id="{66B9790A-D033-7F5C-F364-2396221B5B90}"/>
              </a:ext>
            </a:extLst>
          </p:cNvPr>
          <p:cNvSpPr>
            <a:spLocks noGrp="1"/>
          </p:cNvSpPr>
          <p:nvPr>
            <p:ph type="sldNum" sz="quarter" idx="12"/>
          </p:nvPr>
        </p:nvSpPr>
        <p:spPr/>
        <p:txBody>
          <a:bodyPr/>
          <a:lstStyle/>
          <a:p>
            <a:pPr>
              <a:defRPr/>
            </a:pPr>
            <a:fld id="{7037C62F-8C80-485A-A640-1D6198FED180}" type="slidenum">
              <a:rPr lang="fr-FR" smtClean="0"/>
              <a:pPr>
                <a:defRPr/>
              </a:pPr>
              <a:t>15</a:t>
            </a:fld>
            <a:endParaRPr lang="fr-FR"/>
          </a:p>
        </p:txBody>
      </p:sp>
      <p:graphicFrame>
        <p:nvGraphicFramePr>
          <p:cNvPr id="5" name="Tableau 5">
            <a:extLst>
              <a:ext uri="{FF2B5EF4-FFF2-40B4-BE49-F238E27FC236}">
                <a16:creationId xmlns:a16="http://schemas.microsoft.com/office/drawing/2014/main" id="{FB33B38F-472D-36D5-3E19-07C708D47BF1}"/>
              </a:ext>
            </a:extLst>
          </p:cNvPr>
          <p:cNvGraphicFramePr>
            <a:graphicFrameLocks noGrp="1"/>
          </p:cNvGraphicFramePr>
          <p:nvPr>
            <p:extLst>
              <p:ext uri="{D42A27DB-BD31-4B8C-83A1-F6EECF244321}">
                <p14:modId xmlns:p14="http://schemas.microsoft.com/office/powerpoint/2010/main" val="2092966348"/>
              </p:ext>
            </p:extLst>
          </p:nvPr>
        </p:nvGraphicFramePr>
        <p:xfrm>
          <a:off x="550720" y="1766454"/>
          <a:ext cx="11249891" cy="4260275"/>
        </p:xfrm>
        <a:graphic>
          <a:graphicData uri="http://schemas.openxmlformats.org/drawingml/2006/table">
            <a:tbl>
              <a:tblPr firstRow="1" bandRow="1">
                <a:tableStyleId>{69012ECD-51FC-41F1-AA8D-1B2483CD663E}</a:tableStyleId>
              </a:tblPr>
              <a:tblGrid>
                <a:gridCol w="4644736">
                  <a:extLst>
                    <a:ext uri="{9D8B030D-6E8A-4147-A177-3AD203B41FA5}">
                      <a16:colId xmlns:a16="http://schemas.microsoft.com/office/drawing/2014/main" val="3579008374"/>
                    </a:ext>
                  </a:extLst>
                </a:gridCol>
                <a:gridCol w="6605155">
                  <a:extLst>
                    <a:ext uri="{9D8B030D-6E8A-4147-A177-3AD203B41FA5}">
                      <a16:colId xmlns:a16="http://schemas.microsoft.com/office/drawing/2014/main" val="4137627308"/>
                    </a:ext>
                  </a:extLst>
                </a:gridCol>
              </a:tblGrid>
              <a:tr h="649560">
                <a:tc>
                  <a:txBody>
                    <a:bodyPr/>
                    <a:lstStyle/>
                    <a:p>
                      <a:pPr algn="ctr"/>
                      <a:r>
                        <a:rPr lang="fr-FR" sz="1600" dirty="0">
                          <a:solidFill>
                            <a:srgbClr val="002060"/>
                          </a:solidFill>
                        </a:rPr>
                        <a:t>Méthodes</a:t>
                      </a:r>
                      <a:endParaRPr lang="fr-FR" sz="1600" dirty="0">
                        <a:solidFill>
                          <a:srgbClr val="002060"/>
                        </a:solidFill>
                        <a:latin typeface="+mj-lt"/>
                      </a:endParaRPr>
                    </a:p>
                  </a:txBody>
                  <a:tcPr anchor="ctr">
                    <a:solidFill>
                      <a:schemeClr val="accent2">
                        <a:lumMod val="20000"/>
                        <a:lumOff val="80000"/>
                      </a:schemeClr>
                    </a:solidFill>
                  </a:tcPr>
                </a:tc>
                <a:tc>
                  <a:txBody>
                    <a:bodyPr/>
                    <a:lstStyle/>
                    <a:p>
                      <a:pPr algn="ctr"/>
                      <a:r>
                        <a:rPr lang="fr-FR" sz="1600" dirty="0">
                          <a:solidFill>
                            <a:srgbClr val="002060"/>
                          </a:solidFill>
                        </a:rPr>
                        <a:t>Description</a:t>
                      </a:r>
                      <a:endParaRPr lang="fr-FR" sz="1600" dirty="0">
                        <a:solidFill>
                          <a:srgbClr val="002060"/>
                        </a:solidFill>
                        <a:latin typeface="+mj-lt"/>
                      </a:endParaRPr>
                    </a:p>
                  </a:txBody>
                  <a:tcPr anchor="ctr">
                    <a:solidFill>
                      <a:schemeClr val="accent2">
                        <a:lumMod val="20000"/>
                        <a:lumOff val="80000"/>
                      </a:schemeClr>
                    </a:solidFill>
                  </a:tcPr>
                </a:tc>
                <a:extLst>
                  <a:ext uri="{0D108BD9-81ED-4DB2-BD59-A6C34878D82A}">
                    <a16:rowId xmlns:a16="http://schemas.microsoft.com/office/drawing/2014/main" val="3926261839"/>
                  </a:ext>
                </a:extLst>
              </a:tr>
              <a:tr h="722143">
                <a:tc>
                  <a:txBody>
                    <a:bodyPr/>
                    <a:lstStyle/>
                    <a:p>
                      <a:r>
                        <a:rPr kumimoji="0" lang="fr-FR" sz="1600" b="0" kern="1200" dirty="0">
                          <a:solidFill>
                            <a:srgbClr val="002060"/>
                          </a:solidFill>
                          <a:effectLst/>
                          <a:latin typeface="+mj-lt"/>
                        </a:rPr>
                        <a:t>public String </a:t>
                      </a:r>
                      <a:r>
                        <a:rPr kumimoji="0" lang="fr-FR" sz="1600" b="0" kern="1200" dirty="0" err="1">
                          <a:solidFill>
                            <a:srgbClr val="0070C0"/>
                          </a:solidFill>
                          <a:effectLst/>
                          <a:latin typeface="+mj-lt"/>
                        </a:rPr>
                        <a:t>getMessage</a:t>
                      </a:r>
                      <a:r>
                        <a:rPr kumimoji="0" lang="fr-FR" sz="1600" b="0" kern="1200" dirty="0">
                          <a:solidFill>
                            <a:srgbClr val="002060"/>
                          </a:solidFill>
                          <a:effectLst/>
                          <a:latin typeface="+mj-lt"/>
                        </a:rPr>
                        <a:t>()</a:t>
                      </a:r>
                      <a:endParaRPr lang="fr-FR" sz="1600" dirty="0">
                        <a:solidFill>
                          <a:srgbClr val="002060"/>
                        </a:solidFill>
                        <a:latin typeface="+mj-lt"/>
                      </a:endParaRPr>
                    </a:p>
                  </a:txBody>
                  <a:tcPr/>
                </a:tc>
                <a:tc>
                  <a:txBody>
                    <a:bodyPr/>
                    <a:lstStyle/>
                    <a:p>
                      <a:pPr algn="just"/>
                      <a:r>
                        <a:rPr lang="fr-FR" sz="1600" dirty="0">
                          <a:solidFill>
                            <a:srgbClr val="002060"/>
                          </a:solidFill>
                          <a:latin typeface="+mj-lt"/>
                        </a:rPr>
                        <a:t>Cette méthode renvoie une description détaillée de l'exception survenue.</a:t>
                      </a:r>
                    </a:p>
                  </a:txBody>
                  <a:tcPr/>
                </a:tc>
                <a:extLst>
                  <a:ext uri="{0D108BD9-81ED-4DB2-BD59-A6C34878D82A}">
                    <a16:rowId xmlns:a16="http://schemas.microsoft.com/office/drawing/2014/main" val="3364124567"/>
                  </a:ext>
                </a:extLst>
              </a:tr>
              <a:tr h="722143">
                <a:tc>
                  <a:txBody>
                    <a:bodyPr/>
                    <a:lstStyle/>
                    <a:p>
                      <a:r>
                        <a:rPr kumimoji="0" lang="fr-FR" sz="1600" b="0" kern="1200" dirty="0">
                          <a:solidFill>
                            <a:srgbClr val="002060"/>
                          </a:solidFill>
                          <a:effectLst/>
                          <a:latin typeface="+mj-lt"/>
                        </a:rPr>
                        <a:t>public </a:t>
                      </a:r>
                      <a:r>
                        <a:rPr kumimoji="0" lang="fr-FR" sz="1600" b="0" kern="1200" dirty="0" err="1">
                          <a:solidFill>
                            <a:srgbClr val="002060"/>
                          </a:solidFill>
                          <a:effectLst/>
                          <a:latin typeface="+mj-lt"/>
                        </a:rPr>
                        <a:t>Throwable</a:t>
                      </a:r>
                      <a:r>
                        <a:rPr kumimoji="0" lang="fr-FR" sz="1600" b="0" kern="1200" dirty="0">
                          <a:solidFill>
                            <a:srgbClr val="002060"/>
                          </a:solidFill>
                          <a:effectLst/>
                          <a:latin typeface="+mj-lt"/>
                        </a:rPr>
                        <a:t> </a:t>
                      </a:r>
                      <a:r>
                        <a:rPr kumimoji="0" lang="fr-FR" sz="1600" b="0" kern="1200" dirty="0" err="1">
                          <a:solidFill>
                            <a:srgbClr val="0070C0"/>
                          </a:solidFill>
                          <a:effectLst/>
                          <a:latin typeface="+mj-lt"/>
                        </a:rPr>
                        <a:t>getCause</a:t>
                      </a:r>
                      <a:r>
                        <a:rPr kumimoji="0" lang="fr-FR" sz="1600" b="0" kern="1200" dirty="0">
                          <a:solidFill>
                            <a:srgbClr val="002060"/>
                          </a:solidFill>
                          <a:effectLst/>
                          <a:latin typeface="+mj-lt"/>
                        </a:rPr>
                        <a:t>()</a:t>
                      </a:r>
                      <a:endParaRPr lang="fr-FR" sz="1600" dirty="0">
                        <a:solidFill>
                          <a:srgbClr val="002060"/>
                        </a:solidFill>
                        <a:latin typeface="+mj-lt"/>
                      </a:endParaRPr>
                    </a:p>
                  </a:txBody>
                  <a:tcPr/>
                </a:tc>
                <a:tc>
                  <a:txBody>
                    <a:bodyPr/>
                    <a:lstStyle/>
                    <a:p>
                      <a:pPr algn="just"/>
                      <a:r>
                        <a:rPr lang="fr-FR" sz="1600" dirty="0">
                          <a:solidFill>
                            <a:srgbClr val="002060"/>
                          </a:solidFill>
                          <a:latin typeface="+mj-lt"/>
                        </a:rPr>
                        <a:t>Cette méthode renvoie la cause de l'exception survenue</a:t>
                      </a:r>
                    </a:p>
                  </a:txBody>
                  <a:tcPr/>
                </a:tc>
                <a:extLst>
                  <a:ext uri="{0D108BD9-81ED-4DB2-BD59-A6C34878D82A}">
                    <a16:rowId xmlns:a16="http://schemas.microsoft.com/office/drawing/2014/main" val="97486302"/>
                  </a:ext>
                </a:extLst>
              </a:tr>
              <a:tr h="722143">
                <a:tc>
                  <a:txBody>
                    <a:bodyPr/>
                    <a:lstStyle/>
                    <a:p>
                      <a:r>
                        <a:rPr kumimoji="0" lang="fr-FR" sz="1600" b="0" kern="1200" dirty="0">
                          <a:solidFill>
                            <a:srgbClr val="002060"/>
                          </a:solidFill>
                          <a:effectLst/>
                          <a:latin typeface="+mj-lt"/>
                        </a:rPr>
                        <a:t>public String </a:t>
                      </a:r>
                      <a:r>
                        <a:rPr kumimoji="0" lang="fr-FR" sz="1600" b="0" kern="1200" dirty="0" err="1">
                          <a:solidFill>
                            <a:srgbClr val="0070C0"/>
                          </a:solidFill>
                          <a:effectLst/>
                          <a:latin typeface="+mj-lt"/>
                        </a:rPr>
                        <a:t>toString</a:t>
                      </a:r>
                      <a:r>
                        <a:rPr kumimoji="0" lang="fr-FR" sz="1600" b="0" kern="1200" dirty="0">
                          <a:solidFill>
                            <a:srgbClr val="002060"/>
                          </a:solidFill>
                          <a:effectLst/>
                          <a:latin typeface="+mj-lt"/>
                        </a:rPr>
                        <a:t>()</a:t>
                      </a:r>
                      <a:endParaRPr lang="fr-FR" sz="1600" dirty="0">
                        <a:solidFill>
                          <a:srgbClr val="002060"/>
                        </a:solidFill>
                        <a:latin typeface="+mj-lt"/>
                      </a:endParaRPr>
                    </a:p>
                  </a:txBody>
                  <a:tcPr/>
                </a:tc>
                <a:tc>
                  <a:txBody>
                    <a:bodyPr/>
                    <a:lstStyle/>
                    <a:p>
                      <a:pPr algn="just"/>
                      <a:r>
                        <a:rPr lang="fr-FR" sz="1600" dirty="0">
                          <a:solidFill>
                            <a:srgbClr val="002060"/>
                          </a:solidFill>
                          <a:latin typeface="+mj-lt"/>
                        </a:rPr>
                        <a:t>Cette méthode renvoie le résultat de la méthode </a:t>
                      </a:r>
                      <a:r>
                        <a:rPr lang="fr-FR" sz="1600" dirty="0" err="1">
                          <a:solidFill>
                            <a:srgbClr val="002060"/>
                          </a:solidFill>
                          <a:latin typeface="+mj-lt"/>
                        </a:rPr>
                        <a:t>getMessage</a:t>
                      </a:r>
                      <a:r>
                        <a:rPr lang="fr-FR" sz="1600" dirty="0">
                          <a:solidFill>
                            <a:srgbClr val="002060"/>
                          </a:solidFill>
                          <a:latin typeface="+mj-lt"/>
                        </a:rPr>
                        <a:t>() concaténé avec le nom de la classe.</a:t>
                      </a:r>
                    </a:p>
                  </a:txBody>
                  <a:tcPr/>
                </a:tc>
                <a:extLst>
                  <a:ext uri="{0D108BD9-81ED-4DB2-BD59-A6C34878D82A}">
                    <a16:rowId xmlns:a16="http://schemas.microsoft.com/office/drawing/2014/main" val="2837413028"/>
                  </a:ext>
                </a:extLst>
              </a:tr>
              <a:tr h="722143">
                <a:tc>
                  <a:txBody>
                    <a:bodyPr/>
                    <a:lstStyle/>
                    <a:p>
                      <a:r>
                        <a:rPr kumimoji="0" lang="fr-FR" sz="1600" b="0" kern="1200" dirty="0">
                          <a:solidFill>
                            <a:srgbClr val="002060"/>
                          </a:solidFill>
                          <a:effectLst/>
                          <a:latin typeface="+mj-lt"/>
                        </a:rPr>
                        <a:t>public </a:t>
                      </a:r>
                      <a:r>
                        <a:rPr kumimoji="0" lang="fr-FR" sz="1600" b="0" kern="1200" dirty="0" err="1">
                          <a:solidFill>
                            <a:srgbClr val="002060"/>
                          </a:solidFill>
                          <a:effectLst/>
                          <a:latin typeface="+mj-lt"/>
                        </a:rPr>
                        <a:t>void</a:t>
                      </a:r>
                      <a:r>
                        <a:rPr kumimoji="0" lang="fr-FR" sz="1600" b="0" kern="1200" dirty="0">
                          <a:solidFill>
                            <a:srgbClr val="002060"/>
                          </a:solidFill>
                          <a:effectLst/>
                          <a:latin typeface="+mj-lt"/>
                        </a:rPr>
                        <a:t> </a:t>
                      </a:r>
                      <a:r>
                        <a:rPr kumimoji="0" lang="fr-FR" sz="1600" b="0" kern="1200" dirty="0" err="1">
                          <a:solidFill>
                            <a:srgbClr val="0070C0"/>
                          </a:solidFill>
                          <a:effectLst/>
                          <a:latin typeface="+mj-lt"/>
                        </a:rPr>
                        <a:t>printStackTrace</a:t>
                      </a:r>
                      <a:r>
                        <a:rPr kumimoji="0" lang="fr-FR" sz="1600" b="0" kern="1200" dirty="0">
                          <a:solidFill>
                            <a:srgbClr val="002060"/>
                          </a:solidFill>
                          <a:effectLst/>
                          <a:latin typeface="+mj-lt"/>
                        </a:rPr>
                        <a:t>()</a:t>
                      </a:r>
                      <a:endParaRPr lang="fr-FR" sz="1600" dirty="0">
                        <a:solidFill>
                          <a:srgbClr val="002060"/>
                        </a:solidFill>
                        <a:latin typeface="+mj-lt"/>
                      </a:endParaRPr>
                    </a:p>
                  </a:txBody>
                  <a:tcPr/>
                </a:tc>
                <a:tc>
                  <a:txBody>
                    <a:bodyPr/>
                    <a:lstStyle/>
                    <a:p>
                      <a:pPr algn="just"/>
                      <a:r>
                        <a:rPr kumimoji="0" lang="fr-FR" sz="1600" b="0" kern="1200" dirty="0">
                          <a:solidFill>
                            <a:srgbClr val="002060"/>
                          </a:solidFill>
                          <a:latin typeface="+mj-lt"/>
                          <a:ea typeface="+mn-ea"/>
                          <a:cs typeface="+mn-cs"/>
                        </a:rPr>
                        <a:t>Cette méthode </a:t>
                      </a:r>
                      <a:r>
                        <a:rPr kumimoji="0" lang="fr-FR" sz="1600" kern="1200" dirty="0">
                          <a:solidFill>
                            <a:srgbClr val="002060"/>
                          </a:solidFill>
                          <a:latin typeface="+mj-lt"/>
                          <a:ea typeface="+mn-ea"/>
                          <a:cs typeface="+mn-cs"/>
                        </a:rPr>
                        <a:t>affiche l'exception et l'état de la pile d'exécution au moment de son appel</a:t>
                      </a:r>
                    </a:p>
                  </a:txBody>
                  <a:tcPr/>
                </a:tc>
                <a:extLst>
                  <a:ext uri="{0D108BD9-81ED-4DB2-BD59-A6C34878D82A}">
                    <a16:rowId xmlns:a16="http://schemas.microsoft.com/office/drawing/2014/main" val="3924592417"/>
                  </a:ext>
                </a:extLst>
              </a:tr>
              <a:tr h="722143">
                <a:tc>
                  <a:txBody>
                    <a:bodyPr/>
                    <a:lstStyle/>
                    <a:p>
                      <a:r>
                        <a:rPr kumimoji="0" lang="fr-FR" sz="1600" b="0" kern="1200" dirty="0">
                          <a:solidFill>
                            <a:srgbClr val="002060"/>
                          </a:solidFill>
                          <a:effectLst/>
                          <a:latin typeface="+mj-lt"/>
                        </a:rPr>
                        <a:t>public </a:t>
                      </a:r>
                      <a:r>
                        <a:rPr kumimoji="0" lang="fr-FR" sz="1600" b="0" kern="1200" dirty="0" err="1">
                          <a:solidFill>
                            <a:srgbClr val="002060"/>
                          </a:solidFill>
                          <a:effectLst/>
                          <a:latin typeface="+mj-lt"/>
                        </a:rPr>
                        <a:t>StackTraceElement</a:t>
                      </a:r>
                      <a:r>
                        <a:rPr kumimoji="0" lang="fr-FR" sz="1600" b="0" kern="1200" dirty="0">
                          <a:solidFill>
                            <a:srgbClr val="002060"/>
                          </a:solidFill>
                          <a:effectLst/>
                          <a:latin typeface="+mj-lt"/>
                        </a:rPr>
                        <a:t> [] </a:t>
                      </a:r>
                      <a:r>
                        <a:rPr kumimoji="0" lang="fr-FR" sz="1600" b="0" kern="1200" dirty="0" err="1">
                          <a:solidFill>
                            <a:srgbClr val="0070C0"/>
                          </a:solidFill>
                          <a:effectLst/>
                          <a:latin typeface="+mj-lt"/>
                        </a:rPr>
                        <a:t>getStackTrace</a:t>
                      </a:r>
                      <a:r>
                        <a:rPr kumimoji="0" lang="fr-FR" sz="1600" b="0" kern="1200" dirty="0">
                          <a:solidFill>
                            <a:srgbClr val="002060"/>
                          </a:solidFill>
                          <a:effectLst/>
                          <a:latin typeface="+mj-lt"/>
                        </a:rPr>
                        <a:t>()</a:t>
                      </a:r>
                      <a:endParaRPr lang="fr-FR" sz="1600" dirty="0">
                        <a:solidFill>
                          <a:srgbClr val="002060"/>
                        </a:solidFill>
                        <a:latin typeface="+mj-lt"/>
                      </a:endParaRPr>
                    </a:p>
                  </a:txBody>
                  <a:tcPr/>
                </a:tc>
                <a:tc>
                  <a:txBody>
                    <a:bodyPr/>
                    <a:lstStyle/>
                    <a:p>
                      <a:pPr algn="just"/>
                      <a:r>
                        <a:rPr lang="fr-FR" sz="1600" dirty="0">
                          <a:solidFill>
                            <a:srgbClr val="002060"/>
                          </a:solidFill>
                          <a:latin typeface="+mj-lt"/>
                        </a:rPr>
                        <a:t>Cette méthode renvoie un tableau contenant chaque élément de la trace de la pile.</a:t>
                      </a:r>
                    </a:p>
                  </a:txBody>
                  <a:tcPr/>
                </a:tc>
                <a:extLst>
                  <a:ext uri="{0D108BD9-81ED-4DB2-BD59-A6C34878D82A}">
                    <a16:rowId xmlns:a16="http://schemas.microsoft.com/office/drawing/2014/main" val="4078087069"/>
                  </a:ext>
                </a:extLst>
              </a:tr>
            </a:tbl>
          </a:graphicData>
        </a:graphic>
      </p:graphicFrame>
    </p:spTree>
    <p:extLst>
      <p:ext uri="{BB962C8B-B14F-4D97-AF65-F5344CB8AC3E}">
        <p14:creationId xmlns:p14="http://schemas.microsoft.com/office/powerpoint/2010/main" val="14970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F2B07-7900-AAA6-356D-CF7E0E5C59C3}"/>
              </a:ext>
            </a:extLst>
          </p:cNvPr>
          <p:cNvSpPr>
            <a:spLocks noGrp="1"/>
          </p:cNvSpPr>
          <p:nvPr>
            <p:ph type="title"/>
          </p:nvPr>
        </p:nvSpPr>
        <p:spPr/>
        <p:txBody>
          <a:bodyPr>
            <a:normAutofit/>
          </a:bodyPr>
          <a:lstStyle/>
          <a:p>
            <a:pPr algn="ctr"/>
            <a:r>
              <a:rPr lang="fr-FR" dirty="0"/>
              <a:t>Exception définie par l'utilisateur (personnalisée)</a:t>
            </a:r>
          </a:p>
        </p:txBody>
      </p:sp>
      <p:sp>
        <p:nvSpPr>
          <p:cNvPr id="3" name="Espace réservé du numéro de diapositive 2">
            <a:extLst>
              <a:ext uri="{FF2B5EF4-FFF2-40B4-BE49-F238E27FC236}">
                <a16:creationId xmlns:a16="http://schemas.microsoft.com/office/drawing/2014/main" id="{9E983117-6B46-C9FC-B64F-C71F127CB1E9}"/>
              </a:ext>
            </a:extLst>
          </p:cNvPr>
          <p:cNvSpPr>
            <a:spLocks noGrp="1"/>
          </p:cNvSpPr>
          <p:nvPr>
            <p:ph type="sldNum" sz="quarter" idx="12"/>
          </p:nvPr>
        </p:nvSpPr>
        <p:spPr/>
        <p:txBody>
          <a:bodyPr/>
          <a:lstStyle/>
          <a:p>
            <a:pPr>
              <a:defRPr/>
            </a:pPr>
            <a:fld id="{7037C62F-8C80-485A-A640-1D6198FED180}" type="slidenum">
              <a:rPr lang="fr-FR" smtClean="0"/>
              <a:pPr>
                <a:defRPr/>
              </a:pPr>
              <a:t>16</a:t>
            </a:fld>
            <a:endParaRPr lang="fr-FR"/>
          </a:p>
        </p:txBody>
      </p:sp>
      <p:sp>
        <p:nvSpPr>
          <p:cNvPr id="4" name="Espace réservé du contenu 3">
            <a:extLst>
              <a:ext uri="{FF2B5EF4-FFF2-40B4-BE49-F238E27FC236}">
                <a16:creationId xmlns:a16="http://schemas.microsoft.com/office/drawing/2014/main" id="{682F194E-9C38-DDF0-DB99-277855BB04DD}"/>
              </a:ext>
            </a:extLst>
          </p:cNvPr>
          <p:cNvSpPr>
            <a:spLocks noGrp="1"/>
          </p:cNvSpPr>
          <p:nvPr>
            <p:ph sz="quarter" idx="1"/>
          </p:nvPr>
        </p:nvSpPr>
        <p:spPr>
          <a:xfrm>
            <a:off x="609600" y="1808018"/>
            <a:ext cx="10972800" cy="4348942"/>
          </a:xfrm>
        </p:spPr>
        <p:txBody>
          <a:bodyPr>
            <a:normAutofit/>
          </a:bodyPr>
          <a:lstStyle/>
          <a:p>
            <a:pPr algn="just"/>
            <a:r>
              <a:rPr lang="fr-FR" sz="2200" dirty="0">
                <a:solidFill>
                  <a:srgbClr val="002060"/>
                </a:solidFill>
                <a:latin typeface="+mj-lt"/>
              </a:rPr>
              <a:t>Lors de la définition d'une exception personnalisée par l'utilisateur, il faut prendre en compte les règles suivantes :</a:t>
            </a:r>
          </a:p>
          <a:p>
            <a:pPr marL="539750" indent="-273050" algn="just">
              <a:buFont typeface="Arial" panose="020B0604020202020204" pitchFamily="34" charset="0"/>
              <a:buChar char="•"/>
            </a:pPr>
            <a:r>
              <a:rPr lang="fr-FR" sz="2200" dirty="0">
                <a:solidFill>
                  <a:srgbClr val="002060"/>
                </a:solidFill>
                <a:latin typeface="+mj-lt"/>
              </a:rPr>
              <a:t>La classe d'exception définie par l'utilisateur doit </a:t>
            </a:r>
            <a:r>
              <a:rPr lang="fr-FR" sz="2200" dirty="0">
                <a:solidFill>
                  <a:srgbClr val="0070C0"/>
                </a:solidFill>
                <a:latin typeface="+mj-lt"/>
              </a:rPr>
              <a:t>étendre</a:t>
            </a:r>
            <a:r>
              <a:rPr lang="fr-FR" sz="2200" dirty="0">
                <a:solidFill>
                  <a:srgbClr val="002060"/>
                </a:solidFill>
                <a:latin typeface="+mj-lt"/>
              </a:rPr>
              <a:t> la classe </a:t>
            </a:r>
            <a:r>
              <a:rPr lang="fr-FR" sz="2200" dirty="0">
                <a:solidFill>
                  <a:srgbClr val="0070C0"/>
                </a:solidFill>
                <a:latin typeface="+mj-lt"/>
              </a:rPr>
              <a:t>Exception</a:t>
            </a:r>
            <a:r>
              <a:rPr lang="fr-FR" sz="2200" dirty="0">
                <a:solidFill>
                  <a:srgbClr val="002060"/>
                </a:solidFill>
                <a:latin typeface="+mj-lt"/>
              </a:rPr>
              <a:t>.</a:t>
            </a:r>
          </a:p>
          <a:p>
            <a:pPr marL="539750" indent="-273050" algn="just">
              <a:buFont typeface="Arial" panose="020B0604020202020204" pitchFamily="34" charset="0"/>
              <a:buChar char="•"/>
            </a:pPr>
            <a:r>
              <a:rPr lang="fr-FR" sz="2200" dirty="0">
                <a:solidFill>
                  <a:srgbClr val="002060"/>
                </a:solidFill>
                <a:latin typeface="+mj-lt"/>
              </a:rPr>
              <a:t>Dans la classe d'exception définie par l'utilisateur, il faut remplacer la méthode </a:t>
            </a:r>
            <a:r>
              <a:rPr lang="fr-FR" sz="2200" dirty="0" err="1">
                <a:solidFill>
                  <a:srgbClr val="0070C0"/>
                </a:solidFill>
                <a:latin typeface="+mj-lt"/>
              </a:rPr>
              <a:t>toString</a:t>
            </a:r>
            <a:r>
              <a:rPr lang="fr-FR" sz="2200" dirty="0">
                <a:solidFill>
                  <a:srgbClr val="0070C0"/>
                </a:solidFill>
                <a:latin typeface="+mj-lt"/>
              </a:rPr>
              <a:t>()</a:t>
            </a:r>
            <a:r>
              <a:rPr lang="fr-FR" sz="2200" dirty="0">
                <a:solidFill>
                  <a:srgbClr val="002060"/>
                </a:solidFill>
                <a:latin typeface="+mj-lt"/>
              </a:rPr>
              <a:t>.</a:t>
            </a:r>
          </a:p>
        </p:txBody>
      </p:sp>
    </p:spTree>
    <p:extLst>
      <p:ext uri="{BB962C8B-B14F-4D97-AF65-F5344CB8AC3E}">
        <p14:creationId xmlns:p14="http://schemas.microsoft.com/office/powerpoint/2010/main" val="668459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7B99E7-A5F5-E068-1CBB-6343B8FAA080}"/>
              </a:ext>
            </a:extLst>
          </p:cNvPr>
          <p:cNvSpPr>
            <a:spLocks noGrp="1"/>
          </p:cNvSpPr>
          <p:nvPr>
            <p:ph type="title"/>
          </p:nvPr>
        </p:nvSpPr>
        <p:spPr/>
        <p:txBody>
          <a:bodyPr/>
          <a:lstStyle/>
          <a:p>
            <a:pPr algn="ctr"/>
            <a:r>
              <a:rPr lang="fr-FR" sz="3200" dirty="0">
                <a:solidFill>
                  <a:srgbClr val="002060"/>
                </a:solidFill>
                <a:latin typeface="+mj-lt"/>
              </a:rPr>
              <a:t>Exception personnalisée </a:t>
            </a:r>
            <a:r>
              <a:rPr lang="fr-FR" dirty="0">
                <a:solidFill>
                  <a:srgbClr val="002060"/>
                </a:solidFill>
              </a:rPr>
              <a:t>:</a:t>
            </a:r>
            <a:r>
              <a:rPr lang="fr-FR" sz="3200" dirty="0">
                <a:solidFill>
                  <a:srgbClr val="002060"/>
                </a:solidFill>
                <a:latin typeface="+mj-lt"/>
              </a:rPr>
              <a:t> Exemple</a:t>
            </a:r>
            <a:endParaRPr lang="fr-FR" dirty="0"/>
          </a:p>
        </p:txBody>
      </p:sp>
      <p:sp>
        <p:nvSpPr>
          <p:cNvPr id="3" name="Espace réservé du numéro de diapositive 2">
            <a:extLst>
              <a:ext uri="{FF2B5EF4-FFF2-40B4-BE49-F238E27FC236}">
                <a16:creationId xmlns:a16="http://schemas.microsoft.com/office/drawing/2014/main" id="{CC90F64F-FCBE-2833-870E-68E8FBF8963E}"/>
              </a:ext>
            </a:extLst>
          </p:cNvPr>
          <p:cNvSpPr>
            <a:spLocks noGrp="1"/>
          </p:cNvSpPr>
          <p:nvPr>
            <p:ph type="sldNum" sz="quarter" idx="12"/>
          </p:nvPr>
        </p:nvSpPr>
        <p:spPr/>
        <p:txBody>
          <a:bodyPr/>
          <a:lstStyle/>
          <a:p>
            <a:pPr>
              <a:defRPr/>
            </a:pPr>
            <a:fld id="{7037C62F-8C80-485A-A640-1D6198FED180}" type="slidenum">
              <a:rPr lang="fr-FR" smtClean="0"/>
              <a:pPr>
                <a:defRPr/>
              </a:pPr>
              <a:t>17</a:t>
            </a:fld>
            <a:endParaRPr lang="fr-FR"/>
          </a:p>
        </p:txBody>
      </p:sp>
      <p:sp>
        <p:nvSpPr>
          <p:cNvPr id="4" name="Espace réservé du contenu 3">
            <a:extLst>
              <a:ext uri="{FF2B5EF4-FFF2-40B4-BE49-F238E27FC236}">
                <a16:creationId xmlns:a16="http://schemas.microsoft.com/office/drawing/2014/main" id="{55756DBA-6826-0D14-D447-15B8B6D350AC}"/>
              </a:ext>
            </a:extLst>
          </p:cNvPr>
          <p:cNvSpPr>
            <a:spLocks noGrp="1"/>
          </p:cNvSpPr>
          <p:nvPr>
            <p:ph sz="quarter" idx="1"/>
          </p:nvPr>
        </p:nvSpPr>
        <p:spPr>
          <a:xfrm>
            <a:off x="609600" y="1506680"/>
            <a:ext cx="10972800" cy="4966855"/>
          </a:xfrm>
        </p:spPr>
        <p:txBody>
          <a:bodyPr>
            <a:noAutofit/>
          </a:bodyPr>
          <a:lstStyle/>
          <a:p>
            <a:pPr marL="0" indent="0">
              <a:spcBef>
                <a:spcPts val="0"/>
              </a:spcBef>
              <a:buNone/>
            </a:pPr>
            <a:r>
              <a:rPr lang="fr-FR" sz="1600" dirty="0">
                <a:solidFill>
                  <a:srgbClr val="002060"/>
                </a:solidFill>
                <a:latin typeface="Consolas" panose="020B0609020204030204" pitchFamily="49" charset="0"/>
              </a:rPr>
              <a:t>public class </a:t>
            </a:r>
            <a:r>
              <a:rPr lang="fr-FR" sz="1600" b="1" dirty="0" err="1">
                <a:solidFill>
                  <a:srgbClr val="0070C0"/>
                </a:solidFill>
                <a:latin typeface="Consolas" panose="020B0609020204030204" pitchFamily="49" charset="0"/>
              </a:rPr>
              <a:t>NegativeAgeException</a:t>
            </a:r>
            <a:r>
              <a:rPr lang="fr-FR" sz="1600" dirty="0">
                <a:solidFill>
                  <a:srgbClr val="002060"/>
                </a:solidFill>
                <a:latin typeface="Consolas" panose="020B0609020204030204" pitchFamily="49" charset="0"/>
              </a:rPr>
              <a:t> </a:t>
            </a:r>
            <a:r>
              <a:rPr lang="fr-FR" sz="1600" b="1" dirty="0" err="1">
                <a:solidFill>
                  <a:srgbClr val="FF0000"/>
                </a:solidFill>
                <a:latin typeface="Consolas" panose="020B0609020204030204" pitchFamily="49" charset="0"/>
              </a:rPr>
              <a:t>extends</a:t>
            </a:r>
            <a:r>
              <a:rPr lang="fr-FR" sz="1600" b="1" dirty="0">
                <a:solidFill>
                  <a:srgbClr val="FF0000"/>
                </a:solidFill>
                <a:latin typeface="Consolas" panose="020B0609020204030204" pitchFamily="49" charset="0"/>
              </a:rPr>
              <a:t> Exception</a:t>
            </a:r>
          </a:p>
          <a:p>
            <a:pPr marL="0" indent="0">
              <a:spcBef>
                <a:spcPts val="0"/>
              </a:spcBef>
              <a:buNone/>
            </a:pPr>
            <a:r>
              <a:rPr lang="fr-FR" sz="1600" dirty="0">
                <a:solidFill>
                  <a:srgbClr val="002060"/>
                </a:solidFill>
                <a:latin typeface="Consolas" panose="020B0609020204030204" pitchFamily="49" charset="0"/>
              </a:rPr>
              <a:t>{</a:t>
            </a:r>
          </a:p>
          <a:p>
            <a:pPr marL="0" indent="0">
              <a:spcBef>
                <a:spcPts val="0"/>
              </a:spcBef>
              <a:buNone/>
            </a:pP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private</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static</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int</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age</a:t>
            </a:r>
            <a:r>
              <a:rPr lang="fr-FR" sz="1600" dirty="0">
                <a:solidFill>
                  <a:srgbClr val="002060"/>
                </a:solidFill>
                <a:latin typeface="Consolas" panose="020B0609020204030204" pitchFamily="49" charset="0"/>
              </a:rPr>
              <a:t>;</a:t>
            </a:r>
          </a:p>
          <a:p>
            <a:pPr marL="0" indent="0">
              <a:spcBef>
                <a:spcPts val="0"/>
              </a:spcBef>
              <a:buNone/>
            </a:pPr>
            <a:r>
              <a:rPr lang="fr-FR" sz="1600" dirty="0">
                <a:solidFill>
                  <a:srgbClr val="002060"/>
                </a:solidFill>
                <a:latin typeface="Consolas" panose="020B0609020204030204" pitchFamily="49" charset="0"/>
              </a:rPr>
              <a:t>  public </a:t>
            </a:r>
            <a:r>
              <a:rPr lang="fr-FR" sz="1600" dirty="0" err="1">
                <a:solidFill>
                  <a:srgbClr val="002060"/>
                </a:solidFill>
                <a:latin typeface="Consolas" panose="020B0609020204030204" pitchFamily="49" charset="0"/>
              </a:rPr>
              <a:t>NegativeAgeException</a:t>
            </a:r>
            <a:r>
              <a:rPr lang="fr-FR" sz="1600" dirty="0">
                <a:solidFill>
                  <a:srgbClr val="002060"/>
                </a:solidFill>
                <a:latin typeface="Consolas" panose="020B0609020204030204" pitchFamily="49" charset="0"/>
              </a:rPr>
              <a:t>(</a:t>
            </a:r>
            <a:r>
              <a:rPr lang="fr-FR" sz="1600" dirty="0" err="1">
                <a:solidFill>
                  <a:srgbClr val="002060"/>
                </a:solidFill>
                <a:latin typeface="Consolas" panose="020B0609020204030204" pitchFamily="49" charset="0"/>
              </a:rPr>
              <a:t>int</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age</a:t>
            </a:r>
            <a:r>
              <a:rPr lang="fr-FR" sz="1600" dirty="0">
                <a:solidFill>
                  <a:srgbClr val="002060"/>
                </a:solidFill>
                <a:latin typeface="Consolas" panose="020B0609020204030204" pitchFamily="49" charset="0"/>
              </a:rPr>
              <a:t>)</a:t>
            </a:r>
          </a:p>
          <a:p>
            <a:pPr marL="0" indent="0">
              <a:spcBef>
                <a:spcPts val="0"/>
              </a:spcBef>
              <a:buNone/>
            </a:pPr>
            <a:r>
              <a:rPr lang="fr-FR" sz="1600" dirty="0">
                <a:solidFill>
                  <a:srgbClr val="002060"/>
                </a:solidFill>
                <a:latin typeface="Consolas" panose="020B0609020204030204" pitchFamily="49" charset="0"/>
              </a:rPr>
              <a:t>  {</a:t>
            </a:r>
          </a:p>
          <a:p>
            <a:pPr marL="0" indent="0">
              <a:spcBef>
                <a:spcPts val="0"/>
              </a:spcBef>
              <a:buNone/>
            </a:pP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this.age</a:t>
            </a:r>
            <a:r>
              <a:rPr lang="fr-FR" sz="1600" dirty="0">
                <a:solidFill>
                  <a:srgbClr val="002060"/>
                </a:solidFill>
                <a:latin typeface="Consolas" panose="020B0609020204030204" pitchFamily="49" charset="0"/>
              </a:rPr>
              <a:t>=</a:t>
            </a:r>
            <a:r>
              <a:rPr lang="fr-FR" sz="1600" dirty="0" err="1">
                <a:solidFill>
                  <a:srgbClr val="002060"/>
                </a:solidFill>
                <a:latin typeface="Consolas" panose="020B0609020204030204" pitchFamily="49" charset="0"/>
              </a:rPr>
              <a:t>age</a:t>
            </a:r>
            <a:r>
              <a:rPr lang="fr-FR" sz="1600" dirty="0">
                <a:solidFill>
                  <a:srgbClr val="002060"/>
                </a:solidFill>
                <a:latin typeface="Consolas" panose="020B0609020204030204" pitchFamily="49" charset="0"/>
              </a:rPr>
              <a:t>;</a:t>
            </a:r>
          </a:p>
          <a:p>
            <a:pPr marL="0" indent="0">
              <a:spcBef>
                <a:spcPts val="0"/>
              </a:spcBef>
              <a:buNone/>
            </a:pPr>
            <a:r>
              <a:rPr lang="fr-FR" sz="1600" dirty="0">
                <a:solidFill>
                  <a:srgbClr val="002060"/>
                </a:solidFill>
                <a:latin typeface="Consolas" panose="020B0609020204030204" pitchFamily="49" charset="0"/>
              </a:rPr>
              <a:t>  }</a:t>
            </a:r>
          </a:p>
          <a:p>
            <a:pPr marL="0" indent="0">
              <a:spcBef>
                <a:spcPts val="0"/>
              </a:spcBef>
              <a:buNone/>
            </a:pPr>
            <a:r>
              <a:rPr lang="fr-FR" sz="1600" dirty="0">
                <a:solidFill>
                  <a:srgbClr val="002060"/>
                </a:solidFill>
                <a:latin typeface="Consolas" panose="020B0609020204030204" pitchFamily="49" charset="0"/>
              </a:rPr>
              <a:t>  public String </a:t>
            </a:r>
            <a:r>
              <a:rPr lang="fr-FR" sz="1600" b="1" dirty="0" err="1">
                <a:solidFill>
                  <a:srgbClr val="FF0000"/>
                </a:solidFill>
                <a:latin typeface="Consolas" panose="020B0609020204030204" pitchFamily="49" charset="0"/>
              </a:rPr>
              <a:t>toString</a:t>
            </a:r>
            <a:r>
              <a:rPr lang="fr-FR" sz="1600" dirty="0">
                <a:solidFill>
                  <a:srgbClr val="002060"/>
                </a:solidFill>
                <a:latin typeface="Consolas" panose="020B0609020204030204" pitchFamily="49" charset="0"/>
              </a:rPr>
              <a:t>()</a:t>
            </a:r>
          </a:p>
          <a:p>
            <a:pPr marL="0" indent="0">
              <a:spcBef>
                <a:spcPts val="0"/>
              </a:spcBef>
              <a:buNone/>
            </a:pPr>
            <a:r>
              <a:rPr lang="fr-FR" sz="1600" dirty="0">
                <a:solidFill>
                  <a:srgbClr val="002060"/>
                </a:solidFill>
                <a:latin typeface="Consolas" panose="020B0609020204030204" pitchFamily="49" charset="0"/>
              </a:rPr>
              <a:t>  {</a:t>
            </a:r>
          </a:p>
          <a:p>
            <a:pPr marL="0" indent="0">
              <a:spcBef>
                <a:spcPts val="0"/>
              </a:spcBef>
              <a:buNone/>
            </a:pPr>
            <a:r>
              <a:rPr lang="fr-FR" sz="1600" dirty="0">
                <a:solidFill>
                  <a:srgbClr val="002060"/>
                </a:solidFill>
                <a:latin typeface="Consolas" panose="020B0609020204030204" pitchFamily="49" charset="0"/>
              </a:rPr>
              <a:t>    return ("Age </a:t>
            </a:r>
            <a:r>
              <a:rPr lang="fr-FR" sz="1600" dirty="0" err="1">
                <a:solidFill>
                  <a:srgbClr val="002060"/>
                </a:solidFill>
                <a:latin typeface="Consolas" panose="020B0609020204030204" pitchFamily="49" charset="0"/>
              </a:rPr>
              <a:t>can't</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be</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negative</a:t>
            </a:r>
            <a:r>
              <a:rPr lang="fr-FR" sz="1600" dirty="0">
                <a:solidFill>
                  <a:srgbClr val="002060"/>
                </a:solidFill>
                <a:latin typeface="Consolas" panose="020B0609020204030204" pitchFamily="49" charset="0"/>
              </a:rPr>
              <a:t>");</a:t>
            </a:r>
          </a:p>
          <a:p>
            <a:pPr marL="0" indent="0">
              <a:spcBef>
                <a:spcPts val="0"/>
              </a:spcBef>
              <a:buNone/>
            </a:pPr>
            <a:r>
              <a:rPr lang="fr-FR" sz="1600" dirty="0">
                <a:solidFill>
                  <a:srgbClr val="002060"/>
                </a:solidFill>
                <a:latin typeface="Consolas" panose="020B0609020204030204" pitchFamily="49" charset="0"/>
              </a:rPr>
              <a:t>  }</a:t>
            </a:r>
          </a:p>
          <a:p>
            <a:pPr marL="0" indent="0">
              <a:spcBef>
                <a:spcPts val="0"/>
              </a:spcBef>
              <a:buNone/>
            </a:pPr>
            <a:r>
              <a:rPr lang="fr-FR" sz="1600" dirty="0">
                <a:solidFill>
                  <a:srgbClr val="002060"/>
                </a:solidFill>
                <a:latin typeface="Consolas" panose="020B0609020204030204" pitchFamily="49" charset="0"/>
              </a:rPr>
              <a:t>  public </a:t>
            </a:r>
            <a:r>
              <a:rPr lang="fr-FR" sz="1600" dirty="0" err="1">
                <a:solidFill>
                  <a:srgbClr val="002060"/>
                </a:solidFill>
                <a:latin typeface="Consolas" panose="020B0609020204030204" pitchFamily="49" charset="0"/>
              </a:rPr>
              <a:t>static</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void</a:t>
            </a:r>
            <a:r>
              <a:rPr lang="fr-FR" sz="1600" dirty="0">
                <a:solidFill>
                  <a:srgbClr val="002060"/>
                </a:solidFill>
                <a:latin typeface="Consolas" panose="020B0609020204030204" pitchFamily="49" charset="0"/>
              </a:rPr>
              <a:t> main(String args[]) </a:t>
            </a:r>
            <a:r>
              <a:rPr lang="fr-FR" sz="1600" b="1" dirty="0" err="1">
                <a:solidFill>
                  <a:srgbClr val="FF0000"/>
                </a:solidFill>
                <a:latin typeface="Consolas" panose="020B0609020204030204" pitchFamily="49" charset="0"/>
              </a:rPr>
              <a:t>throws</a:t>
            </a:r>
            <a:r>
              <a:rPr lang="fr-FR" sz="1600" b="1" dirty="0">
                <a:solidFill>
                  <a:srgbClr val="FF0000"/>
                </a:solidFill>
                <a:latin typeface="Consolas" panose="020B0609020204030204" pitchFamily="49" charset="0"/>
              </a:rPr>
              <a:t> Exception</a:t>
            </a:r>
          </a:p>
          <a:p>
            <a:pPr marL="0" indent="0">
              <a:spcBef>
                <a:spcPts val="0"/>
              </a:spcBef>
              <a:buNone/>
            </a:pPr>
            <a:r>
              <a:rPr lang="fr-FR" sz="1600" dirty="0">
                <a:solidFill>
                  <a:srgbClr val="002060"/>
                </a:solidFill>
                <a:latin typeface="Consolas" panose="020B0609020204030204" pitchFamily="49" charset="0"/>
              </a:rPr>
              <a:t>  {</a:t>
            </a:r>
          </a:p>
          <a:p>
            <a:pPr marL="0" indent="0">
              <a:spcBef>
                <a:spcPts val="0"/>
              </a:spcBef>
              <a:buNone/>
            </a:pP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NegativeAgeException</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obj</a:t>
            </a:r>
            <a:r>
              <a:rPr lang="fr-FR" sz="1600" dirty="0">
                <a:solidFill>
                  <a:srgbClr val="002060"/>
                </a:solidFill>
                <a:latin typeface="Consolas" panose="020B0609020204030204" pitchFamily="49" charset="0"/>
              </a:rPr>
              <a:t> = new </a:t>
            </a:r>
            <a:r>
              <a:rPr lang="fr-FR" sz="1600" dirty="0" err="1">
                <a:solidFill>
                  <a:srgbClr val="002060"/>
                </a:solidFill>
                <a:latin typeface="Consolas" panose="020B0609020204030204" pitchFamily="49" charset="0"/>
              </a:rPr>
              <a:t>NegativeAgeException</a:t>
            </a:r>
            <a:r>
              <a:rPr lang="fr-FR" sz="1600" dirty="0">
                <a:solidFill>
                  <a:srgbClr val="002060"/>
                </a:solidFill>
                <a:latin typeface="Consolas" panose="020B0609020204030204" pitchFamily="49" charset="0"/>
              </a:rPr>
              <a:t>( -10 );</a:t>
            </a:r>
          </a:p>
          <a:p>
            <a:pPr marL="0" indent="0">
              <a:spcBef>
                <a:spcPts val="0"/>
              </a:spcBef>
              <a:buNone/>
            </a:pPr>
            <a:r>
              <a:rPr lang="fr-FR" sz="1600" dirty="0">
                <a:solidFill>
                  <a:srgbClr val="002060"/>
                </a:solidFill>
                <a:latin typeface="Consolas" panose="020B0609020204030204" pitchFamily="49" charset="0"/>
              </a:rPr>
              <a:t>    if(</a:t>
            </a:r>
            <a:r>
              <a:rPr lang="fr-FR" sz="1600" dirty="0" err="1">
                <a:solidFill>
                  <a:srgbClr val="002060"/>
                </a:solidFill>
                <a:latin typeface="Consolas" panose="020B0609020204030204" pitchFamily="49" charset="0"/>
              </a:rPr>
              <a:t>age</a:t>
            </a:r>
            <a:r>
              <a:rPr lang="fr-FR" sz="1600" dirty="0">
                <a:solidFill>
                  <a:srgbClr val="002060"/>
                </a:solidFill>
                <a:latin typeface="Consolas" panose="020B0609020204030204" pitchFamily="49" charset="0"/>
              </a:rPr>
              <a:t> &lt; 0)</a:t>
            </a:r>
          </a:p>
          <a:p>
            <a:pPr marL="0" indent="0">
              <a:spcBef>
                <a:spcPts val="0"/>
              </a:spcBef>
              <a:buNone/>
            </a:pPr>
            <a:r>
              <a:rPr lang="fr-FR" sz="1600" dirty="0">
                <a:solidFill>
                  <a:srgbClr val="002060"/>
                </a:solidFill>
                <a:latin typeface="Consolas" panose="020B0609020204030204" pitchFamily="49" charset="0"/>
              </a:rPr>
              <a:t>    {      </a:t>
            </a:r>
            <a:r>
              <a:rPr lang="fr-FR" sz="1600" b="1" dirty="0" err="1">
                <a:solidFill>
                  <a:srgbClr val="0070C0"/>
                </a:solidFill>
                <a:latin typeface="Consolas" panose="020B0609020204030204" pitchFamily="49" charset="0"/>
              </a:rPr>
              <a:t>throw</a:t>
            </a:r>
            <a:r>
              <a:rPr lang="fr-FR" sz="1600" b="1" dirty="0">
                <a:solidFill>
                  <a:srgbClr val="0070C0"/>
                </a:solidFill>
                <a:latin typeface="Consolas" panose="020B0609020204030204" pitchFamily="49" charset="0"/>
              </a:rPr>
              <a:t> new </a:t>
            </a:r>
            <a:r>
              <a:rPr lang="fr-FR" sz="1600" b="1" dirty="0" err="1">
                <a:solidFill>
                  <a:srgbClr val="0070C0"/>
                </a:solidFill>
                <a:latin typeface="Consolas" panose="020B0609020204030204" pitchFamily="49" charset="0"/>
              </a:rPr>
              <a:t>NegativeAgeException</a:t>
            </a:r>
            <a:r>
              <a:rPr lang="fr-FR" sz="1600" b="1" dirty="0">
                <a:solidFill>
                  <a:srgbClr val="0070C0"/>
                </a:solidFill>
                <a:latin typeface="Consolas" panose="020B0609020204030204" pitchFamily="49" charset="0"/>
              </a:rPr>
              <a:t>(</a:t>
            </a:r>
            <a:r>
              <a:rPr lang="fr-FR" sz="1600" b="1" dirty="0" err="1">
                <a:solidFill>
                  <a:srgbClr val="0070C0"/>
                </a:solidFill>
                <a:latin typeface="Consolas" panose="020B0609020204030204" pitchFamily="49" charset="0"/>
              </a:rPr>
              <a:t>age</a:t>
            </a:r>
            <a:r>
              <a:rPr lang="fr-FR" sz="1600" b="1" dirty="0">
                <a:solidFill>
                  <a:srgbClr val="0070C0"/>
                </a:solidFill>
                <a:latin typeface="Consolas" panose="020B0609020204030204" pitchFamily="49" charset="0"/>
              </a:rPr>
              <a:t>);    </a:t>
            </a:r>
            <a:r>
              <a:rPr lang="fr-FR" sz="1600" dirty="0">
                <a:solidFill>
                  <a:srgbClr val="002060"/>
                </a:solidFill>
                <a:latin typeface="Consolas" panose="020B0609020204030204" pitchFamily="49" charset="0"/>
              </a:rPr>
              <a:t>}</a:t>
            </a:r>
          </a:p>
          <a:p>
            <a:pPr marL="0" indent="0">
              <a:spcBef>
                <a:spcPts val="0"/>
              </a:spcBef>
              <a:buNone/>
            </a:pP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else</a:t>
            </a:r>
            <a:endParaRPr lang="fr-FR" sz="1600" dirty="0">
              <a:solidFill>
                <a:srgbClr val="002060"/>
              </a:solidFill>
              <a:latin typeface="Consolas" panose="020B0609020204030204" pitchFamily="49" charset="0"/>
            </a:endParaRPr>
          </a:p>
          <a:p>
            <a:pPr marL="0" indent="0">
              <a:spcBef>
                <a:spcPts val="0"/>
              </a:spcBef>
              <a:buNone/>
            </a:pPr>
            <a:r>
              <a:rPr lang="fr-FR" sz="1600" dirty="0">
                <a:solidFill>
                  <a:srgbClr val="002060"/>
                </a:solidFill>
                <a:latin typeface="Consolas" panose="020B0609020204030204" pitchFamily="49" charset="0"/>
              </a:rPr>
              <a:t>    {      </a:t>
            </a:r>
            <a:r>
              <a:rPr lang="fr-FR" sz="1600" dirty="0" err="1">
                <a:solidFill>
                  <a:srgbClr val="002060"/>
                </a:solidFill>
                <a:latin typeface="Consolas" panose="020B0609020204030204" pitchFamily="49" charset="0"/>
              </a:rPr>
              <a:t>System.out.println</a:t>
            </a:r>
            <a:r>
              <a:rPr lang="fr-FR" sz="1600" dirty="0">
                <a:solidFill>
                  <a:srgbClr val="002060"/>
                </a:solidFill>
                <a:latin typeface="Consolas" panose="020B0609020204030204" pitchFamily="49" charset="0"/>
              </a:rPr>
              <a:t>("</a:t>
            </a:r>
            <a:r>
              <a:rPr lang="fr-FR" sz="1600" dirty="0" err="1">
                <a:solidFill>
                  <a:srgbClr val="002060"/>
                </a:solidFill>
                <a:latin typeface="Consolas" panose="020B0609020204030204" pitchFamily="49" charset="0"/>
              </a:rPr>
              <a:t>Entered</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age</a:t>
            </a:r>
            <a:r>
              <a:rPr lang="fr-FR" sz="1600" dirty="0">
                <a:solidFill>
                  <a:srgbClr val="002060"/>
                </a:solidFill>
                <a:latin typeface="Consolas" panose="020B0609020204030204" pitchFamily="49" charset="0"/>
              </a:rPr>
              <a:t> </a:t>
            </a:r>
            <a:r>
              <a:rPr lang="fr-FR" sz="1600" dirty="0" err="1">
                <a:solidFill>
                  <a:srgbClr val="002060"/>
                </a:solidFill>
                <a:latin typeface="Consolas" panose="020B0609020204030204" pitchFamily="49" charset="0"/>
              </a:rPr>
              <a:t>is</a:t>
            </a:r>
            <a:r>
              <a:rPr lang="fr-FR" sz="1600" dirty="0">
                <a:solidFill>
                  <a:srgbClr val="002060"/>
                </a:solidFill>
                <a:latin typeface="Consolas" panose="020B0609020204030204" pitchFamily="49" charset="0"/>
              </a:rPr>
              <a:t>: " +</a:t>
            </a:r>
            <a:r>
              <a:rPr lang="fr-FR" sz="1600" dirty="0" err="1">
                <a:solidFill>
                  <a:srgbClr val="002060"/>
                </a:solidFill>
                <a:latin typeface="Consolas" panose="020B0609020204030204" pitchFamily="49" charset="0"/>
              </a:rPr>
              <a:t>age</a:t>
            </a:r>
            <a:r>
              <a:rPr lang="fr-FR" sz="1600" dirty="0">
                <a:solidFill>
                  <a:srgbClr val="002060"/>
                </a:solidFill>
                <a:latin typeface="Consolas" panose="020B0609020204030204" pitchFamily="49" charset="0"/>
              </a:rPr>
              <a:t>);    }</a:t>
            </a:r>
          </a:p>
          <a:p>
            <a:pPr marL="0" indent="0">
              <a:spcBef>
                <a:spcPts val="0"/>
              </a:spcBef>
              <a:buNone/>
            </a:pPr>
            <a:r>
              <a:rPr lang="fr-FR" sz="1600" dirty="0">
                <a:solidFill>
                  <a:srgbClr val="002060"/>
                </a:solidFill>
                <a:latin typeface="Consolas" panose="020B0609020204030204" pitchFamily="49" charset="0"/>
              </a:rPr>
              <a:t>  }</a:t>
            </a:r>
          </a:p>
        </p:txBody>
      </p:sp>
      <p:pic>
        <p:nvPicPr>
          <p:cNvPr id="6" name="Image 5">
            <a:extLst>
              <a:ext uri="{FF2B5EF4-FFF2-40B4-BE49-F238E27FC236}">
                <a16:creationId xmlns:a16="http://schemas.microsoft.com/office/drawing/2014/main" id="{C487FA12-D36D-C4B0-BA4A-AF6846EFD25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720340" y="6195753"/>
            <a:ext cx="9275294" cy="509847"/>
          </a:xfrm>
          <a:prstGeom prst="rect">
            <a:avLst/>
          </a:prstGeom>
        </p:spPr>
      </p:pic>
    </p:spTree>
    <p:extLst>
      <p:ext uri="{BB962C8B-B14F-4D97-AF65-F5344CB8AC3E}">
        <p14:creationId xmlns:p14="http://schemas.microsoft.com/office/powerpoint/2010/main" val="3512852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cs typeface="Arial" pitchFamily="34" charset="0"/>
              </a:rPr>
              <a:t>P</a:t>
            </a:r>
            <a:r>
              <a:rPr lang="fr-FR" sz="3200" dirty="0">
                <a:cs typeface="Arial" pitchFamily="34" charset="0"/>
              </a:rPr>
              <a:t>ropagation &amp; interception</a:t>
            </a:r>
            <a:endParaRPr lang="fr-FR" dirty="0"/>
          </a:p>
        </p:txBody>
      </p:sp>
      <p:sp>
        <p:nvSpPr>
          <p:cNvPr id="3" name="Espace réservé du numéro de diapositive 2"/>
          <p:cNvSpPr>
            <a:spLocks noGrp="1"/>
          </p:cNvSpPr>
          <p:nvPr>
            <p:ph type="sldNum" sz="quarter" idx="12"/>
          </p:nvPr>
        </p:nvSpPr>
        <p:spPr/>
        <p:txBody>
          <a:bodyPr>
            <a:normAutofit/>
          </a:bodyPr>
          <a:lstStyle/>
          <a:p>
            <a:fld id="{75ADDF21-591C-49AA-A82D-B4AEA8612DC0}" type="slidenum">
              <a:rPr lang="fr-FR" smtClean="0"/>
              <a:t>18</a:t>
            </a:fld>
            <a:endParaRPr lang="fr-FR"/>
          </a:p>
        </p:txBody>
      </p:sp>
      <p:sp>
        <p:nvSpPr>
          <p:cNvPr id="4" name="Espace réservé du contenu 3"/>
          <p:cNvSpPr>
            <a:spLocks noGrp="1"/>
          </p:cNvSpPr>
          <p:nvPr>
            <p:ph sz="quarter" idx="1"/>
          </p:nvPr>
        </p:nvSpPr>
        <p:spPr>
          <a:xfrm>
            <a:off x="609599" y="1556791"/>
            <a:ext cx="11443855" cy="2095411"/>
          </a:xfrm>
        </p:spPr>
        <p:txBody>
          <a:bodyPr>
            <a:noAutofit/>
          </a:bodyPr>
          <a:lstStyle/>
          <a:p>
            <a:pPr algn="just"/>
            <a:r>
              <a:rPr lang="fr-FR" sz="2200" dirty="0">
                <a:solidFill>
                  <a:srgbClr val="002060"/>
                </a:solidFill>
                <a:latin typeface="+mj-lt"/>
                <a:cs typeface="Arial" pitchFamily="34" charset="0"/>
              </a:rPr>
              <a:t>Il y a deux manières de traiter une exception reçue :</a:t>
            </a:r>
            <a:endParaRPr lang="fr-FR" sz="2200" dirty="0">
              <a:solidFill>
                <a:srgbClr val="0070C0"/>
              </a:solidFill>
              <a:latin typeface="+mj-lt"/>
              <a:cs typeface="Arial" pitchFamily="34" charset="0"/>
            </a:endParaRPr>
          </a:p>
          <a:p>
            <a:pPr marL="538163" indent="-273050" algn="just">
              <a:buFont typeface="Arial" panose="020B0604020202020204" pitchFamily="34" charset="0"/>
              <a:buChar char="•"/>
            </a:pPr>
            <a:r>
              <a:rPr lang="fr-FR" sz="2200" dirty="0">
                <a:solidFill>
                  <a:srgbClr val="0070C0"/>
                </a:solidFill>
                <a:latin typeface="+mj-lt"/>
                <a:cs typeface="Arial" pitchFamily="34" charset="0"/>
              </a:rPr>
              <a:t>Propagation </a:t>
            </a:r>
            <a:r>
              <a:rPr lang="fr-FR" sz="2200" dirty="0">
                <a:solidFill>
                  <a:srgbClr val="002060"/>
                </a:solidFill>
                <a:latin typeface="+mj-lt"/>
                <a:cs typeface="Arial" pitchFamily="34" charset="0"/>
              </a:rPr>
              <a:t>:</a:t>
            </a:r>
            <a:r>
              <a:rPr lang="fr-FR" sz="2200" b="1" dirty="0">
                <a:solidFill>
                  <a:srgbClr val="002060"/>
                </a:solidFill>
                <a:latin typeface="+mj-lt"/>
                <a:cs typeface="Arial" pitchFamily="34" charset="0"/>
              </a:rPr>
              <a:t> </a:t>
            </a:r>
            <a:r>
              <a:rPr lang="fr-FR" sz="2200" dirty="0">
                <a:solidFill>
                  <a:srgbClr val="002060"/>
                </a:solidFill>
                <a:latin typeface="+mj-lt"/>
                <a:cs typeface="Arial" pitchFamily="34" charset="0"/>
              </a:rPr>
              <a:t>L’exception </a:t>
            </a:r>
            <a:r>
              <a:rPr lang="fr-FR" sz="2200" dirty="0">
                <a:solidFill>
                  <a:srgbClr val="0070C0"/>
                </a:solidFill>
                <a:latin typeface="+mj-lt"/>
                <a:cs typeface="Arial" pitchFamily="34" charset="0"/>
              </a:rPr>
              <a:t>est renvoyée à la méthode </a:t>
            </a:r>
            <a:r>
              <a:rPr lang="fr-FR" sz="2200" dirty="0">
                <a:solidFill>
                  <a:srgbClr val="002060"/>
                </a:solidFill>
                <a:latin typeface="+mj-lt"/>
                <a:cs typeface="Arial" pitchFamily="34" charset="0"/>
              </a:rPr>
              <a:t>ayant invoquée la méthode déclarant l’exception (mots-clés : </a:t>
            </a:r>
            <a:r>
              <a:rPr lang="fr-FR" sz="2200" b="1" dirty="0" err="1">
                <a:solidFill>
                  <a:srgbClr val="002060"/>
                </a:solidFill>
                <a:latin typeface="+mj-lt"/>
                <a:cs typeface="Arial" pitchFamily="34" charset="0"/>
              </a:rPr>
              <a:t>throws</a:t>
            </a:r>
            <a:r>
              <a:rPr lang="fr-FR" sz="2200" dirty="0">
                <a:solidFill>
                  <a:srgbClr val="002060"/>
                </a:solidFill>
                <a:latin typeface="+mj-lt"/>
                <a:cs typeface="Arial" pitchFamily="34" charset="0"/>
              </a:rPr>
              <a:t> et </a:t>
            </a:r>
            <a:r>
              <a:rPr lang="fr-FR" sz="2200" b="1" dirty="0" err="1">
                <a:solidFill>
                  <a:srgbClr val="002060"/>
                </a:solidFill>
                <a:latin typeface="+mj-lt"/>
                <a:cs typeface="Arial" pitchFamily="34" charset="0"/>
              </a:rPr>
              <a:t>throw</a:t>
            </a:r>
            <a:r>
              <a:rPr lang="fr-FR" sz="2200" dirty="0">
                <a:solidFill>
                  <a:srgbClr val="002060"/>
                </a:solidFill>
                <a:latin typeface="+mj-lt"/>
                <a:cs typeface="Arial" pitchFamily="34" charset="0"/>
              </a:rPr>
              <a:t>)</a:t>
            </a:r>
            <a:endParaRPr lang="fr-FR" sz="2200" dirty="0">
              <a:solidFill>
                <a:srgbClr val="002060"/>
              </a:solidFill>
              <a:latin typeface="+mj-lt"/>
            </a:endParaRPr>
          </a:p>
          <a:p>
            <a:pPr marL="538163" indent="-273050" algn="just">
              <a:buFont typeface="Arial" panose="020B0604020202020204" pitchFamily="34" charset="0"/>
              <a:buChar char="•"/>
            </a:pPr>
            <a:r>
              <a:rPr lang="fr-FR" sz="2200" dirty="0">
                <a:solidFill>
                  <a:srgbClr val="0070C0"/>
                </a:solidFill>
                <a:latin typeface="+mj-lt"/>
                <a:cs typeface="Arial" pitchFamily="34" charset="0"/>
              </a:rPr>
              <a:t>Interception </a:t>
            </a:r>
            <a:r>
              <a:rPr lang="fr-FR" sz="2200" dirty="0">
                <a:solidFill>
                  <a:srgbClr val="002060"/>
                </a:solidFill>
                <a:latin typeface="+mj-lt"/>
                <a:cs typeface="Arial" pitchFamily="34" charset="0"/>
              </a:rPr>
              <a:t>:</a:t>
            </a:r>
            <a:r>
              <a:rPr lang="fr-FR" sz="2200" b="1" dirty="0">
                <a:solidFill>
                  <a:srgbClr val="002060"/>
                </a:solidFill>
                <a:latin typeface="+mj-lt"/>
                <a:cs typeface="Arial" pitchFamily="34" charset="0"/>
              </a:rPr>
              <a:t> </a:t>
            </a:r>
            <a:r>
              <a:rPr lang="fr-FR" sz="2200" dirty="0">
                <a:solidFill>
                  <a:srgbClr val="002060"/>
                </a:solidFill>
                <a:latin typeface="+mj-lt"/>
                <a:cs typeface="Arial" pitchFamily="34" charset="0"/>
              </a:rPr>
              <a:t>L’exception est </a:t>
            </a:r>
            <a:r>
              <a:rPr lang="fr-FR" sz="2200" dirty="0">
                <a:solidFill>
                  <a:srgbClr val="0070C0"/>
                </a:solidFill>
                <a:latin typeface="+mj-lt"/>
                <a:cs typeface="Arial" pitchFamily="34" charset="0"/>
              </a:rPr>
              <a:t>traitée </a:t>
            </a:r>
            <a:r>
              <a:rPr lang="fr-FR" sz="2200" b="1" dirty="0">
                <a:solidFill>
                  <a:srgbClr val="0070C0"/>
                </a:solidFill>
                <a:latin typeface="+mj-lt"/>
                <a:cs typeface="Arial" pitchFamily="34" charset="0"/>
              </a:rPr>
              <a:t>dans</a:t>
            </a:r>
            <a:r>
              <a:rPr lang="fr-FR" sz="2200" dirty="0">
                <a:solidFill>
                  <a:srgbClr val="0070C0"/>
                </a:solidFill>
                <a:latin typeface="+mj-lt"/>
                <a:cs typeface="Arial" pitchFamily="34" charset="0"/>
              </a:rPr>
              <a:t> la méthode </a:t>
            </a:r>
            <a:r>
              <a:rPr lang="fr-FR" sz="2200" dirty="0">
                <a:solidFill>
                  <a:srgbClr val="002060"/>
                </a:solidFill>
                <a:latin typeface="+mj-lt"/>
                <a:cs typeface="Arial" pitchFamily="34" charset="0"/>
              </a:rPr>
              <a:t>appelant la méthode émettant l’exception (mots-clés : </a:t>
            </a:r>
            <a:r>
              <a:rPr lang="fr-FR" sz="2200" b="1" dirty="0" err="1">
                <a:solidFill>
                  <a:srgbClr val="002060"/>
                </a:solidFill>
                <a:latin typeface="+mj-lt"/>
                <a:cs typeface="Arial" pitchFamily="34" charset="0"/>
              </a:rPr>
              <a:t>try</a:t>
            </a:r>
            <a:r>
              <a:rPr lang="fr-FR" sz="2200" dirty="0">
                <a:solidFill>
                  <a:srgbClr val="002060"/>
                </a:solidFill>
                <a:latin typeface="+mj-lt"/>
                <a:cs typeface="Arial" pitchFamily="34" charset="0"/>
              </a:rPr>
              <a:t> et </a:t>
            </a:r>
            <a:r>
              <a:rPr lang="fr-FR" sz="2200" b="1" dirty="0">
                <a:solidFill>
                  <a:srgbClr val="002060"/>
                </a:solidFill>
                <a:latin typeface="+mj-lt"/>
                <a:cs typeface="Arial" pitchFamily="34" charset="0"/>
              </a:rPr>
              <a:t>catch</a:t>
            </a:r>
            <a:r>
              <a:rPr lang="fr-FR" sz="2200" dirty="0">
                <a:solidFill>
                  <a:srgbClr val="002060"/>
                </a:solidFill>
                <a:latin typeface="+mj-lt"/>
                <a:cs typeface="Arial" pitchFamily="34" charset="0"/>
              </a:rPr>
              <a:t>)</a:t>
            </a:r>
            <a:endParaRPr lang="fr-FR" sz="2200" dirty="0">
              <a:solidFill>
                <a:srgbClr val="002060"/>
              </a:solidFill>
              <a:latin typeface="+mj-lt"/>
            </a:endParaRPr>
          </a:p>
          <a:p>
            <a:pPr algn="just"/>
            <a:endParaRPr lang="fr-FR" sz="2200" dirty="0">
              <a:solidFill>
                <a:srgbClr val="0070C0"/>
              </a:solidFill>
              <a:latin typeface="+mj-lt"/>
              <a:cs typeface="Arial" pitchFamily="34"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650" y="3631109"/>
            <a:ext cx="3937628" cy="2908121"/>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9466" y="3652202"/>
            <a:ext cx="4296374" cy="2908122"/>
          </a:xfrm>
          <a:prstGeom prst="rect">
            <a:avLst/>
          </a:prstGeom>
        </p:spPr>
      </p:pic>
    </p:spTree>
    <p:extLst>
      <p:ext uri="{BB962C8B-B14F-4D97-AF65-F5344CB8AC3E}">
        <p14:creationId xmlns:p14="http://schemas.microsoft.com/office/powerpoint/2010/main" val="296727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200" dirty="0">
                <a:solidFill>
                  <a:srgbClr val="002060"/>
                </a:solidFill>
                <a:latin typeface="+mj-lt"/>
                <a:cs typeface="Arial" pitchFamily="34" charset="0"/>
              </a:rPr>
              <a:t>(1) Création de la classe d’exception personnalisée</a:t>
            </a:r>
            <a:endParaRPr lang="fr-FR" dirty="0"/>
          </a:p>
        </p:txBody>
      </p:sp>
      <p:sp>
        <p:nvSpPr>
          <p:cNvPr id="3" name="Espace réservé du numéro de diapositive 2"/>
          <p:cNvSpPr>
            <a:spLocks noGrp="1"/>
          </p:cNvSpPr>
          <p:nvPr>
            <p:ph type="sldNum" sz="quarter" idx="12"/>
          </p:nvPr>
        </p:nvSpPr>
        <p:spPr/>
        <p:txBody>
          <a:bodyPr>
            <a:normAutofit/>
          </a:bodyPr>
          <a:lstStyle/>
          <a:p>
            <a:fld id="{75ADDF21-591C-49AA-A82D-B4AEA8612DC0}" type="slidenum">
              <a:rPr lang="fr-FR" smtClean="0"/>
              <a:t>19</a:t>
            </a:fld>
            <a:endParaRPr lang="fr-FR"/>
          </a:p>
        </p:txBody>
      </p:sp>
      <p:sp>
        <p:nvSpPr>
          <p:cNvPr id="5" name="Espace réservé du contenu 3"/>
          <p:cNvSpPr txBox="1">
            <a:spLocks/>
          </p:cNvSpPr>
          <p:nvPr/>
        </p:nvSpPr>
        <p:spPr>
          <a:xfrm>
            <a:off x="1009465" y="1693669"/>
            <a:ext cx="9873575" cy="4112011"/>
          </a:xfrm>
          <a:prstGeom prst="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fr-FR" sz="2000" dirty="0">
                <a:solidFill>
                  <a:srgbClr val="002060"/>
                </a:solidFill>
                <a:latin typeface="Consolas" panose="020B0609020204030204" pitchFamily="49" charset="0"/>
                <a:cs typeface="Courier New" pitchFamily="49" charset="0"/>
              </a:rPr>
              <a:t>public class </a:t>
            </a:r>
            <a:r>
              <a:rPr lang="fr-FR" sz="2000" dirty="0" err="1">
                <a:solidFill>
                  <a:srgbClr val="002060"/>
                </a:solidFill>
                <a:latin typeface="Consolas" panose="020B0609020204030204" pitchFamily="49" charset="0"/>
                <a:cs typeface="Courier New" pitchFamily="49" charset="0"/>
              </a:rPr>
              <a:t>MonException</a:t>
            </a:r>
            <a:r>
              <a:rPr lang="fr-FR" sz="2000" dirty="0">
                <a:solidFill>
                  <a:srgbClr val="002060"/>
                </a:solidFill>
                <a:latin typeface="Consolas" panose="020B0609020204030204" pitchFamily="49" charset="0"/>
                <a:cs typeface="Courier New" pitchFamily="49" charset="0"/>
              </a:rPr>
              <a:t> </a:t>
            </a:r>
            <a:r>
              <a:rPr lang="fr-FR" sz="2000" b="1" dirty="0" err="1">
                <a:solidFill>
                  <a:srgbClr val="FF0000"/>
                </a:solidFill>
                <a:latin typeface="Consolas" panose="020B0609020204030204" pitchFamily="49" charset="0"/>
                <a:cs typeface="Courier New" pitchFamily="49" charset="0"/>
              </a:rPr>
              <a:t>extends</a:t>
            </a:r>
            <a:r>
              <a:rPr lang="fr-FR" sz="2000" b="1" dirty="0">
                <a:solidFill>
                  <a:srgbClr val="FF0000"/>
                </a:solidFill>
                <a:latin typeface="Consolas" panose="020B0609020204030204" pitchFamily="49" charset="0"/>
                <a:cs typeface="Courier New" pitchFamily="49" charset="0"/>
              </a:rPr>
              <a:t> Exception</a:t>
            </a:r>
          </a:p>
          <a:p>
            <a:pPr marL="0" indent="0">
              <a:buNone/>
            </a:pPr>
            <a:r>
              <a:rPr lang="fr-FR" sz="2000" dirty="0">
                <a:solidFill>
                  <a:srgbClr val="002060"/>
                </a:solidFill>
                <a:latin typeface="Consolas" panose="020B0609020204030204" pitchFamily="49" charset="0"/>
                <a:cs typeface="Courier New" pitchFamily="49" charset="0"/>
              </a:rPr>
              <a:t> { </a:t>
            </a:r>
          </a:p>
          <a:p>
            <a:pPr marL="0" indent="0">
              <a:buNone/>
            </a:pPr>
            <a:r>
              <a:rPr lang="fr-FR" sz="2000" dirty="0">
                <a:solidFill>
                  <a:srgbClr val="002060"/>
                </a:solidFill>
                <a:latin typeface="Consolas" panose="020B0609020204030204" pitchFamily="49" charset="0"/>
                <a:cs typeface="Courier New" pitchFamily="49" charset="0"/>
              </a:rPr>
              <a:t>     public </a:t>
            </a:r>
            <a:r>
              <a:rPr lang="fr-FR" sz="2000" dirty="0" err="1">
                <a:solidFill>
                  <a:srgbClr val="002060"/>
                </a:solidFill>
                <a:latin typeface="Consolas" panose="020B0609020204030204" pitchFamily="49" charset="0"/>
                <a:cs typeface="Courier New" pitchFamily="49" charset="0"/>
              </a:rPr>
              <a:t>MonException</a:t>
            </a:r>
            <a:r>
              <a:rPr lang="fr-FR" sz="2000" dirty="0">
                <a:solidFill>
                  <a:srgbClr val="002060"/>
                </a:solidFill>
                <a:latin typeface="Consolas" panose="020B0609020204030204" pitchFamily="49" charset="0"/>
                <a:cs typeface="Courier New" pitchFamily="49" charset="0"/>
              </a:rPr>
              <a:t>() </a:t>
            </a:r>
          </a:p>
          <a:p>
            <a:pPr marL="0" indent="0">
              <a:buNone/>
            </a:pPr>
            <a:r>
              <a:rPr lang="fr-FR" sz="2000" dirty="0">
                <a:solidFill>
                  <a:srgbClr val="002060"/>
                </a:solidFill>
                <a:latin typeface="Consolas" panose="020B0609020204030204" pitchFamily="49" charset="0"/>
                <a:cs typeface="Courier New" pitchFamily="49" charset="0"/>
              </a:rPr>
              <a:t>         { </a:t>
            </a:r>
          </a:p>
          <a:p>
            <a:pPr marL="0" indent="0">
              <a:buNone/>
            </a:pPr>
            <a:r>
              <a:rPr lang="fr-FR" sz="2000" dirty="0">
                <a:solidFill>
                  <a:srgbClr val="002060"/>
                </a:solidFill>
                <a:latin typeface="Consolas" panose="020B0609020204030204" pitchFamily="49" charset="0"/>
                <a:cs typeface="Courier New" pitchFamily="49" charset="0"/>
              </a:rPr>
              <a:t>             super(« mon message d’erreur»);</a:t>
            </a:r>
          </a:p>
          <a:p>
            <a:pPr marL="0" indent="0">
              <a:buNone/>
            </a:pPr>
            <a:r>
              <a:rPr lang="fr-FR" sz="2000" dirty="0">
                <a:solidFill>
                  <a:srgbClr val="002060"/>
                </a:solidFill>
                <a:latin typeface="Consolas" panose="020B0609020204030204" pitchFamily="49" charset="0"/>
                <a:cs typeface="Courier New" pitchFamily="49" charset="0"/>
              </a:rPr>
              <a:t>         }</a:t>
            </a:r>
          </a:p>
          <a:p>
            <a:pPr marL="0" indent="0">
              <a:buNone/>
            </a:pPr>
            <a:r>
              <a:rPr lang="fr-FR" sz="2000" dirty="0">
                <a:solidFill>
                  <a:srgbClr val="002060"/>
                </a:solidFill>
                <a:latin typeface="Consolas" panose="020B0609020204030204" pitchFamily="49" charset="0"/>
                <a:cs typeface="Courier New" pitchFamily="49" charset="0"/>
              </a:rPr>
              <a:t> } </a:t>
            </a:r>
          </a:p>
          <a:p>
            <a:pPr marL="0" indent="0">
              <a:buNone/>
            </a:pPr>
            <a:r>
              <a:rPr lang="fr-FR" sz="2000" dirty="0">
                <a:solidFill>
                  <a:srgbClr val="002060"/>
                </a:solidFill>
                <a:latin typeface="Consolas" panose="020B0609020204030204" pitchFamily="49" charset="0"/>
                <a:cs typeface="Courier New" pitchFamily="49" charset="0"/>
              </a:rPr>
              <a:t>public class </a:t>
            </a:r>
            <a:r>
              <a:rPr lang="fr-FR" sz="2000" i="1" dirty="0" err="1">
                <a:solidFill>
                  <a:srgbClr val="002060"/>
                </a:solidFill>
                <a:latin typeface="Consolas" panose="020B0609020204030204" pitchFamily="49" charset="0"/>
                <a:cs typeface="Courier New" pitchFamily="49" charset="0"/>
              </a:rPr>
              <a:t>CalculImpossibleException</a:t>
            </a:r>
            <a:r>
              <a:rPr lang="fr-FR" sz="2000" i="1" dirty="0">
                <a:solidFill>
                  <a:srgbClr val="002060"/>
                </a:solidFill>
                <a:latin typeface="Consolas" panose="020B0609020204030204" pitchFamily="49" charset="0"/>
                <a:cs typeface="Courier New" pitchFamily="49" charset="0"/>
              </a:rPr>
              <a:t> </a:t>
            </a:r>
            <a:r>
              <a:rPr lang="fr-FR" sz="2000" b="1" dirty="0" err="1">
                <a:solidFill>
                  <a:srgbClr val="FF0000"/>
                </a:solidFill>
                <a:latin typeface="Consolas" panose="020B0609020204030204" pitchFamily="49" charset="0"/>
                <a:cs typeface="Courier New" pitchFamily="49" charset="0"/>
              </a:rPr>
              <a:t>extends</a:t>
            </a:r>
            <a:r>
              <a:rPr lang="fr-FR" sz="2000" b="1" dirty="0">
                <a:solidFill>
                  <a:srgbClr val="FF0000"/>
                </a:solidFill>
                <a:latin typeface="Consolas" panose="020B0609020204030204" pitchFamily="49" charset="0"/>
                <a:cs typeface="Courier New" pitchFamily="49" charset="0"/>
              </a:rPr>
              <a:t> Exception </a:t>
            </a:r>
          </a:p>
          <a:p>
            <a:pPr marL="0" indent="0">
              <a:buNone/>
            </a:pPr>
            <a:r>
              <a:rPr lang="fr-FR" sz="2000" dirty="0">
                <a:solidFill>
                  <a:srgbClr val="002060"/>
                </a:solidFill>
                <a:latin typeface="Consolas" panose="020B0609020204030204" pitchFamily="49" charset="0"/>
                <a:cs typeface="Courier New" pitchFamily="49" charset="0"/>
              </a:rPr>
              <a:t>  { </a:t>
            </a:r>
          </a:p>
          <a:p>
            <a:pPr marL="0" indent="0">
              <a:buNone/>
            </a:pPr>
            <a:r>
              <a:rPr lang="fr-FR" sz="2000" dirty="0">
                <a:solidFill>
                  <a:srgbClr val="002060"/>
                </a:solidFill>
                <a:latin typeface="Consolas" panose="020B0609020204030204" pitchFamily="49" charset="0"/>
                <a:cs typeface="Courier New" pitchFamily="49" charset="0"/>
              </a:rPr>
              <a:t>    public </a:t>
            </a:r>
            <a:r>
              <a:rPr lang="fr-FR" sz="2000" dirty="0" err="1">
                <a:solidFill>
                  <a:srgbClr val="002060"/>
                </a:solidFill>
                <a:latin typeface="Consolas" panose="020B0609020204030204" pitchFamily="49" charset="0"/>
                <a:cs typeface="Courier New" pitchFamily="49" charset="0"/>
              </a:rPr>
              <a:t>CalculImpossibleException</a:t>
            </a:r>
            <a:r>
              <a:rPr lang="fr-FR" sz="2000" dirty="0">
                <a:solidFill>
                  <a:srgbClr val="002060"/>
                </a:solidFill>
                <a:latin typeface="Consolas" panose="020B0609020204030204" pitchFamily="49" charset="0"/>
                <a:cs typeface="Courier New" pitchFamily="49" charset="0"/>
              </a:rPr>
              <a:t> (String s)</a:t>
            </a:r>
          </a:p>
          <a:p>
            <a:pPr marL="0" indent="0">
              <a:buNone/>
            </a:pPr>
            <a:r>
              <a:rPr lang="fr-FR" sz="2000" dirty="0">
                <a:solidFill>
                  <a:srgbClr val="002060"/>
                </a:solidFill>
                <a:latin typeface="Consolas" panose="020B0609020204030204" pitchFamily="49" charset="0"/>
                <a:cs typeface="Courier New" pitchFamily="49" charset="0"/>
              </a:rPr>
              <a:t>       { super (s); } </a:t>
            </a:r>
          </a:p>
          <a:p>
            <a:pPr marL="0" indent="0">
              <a:buNone/>
            </a:pPr>
            <a:r>
              <a:rPr lang="fr-FR" sz="2000" dirty="0">
                <a:solidFill>
                  <a:srgbClr val="002060"/>
                </a:solidFill>
                <a:latin typeface="Consolas" panose="020B0609020204030204" pitchFamily="49" charset="0"/>
                <a:cs typeface="Courier New" pitchFamily="49" charset="0"/>
              </a:rPr>
              <a:t>   } </a:t>
            </a:r>
          </a:p>
        </p:txBody>
      </p:sp>
    </p:spTree>
    <p:extLst>
      <p:ext uri="{BB962C8B-B14F-4D97-AF65-F5344CB8AC3E}">
        <p14:creationId xmlns:p14="http://schemas.microsoft.com/office/powerpoint/2010/main" val="426348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C075DD0-9237-061F-3B5B-4A936798ECAF}"/>
              </a:ext>
            </a:extLst>
          </p:cNvPr>
          <p:cNvSpPr>
            <a:spLocks noGrp="1" noChangeArrowheads="1"/>
          </p:cNvSpPr>
          <p:nvPr>
            <p:ph type="title"/>
          </p:nvPr>
        </p:nvSpPr>
        <p:spPr/>
        <p:txBody>
          <a:bodyPr/>
          <a:lstStyle/>
          <a:p>
            <a:pPr algn="ctr"/>
            <a:r>
              <a:rPr lang="fr-FR" altLang="fr-FR"/>
              <a:t>Plan </a:t>
            </a:r>
          </a:p>
        </p:txBody>
      </p:sp>
      <p:sp>
        <p:nvSpPr>
          <p:cNvPr id="6147" name="Rectangle 3">
            <a:extLst>
              <a:ext uri="{FF2B5EF4-FFF2-40B4-BE49-F238E27FC236}">
                <a16:creationId xmlns:a16="http://schemas.microsoft.com/office/drawing/2014/main" id="{156F4B04-34BF-644C-83A3-1184EBD01940}"/>
              </a:ext>
            </a:extLst>
          </p:cNvPr>
          <p:cNvSpPr>
            <a:spLocks noGrp="1" noChangeArrowheads="1"/>
          </p:cNvSpPr>
          <p:nvPr>
            <p:ph sz="quarter" idx="1"/>
          </p:nvPr>
        </p:nvSpPr>
        <p:spPr>
          <a:xfrm>
            <a:off x="609600" y="1638503"/>
            <a:ext cx="10972800" cy="4527550"/>
          </a:xfrm>
        </p:spPr>
        <p:txBody>
          <a:bodyPr>
            <a:normAutofit/>
          </a:bodyPr>
          <a:lstStyle/>
          <a:p>
            <a:pPr marL="515938" lvl="1" indent="-342900" algn="just" fontAlgn="auto">
              <a:lnSpc>
                <a:spcPct val="200000"/>
              </a:lnSpc>
              <a:spcAft>
                <a:spcPts val="0"/>
              </a:spcAft>
              <a:buFont typeface="Wingdings" panose="05000000000000000000" pitchFamily="2" charset="2"/>
              <a:buChar char="Ø"/>
              <a:defRPr/>
            </a:pPr>
            <a:r>
              <a:rPr lang="fr-FR" sz="2400" dirty="0">
                <a:solidFill>
                  <a:srgbClr val="002060"/>
                </a:solidFill>
                <a:latin typeface="+mj-lt"/>
              </a:rPr>
              <a:t> Pourquoi les exceptions ?</a:t>
            </a:r>
          </a:p>
          <a:p>
            <a:pPr marL="515938" lvl="1" indent="-342900" algn="just" fontAlgn="auto">
              <a:lnSpc>
                <a:spcPct val="200000"/>
              </a:lnSpc>
              <a:spcAft>
                <a:spcPts val="0"/>
              </a:spcAft>
              <a:buFont typeface="Wingdings" panose="05000000000000000000" pitchFamily="2" charset="2"/>
              <a:buChar char="Ø"/>
              <a:defRPr/>
            </a:pPr>
            <a:r>
              <a:rPr lang="fr-FR" sz="2400" dirty="0">
                <a:solidFill>
                  <a:srgbClr val="002060"/>
                </a:solidFill>
                <a:latin typeface="+mj-lt"/>
              </a:rPr>
              <a:t>Définition d’une exception</a:t>
            </a:r>
          </a:p>
          <a:p>
            <a:pPr marL="515938" lvl="1" indent="-342900" algn="just">
              <a:lnSpc>
                <a:spcPct val="200000"/>
              </a:lnSpc>
              <a:buFont typeface="Wingdings" panose="05000000000000000000" pitchFamily="2" charset="2"/>
              <a:buChar char="Ø"/>
              <a:defRPr/>
            </a:pPr>
            <a:r>
              <a:rPr lang="fr-FR" sz="2400" dirty="0">
                <a:solidFill>
                  <a:srgbClr val="002060"/>
                </a:solidFill>
                <a:latin typeface="+mj-lt"/>
              </a:rPr>
              <a:t>Types d’exception</a:t>
            </a:r>
          </a:p>
          <a:p>
            <a:pPr marL="515938" lvl="1" indent="-342900" algn="just">
              <a:lnSpc>
                <a:spcPct val="210000"/>
              </a:lnSpc>
              <a:buFont typeface="Wingdings" panose="05000000000000000000" pitchFamily="2" charset="2"/>
              <a:buChar char="Ø"/>
              <a:defRPr/>
            </a:pPr>
            <a:r>
              <a:rPr lang="fr-FR" sz="2400" dirty="0">
                <a:solidFill>
                  <a:srgbClr val="002060"/>
                </a:solidFill>
                <a:latin typeface="+mj-lt"/>
              </a:rPr>
              <a:t>Hiérarchie des exceptions en Java</a:t>
            </a:r>
          </a:p>
          <a:p>
            <a:pPr marL="515938" lvl="1" indent="-342900" algn="just">
              <a:lnSpc>
                <a:spcPct val="210000"/>
              </a:lnSpc>
              <a:buFont typeface="Wingdings" panose="05000000000000000000" pitchFamily="2" charset="2"/>
              <a:buChar char="Ø"/>
              <a:defRPr/>
            </a:pPr>
            <a:r>
              <a:rPr lang="fr-FR" sz="2400" dirty="0">
                <a:solidFill>
                  <a:srgbClr val="002060"/>
                </a:solidFill>
                <a:latin typeface="+mj-lt"/>
              </a:rPr>
              <a:t>Exception personnalisée</a:t>
            </a:r>
          </a:p>
          <a:p>
            <a:pPr marL="515938" lvl="1" indent="-342900" algn="just">
              <a:lnSpc>
                <a:spcPct val="200000"/>
              </a:lnSpc>
              <a:buFont typeface="Wingdings" panose="05000000000000000000" pitchFamily="2" charset="2"/>
              <a:buChar char="Ø"/>
              <a:defRPr/>
            </a:pPr>
            <a:endParaRPr lang="fr-FR" sz="2400" dirty="0">
              <a:solidFill>
                <a:srgbClr val="002060"/>
              </a:solidFill>
              <a:latin typeface="+mj-lt"/>
            </a:endParaRPr>
          </a:p>
        </p:txBody>
      </p:sp>
      <p:pic>
        <p:nvPicPr>
          <p:cNvPr id="2" name="Picture 2" descr="Exceptions in Python – Predictive Hacks">
            <a:extLst>
              <a:ext uri="{FF2B5EF4-FFF2-40B4-BE49-F238E27FC236}">
                <a16:creationId xmlns:a16="http://schemas.microsoft.com/office/drawing/2014/main" id="{DA8F7E29-6396-8D2F-6B78-94043D272C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31" t="14936" r="38469"/>
          <a:stretch/>
        </p:blipFill>
        <p:spPr bwMode="auto">
          <a:xfrm>
            <a:off x="8508682" y="1896995"/>
            <a:ext cx="3073718" cy="30640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200" dirty="0">
                <a:solidFill>
                  <a:srgbClr val="002060"/>
                </a:solidFill>
                <a:latin typeface="+mj-lt"/>
                <a:cs typeface="Arial" pitchFamily="34" charset="0"/>
              </a:rPr>
              <a:t>(2) Levée de l’exception</a:t>
            </a:r>
            <a:endParaRPr lang="fr-FR" dirty="0"/>
          </a:p>
        </p:txBody>
      </p:sp>
      <p:sp>
        <p:nvSpPr>
          <p:cNvPr id="3" name="Espace réservé du numéro de diapositive 2"/>
          <p:cNvSpPr>
            <a:spLocks noGrp="1"/>
          </p:cNvSpPr>
          <p:nvPr>
            <p:ph type="sldNum" sz="quarter" idx="12"/>
          </p:nvPr>
        </p:nvSpPr>
        <p:spPr/>
        <p:txBody>
          <a:bodyPr>
            <a:normAutofit/>
          </a:bodyPr>
          <a:lstStyle/>
          <a:p>
            <a:fld id="{75ADDF21-591C-49AA-A82D-B4AEA8612DC0}" type="slidenum">
              <a:rPr lang="fr-FR" smtClean="0"/>
              <a:t>20</a:t>
            </a:fld>
            <a:endParaRPr lang="fr-FR"/>
          </a:p>
        </p:txBody>
      </p:sp>
      <p:sp>
        <p:nvSpPr>
          <p:cNvPr id="4" name="Espace réservé du contenu 3"/>
          <p:cNvSpPr>
            <a:spLocks noGrp="1"/>
          </p:cNvSpPr>
          <p:nvPr>
            <p:ph sz="quarter" idx="1"/>
          </p:nvPr>
        </p:nvSpPr>
        <p:spPr>
          <a:xfrm>
            <a:off x="609599" y="1600199"/>
            <a:ext cx="10972799" cy="4509655"/>
          </a:xfrm>
        </p:spPr>
        <p:txBody>
          <a:bodyPr>
            <a:noAutofit/>
          </a:bodyPr>
          <a:lstStyle/>
          <a:p>
            <a:pPr algn="just">
              <a:spcAft>
                <a:spcPts val="600"/>
              </a:spcAft>
              <a:buFont typeface="Wingdings" panose="05000000000000000000" pitchFamily="2" charset="2"/>
              <a:buChar char="Ø"/>
            </a:pPr>
            <a:r>
              <a:rPr lang="fr-FR" sz="2200" dirty="0">
                <a:solidFill>
                  <a:srgbClr val="002060"/>
                </a:solidFill>
                <a:latin typeface="+mj-lt"/>
                <a:cs typeface="Arial" pitchFamily="34" charset="0"/>
              </a:rPr>
              <a:t>Spécifier dans quel cas l’exception créée doit être levée :</a:t>
            </a:r>
          </a:p>
          <a:p>
            <a:pPr marL="539750" indent="-273050" algn="just">
              <a:spcAft>
                <a:spcPts val="600"/>
              </a:spcAft>
              <a:buFont typeface="Arial" panose="020B0604020202020204" pitchFamily="34" charset="0"/>
              <a:buChar char="•"/>
              <a:tabLst>
                <a:tab pos="539750" algn="l"/>
              </a:tabLst>
            </a:pPr>
            <a:r>
              <a:rPr lang="fr-FR" sz="2200" dirty="0">
                <a:solidFill>
                  <a:srgbClr val="002060"/>
                </a:solidFill>
                <a:latin typeface="+mj-lt"/>
                <a:cs typeface="Courier New" pitchFamily="49" charset="0"/>
              </a:rPr>
              <a:t>Le programmeur peut lever </a:t>
            </a:r>
            <a:r>
              <a:rPr lang="fr-FR" sz="2200" dirty="0">
                <a:solidFill>
                  <a:srgbClr val="0070C0"/>
                </a:solidFill>
                <a:latin typeface="+mj-lt"/>
                <a:cs typeface="Courier New" pitchFamily="49" charset="0"/>
              </a:rPr>
              <a:t>ses propres exceptions </a:t>
            </a:r>
            <a:r>
              <a:rPr lang="fr-FR" sz="2200" dirty="0">
                <a:solidFill>
                  <a:srgbClr val="002060"/>
                </a:solidFill>
                <a:latin typeface="+mj-lt"/>
                <a:cs typeface="Courier New" pitchFamily="49" charset="0"/>
              </a:rPr>
              <a:t>à l'aide du mot réservé </a:t>
            </a:r>
            <a:r>
              <a:rPr lang="fr-FR" sz="2200" b="1" dirty="0" err="1">
                <a:solidFill>
                  <a:srgbClr val="0070C0"/>
                </a:solidFill>
                <a:latin typeface="+mj-lt"/>
                <a:cs typeface="Courier New" pitchFamily="49" charset="0"/>
              </a:rPr>
              <a:t>throw</a:t>
            </a:r>
            <a:r>
              <a:rPr lang="fr-FR" sz="2200" dirty="0">
                <a:solidFill>
                  <a:srgbClr val="002060"/>
                </a:solidFill>
                <a:latin typeface="+mj-lt"/>
                <a:cs typeface="Courier New" pitchFamily="49" charset="0"/>
              </a:rPr>
              <a:t>. </a:t>
            </a:r>
          </a:p>
          <a:p>
            <a:pPr marL="539750" indent="-273050" algn="just">
              <a:spcAft>
                <a:spcPts val="600"/>
              </a:spcAft>
              <a:buFont typeface="Arial" panose="020B0604020202020204" pitchFamily="34" charset="0"/>
              <a:buChar char="•"/>
              <a:tabLst>
                <a:tab pos="539750" algn="l"/>
              </a:tabLst>
            </a:pPr>
            <a:r>
              <a:rPr lang="fr-FR" sz="2200" dirty="0" err="1">
                <a:solidFill>
                  <a:srgbClr val="002060"/>
                </a:solidFill>
                <a:latin typeface="+mj-lt"/>
                <a:cs typeface="Courier New" pitchFamily="49" charset="0"/>
              </a:rPr>
              <a:t>throw</a:t>
            </a:r>
            <a:r>
              <a:rPr lang="fr-FR" sz="2200" dirty="0">
                <a:solidFill>
                  <a:srgbClr val="002060"/>
                </a:solidFill>
                <a:latin typeface="+mj-lt"/>
                <a:cs typeface="Courier New" pitchFamily="49" charset="0"/>
              </a:rPr>
              <a:t> prend en paramètre : un objet instance d’</a:t>
            </a:r>
            <a:r>
              <a:rPr lang="fr-FR" sz="2200" i="1" dirty="0">
                <a:solidFill>
                  <a:srgbClr val="0070C0"/>
                </a:solidFill>
                <a:latin typeface="+mj-lt"/>
                <a:cs typeface="Courier New" pitchFamily="49" charset="0"/>
              </a:rPr>
              <a:t>Exception</a:t>
            </a:r>
            <a:r>
              <a:rPr lang="fr-FR" sz="2200" dirty="0">
                <a:solidFill>
                  <a:srgbClr val="002060"/>
                </a:solidFill>
                <a:latin typeface="+mj-lt"/>
                <a:cs typeface="Courier New" pitchFamily="49" charset="0"/>
              </a:rPr>
              <a:t> ou d'une de ses sous-classes.</a:t>
            </a:r>
          </a:p>
          <a:p>
            <a:pPr marL="539750" indent="-273050" algn="just">
              <a:spcAft>
                <a:spcPts val="600"/>
              </a:spcAft>
              <a:buFont typeface="Arial" panose="020B0604020202020204" pitchFamily="34" charset="0"/>
              <a:buChar char="•"/>
              <a:tabLst>
                <a:tab pos="539750" algn="l"/>
              </a:tabLst>
            </a:pPr>
            <a:r>
              <a:rPr lang="fr-FR" sz="2200" dirty="0">
                <a:solidFill>
                  <a:srgbClr val="002060"/>
                </a:solidFill>
                <a:latin typeface="+mj-lt"/>
                <a:cs typeface="Courier New" pitchFamily="49" charset="0"/>
              </a:rPr>
              <a:t>Les objets exception sont souvent instanciés dans l'instruction même qui assure leur lancement: </a:t>
            </a:r>
          </a:p>
          <a:p>
            <a:pPr marL="266700" indent="0" algn="ctr">
              <a:spcAft>
                <a:spcPts val="600"/>
              </a:spcAft>
              <a:buNone/>
              <a:tabLst>
                <a:tab pos="539750" algn="l"/>
              </a:tabLst>
            </a:pPr>
            <a:r>
              <a:rPr lang="fr-FR" sz="2200" dirty="0">
                <a:solidFill>
                  <a:srgbClr val="002060"/>
                </a:solidFill>
                <a:latin typeface="Consolas" panose="020B0609020204030204" pitchFamily="49" charset="0"/>
                <a:cs typeface="Courier New" pitchFamily="49" charset="0"/>
              </a:rPr>
              <a:t>  </a:t>
            </a:r>
            <a:r>
              <a:rPr lang="fr-FR" sz="2200" b="1" dirty="0" err="1">
                <a:solidFill>
                  <a:srgbClr val="002060"/>
                </a:solidFill>
                <a:latin typeface="Consolas" panose="020B0609020204030204" pitchFamily="49" charset="0"/>
                <a:cs typeface="Courier New" pitchFamily="49" charset="0"/>
              </a:rPr>
              <a:t>throw</a:t>
            </a:r>
            <a:r>
              <a:rPr lang="fr-FR" sz="2200" b="1" dirty="0">
                <a:solidFill>
                  <a:srgbClr val="002060"/>
                </a:solidFill>
                <a:latin typeface="Consolas" panose="020B0609020204030204" pitchFamily="49" charset="0"/>
                <a:cs typeface="Courier New" pitchFamily="49" charset="0"/>
              </a:rPr>
              <a:t> new </a:t>
            </a:r>
            <a:r>
              <a:rPr lang="fr-FR" sz="2200" dirty="0" err="1">
                <a:solidFill>
                  <a:srgbClr val="002060"/>
                </a:solidFill>
                <a:latin typeface="Consolas" panose="020B0609020204030204" pitchFamily="49" charset="0"/>
                <a:cs typeface="Courier New" pitchFamily="49" charset="0"/>
              </a:rPr>
              <a:t>MonException</a:t>
            </a:r>
            <a:r>
              <a:rPr lang="fr-FR" sz="2200" dirty="0">
                <a:solidFill>
                  <a:srgbClr val="002060"/>
                </a:solidFill>
                <a:latin typeface="Consolas" panose="020B0609020204030204" pitchFamily="49" charset="0"/>
                <a:cs typeface="Courier New" pitchFamily="49" charset="0"/>
              </a:rPr>
              <a:t>("Mon exception s'est produite!!!"); </a:t>
            </a:r>
          </a:p>
          <a:p>
            <a:pPr marL="0" indent="0" algn="just">
              <a:spcAft>
                <a:spcPts val="600"/>
              </a:spcAft>
              <a:buNone/>
            </a:pPr>
            <a:r>
              <a:rPr lang="fr-FR" sz="2200" dirty="0">
                <a:solidFill>
                  <a:srgbClr val="002060"/>
                </a:solidFill>
                <a:latin typeface="+mj-lt"/>
                <a:cs typeface="Arial" pitchFamily="34" charset="0"/>
              </a:rPr>
              <a:t> </a:t>
            </a:r>
          </a:p>
        </p:txBody>
      </p:sp>
    </p:spTree>
    <p:extLst>
      <p:ext uri="{BB962C8B-B14F-4D97-AF65-F5344CB8AC3E}">
        <p14:creationId xmlns:p14="http://schemas.microsoft.com/office/powerpoint/2010/main" val="1710472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200" dirty="0">
                <a:solidFill>
                  <a:srgbClr val="002060"/>
                </a:solidFill>
                <a:latin typeface="+mj-lt"/>
                <a:cs typeface="Arial" pitchFamily="34" charset="0"/>
              </a:rPr>
              <a:t>Emission (propagation) de l’exception</a:t>
            </a:r>
            <a:endParaRPr lang="fr-FR" dirty="0"/>
          </a:p>
        </p:txBody>
      </p:sp>
      <p:sp>
        <p:nvSpPr>
          <p:cNvPr id="3" name="Espace réservé du numéro de diapositive 2"/>
          <p:cNvSpPr>
            <a:spLocks noGrp="1"/>
          </p:cNvSpPr>
          <p:nvPr>
            <p:ph type="sldNum" sz="quarter" idx="12"/>
          </p:nvPr>
        </p:nvSpPr>
        <p:spPr/>
        <p:txBody>
          <a:bodyPr>
            <a:normAutofit/>
          </a:bodyPr>
          <a:lstStyle/>
          <a:p>
            <a:fld id="{75ADDF21-591C-49AA-A82D-B4AEA8612DC0}" type="slidenum">
              <a:rPr lang="fr-FR" smtClean="0"/>
              <a:t>21</a:t>
            </a:fld>
            <a:endParaRPr lang="fr-FR"/>
          </a:p>
        </p:txBody>
      </p:sp>
      <p:sp>
        <p:nvSpPr>
          <p:cNvPr id="4" name="Espace réservé du contenu 3"/>
          <p:cNvSpPr>
            <a:spLocks noGrp="1"/>
          </p:cNvSpPr>
          <p:nvPr>
            <p:ph sz="quarter" idx="1"/>
          </p:nvPr>
        </p:nvSpPr>
        <p:spPr>
          <a:xfrm>
            <a:off x="609600" y="1556791"/>
            <a:ext cx="10972800" cy="4799559"/>
          </a:xfrm>
        </p:spPr>
        <p:txBody>
          <a:bodyPr>
            <a:noAutofit/>
          </a:bodyPr>
          <a:lstStyle/>
          <a:p>
            <a:pPr algn="just">
              <a:spcAft>
                <a:spcPts val="600"/>
              </a:spcAft>
              <a:buClr>
                <a:srgbClr val="0070C0"/>
              </a:buClr>
              <a:buSzPct val="90000"/>
              <a:buFont typeface="Wingdings" panose="05000000000000000000" pitchFamily="2" charset="2"/>
              <a:buChar char="Ø"/>
            </a:pPr>
            <a:r>
              <a:rPr lang="fr-FR" sz="2000" dirty="0">
                <a:solidFill>
                  <a:srgbClr val="002060"/>
                </a:solidFill>
                <a:latin typeface="+mj-lt"/>
                <a:cs typeface="Arial" pitchFamily="34" charset="0"/>
              </a:rPr>
              <a:t>L’émission de l’exception dans la méthode qui lève cette exception :</a:t>
            </a:r>
          </a:p>
          <a:p>
            <a:pPr marL="717550" indent="-285750" algn="just">
              <a:spcAft>
                <a:spcPts val="600"/>
              </a:spcAft>
              <a:buFont typeface="Wingdings" pitchFamily="2" charset="2"/>
              <a:buChar char="§"/>
            </a:pPr>
            <a:r>
              <a:rPr lang="fr-FR" sz="2000" dirty="0">
                <a:solidFill>
                  <a:srgbClr val="002060"/>
                </a:solidFill>
                <a:latin typeface="+mj-lt"/>
                <a:cs typeface="Arial" pitchFamily="34" charset="0"/>
              </a:rPr>
              <a:t>L'exception elle-même est levée par l'instruction </a:t>
            </a:r>
            <a:r>
              <a:rPr lang="fr-FR" sz="2000" dirty="0" err="1">
                <a:solidFill>
                  <a:srgbClr val="FF0000"/>
                </a:solidFill>
                <a:latin typeface="+mj-lt"/>
                <a:cs typeface="Arial" pitchFamily="34" charset="0"/>
              </a:rPr>
              <a:t>throw</a:t>
            </a:r>
            <a:r>
              <a:rPr lang="fr-FR" sz="2000" dirty="0">
                <a:solidFill>
                  <a:srgbClr val="002060"/>
                </a:solidFill>
                <a:latin typeface="+mj-lt"/>
                <a:cs typeface="Arial" pitchFamily="34" charset="0"/>
              </a:rPr>
              <a:t>. </a:t>
            </a:r>
          </a:p>
          <a:p>
            <a:pPr marL="717550" indent="-285750" algn="just">
              <a:spcAft>
                <a:spcPts val="600"/>
              </a:spcAft>
              <a:buFont typeface="Wingdings" pitchFamily="2" charset="2"/>
              <a:buChar char="§"/>
            </a:pPr>
            <a:r>
              <a:rPr lang="fr-FR" sz="2000" dirty="0">
                <a:solidFill>
                  <a:srgbClr val="002060"/>
                </a:solidFill>
                <a:latin typeface="+mj-lt"/>
                <a:cs typeface="Arial" pitchFamily="34" charset="0"/>
              </a:rPr>
              <a:t>Une méthode </a:t>
            </a:r>
            <a:r>
              <a:rPr lang="fr-FR" sz="2000" dirty="0">
                <a:solidFill>
                  <a:srgbClr val="0070C0"/>
                </a:solidFill>
                <a:latin typeface="+mj-lt"/>
                <a:cs typeface="Arial" pitchFamily="34" charset="0"/>
              </a:rPr>
              <a:t>susceptible de lever </a:t>
            </a:r>
            <a:r>
              <a:rPr lang="fr-FR" sz="2000" dirty="0">
                <a:solidFill>
                  <a:srgbClr val="002060"/>
                </a:solidFill>
                <a:latin typeface="+mj-lt"/>
                <a:cs typeface="Arial" pitchFamily="34" charset="0"/>
              </a:rPr>
              <a:t>une exception est identifiée par le mot-clé </a:t>
            </a:r>
            <a:r>
              <a:rPr lang="fr-FR" sz="2000" dirty="0" err="1">
                <a:solidFill>
                  <a:srgbClr val="FF0000"/>
                </a:solidFill>
                <a:latin typeface="+mj-lt"/>
                <a:cs typeface="Arial" pitchFamily="34" charset="0"/>
              </a:rPr>
              <a:t>throws</a:t>
            </a:r>
            <a:r>
              <a:rPr lang="fr-FR" sz="2000" dirty="0">
                <a:solidFill>
                  <a:srgbClr val="002060"/>
                </a:solidFill>
                <a:latin typeface="+mj-lt"/>
                <a:cs typeface="Arial" pitchFamily="34" charset="0"/>
              </a:rPr>
              <a:t> suivi du type de l'exception.</a:t>
            </a:r>
          </a:p>
          <a:p>
            <a:pPr marL="342900" indent="-342900" algn="just">
              <a:spcAft>
                <a:spcPts val="600"/>
              </a:spcAft>
              <a:buClr>
                <a:srgbClr val="0070C0"/>
              </a:buClr>
              <a:buSzPct val="90000"/>
              <a:buFont typeface="Wingdings" panose="05000000000000000000" pitchFamily="2" charset="2"/>
              <a:buChar char="Ø"/>
            </a:pPr>
            <a:r>
              <a:rPr lang="fr-FR" sz="2000" dirty="0">
                <a:solidFill>
                  <a:srgbClr val="0070C0"/>
                </a:solidFill>
                <a:latin typeface="+mj-lt"/>
                <a:cs typeface="Arial" pitchFamily="34" charset="0"/>
              </a:rPr>
              <a:t>Exemple</a:t>
            </a:r>
          </a:p>
          <a:p>
            <a:pPr marL="717550" indent="0" algn="just">
              <a:spcAft>
                <a:spcPts val="600"/>
              </a:spcAft>
              <a:buNone/>
            </a:pPr>
            <a:r>
              <a:rPr lang="fr-FR" sz="1600" dirty="0">
                <a:solidFill>
                  <a:srgbClr val="002060"/>
                </a:solidFill>
                <a:latin typeface="Consolas" panose="020B0609020204030204" pitchFamily="49" charset="0"/>
                <a:cs typeface="Courier New" pitchFamily="49" charset="0"/>
              </a:rPr>
              <a:t>public class </a:t>
            </a:r>
            <a:r>
              <a:rPr lang="fr-FR" sz="1600" dirty="0" err="1">
                <a:solidFill>
                  <a:srgbClr val="002060"/>
                </a:solidFill>
                <a:latin typeface="Consolas" panose="020B0609020204030204" pitchFamily="49" charset="0"/>
                <a:cs typeface="Courier New" pitchFamily="49" charset="0"/>
              </a:rPr>
              <a:t>ExempleException</a:t>
            </a:r>
            <a:r>
              <a:rPr lang="fr-FR" sz="1600" dirty="0">
                <a:solidFill>
                  <a:srgbClr val="002060"/>
                </a:solidFill>
                <a:latin typeface="Consolas" panose="020B0609020204030204" pitchFamily="49" charset="0"/>
                <a:cs typeface="Courier New" pitchFamily="49" charset="0"/>
              </a:rPr>
              <a:t> </a:t>
            </a:r>
          </a:p>
          <a:p>
            <a:pPr marL="717550" indent="0" algn="just">
              <a:spcAft>
                <a:spcPts val="600"/>
              </a:spcAft>
              <a:buNone/>
            </a:pPr>
            <a:r>
              <a:rPr lang="fr-FR" sz="1600" dirty="0">
                <a:solidFill>
                  <a:srgbClr val="002060"/>
                </a:solidFill>
                <a:latin typeface="Consolas" panose="020B0609020204030204" pitchFamily="49" charset="0"/>
                <a:cs typeface="Courier New" pitchFamily="49" charset="0"/>
              </a:rPr>
              <a:t>{ public </a:t>
            </a:r>
            <a:r>
              <a:rPr lang="fr-FR" sz="1600" dirty="0" err="1">
                <a:solidFill>
                  <a:srgbClr val="002060"/>
                </a:solidFill>
                <a:latin typeface="Consolas" panose="020B0609020204030204" pitchFamily="49" charset="0"/>
                <a:cs typeface="Courier New" pitchFamily="49" charset="0"/>
              </a:rPr>
              <a:t>int</a:t>
            </a:r>
            <a:r>
              <a:rPr lang="fr-FR" sz="1600" dirty="0">
                <a:solidFill>
                  <a:srgbClr val="002060"/>
                </a:solidFill>
                <a:latin typeface="Consolas" panose="020B0609020204030204" pitchFamily="49" charset="0"/>
                <a:cs typeface="Courier New" pitchFamily="49" charset="0"/>
              </a:rPr>
              <a:t> </a:t>
            </a:r>
            <a:r>
              <a:rPr lang="fr-FR" sz="1600" dirty="0" err="1">
                <a:solidFill>
                  <a:srgbClr val="002060"/>
                </a:solidFill>
                <a:latin typeface="Consolas" panose="020B0609020204030204" pitchFamily="49" charset="0"/>
                <a:cs typeface="Courier New" pitchFamily="49" charset="0"/>
              </a:rPr>
              <a:t>propageException</a:t>
            </a:r>
            <a:r>
              <a:rPr lang="fr-FR" sz="1600" dirty="0">
                <a:solidFill>
                  <a:srgbClr val="002060"/>
                </a:solidFill>
                <a:latin typeface="Consolas" panose="020B0609020204030204" pitchFamily="49" charset="0"/>
                <a:cs typeface="Courier New" pitchFamily="49" charset="0"/>
              </a:rPr>
              <a:t> (</a:t>
            </a:r>
            <a:r>
              <a:rPr lang="fr-FR" sz="1600" dirty="0" err="1">
                <a:solidFill>
                  <a:srgbClr val="002060"/>
                </a:solidFill>
                <a:latin typeface="Consolas" panose="020B0609020204030204" pitchFamily="49" charset="0"/>
                <a:cs typeface="Courier New" pitchFamily="49" charset="0"/>
              </a:rPr>
              <a:t>int</a:t>
            </a:r>
            <a:r>
              <a:rPr lang="fr-FR" sz="1600" dirty="0">
                <a:solidFill>
                  <a:srgbClr val="002060"/>
                </a:solidFill>
                <a:latin typeface="Consolas" panose="020B0609020204030204" pitchFamily="49" charset="0"/>
                <a:cs typeface="Courier New" pitchFamily="49" charset="0"/>
              </a:rPr>
              <a:t> arg1 , </a:t>
            </a:r>
            <a:r>
              <a:rPr lang="fr-FR" sz="1600" dirty="0" err="1">
                <a:solidFill>
                  <a:srgbClr val="002060"/>
                </a:solidFill>
                <a:latin typeface="Consolas" panose="020B0609020204030204" pitchFamily="49" charset="0"/>
                <a:cs typeface="Courier New" pitchFamily="49" charset="0"/>
              </a:rPr>
              <a:t>int</a:t>
            </a:r>
            <a:r>
              <a:rPr lang="fr-FR" sz="1600" dirty="0">
                <a:solidFill>
                  <a:srgbClr val="002060"/>
                </a:solidFill>
                <a:latin typeface="Consolas" panose="020B0609020204030204" pitchFamily="49" charset="0"/>
                <a:cs typeface="Courier New" pitchFamily="49" charset="0"/>
              </a:rPr>
              <a:t> arg2) </a:t>
            </a:r>
            <a:r>
              <a:rPr lang="fr-FR" sz="1600" dirty="0" err="1">
                <a:solidFill>
                  <a:srgbClr val="FF0000"/>
                </a:solidFill>
                <a:latin typeface="Consolas" panose="020B0609020204030204" pitchFamily="49" charset="0"/>
                <a:cs typeface="Courier New" pitchFamily="49" charset="0"/>
              </a:rPr>
              <a:t>throws</a:t>
            </a:r>
            <a:r>
              <a:rPr lang="fr-FR" sz="1600" dirty="0">
                <a:solidFill>
                  <a:srgbClr val="002060"/>
                </a:solidFill>
                <a:latin typeface="Consolas" panose="020B0609020204030204" pitchFamily="49" charset="0"/>
                <a:cs typeface="Courier New" pitchFamily="49" charset="0"/>
              </a:rPr>
              <a:t> </a:t>
            </a:r>
            <a:r>
              <a:rPr lang="fr-FR" sz="1600" dirty="0" err="1">
                <a:solidFill>
                  <a:srgbClr val="002060"/>
                </a:solidFill>
                <a:latin typeface="Consolas" panose="020B0609020204030204" pitchFamily="49" charset="0"/>
                <a:cs typeface="Courier New" pitchFamily="49" charset="0"/>
              </a:rPr>
              <a:t>CalculImpossibleException</a:t>
            </a:r>
            <a:r>
              <a:rPr lang="fr-FR" sz="1600" dirty="0">
                <a:solidFill>
                  <a:srgbClr val="002060"/>
                </a:solidFill>
                <a:latin typeface="Consolas" panose="020B0609020204030204" pitchFamily="49" charset="0"/>
                <a:cs typeface="Courier New" pitchFamily="49" charset="0"/>
              </a:rPr>
              <a:t> </a:t>
            </a:r>
          </a:p>
          <a:p>
            <a:pPr marL="717550" indent="0" algn="just">
              <a:spcAft>
                <a:spcPts val="600"/>
              </a:spcAft>
              <a:buNone/>
            </a:pPr>
            <a:r>
              <a:rPr lang="fr-FR" sz="1600" dirty="0">
                <a:solidFill>
                  <a:srgbClr val="002060"/>
                </a:solidFill>
                <a:latin typeface="Consolas" panose="020B0609020204030204" pitchFamily="49" charset="0"/>
                <a:cs typeface="Courier New" pitchFamily="49" charset="0"/>
              </a:rPr>
              <a:t>{ </a:t>
            </a:r>
            <a:r>
              <a:rPr lang="en-US" sz="1600" dirty="0">
                <a:solidFill>
                  <a:srgbClr val="002060"/>
                </a:solidFill>
                <a:latin typeface="Consolas" panose="020B0609020204030204" pitchFamily="49" charset="0"/>
                <a:cs typeface="Courier New" pitchFamily="49" charset="0"/>
              </a:rPr>
              <a:t>if (arg1!=arg2) return arg1+arg2; </a:t>
            </a:r>
          </a:p>
          <a:p>
            <a:pPr marL="717550" indent="0" algn="just">
              <a:spcAft>
                <a:spcPts val="600"/>
              </a:spcAft>
              <a:buNone/>
            </a:pPr>
            <a:r>
              <a:rPr lang="fr-FR" sz="1600" dirty="0">
                <a:solidFill>
                  <a:srgbClr val="002060"/>
                </a:solidFill>
                <a:latin typeface="Consolas" panose="020B0609020204030204" pitchFamily="49" charset="0"/>
                <a:cs typeface="Courier New" pitchFamily="49" charset="0"/>
              </a:rPr>
              <a:t>   </a:t>
            </a:r>
            <a:r>
              <a:rPr lang="fr-FR" sz="1600" dirty="0" err="1">
                <a:solidFill>
                  <a:srgbClr val="002060"/>
                </a:solidFill>
                <a:latin typeface="Consolas" panose="020B0609020204030204" pitchFamily="49" charset="0"/>
                <a:cs typeface="Courier New" pitchFamily="49" charset="0"/>
              </a:rPr>
              <a:t>else</a:t>
            </a:r>
            <a:r>
              <a:rPr lang="fr-FR" sz="1600" dirty="0">
                <a:solidFill>
                  <a:srgbClr val="002060"/>
                </a:solidFill>
                <a:latin typeface="Consolas" panose="020B0609020204030204" pitchFamily="49" charset="0"/>
                <a:cs typeface="Courier New" pitchFamily="49" charset="0"/>
              </a:rPr>
              <a:t> </a:t>
            </a:r>
          </a:p>
          <a:p>
            <a:pPr marL="717550" indent="0" algn="just">
              <a:spcAft>
                <a:spcPts val="600"/>
              </a:spcAft>
              <a:buNone/>
            </a:pPr>
            <a:r>
              <a:rPr lang="fr-FR" sz="1600" dirty="0">
                <a:solidFill>
                  <a:srgbClr val="002060"/>
                </a:solidFill>
                <a:latin typeface="Consolas" panose="020B0609020204030204" pitchFamily="49" charset="0"/>
                <a:cs typeface="Courier New" pitchFamily="49" charset="0"/>
              </a:rPr>
              <a:t>    </a:t>
            </a:r>
            <a:r>
              <a:rPr lang="fr-FR" sz="1600" dirty="0" err="1">
                <a:solidFill>
                  <a:srgbClr val="FF0000"/>
                </a:solidFill>
                <a:latin typeface="Consolas" panose="020B0609020204030204" pitchFamily="49" charset="0"/>
                <a:cs typeface="Courier New" pitchFamily="49" charset="0"/>
              </a:rPr>
              <a:t>throw</a:t>
            </a:r>
            <a:r>
              <a:rPr lang="fr-FR" sz="1600" dirty="0">
                <a:solidFill>
                  <a:srgbClr val="002060"/>
                </a:solidFill>
                <a:latin typeface="Consolas" panose="020B0609020204030204" pitchFamily="49" charset="0"/>
                <a:cs typeface="Courier New" pitchFamily="49" charset="0"/>
              </a:rPr>
              <a:t> new </a:t>
            </a:r>
            <a:r>
              <a:rPr lang="fr-FR" sz="1600" dirty="0" err="1">
                <a:solidFill>
                  <a:srgbClr val="002060"/>
                </a:solidFill>
                <a:latin typeface="Consolas" panose="020B0609020204030204" pitchFamily="49" charset="0"/>
                <a:cs typeface="Courier New" pitchFamily="49" charset="0"/>
              </a:rPr>
              <a:t>CalculImpossibleException</a:t>
            </a:r>
            <a:r>
              <a:rPr lang="fr-FR" sz="1600" dirty="0">
                <a:solidFill>
                  <a:srgbClr val="002060"/>
                </a:solidFill>
                <a:latin typeface="Consolas" panose="020B0609020204030204" pitchFamily="49" charset="0"/>
                <a:cs typeface="Courier New" pitchFamily="49" charset="0"/>
              </a:rPr>
              <a:t>("impossible de faire le calcul"); </a:t>
            </a:r>
          </a:p>
          <a:p>
            <a:pPr marL="717550" indent="0" algn="just">
              <a:spcAft>
                <a:spcPts val="600"/>
              </a:spcAft>
              <a:buNone/>
            </a:pPr>
            <a:r>
              <a:rPr lang="fr-FR" sz="1600" dirty="0">
                <a:solidFill>
                  <a:srgbClr val="002060"/>
                </a:solidFill>
                <a:latin typeface="Consolas" panose="020B0609020204030204" pitchFamily="49" charset="0"/>
                <a:cs typeface="Courier New" pitchFamily="49" charset="0"/>
              </a:rPr>
              <a:t>}} </a:t>
            </a:r>
          </a:p>
          <a:p>
            <a:pPr marL="0" indent="0" algn="just">
              <a:spcAft>
                <a:spcPts val="600"/>
              </a:spcAft>
              <a:buNone/>
            </a:pPr>
            <a:endParaRPr lang="fr-FR" sz="2000" dirty="0">
              <a:solidFill>
                <a:srgbClr val="002060"/>
              </a:solidFill>
              <a:latin typeface="+mj-lt"/>
              <a:cs typeface="Arial" pitchFamily="34" charset="0"/>
            </a:endParaRPr>
          </a:p>
        </p:txBody>
      </p:sp>
    </p:spTree>
    <p:extLst>
      <p:ext uri="{BB962C8B-B14F-4D97-AF65-F5344CB8AC3E}">
        <p14:creationId xmlns:p14="http://schemas.microsoft.com/office/powerpoint/2010/main" val="2135142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200" dirty="0">
                <a:latin typeface="+mj-lt"/>
                <a:cs typeface="Arial" pitchFamily="34" charset="0"/>
              </a:rPr>
              <a:t>Interception ou propagation de l’exception</a:t>
            </a:r>
            <a:endParaRPr lang="fr-FR" dirty="0"/>
          </a:p>
        </p:txBody>
      </p:sp>
      <p:sp>
        <p:nvSpPr>
          <p:cNvPr id="3" name="Espace réservé du numéro de diapositive 2"/>
          <p:cNvSpPr>
            <a:spLocks noGrp="1"/>
          </p:cNvSpPr>
          <p:nvPr>
            <p:ph type="sldNum" sz="quarter" idx="12"/>
          </p:nvPr>
        </p:nvSpPr>
        <p:spPr/>
        <p:txBody>
          <a:bodyPr>
            <a:normAutofit/>
          </a:bodyPr>
          <a:lstStyle/>
          <a:p>
            <a:fld id="{75ADDF21-591C-49AA-A82D-B4AEA8612DC0}" type="slidenum">
              <a:rPr lang="fr-FR" smtClean="0"/>
              <a:t>22</a:t>
            </a:fld>
            <a:endParaRPr lang="fr-FR"/>
          </a:p>
        </p:txBody>
      </p:sp>
      <p:sp>
        <p:nvSpPr>
          <p:cNvPr id="4" name="Espace réservé du contenu 3"/>
          <p:cNvSpPr>
            <a:spLocks noGrp="1"/>
          </p:cNvSpPr>
          <p:nvPr>
            <p:ph sz="quarter" idx="1"/>
          </p:nvPr>
        </p:nvSpPr>
        <p:spPr>
          <a:xfrm>
            <a:off x="609599" y="1600199"/>
            <a:ext cx="11083047" cy="5517573"/>
          </a:xfrm>
        </p:spPr>
        <p:txBody>
          <a:bodyPr>
            <a:noAutofit/>
          </a:bodyPr>
          <a:lstStyle/>
          <a:p>
            <a:pPr algn="just">
              <a:spcBef>
                <a:spcPts val="0"/>
              </a:spcBef>
              <a:buClr>
                <a:srgbClr val="0070C0"/>
              </a:buClr>
              <a:buSzPct val="90000"/>
              <a:buFont typeface="Wingdings" panose="05000000000000000000" pitchFamily="2" charset="2"/>
              <a:buChar char="Ø"/>
            </a:pPr>
            <a:r>
              <a:rPr lang="fr-FR" sz="2000" dirty="0">
                <a:solidFill>
                  <a:srgbClr val="002060"/>
                </a:solidFill>
                <a:latin typeface="+mj-lt"/>
                <a:cs typeface="Arial" pitchFamily="34" charset="0"/>
              </a:rPr>
              <a:t>Interception ou propagation de l’exception dans le code qui invoque la méthode qui l’émet : Intercepter par un </a:t>
            </a:r>
            <a:r>
              <a:rPr lang="fr-FR" sz="2000" dirty="0" err="1">
                <a:solidFill>
                  <a:srgbClr val="FF0000"/>
                </a:solidFill>
                <a:latin typeface="+mj-lt"/>
                <a:cs typeface="Arial" pitchFamily="34" charset="0"/>
              </a:rPr>
              <a:t>try</a:t>
            </a:r>
            <a:r>
              <a:rPr lang="fr-FR" sz="2000" dirty="0">
                <a:solidFill>
                  <a:srgbClr val="FF0000"/>
                </a:solidFill>
                <a:latin typeface="+mj-lt"/>
                <a:cs typeface="Arial" pitchFamily="34" charset="0"/>
              </a:rPr>
              <a:t>/catch </a:t>
            </a:r>
            <a:r>
              <a:rPr lang="fr-FR" sz="2000" dirty="0">
                <a:solidFill>
                  <a:srgbClr val="002060"/>
                </a:solidFill>
                <a:latin typeface="+mj-lt"/>
                <a:cs typeface="Arial" pitchFamily="34" charset="0"/>
              </a:rPr>
              <a:t>ou propager l’exception par un </a:t>
            </a:r>
            <a:r>
              <a:rPr lang="fr-FR" sz="2000" dirty="0" err="1">
                <a:solidFill>
                  <a:srgbClr val="FF0000"/>
                </a:solidFill>
                <a:latin typeface="+mj-lt"/>
                <a:cs typeface="Arial" pitchFamily="34" charset="0"/>
              </a:rPr>
              <a:t>throws</a:t>
            </a:r>
            <a:r>
              <a:rPr lang="fr-FR" sz="2000" dirty="0">
                <a:solidFill>
                  <a:srgbClr val="002060"/>
                </a:solidFill>
                <a:latin typeface="+mj-lt"/>
                <a:cs typeface="Arial" pitchFamily="34" charset="0"/>
              </a:rPr>
              <a:t> </a:t>
            </a:r>
          </a:p>
          <a:p>
            <a:pPr algn="just">
              <a:spcBef>
                <a:spcPts val="0"/>
              </a:spcBef>
              <a:buClr>
                <a:srgbClr val="0070C0"/>
              </a:buClr>
              <a:buSzPct val="90000"/>
              <a:buFont typeface="Wingdings" panose="05000000000000000000" pitchFamily="2" charset="2"/>
              <a:buChar char="Ø"/>
            </a:pPr>
            <a:r>
              <a:rPr lang="fr-FR" sz="2000" dirty="0">
                <a:solidFill>
                  <a:srgbClr val="0070C0"/>
                </a:solidFill>
                <a:latin typeface="+mj-lt"/>
                <a:cs typeface="Arial" pitchFamily="34" charset="0"/>
              </a:rPr>
              <a:t>Exemple</a:t>
            </a:r>
            <a:r>
              <a:rPr lang="fr-FR" sz="2000" dirty="0">
                <a:solidFill>
                  <a:srgbClr val="002060"/>
                </a:solidFill>
                <a:latin typeface="+mj-lt"/>
                <a:cs typeface="Arial" pitchFamily="34" charset="0"/>
              </a:rPr>
              <a:t> </a:t>
            </a:r>
          </a:p>
          <a:p>
            <a:pPr marL="363538" indent="0" algn="just">
              <a:spcBef>
                <a:spcPts val="0"/>
              </a:spcBef>
              <a:buClr>
                <a:srgbClr val="0070C0"/>
              </a:buClr>
              <a:buSzPct val="90000"/>
              <a:buNone/>
            </a:pPr>
            <a:r>
              <a:rPr lang="fr-FR" sz="1600" dirty="0">
                <a:solidFill>
                  <a:srgbClr val="002060"/>
                </a:solidFill>
                <a:latin typeface="Consolas" panose="020B0609020204030204" pitchFamily="49" charset="0"/>
                <a:cs typeface="Arial" pitchFamily="34" charset="0"/>
              </a:rPr>
              <a:t>class </a:t>
            </a:r>
            <a:r>
              <a:rPr lang="fr-FR" sz="1600" dirty="0" err="1">
                <a:solidFill>
                  <a:srgbClr val="002060"/>
                </a:solidFill>
                <a:latin typeface="Consolas" panose="020B0609020204030204" pitchFamily="49" charset="0"/>
                <a:cs typeface="Arial" pitchFamily="34" charset="0"/>
              </a:rPr>
              <a:t>ThrowsExecp</a:t>
            </a:r>
            <a:r>
              <a:rPr lang="fr-FR" sz="1600" dirty="0">
                <a:solidFill>
                  <a:srgbClr val="002060"/>
                </a:solidFill>
                <a:latin typeface="Consolas" panose="020B0609020204030204" pitchFamily="49" charset="0"/>
                <a:cs typeface="Arial" pitchFamily="34" charset="0"/>
              </a:rPr>
              <a:t> {</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r>
              <a:rPr lang="fr-FR" sz="1600" dirty="0" err="1">
                <a:solidFill>
                  <a:srgbClr val="002060"/>
                </a:solidFill>
                <a:latin typeface="Consolas" panose="020B0609020204030204" pitchFamily="49" charset="0"/>
                <a:cs typeface="Arial" pitchFamily="34" charset="0"/>
              </a:rPr>
              <a:t>void</a:t>
            </a:r>
            <a:r>
              <a:rPr lang="fr-FR" sz="1600" dirty="0">
                <a:solidFill>
                  <a:srgbClr val="002060"/>
                </a:solidFill>
                <a:latin typeface="Consolas" panose="020B0609020204030204" pitchFamily="49" charset="0"/>
                <a:cs typeface="Arial" pitchFamily="34" charset="0"/>
              </a:rPr>
              <a:t> </a:t>
            </a:r>
            <a:r>
              <a:rPr lang="fr-FR" sz="1600" dirty="0">
                <a:solidFill>
                  <a:srgbClr val="FF0000"/>
                </a:solidFill>
                <a:latin typeface="Consolas" panose="020B0609020204030204" pitchFamily="49" charset="0"/>
                <a:cs typeface="Arial" pitchFamily="34" charset="0"/>
              </a:rPr>
              <a:t>fun</a:t>
            </a:r>
            <a:r>
              <a:rPr lang="fr-FR" sz="1600" dirty="0">
                <a:solidFill>
                  <a:srgbClr val="002060"/>
                </a:solidFill>
                <a:latin typeface="Consolas" panose="020B0609020204030204" pitchFamily="49" charset="0"/>
                <a:cs typeface="Arial" pitchFamily="34" charset="0"/>
              </a:rPr>
              <a:t>() </a:t>
            </a:r>
            <a:r>
              <a:rPr lang="fr-FR" sz="1600" b="1" dirty="0" err="1">
                <a:solidFill>
                  <a:srgbClr val="0070C0"/>
                </a:solidFill>
                <a:latin typeface="Consolas" panose="020B0609020204030204" pitchFamily="49" charset="0"/>
                <a:cs typeface="Arial" pitchFamily="34" charset="0"/>
              </a:rPr>
              <a:t>throws</a:t>
            </a:r>
            <a:r>
              <a:rPr lang="fr-FR" sz="1600" dirty="0">
                <a:solidFill>
                  <a:srgbClr val="002060"/>
                </a:solidFill>
                <a:latin typeface="Consolas" panose="020B0609020204030204" pitchFamily="49" charset="0"/>
                <a:cs typeface="Arial" pitchFamily="34" charset="0"/>
              </a:rPr>
              <a:t> </a:t>
            </a:r>
            <a:r>
              <a:rPr lang="fr-FR" sz="1600" b="1" dirty="0" err="1">
                <a:solidFill>
                  <a:srgbClr val="00B050"/>
                </a:solidFill>
                <a:latin typeface="Consolas" panose="020B0609020204030204" pitchFamily="49" charset="0"/>
                <a:cs typeface="Arial" pitchFamily="34" charset="0"/>
              </a:rPr>
              <a:t>IllegalAccessException</a:t>
            </a:r>
            <a:endParaRPr lang="fr-FR" sz="1600" b="1" dirty="0">
              <a:solidFill>
                <a:srgbClr val="00B050"/>
              </a:solidFill>
              <a:latin typeface="Consolas" panose="020B0609020204030204" pitchFamily="49" charset="0"/>
              <a:cs typeface="Arial" pitchFamily="34" charset="0"/>
            </a:endParaRP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r>
              <a:rPr lang="fr-FR" sz="1600" dirty="0" err="1">
                <a:solidFill>
                  <a:srgbClr val="002060"/>
                </a:solidFill>
                <a:latin typeface="Consolas" panose="020B0609020204030204" pitchFamily="49" charset="0"/>
                <a:cs typeface="Arial" pitchFamily="34" charset="0"/>
              </a:rPr>
              <a:t>System.out.println</a:t>
            </a:r>
            <a:r>
              <a:rPr lang="fr-FR" sz="1600" dirty="0">
                <a:solidFill>
                  <a:srgbClr val="002060"/>
                </a:solidFill>
                <a:latin typeface="Consolas" panose="020B0609020204030204" pitchFamily="49" charset="0"/>
                <a:cs typeface="Arial" pitchFamily="34" charset="0"/>
              </a:rPr>
              <a:t>("Inside fun().");</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r>
              <a:rPr lang="fr-FR" sz="1600" b="1" dirty="0" err="1">
                <a:solidFill>
                  <a:srgbClr val="0070C0"/>
                </a:solidFill>
                <a:latin typeface="Consolas" panose="020B0609020204030204" pitchFamily="49" charset="0"/>
                <a:cs typeface="Arial" pitchFamily="34" charset="0"/>
              </a:rPr>
              <a:t>throw</a:t>
            </a:r>
            <a:r>
              <a:rPr lang="fr-FR" sz="1600" dirty="0">
                <a:solidFill>
                  <a:srgbClr val="002060"/>
                </a:solidFill>
                <a:latin typeface="Consolas" panose="020B0609020204030204" pitchFamily="49" charset="0"/>
                <a:cs typeface="Arial" pitchFamily="34" charset="0"/>
              </a:rPr>
              <a:t> new </a:t>
            </a:r>
            <a:r>
              <a:rPr lang="fr-FR" sz="1600" b="1" dirty="0" err="1">
                <a:solidFill>
                  <a:srgbClr val="00B050"/>
                </a:solidFill>
                <a:latin typeface="Consolas" panose="020B0609020204030204" pitchFamily="49" charset="0"/>
                <a:cs typeface="Arial" pitchFamily="34" charset="0"/>
              </a:rPr>
              <a:t>IllegalAccessException</a:t>
            </a:r>
            <a:r>
              <a:rPr lang="fr-FR" sz="1600" dirty="0">
                <a:solidFill>
                  <a:srgbClr val="002060"/>
                </a:solidFill>
                <a:latin typeface="Consolas" panose="020B0609020204030204" pitchFamily="49" charset="0"/>
                <a:cs typeface="Arial" pitchFamily="34" charset="0"/>
              </a:rPr>
              <a:t>("</a:t>
            </a:r>
            <a:r>
              <a:rPr lang="fr-FR" sz="1600" dirty="0" err="1">
                <a:solidFill>
                  <a:srgbClr val="002060"/>
                </a:solidFill>
                <a:latin typeface="Consolas" panose="020B0609020204030204" pitchFamily="49" charset="0"/>
                <a:cs typeface="Arial" pitchFamily="34" charset="0"/>
              </a:rPr>
              <a:t>demo</a:t>
            </a:r>
            <a:r>
              <a:rPr lang="fr-FR" sz="1600" dirty="0">
                <a:solidFill>
                  <a:srgbClr val="002060"/>
                </a:solidFill>
                <a:latin typeface="Consolas" panose="020B0609020204030204" pitchFamily="49" charset="0"/>
                <a:cs typeface="Arial" pitchFamily="34" charset="0"/>
              </a:rPr>
              <a:t>");</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p>
          <a:p>
            <a:pPr marL="0" indent="0" algn="just">
              <a:spcBef>
                <a:spcPts val="0"/>
              </a:spcBef>
              <a:buNone/>
            </a:pPr>
            <a:r>
              <a:rPr lang="fr-FR" sz="1600" dirty="0">
                <a:solidFill>
                  <a:srgbClr val="002060"/>
                </a:solidFill>
                <a:latin typeface="Consolas" panose="020B0609020204030204" pitchFamily="49" charset="0"/>
                <a:cs typeface="Arial" pitchFamily="34" charset="0"/>
              </a:rPr>
              <a:t>     // This </a:t>
            </a:r>
            <a:r>
              <a:rPr lang="fr-FR" sz="1600" dirty="0" err="1">
                <a:solidFill>
                  <a:srgbClr val="002060"/>
                </a:solidFill>
                <a:latin typeface="Consolas" panose="020B0609020204030204" pitchFamily="49" charset="0"/>
                <a:cs typeface="Arial" pitchFamily="34" charset="0"/>
              </a:rPr>
              <a:t>is</a:t>
            </a:r>
            <a:r>
              <a:rPr lang="fr-FR" sz="1600" dirty="0">
                <a:solidFill>
                  <a:srgbClr val="002060"/>
                </a:solidFill>
                <a:latin typeface="Consolas" panose="020B0609020204030204" pitchFamily="49" charset="0"/>
                <a:cs typeface="Arial" pitchFamily="34" charset="0"/>
              </a:rPr>
              <a:t> a caller </a:t>
            </a:r>
            <a:r>
              <a:rPr lang="fr-FR" sz="1600" dirty="0" err="1">
                <a:solidFill>
                  <a:srgbClr val="002060"/>
                </a:solidFill>
                <a:latin typeface="Consolas" panose="020B0609020204030204" pitchFamily="49" charset="0"/>
                <a:cs typeface="Arial" pitchFamily="34" charset="0"/>
              </a:rPr>
              <a:t>function</a:t>
            </a:r>
            <a:endParaRPr lang="fr-FR" sz="1600" dirty="0">
              <a:solidFill>
                <a:srgbClr val="002060"/>
              </a:solidFill>
              <a:latin typeface="Consolas" panose="020B0609020204030204" pitchFamily="49" charset="0"/>
              <a:cs typeface="Arial" pitchFamily="34" charset="0"/>
            </a:endParaRPr>
          </a:p>
          <a:p>
            <a:pPr marL="0" indent="0" algn="just">
              <a:spcBef>
                <a:spcPts val="0"/>
              </a:spcBef>
              <a:buNone/>
            </a:pPr>
            <a:r>
              <a:rPr lang="fr-FR" sz="1600" dirty="0">
                <a:solidFill>
                  <a:srgbClr val="002060"/>
                </a:solidFill>
                <a:latin typeface="Consolas" panose="020B0609020204030204" pitchFamily="49" charset="0"/>
                <a:cs typeface="Arial" pitchFamily="34" charset="0"/>
              </a:rPr>
              <a:t>	public </a:t>
            </a:r>
            <a:r>
              <a:rPr lang="fr-FR" sz="1600" dirty="0" err="1">
                <a:solidFill>
                  <a:srgbClr val="002060"/>
                </a:solidFill>
                <a:latin typeface="Consolas" panose="020B0609020204030204" pitchFamily="49" charset="0"/>
                <a:cs typeface="Arial" pitchFamily="34" charset="0"/>
              </a:rPr>
              <a:t>static</a:t>
            </a:r>
            <a:r>
              <a:rPr lang="fr-FR" sz="1600" dirty="0">
                <a:solidFill>
                  <a:srgbClr val="002060"/>
                </a:solidFill>
                <a:latin typeface="Consolas" panose="020B0609020204030204" pitchFamily="49" charset="0"/>
                <a:cs typeface="Arial" pitchFamily="34" charset="0"/>
              </a:rPr>
              <a:t> </a:t>
            </a:r>
            <a:r>
              <a:rPr lang="fr-FR" sz="1600" dirty="0" err="1">
                <a:solidFill>
                  <a:srgbClr val="002060"/>
                </a:solidFill>
                <a:latin typeface="Consolas" panose="020B0609020204030204" pitchFamily="49" charset="0"/>
                <a:cs typeface="Arial" pitchFamily="34" charset="0"/>
              </a:rPr>
              <a:t>void</a:t>
            </a:r>
            <a:r>
              <a:rPr lang="fr-FR" sz="1600" dirty="0">
                <a:solidFill>
                  <a:srgbClr val="002060"/>
                </a:solidFill>
                <a:latin typeface="Consolas" panose="020B0609020204030204" pitchFamily="49" charset="0"/>
                <a:cs typeface="Arial" pitchFamily="34" charset="0"/>
              </a:rPr>
              <a:t> main(String args[])</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r>
              <a:rPr lang="fr-FR" sz="1600" dirty="0" err="1">
                <a:solidFill>
                  <a:srgbClr val="0070C0"/>
                </a:solidFill>
                <a:latin typeface="Consolas" panose="020B0609020204030204" pitchFamily="49" charset="0"/>
                <a:cs typeface="Arial" pitchFamily="34" charset="0"/>
              </a:rPr>
              <a:t>try</a:t>
            </a:r>
            <a:r>
              <a:rPr lang="fr-FR" sz="1600" dirty="0">
                <a:solidFill>
                  <a:srgbClr val="002060"/>
                </a:solidFill>
                <a:latin typeface="Consolas" panose="020B0609020204030204" pitchFamily="49" charset="0"/>
                <a:cs typeface="Arial" pitchFamily="34" charset="0"/>
              </a:rPr>
              <a:t> {</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r>
              <a:rPr lang="fr-FR" sz="1600" dirty="0">
                <a:solidFill>
                  <a:srgbClr val="FF0000"/>
                </a:solidFill>
                <a:latin typeface="Consolas" panose="020B0609020204030204" pitchFamily="49" charset="0"/>
                <a:cs typeface="Arial" pitchFamily="34" charset="0"/>
              </a:rPr>
              <a:t>fun</a:t>
            </a:r>
            <a:r>
              <a:rPr lang="fr-FR" sz="1600" dirty="0">
                <a:solidFill>
                  <a:srgbClr val="002060"/>
                </a:solidFill>
                <a:latin typeface="Consolas" panose="020B0609020204030204" pitchFamily="49" charset="0"/>
                <a:cs typeface="Arial" pitchFamily="34" charset="0"/>
              </a:rPr>
              <a:t>();</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r>
              <a:rPr lang="fr-FR" sz="1600" dirty="0">
                <a:solidFill>
                  <a:srgbClr val="0070C0"/>
                </a:solidFill>
                <a:latin typeface="Consolas" panose="020B0609020204030204" pitchFamily="49" charset="0"/>
                <a:cs typeface="Arial" pitchFamily="34" charset="0"/>
              </a:rPr>
              <a:t>catch</a:t>
            </a:r>
            <a:r>
              <a:rPr lang="fr-FR" sz="1600" dirty="0">
                <a:solidFill>
                  <a:srgbClr val="002060"/>
                </a:solidFill>
                <a:latin typeface="Consolas" panose="020B0609020204030204" pitchFamily="49" charset="0"/>
                <a:cs typeface="Arial" pitchFamily="34" charset="0"/>
              </a:rPr>
              <a:t> (</a:t>
            </a:r>
            <a:r>
              <a:rPr lang="fr-FR" sz="1600" b="1" dirty="0" err="1">
                <a:solidFill>
                  <a:srgbClr val="00B050"/>
                </a:solidFill>
                <a:latin typeface="Consolas" panose="020B0609020204030204" pitchFamily="49" charset="0"/>
                <a:cs typeface="Arial" pitchFamily="34" charset="0"/>
              </a:rPr>
              <a:t>IllegalAccessException</a:t>
            </a:r>
            <a:r>
              <a:rPr lang="fr-FR" sz="1600" dirty="0">
                <a:solidFill>
                  <a:srgbClr val="002060"/>
                </a:solidFill>
                <a:latin typeface="Consolas" panose="020B0609020204030204" pitchFamily="49" charset="0"/>
                <a:cs typeface="Arial" pitchFamily="34" charset="0"/>
              </a:rPr>
              <a:t> e) {</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r>
              <a:rPr lang="fr-FR" sz="1600" dirty="0" err="1">
                <a:solidFill>
                  <a:srgbClr val="002060"/>
                </a:solidFill>
                <a:latin typeface="Consolas" panose="020B0609020204030204" pitchFamily="49" charset="0"/>
                <a:cs typeface="Arial" pitchFamily="34" charset="0"/>
              </a:rPr>
              <a:t>System.out.println</a:t>
            </a:r>
            <a:r>
              <a:rPr lang="fr-FR" sz="1600" dirty="0">
                <a:solidFill>
                  <a:srgbClr val="002060"/>
                </a:solidFill>
                <a:latin typeface="Consolas" panose="020B0609020204030204" pitchFamily="49" charset="0"/>
                <a:cs typeface="Arial" pitchFamily="34" charset="0"/>
              </a:rPr>
              <a:t>("</a:t>
            </a:r>
            <a:r>
              <a:rPr lang="fr-FR" sz="1600" dirty="0" err="1">
                <a:solidFill>
                  <a:srgbClr val="002060"/>
                </a:solidFill>
                <a:latin typeface="Consolas" panose="020B0609020204030204" pitchFamily="49" charset="0"/>
                <a:cs typeface="Arial" pitchFamily="34" charset="0"/>
              </a:rPr>
              <a:t>caught</a:t>
            </a:r>
            <a:r>
              <a:rPr lang="fr-FR" sz="1600" dirty="0">
                <a:solidFill>
                  <a:srgbClr val="002060"/>
                </a:solidFill>
                <a:latin typeface="Consolas" panose="020B0609020204030204" pitchFamily="49" charset="0"/>
                <a:cs typeface="Arial" pitchFamily="34" charset="0"/>
              </a:rPr>
              <a:t> in main.");</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p>
          <a:p>
            <a:pPr marL="0" indent="0" algn="just">
              <a:spcBef>
                <a:spcPts val="0"/>
              </a:spcBef>
              <a:buNone/>
            </a:pPr>
            <a:r>
              <a:rPr lang="fr-FR" sz="1600" dirty="0">
                <a:solidFill>
                  <a:srgbClr val="002060"/>
                </a:solidFill>
                <a:latin typeface="Consolas" panose="020B0609020204030204" pitchFamily="49" charset="0"/>
                <a:cs typeface="Arial" pitchFamily="34" charset="0"/>
              </a:rPr>
              <a:t>	}</a:t>
            </a:r>
          </a:p>
          <a:p>
            <a:pPr marL="0" indent="0" algn="just">
              <a:spcBef>
                <a:spcPts val="0"/>
              </a:spcBef>
              <a:buNone/>
            </a:pPr>
            <a:r>
              <a:rPr lang="fr-FR" sz="1600" dirty="0">
                <a:solidFill>
                  <a:srgbClr val="002060"/>
                </a:solidFill>
                <a:latin typeface="Consolas" panose="020B0609020204030204" pitchFamily="49" charset="0"/>
                <a:cs typeface="Arial" pitchFamily="34" charset="0"/>
              </a:rPr>
              <a:t>}</a:t>
            </a:r>
          </a:p>
          <a:p>
            <a:pPr marL="0" indent="0" algn="just">
              <a:spcBef>
                <a:spcPts val="0"/>
              </a:spcBef>
              <a:buNone/>
            </a:pPr>
            <a:endParaRPr lang="fr-FR" sz="1600" dirty="0">
              <a:latin typeface="+mj-lt"/>
              <a:cs typeface="Arial" pitchFamily="34" charset="0"/>
            </a:endParaRPr>
          </a:p>
        </p:txBody>
      </p:sp>
    </p:spTree>
    <p:extLst>
      <p:ext uri="{BB962C8B-B14F-4D97-AF65-F5344CB8AC3E}">
        <p14:creationId xmlns:p14="http://schemas.microsoft.com/office/powerpoint/2010/main" val="4712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B7633-0CE0-DBAD-B584-F8F00BDAF524}"/>
              </a:ext>
            </a:extLst>
          </p:cNvPr>
          <p:cNvSpPr>
            <a:spLocks noGrp="1"/>
          </p:cNvSpPr>
          <p:nvPr>
            <p:ph type="title"/>
          </p:nvPr>
        </p:nvSpPr>
        <p:spPr/>
        <p:txBody>
          <a:bodyPr/>
          <a:lstStyle/>
          <a:p>
            <a:pPr algn="ctr"/>
            <a:r>
              <a:rPr lang="fr-FR" dirty="0"/>
              <a:t>Try/catch/</a:t>
            </a:r>
            <a:r>
              <a:rPr lang="fr-FR" dirty="0" err="1"/>
              <a:t>finally</a:t>
            </a:r>
            <a:endParaRPr lang="fr-FR" dirty="0"/>
          </a:p>
        </p:txBody>
      </p:sp>
      <p:sp>
        <p:nvSpPr>
          <p:cNvPr id="3" name="Espace réservé du numéro de diapositive 2">
            <a:extLst>
              <a:ext uri="{FF2B5EF4-FFF2-40B4-BE49-F238E27FC236}">
                <a16:creationId xmlns:a16="http://schemas.microsoft.com/office/drawing/2014/main" id="{2A249420-4E74-86AC-D6CE-8DB4414B2F78}"/>
              </a:ext>
            </a:extLst>
          </p:cNvPr>
          <p:cNvSpPr>
            <a:spLocks noGrp="1"/>
          </p:cNvSpPr>
          <p:nvPr>
            <p:ph type="sldNum" sz="quarter" idx="12"/>
          </p:nvPr>
        </p:nvSpPr>
        <p:spPr/>
        <p:txBody>
          <a:bodyPr/>
          <a:lstStyle/>
          <a:p>
            <a:pPr>
              <a:defRPr/>
            </a:pPr>
            <a:fld id="{7037C62F-8C80-485A-A640-1D6198FED180}" type="slidenum">
              <a:rPr lang="fr-FR" smtClean="0"/>
              <a:pPr>
                <a:defRPr/>
              </a:pPr>
              <a:t>23</a:t>
            </a:fld>
            <a:endParaRPr lang="fr-FR"/>
          </a:p>
        </p:txBody>
      </p:sp>
      <p:sp>
        <p:nvSpPr>
          <p:cNvPr id="4" name="Espace réservé du contenu 3">
            <a:extLst>
              <a:ext uri="{FF2B5EF4-FFF2-40B4-BE49-F238E27FC236}">
                <a16:creationId xmlns:a16="http://schemas.microsoft.com/office/drawing/2014/main" id="{473D7624-FBC4-3A1D-7A9D-2FB710B79AC0}"/>
              </a:ext>
            </a:extLst>
          </p:cNvPr>
          <p:cNvSpPr>
            <a:spLocks noGrp="1"/>
          </p:cNvSpPr>
          <p:nvPr>
            <p:ph sz="quarter" idx="1"/>
          </p:nvPr>
        </p:nvSpPr>
        <p:spPr>
          <a:xfrm>
            <a:off x="609600" y="1662544"/>
            <a:ext cx="10972800" cy="4693806"/>
          </a:xfrm>
        </p:spPr>
        <p:txBody>
          <a:bodyPr>
            <a:normAutofit/>
          </a:bodyPr>
          <a:lstStyle/>
          <a:p>
            <a:pPr algn="just">
              <a:spcAft>
                <a:spcPts val="600"/>
              </a:spcAft>
            </a:pPr>
            <a:r>
              <a:rPr lang="fr-FR" sz="2200" dirty="0" err="1">
                <a:solidFill>
                  <a:srgbClr val="FF0000"/>
                </a:solidFill>
                <a:latin typeface="+mj-lt"/>
              </a:rPr>
              <a:t>try</a:t>
            </a:r>
            <a:r>
              <a:rPr lang="fr-FR" sz="2200" dirty="0">
                <a:solidFill>
                  <a:srgbClr val="002060"/>
                </a:solidFill>
                <a:latin typeface="+mj-lt"/>
              </a:rPr>
              <a:t> : le bloc </a:t>
            </a:r>
            <a:r>
              <a:rPr lang="fr-FR" sz="2200" dirty="0" err="1">
                <a:solidFill>
                  <a:srgbClr val="002060"/>
                </a:solidFill>
                <a:latin typeface="+mj-lt"/>
              </a:rPr>
              <a:t>try</a:t>
            </a:r>
            <a:r>
              <a:rPr lang="fr-FR" sz="2200" dirty="0">
                <a:solidFill>
                  <a:srgbClr val="002060"/>
                </a:solidFill>
                <a:latin typeface="+mj-lt"/>
              </a:rPr>
              <a:t> contient un ensemble d'instructions dans lesquelles une exception peut se produire</a:t>
            </a:r>
          </a:p>
          <a:p>
            <a:pPr algn="just">
              <a:spcAft>
                <a:spcPts val="600"/>
              </a:spcAft>
            </a:pPr>
            <a:r>
              <a:rPr lang="fr-FR" sz="2200" dirty="0">
                <a:solidFill>
                  <a:srgbClr val="FF0000"/>
                </a:solidFill>
                <a:latin typeface="+mj-lt"/>
              </a:rPr>
              <a:t>catch</a:t>
            </a:r>
            <a:r>
              <a:rPr lang="fr-FR" sz="2200" dirty="0">
                <a:solidFill>
                  <a:srgbClr val="002060"/>
                </a:solidFill>
                <a:latin typeface="+mj-lt"/>
              </a:rPr>
              <a:t> : Le bloc catch est utilisé pour gérer la condition incertaine d'un bloc </a:t>
            </a:r>
            <a:r>
              <a:rPr lang="fr-FR" sz="2200" dirty="0" err="1">
                <a:solidFill>
                  <a:srgbClr val="002060"/>
                </a:solidFill>
                <a:latin typeface="+mj-lt"/>
              </a:rPr>
              <a:t>try</a:t>
            </a:r>
            <a:r>
              <a:rPr lang="fr-FR" sz="2200" dirty="0">
                <a:solidFill>
                  <a:srgbClr val="002060"/>
                </a:solidFill>
                <a:latin typeface="+mj-lt"/>
              </a:rPr>
              <a:t>. Un bloc </a:t>
            </a:r>
            <a:r>
              <a:rPr lang="fr-FR" sz="2200" dirty="0" err="1">
                <a:solidFill>
                  <a:srgbClr val="002060"/>
                </a:solidFill>
                <a:latin typeface="+mj-lt"/>
              </a:rPr>
              <a:t>try</a:t>
            </a:r>
            <a:r>
              <a:rPr lang="fr-FR" sz="2200" dirty="0">
                <a:solidFill>
                  <a:srgbClr val="002060"/>
                </a:solidFill>
                <a:latin typeface="+mj-lt"/>
              </a:rPr>
              <a:t> est toujours suivi d'un bloc catch pour </a:t>
            </a:r>
            <a:r>
              <a:rPr lang="fr-FR" sz="2200" dirty="0" err="1">
                <a:solidFill>
                  <a:srgbClr val="002060"/>
                </a:solidFill>
                <a:latin typeface="+mj-lt"/>
              </a:rPr>
              <a:t>gèrer</a:t>
            </a:r>
            <a:r>
              <a:rPr lang="fr-FR" sz="2200" dirty="0">
                <a:solidFill>
                  <a:srgbClr val="002060"/>
                </a:solidFill>
                <a:latin typeface="+mj-lt"/>
              </a:rPr>
              <a:t> l'exception qui se produit dans le bloc </a:t>
            </a:r>
            <a:r>
              <a:rPr lang="fr-FR" sz="2200" dirty="0" err="1">
                <a:solidFill>
                  <a:srgbClr val="002060"/>
                </a:solidFill>
                <a:latin typeface="+mj-lt"/>
              </a:rPr>
              <a:t>try</a:t>
            </a:r>
            <a:r>
              <a:rPr lang="fr-FR" sz="2200" dirty="0">
                <a:solidFill>
                  <a:srgbClr val="002060"/>
                </a:solidFill>
                <a:latin typeface="+mj-lt"/>
              </a:rPr>
              <a:t> associé</a:t>
            </a:r>
          </a:p>
          <a:p>
            <a:pPr algn="just">
              <a:spcAft>
                <a:spcPts val="600"/>
              </a:spcAft>
            </a:pPr>
            <a:r>
              <a:rPr lang="fr-FR" sz="2200" dirty="0" err="1">
                <a:solidFill>
                  <a:srgbClr val="FF0000"/>
                </a:solidFill>
                <a:latin typeface="+mj-lt"/>
              </a:rPr>
              <a:t>finally</a:t>
            </a:r>
            <a:r>
              <a:rPr lang="fr-FR" sz="2200" dirty="0">
                <a:solidFill>
                  <a:srgbClr val="002060"/>
                </a:solidFill>
                <a:latin typeface="+mj-lt"/>
              </a:rPr>
              <a:t>: Il est exécuté après le bloc catch. Il est exécuté indépendamment du fait qu'une exception est produite ou non (lorsqu'il y a plusieurs blocs catch).</a:t>
            </a:r>
          </a:p>
        </p:txBody>
      </p:sp>
    </p:spTree>
    <p:extLst>
      <p:ext uri="{BB962C8B-B14F-4D97-AF65-F5344CB8AC3E}">
        <p14:creationId xmlns:p14="http://schemas.microsoft.com/office/powerpoint/2010/main" val="3153149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11B9C5-4FF2-17B4-426B-8E5898864625}"/>
              </a:ext>
            </a:extLst>
          </p:cNvPr>
          <p:cNvSpPr>
            <a:spLocks noGrp="1"/>
          </p:cNvSpPr>
          <p:nvPr>
            <p:ph type="title"/>
          </p:nvPr>
        </p:nvSpPr>
        <p:spPr/>
        <p:txBody>
          <a:bodyPr/>
          <a:lstStyle/>
          <a:p>
            <a:pPr algn="ctr"/>
            <a:r>
              <a:rPr lang="fr-FR" dirty="0"/>
              <a:t>Try/catch/</a:t>
            </a:r>
            <a:r>
              <a:rPr lang="fr-FR" dirty="0" err="1"/>
              <a:t>finally</a:t>
            </a:r>
            <a:endParaRPr lang="fr-FR" dirty="0"/>
          </a:p>
        </p:txBody>
      </p:sp>
      <p:sp>
        <p:nvSpPr>
          <p:cNvPr id="3" name="Espace réservé du numéro de diapositive 2">
            <a:extLst>
              <a:ext uri="{FF2B5EF4-FFF2-40B4-BE49-F238E27FC236}">
                <a16:creationId xmlns:a16="http://schemas.microsoft.com/office/drawing/2014/main" id="{2B8DC768-10F2-E4E6-037D-DE61B2ACF51B}"/>
              </a:ext>
            </a:extLst>
          </p:cNvPr>
          <p:cNvSpPr>
            <a:spLocks noGrp="1"/>
          </p:cNvSpPr>
          <p:nvPr>
            <p:ph type="sldNum" sz="quarter" idx="12"/>
          </p:nvPr>
        </p:nvSpPr>
        <p:spPr/>
        <p:txBody>
          <a:bodyPr/>
          <a:lstStyle/>
          <a:p>
            <a:pPr>
              <a:defRPr/>
            </a:pPr>
            <a:fld id="{D0A25D67-1CE2-4626-ABE5-DE02A3BF2CFB}" type="slidenum">
              <a:rPr lang="fr-FR" smtClean="0"/>
              <a:pPr>
                <a:defRPr/>
              </a:pPr>
              <a:t>24</a:t>
            </a:fld>
            <a:endParaRPr lang="fr-FR" dirty="0"/>
          </a:p>
        </p:txBody>
      </p:sp>
      <p:pic>
        <p:nvPicPr>
          <p:cNvPr id="4" name="Image 3">
            <a:extLst>
              <a:ext uri="{FF2B5EF4-FFF2-40B4-BE49-F238E27FC236}">
                <a16:creationId xmlns:a16="http://schemas.microsoft.com/office/drawing/2014/main" id="{8D260856-77D0-C7B3-6252-511ABC109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126" y="1305702"/>
            <a:ext cx="7751747" cy="4887946"/>
          </a:xfrm>
          <a:prstGeom prst="rect">
            <a:avLst/>
          </a:prstGeom>
        </p:spPr>
      </p:pic>
    </p:spTree>
    <p:extLst>
      <p:ext uri="{BB962C8B-B14F-4D97-AF65-F5344CB8AC3E}">
        <p14:creationId xmlns:p14="http://schemas.microsoft.com/office/powerpoint/2010/main" val="925370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6FBF9-EEFF-D9EF-AAB5-203C95174767}"/>
              </a:ext>
            </a:extLst>
          </p:cNvPr>
          <p:cNvSpPr>
            <a:spLocks noGrp="1"/>
          </p:cNvSpPr>
          <p:nvPr>
            <p:ph type="title"/>
          </p:nvPr>
        </p:nvSpPr>
        <p:spPr/>
        <p:txBody>
          <a:bodyPr/>
          <a:lstStyle/>
          <a:p>
            <a:pPr algn="ctr"/>
            <a:r>
              <a:rPr lang="fr-FR" dirty="0"/>
              <a:t>Try/catch/</a:t>
            </a:r>
            <a:r>
              <a:rPr lang="fr-FR" dirty="0" err="1"/>
              <a:t>finally</a:t>
            </a:r>
            <a:endParaRPr lang="fr-FR" dirty="0"/>
          </a:p>
        </p:txBody>
      </p:sp>
      <p:sp>
        <p:nvSpPr>
          <p:cNvPr id="3" name="Espace réservé du numéro de diapositive 2">
            <a:extLst>
              <a:ext uri="{FF2B5EF4-FFF2-40B4-BE49-F238E27FC236}">
                <a16:creationId xmlns:a16="http://schemas.microsoft.com/office/drawing/2014/main" id="{F7D118F5-6CEA-E0E4-D25D-0899467F3177}"/>
              </a:ext>
            </a:extLst>
          </p:cNvPr>
          <p:cNvSpPr>
            <a:spLocks noGrp="1"/>
          </p:cNvSpPr>
          <p:nvPr>
            <p:ph type="sldNum" sz="quarter" idx="12"/>
          </p:nvPr>
        </p:nvSpPr>
        <p:spPr/>
        <p:txBody>
          <a:bodyPr/>
          <a:lstStyle/>
          <a:p>
            <a:pPr>
              <a:defRPr/>
            </a:pPr>
            <a:fld id="{7037C62F-8C80-485A-A640-1D6198FED180}" type="slidenum">
              <a:rPr lang="fr-FR" smtClean="0"/>
              <a:pPr>
                <a:defRPr/>
              </a:pPr>
              <a:t>25</a:t>
            </a:fld>
            <a:endParaRPr lang="fr-FR"/>
          </a:p>
        </p:txBody>
      </p:sp>
      <p:sp>
        <p:nvSpPr>
          <p:cNvPr id="4" name="Espace réservé du contenu 3">
            <a:extLst>
              <a:ext uri="{FF2B5EF4-FFF2-40B4-BE49-F238E27FC236}">
                <a16:creationId xmlns:a16="http://schemas.microsoft.com/office/drawing/2014/main" id="{CCA77556-FF89-2019-B0FD-5551792F8968}"/>
              </a:ext>
            </a:extLst>
          </p:cNvPr>
          <p:cNvSpPr>
            <a:spLocks noGrp="1"/>
          </p:cNvSpPr>
          <p:nvPr>
            <p:ph sz="quarter" idx="1"/>
          </p:nvPr>
        </p:nvSpPr>
        <p:spPr>
          <a:xfrm>
            <a:off x="609600" y="1517071"/>
            <a:ext cx="10972800" cy="4766542"/>
          </a:xfrm>
        </p:spPr>
        <p:txBody>
          <a:bodyPr>
            <a:noAutofit/>
          </a:bodyPr>
          <a:lstStyle/>
          <a:p>
            <a:pPr marL="0" indent="0">
              <a:lnSpc>
                <a:spcPct val="110000"/>
              </a:lnSpc>
              <a:spcBef>
                <a:spcPts val="0"/>
              </a:spcBef>
              <a:buNone/>
            </a:pPr>
            <a:r>
              <a:rPr lang="fr-FR" sz="1800" dirty="0">
                <a:solidFill>
                  <a:srgbClr val="002060"/>
                </a:solidFill>
                <a:latin typeface="Consolas" panose="020B0609020204030204" pitchFamily="49" charset="0"/>
              </a:rPr>
              <a:t>class Division {</a:t>
            </a:r>
          </a:p>
          <a:p>
            <a:pPr marL="0" indent="0">
              <a:lnSpc>
                <a:spcPct val="110000"/>
              </a:lnSpc>
              <a:spcBef>
                <a:spcPts val="0"/>
              </a:spcBef>
              <a:buNone/>
            </a:pPr>
            <a:r>
              <a:rPr lang="fr-FR" sz="1800" dirty="0">
                <a:solidFill>
                  <a:srgbClr val="002060"/>
                </a:solidFill>
                <a:latin typeface="Consolas" panose="020B0609020204030204" pitchFamily="49" charset="0"/>
              </a:rPr>
              <a:t>    public </a:t>
            </a:r>
            <a:r>
              <a:rPr lang="fr-FR" sz="1800" dirty="0" err="1">
                <a:solidFill>
                  <a:srgbClr val="002060"/>
                </a:solidFill>
                <a:latin typeface="Consolas" panose="020B0609020204030204" pitchFamily="49" charset="0"/>
              </a:rPr>
              <a:t>static</a:t>
            </a:r>
            <a:r>
              <a:rPr lang="fr-FR" sz="1800" dirty="0">
                <a:solidFill>
                  <a:srgbClr val="002060"/>
                </a:solidFill>
                <a:latin typeface="Consolas" panose="020B0609020204030204" pitchFamily="49" charset="0"/>
              </a:rPr>
              <a:t> </a:t>
            </a:r>
            <a:r>
              <a:rPr lang="fr-FR" sz="1800" dirty="0" err="1">
                <a:solidFill>
                  <a:srgbClr val="002060"/>
                </a:solidFill>
                <a:latin typeface="Consolas" panose="020B0609020204030204" pitchFamily="49" charset="0"/>
              </a:rPr>
              <a:t>void</a:t>
            </a:r>
            <a:r>
              <a:rPr lang="fr-FR" sz="1800" dirty="0">
                <a:solidFill>
                  <a:srgbClr val="002060"/>
                </a:solidFill>
                <a:latin typeface="Consolas" panose="020B0609020204030204" pitchFamily="49" charset="0"/>
              </a:rPr>
              <a:t> main(String[] args)</a:t>
            </a:r>
          </a:p>
          <a:p>
            <a:pPr marL="0" indent="0">
              <a:lnSpc>
                <a:spcPct val="110000"/>
              </a:lnSpc>
              <a:spcBef>
                <a:spcPts val="0"/>
              </a:spcBef>
              <a:buNone/>
            </a:pPr>
            <a:r>
              <a:rPr lang="fr-FR" sz="1800" dirty="0">
                <a:solidFill>
                  <a:srgbClr val="002060"/>
                </a:solidFill>
                <a:latin typeface="Consolas" panose="020B0609020204030204" pitchFamily="49" charset="0"/>
              </a:rPr>
              <a:t>    {    </a:t>
            </a:r>
            <a:r>
              <a:rPr lang="fr-FR" sz="1800" dirty="0" err="1">
                <a:solidFill>
                  <a:srgbClr val="002060"/>
                </a:solidFill>
                <a:latin typeface="Consolas" panose="020B0609020204030204" pitchFamily="49" charset="0"/>
              </a:rPr>
              <a:t>int</a:t>
            </a:r>
            <a:r>
              <a:rPr lang="fr-FR" sz="1800" dirty="0">
                <a:solidFill>
                  <a:srgbClr val="002060"/>
                </a:solidFill>
                <a:latin typeface="Consolas" panose="020B0609020204030204" pitchFamily="49" charset="0"/>
              </a:rPr>
              <a:t> a = 10, b = 5, c = 5, </a:t>
            </a:r>
            <a:r>
              <a:rPr lang="fr-FR" sz="1800" dirty="0" err="1">
                <a:solidFill>
                  <a:srgbClr val="002060"/>
                </a:solidFill>
                <a:latin typeface="Consolas" panose="020B0609020204030204" pitchFamily="49" charset="0"/>
              </a:rPr>
              <a:t>result</a:t>
            </a:r>
            <a:r>
              <a:rPr lang="fr-FR" sz="1800" dirty="0">
                <a:solidFill>
                  <a:srgbClr val="002060"/>
                </a:solidFill>
                <a:latin typeface="Consolas" panose="020B0609020204030204" pitchFamily="49" charset="0"/>
              </a:rPr>
              <a:t>;</a:t>
            </a:r>
          </a:p>
          <a:p>
            <a:pPr marL="0" indent="0">
              <a:lnSpc>
                <a:spcPct val="110000"/>
              </a:lnSpc>
              <a:spcBef>
                <a:spcPts val="0"/>
              </a:spcBef>
              <a:buNone/>
            </a:pPr>
            <a:r>
              <a:rPr lang="fr-FR" sz="1800" dirty="0">
                <a:solidFill>
                  <a:srgbClr val="002060"/>
                </a:solidFill>
                <a:latin typeface="Consolas" panose="020B0609020204030204" pitchFamily="49" charset="0"/>
              </a:rPr>
              <a:t>	</a:t>
            </a:r>
            <a:r>
              <a:rPr lang="fr-FR" sz="1800" b="1" dirty="0" err="1">
                <a:solidFill>
                  <a:srgbClr val="FF0000"/>
                </a:solidFill>
                <a:latin typeface="Consolas" panose="020B0609020204030204" pitchFamily="49" charset="0"/>
              </a:rPr>
              <a:t>try</a:t>
            </a:r>
            <a:r>
              <a:rPr lang="fr-FR" sz="1800" dirty="0">
                <a:solidFill>
                  <a:srgbClr val="002060"/>
                </a:solidFill>
                <a:latin typeface="Consolas" panose="020B0609020204030204" pitchFamily="49" charset="0"/>
              </a:rPr>
              <a:t> { </a:t>
            </a:r>
          </a:p>
          <a:p>
            <a:pPr marL="0" indent="0">
              <a:lnSpc>
                <a:spcPct val="110000"/>
              </a:lnSpc>
              <a:spcBef>
                <a:spcPts val="0"/>
              </a:spcBef>
              <a:buNone/>
            </a:pPr>
            <a:r>
              <a:rPr lang="fr-FR" sz="1800" dirty="0">
                <a:solidFill>
                  <a:srgbClr val="002060"/>
                </a:solidFill>
                <a:latin typeface="Consolas" panose="020B0609020204030204" pitchFamily="49" charset="0"/>
              </a:rPr>
              <a:t>		</a:t>
            </a:r>
            <a:r>
              <a:rPr lang="fr-FR" sz="1800" dirty="0" err="1">
                <a:solidFill>
                  <a:srgbClr val="002060"/>
                </a:solidFill>
                <a:latin typeface="Consolas" panose="020B0609020204030204" pitchFamily="49" charset="0"/>
              </a:rPr>
              <a:t>result</a:t>
            </a:r>
            <a:r>
              <a:rPr lang="fr-FR" sz="1800" dirty="0">
                <a:solidFill>
                  <a:srgbClr val="002060"/>
                </a:solidFill>
                <a:latin typeface="Consolas" panose="020B0609020204030204" pitchFamily="49" charset="0"/>
              </a:rPr>
              <a:t> = a / (b - c);</a:t>
            </a:r>
          </a:p>
          <a:p>
            <a:pPr marL="0" indent="0">
              <a:lnSpc>
                <a:spcPct val="110000"/>
              </a:lnSpc>
              <a:spcBef>
                <a:spcPts val="0"/>
              </a:spcBef>
              <a:buNone/>
            </a:pPr>
            <a:r>
              <a:rPr lang="fr-FR" sz="1800" dirty="0">
                <a:solidFill>
                  <a:srgbClr val="002060"/>
                </a:solidFill>
                <a:latin typeface="Consolas" panose="020B0609020204030204" pitchFamily="49" charset="0"/>
              </a:rPr>
              <a:t>		</a:t>
            </a:r>
            <a:r>
              <a:rPr lang="fr-FR" sz="1800" dirty="0" err="1">
                <a:solidFill>
                  <a:srgbClr val="002060"/>
                </a:solidFill>
                <a:latin typeface="Consolas" panose="020B0609020204030204" pitchFamily="49" charset="0"/>
              </a:rPr>
              <a:t>System.out.println</a:t>
            </a:r>
            <a:r>
              <a:rPr lang="fr-FR" sz="1800" dirty="0">
                <a:solidFill>
                  <a:srgbClr val="002060"/>
                </a:solidFill>
                <a:latin typeface="Consolas" panose="020B0609020204030204" pitchFamily="49" charset="0"/>
              </a:rPr>
              <a:t>("</a:t>
            </a:r>
            <a:r>
              <a:rPr lang="fr-FR" sz="1800" dirty="0" err="1">
                <a:solidFill>
                  <a:srgbClr val="002060"/>
                </a:solidFill>
                <a:latin typeface="Consolas" panose="020B0609020204030204" pitchFamily="49" charset="0"/>
              </a:rPr>
              <a:t>result</a:t>
            </a:r>
            <a:r>
              <a:rPr lang="fr-FR" sz="1800" dirty="0">
                <a:solidFill>
                  <a:srgbClr val="002060"/>
                </a:solidFill>
                <a:latin typeface="Consolas" panose="020B0609020204030204" pitchFamily="49" charset="0"/>
              </a:rPr>
              <a:t>" + </a:t>
            </a:r>
            <a:r>
              <a:rPr lang="fr-FR" sz="1800" dirty="0" err="1">
                <a:solidFill>
                  <a:srgbClr val="002060"/>
                </a:solidFill>
                <a:latin typeface="Consolas" panose="020B0609020204030204" pitchFamily="49" charset="0"/>
              </a:rPr>
              <a:t>result</a:t>
            </a:r>
            <a:r>
              <a:rPr lang="fr-FR" sz="1800" dirty="0">
                <a:solidFill>
                  <a:srgbClr val="002060"/>
                </a:solidFill>
                <a:latin typeface="Consolas" panose="020B0609020204030204" pitchFamily="49" charset="0"/>
              </a:rPr>
              <a:t>);</a:t>
            </a:r>
          </a:p>
          <a:p>
            <a:pPr marL="0" indent="0">
              <a:lnSpc>
                <a:spcPct val="110000"/>
              </a:lnSpc>
              <a:spcBef>
                <a:spcPts val="0"/>
              </a:spcBef>
              <a:buNone/>
            </a:pPr>
            <a:r>
              <a:rPr lang="fr-FR" sz="1800" dirty="0">
                <a:solidFill>
                  <a:srgbClr val="002060"/>
                </a:solidFill>
                <a:latin typeface="Consolas" panose="020B0609020204030204" pitchFamily="49" charset="0"/>
              </a:rPr>
              <a:t>	    }</a:t>
            </a:r>
          </a:p>
          <a:p>
            <a:pPr marL="0" indent="0">
              <a:lnSpc>
                <a:spcPct val="110000"/>
              </a:lnSpc>
              <a:spcBef>
                <a:spcPts val="0"/>
              </a:spcBef>
              <a:buNone/>
            </a:pPr>
            <a:r>
              <a:rPr lang="fr-FR" sz="1800" b="1" dirty="0">
                <a:solidFill>
                  <a:srgbClr val="FF0000"/>
                </a:solidFill>
                <a:latin typeface="Consolas" panose="020B0609020204030204" pitchFamily="49" charset="0"/>
              </a:rPr>
              <a:t>       catch</a:t>
            </a:r>
            <a:r>
              <a:rPr lang="fr-FR" sz="1800" dirty="0">
                <a:solidFill>
                  <a:srgbClr val="002060"/>
                </a:solidFill>
                <a:latin typeface="Consolas" panose="020B0609020204030204" pitchFamily="49" charset="0"/>
              </a:rPr>
              <a:t> (</a:t>
            </a:r>
            <a:r>
              <a:rPr lang="fr-FR" sz="1800" dirty="0" err="1">
                <a:solidFill>
                  <a:srgbClr val="0070C0"/>
                </a:solidFill>
                <a:latin typeface="Consolas" panose="020B0609020204030204" pitchFamily="49" charset="0"/>
              </a:rPr>
              <a:t>ArithmeticException</a:t>
            </a:r>
            <a:r>
              <a:rPr lang="fr-FR" sz="1800" dirty="0">
                <a:solidFill>
                  <a:srgbClr val="0070C0"/>
                </a:solidFill>
                <a:latin typeface="Consolas" panose="020B0609020204030204" pitchFamily="49" charset="0"/>
              </a:rPr>
              <a:t> e</a:t>
            </a:r>
            <a:r>
              <a:rPr lang="fr-FR" sz="1800" dirty="0">
                <a:solidFill>
                  <a:srgbClr val="002060"/>
                </a:solidFill>
                <a:latin typeface="Consolas" panose="020B0609020204030204" pitchFamily="49" charset="0"/>
              </a:rPr>
              <a:t>) </a:t>
            </a:r>
          </a:p>
          <a:p>
            <a:pPr marL="0" indent="0">
              <a:lnSpc>
                <a:spcPct val="110000"/>
              </a:lnSpc>
              <a:spcBef>
                <a:spcPts val="0"/>
              </a:spcBef>
              <a:buNone/>
            </a:pPr>
            <a:r>
              <a:rPr lang="fr-FR" sz="1800" dirty="0">
                <a:solidFill>
                  <a:srgbClr val="002060"/>
                </a:solidFill>
                <a:latin typeface="Consolas" panose="020B0609020204030204" pitchFamily="49" charset="0"/>
              </a:rPr>
              <a:t>           {</a:t>
            </a:r>
          </a:p>
          <a:p>
            <a:pPr marL="0" indent="0">
              <a:lnSpc>
                <a:spcPct val="110000"/>
              </a:lnSpc>
              <a:spcBef>
                <a:spcPts val="0"/>
              </a:spcBef>
              <a:buNone/>
            </a:pPr>
            <a:r>
              <a:rPr lang="fr-FR" sz="1800" dirty="0">
                <a:solidFill>
                  <a:srgbClr val="002060"/>
                </a:solidFill>
                <a:latin typeface="Consolas" panose="020B0609020204030204" pitchFamily="49" charset="0"/>
              </a:rPr>
              <a:t>	      </a:t>
            </a:r>
            <a:r>
              <a:rPr lang="fr-FR" sz="1800" dirty="0" err="1">
                <a:solidFill>
                  <a:srgbClr val="002060"/>
                </a:solidFill>
                <a:latin typeface="Consolas" panose="020B0609020204030204" pitchFamily="49" charset="0"/>
              </a:rPr>
              <a:t>System.out.println</a:t>
            </a:r>
            <a:r>
              <a:rPr lang="fr-FR" sz="1800" dirty="0">
                <a:solidFill>
                  <a:srgbClr val="002060"/>
                </a:solidFill>
                <a:latin typeface="Consolas" panose="020B0609020204030204" pitchFamily="49" charset="0"/>
              </a:rPr>
              <a:t>("Exception </a:t>
            </a:r>
            <a:r>
              <a:rPr lang="fr-FR" sz="1800" dirty="0" err="1">
                <a:solidFill>
                  <a:srgbClr val="002060"/>
                </a:solidFill>
                <a:latin typeface="Consolas" panose="020B0609020204030204" pitchFamily="49" charset="0"/>
              </a:rPr>
              <a:t>caught:Division</a:t>
            </a:r>
            <a:r>
              <a:rPr lang="fr-FR" sz="1800" dirty="0">
                <a:solidFill>
                  <a:srgbClr val="002060"/>
                </a:solidFill>
                <a:latin typeface="Consolas" panose="020B0609020204030204" pitchFamily="49" charset="0"/>
              </a:rPr>
              <a:t> by </a:t>
            </a:r>
            <a:r>
              <a:rPr lang="fr-FR" sz="1800" dirty="0" err="1">
                <a:solidFill>
                  <a:srgbClr val="002060"/>
                </a:solidFill>
                <a:latin typeface="Consolas" panose="020B0609020204030204" pitchFamily="49" charset="0"/>
              </a:rPr>
              <a:t>zero</a:t>
            </a:r>
            <a:r>
              <a:rPr lang="fr-FR" sz="1800" dirty="0">
                <a:solidFill>
                  <a:srgbClr val="002060"/>
                </a:solidFill>
                <a:latin typeface="Consolas" panose="020B0609020204030204" pitchFamily="49" charset="0"/>
              </a:rPr>
              <a:t>");</a:t>
            </a:r>
          </a:p>
          <a:p>
            <a:pPr marL="0" indent="0">
              <a:lnSpc>
                <a:spcPct val="110000"/>
              </a:lnSpc>
              <a:spcBef>
                <a:spcPts val="0"/>
              </a:spcBef>
              <a:buNone/>
            </a:pPr>
            <a:r>
              <a:rPr lang="fr-FR" sz="1800" dirty="0">
                <a:solidFill>
                  <a:srgbClr val="002060"/>
                </a:solidFill>
                <a:latin typeface="Consolas" panose="020B0609020204030204" pitchFamily="49" charset="0"/>
              </a:rPr>
              <a:t>	    }</a:t>
            </a:r>
          </a:p>
          <a:p>
            <a:pPr marL="0" indent="0">
              <a:lnSpc>
                <a:spcPct val="110000"/>
              </a:lnSpc>
              <a:spcBef>
                <a:spcPts val="0"/>
              </a:spcBef>
              <a:buNone/>
            </a:pPr>
            <a:r>
              <a:rPr lang="fr-FR" sz="1800" dirty="0">
                <a:solidFill>
                  <a:srgbClr val="002060"/>
                </a:solidFill>
                <a:latin typeface="Consolas" panose="020B0609020204030204" pitchFamily="49" charset="0"/>
              </a:rPr>
              <a:t>	</a:t>
            </a:r>
            <a:r>
              <a:rPr lang="fr-FR" sz="1800" b="1" dirty="0" err="1">
                <a:solidFill>
                  <a:srgbClr val="FF0000"/>
                </a:solidFill>
                <a:latin typeface="Consolas" panose="020B0609020204030204" pitchFamily="49" charset="0"/>
              </a:rPr>
              <a:t>finally</a:t>
            </a:r>
            <a:r>
              <a:rPr lang="fr-FR" sz="1800" dirty="0">
                <a:solidFill>
                  <a:srgbClr val="002060"/>
                </a:solidFill>
                <a:latin typeface="Consolas" panose="020B0609020204030204" pitchFamily="49" charset="0"/>
              </a:rPr>
              <a:t> {</a:t>
            </a:r>
          </a:p>
          <a:p>
            <a:pPr marL="0" indent="0">
              <a:lnSpc>
                <a:spcPct val="110000"/>
              </a:lnSpc>
              <a:spcBef>
                <a:spcPts val="0"/>
              </a:spcBef>
              <a:buNone/>
            </a:pPr>
            <a:r>
              <a:rPr lang="fr-FR" sz="1800" dirty="0">
                <a:solidFill>
                  <a:srgbClr val="002060"/>
                </a:solidFill>
                <a:latin typeface="Consolas" panose="020B0609020204030204" pitchFamily="49" charset="0"/>
              </a:rPr>
              <a:t>           s		</a:t>
            </a:r>
            <a:r>
              <a:rPr lang="fr-FR" sz="1800" dirty="0" err="1">
                <a:solidFill>
                  <a:srgbClr val="002060"/>
                </a:solidFill>
                <a:latin typeface="Consolas" panose="020B0609020204030204" pitchFamily="49" charset="0"/>
              </a:rPr>
              <a:t>System.out.println</a:t>
            </a:r>
            <a:r>
              <a:rPr lang="fr-FR" sz="1800" dirty="0">
                <a:solidFill>
                  <a:srgbClr val="002060"/>
                </a:solidFill>
                <a:latin typeface="Consolas" panose="020B0609020204030204" pitchFamily="49" charset="0"/>
              </a:rPr>
              <a:t>("I </a:t>
            </a:r>
            <a:r>
              <a:rPr lang="fr-FR" sz="1800" dirty="0" err="1">
                <a:solidFill>
                  <a:srgbClr val="002060"/>
                </a:solidFill>
                <a:latin typeface="Consolas" panose="020B0609020204030204" pitchFamily="49" charset="0"/>
              </a:rPr>
              <a:t>am</a:t>
            </a:r>
            <a:r>
              <a:rPr lang="fr-FR" sz="1800" dirty="0">
                <a:solidFill>
                  <a:srgbClr val="002060"/>
                </a:solidFill>
                <a:latin typeface="Consolas" panose="020B0609020204030204" pitchFamily="49" charset="0"/>
              </a:rPr>
              <a:t> in final block");</a:t>
            </a:r>
          </a:p>
          <a:p>
            <a:pPr marL="0" indent="0">
              <a:lnSpc>
                <a:spcPct val="110000"/>
              </a:lnSpc>
              <a:spcBef>
                <a:spcPts val="0"/>
              </a:spcBef>
              <a:buNone/>
            </a:pPr>
            <a:r>
              <a:rPr lang="fr-FR" sz="1800" dirty="0">
                <a:solidFill>
                  <a:srgbClr val="002060"/>
                </a:solidFill>
                <a:latin typeface="Consolas" panose="020B0609020204030204" pitchFamily="49" charset="0"/>
              </a:rPr>
              <a:t>		}</a:t>
            </a:r>
          </a:p>
          <a:p>
            <a:pPr marL="0" indent="0">
              <a:lnSpc>
                <a:spcPct val="110000"/>
              </a:lnSpc>
              <a:spcBef>
                <a:spcPts val="0"/>
              </a:spcBef>
              <a:buNone/>
            </a:pPr>
            <a:r>
              <a:rPr lang="fr-FR" sz="1800" dirty="0">
                <a:solidFill>
                  <a:srgbClr val="002060"/>
                </a:solidFill>
                <a:latin typeface="Consolas" panose="020B0609020204030204" pitchFamily="49" charset="0"/>
              </a:rPr>
              <a:t>	}</a:t>
            </a:r>
          </a:p>
          <a:p>
            <a:pPr marL="0" indent="0">
              <a:lnSpc>
                <a:spcPct val="110000"/>
              </a:lnSpc>
              <a:spcBef>
                <a:spcPts val="0"/>
              </a:spcBef>
              <a:buNone/>
            </a:pPr>
            <a:r>
              <a:rPr lang="fr-FR" sz="1800" dirty="0">
                <a:solidFill>
                  <a:srgbClr val="002060"/>
                </a:solidFill>
                <a:latin typeface="Consolas" panose="020B0609020204030204" pitchFamily="49" charset="0"/>
              </a:rPr>
              <a:t>}</a:t>
            </a:r>
          </a:p>
          <a:p>
            <a:pPr marL="0" indent="0">
              <a:lnSpc>
                <a:spcPct val="110000"/>
              </a:lnSpc>
              <a:spcBef>
                <a:spcPts val="0"/>
              </a:spcBef>
              <a:buNone/>
            </a:pPr>
            <a:endParaRPr lang="fr-FR"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321123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exceptions : Avantages</a:t>
            </a:r>
          </a:p>
        </p:txBody>
      </p:sp>
      <p:sp>
        <p:nvSpPr>
          <p:cNvPr id="3" name="Espace réservé du numéro de diapositive 2"/>
          <p:cNvSpPr>
            <a:spLocks noGrp="1"/>
          </p:cNvSpPr>
          <p:nvPr>
            <p:ph type="sldNum" sz="quarter" idx="12"/>
          </p:nvPr>
        </p:nvSpPr>
        <p:spPr/>
        <p:txBody>
          <a:bodyPr>
            <a:normAutofit/>
          </a:bodyPr>
          <a:lstStyle/>
          <a:p>
            <a:fld id="{75ADDF21-591C-49AA-A82D-B4AEA8612DC0}" type="slidenum">
              <a:rPr lang="fr-FR" smtClean="0"/>
              <a:t>26</a:t>
            </a:fld>
            <a:endParaRPr lang="fr-FR"/>
          </a:p>
        </p:txBody>
      </p:sp>
      <p:sp>
        <p:nvSpPr>
          <p:cNvPr id="4" name="Espace réservé du contenu 3"/>
          <p:cNvSpPr>
            <a:spLocks noGrp="1"/>
          </p:cNvSpPr>
          <p:nvPr>
            <p:ph sz="quarter" idx="1"/>
          </p:nvPr>
        </p:nvSpPr>
        <p:spPr>
          <a:xfrm>
            <a:off x="609600" y="1507786"/>
            <a:ext cx="10972800" cy="4649173"/>
          </a:xfrm>
        </p:spPr>
        <p:txBody>
          <a:bodyPr>
            <a:normAutofit/>
          </a:bodyPr>
          <a:lstStyle/>
          <a:p>
            <a:pPr algn="just"/>
            <a:endParaRPr lang="fr-FR" sz="2200" dirty="0">
              <a:solidFill>
                <a:srgbClr val="002060"/>
              </a:solidFill>
              <a:latin typeface="+mj-lt"/>
            </a:endParaRPr>
          </a:p>
          <a:p>
            <a:pPr algn="just">
              <a:buClr>
                <a:srgbClr val="00B050"/>
              </a:buClr>
              <a:buSzPct val="90000"/>
              <a:buFont typeface="Wingdings" panose="05000000000000000000" pitchFamily="2" charset="2"/>
              <a:buChar char="J"/>
            </a:pPr>
            <a:r>
              <a:rPr lang="fr-FR" sz="2200" dirty="0">
                <a:solidFill>
                  <a:srgbClr val="002060"/>
                </a:solidFill>
                <a:latin typeface="+mj-lt"/>
              </a:rPr>
              <a:t>Grâce aux exceptions, Java possède un mécanisme sophistiqué de gestion des erreurs permettant d ’écrire du code « robuste » !</a:t>
            </a:r>
          </a:p>
          <a:p>
            <a:pPr algn="just">
              <a:buClr>
                <a:srgbClr val="00B050"/>
              </a:buClr>
              <a:buSzPct val="90000"/>
              <a:buFont typeface="Wingdings" panose="05000000000000000000" pitchFamily="2" charset="2"/>
              <a:buChar char="J"/>
            </a:pPr>
            <a:endParaRPr lang="fr-FR" sz="2200" dirty="0">
              <a:solidFill>
                <a:srgbClr val="002060"/>
              </a:solidFill>
              <a:latin typeface="+mj-lt"/>
            </a:endParaRPr>
          </a:p>
          <a:p>
            <a:pPr algn="just">
              <a:buClr>
                <a:srgbClr val="00B050"/>
              </a:buClr>
              <a:buSzPct val="90000"/>
              <a:buFont typeface="Wingdings" panose="05000000000000000000" pitchFamily="2" charset="2"/>
              <a:buChar char="J"/>
            </a:pPr>
            <a:r>
              <a:rPr lang="fr-FR" sz="2200" dirty="0">
                <a:solidFill>
                  <a:srgbClr val="002060"/>
                </a:solidFill>
                <a:latin typeface="+mj-lt"/>
              </a:rPr>
              <a:t>Le programme peut déclencher des exceptions au moment opportun !</a:t>
            </a:r>
          </a:p>
          <a:p>
            <a:pPr algn="just">
              <a:buClr>
                <a:srgbClr val="00B050"/>
              </a:buClr>
              <a:buSzPct val="90000"/>
              <a:buFont typeface="Wingdings" panose="05000000000000000000" pitchFamily="2" charset="2"/>
              <a:buChar char="J"/>
            </a:pPr>
            <a:endParaRPr lang="fr-FR" sz="2200" dirty="0">
              <a:solidFill>
                <a:srgbClr val="002060"/>
              </a:solidFill>
              <a:latin typeface="+mj-lt"/>
            </a:endParaRPr>
          </a:p>
          <a:p>
            <a:pPr algn="just">
              <a:buClr>
                <a:srgbClr val="00B050"/>
              </a:buClr>
              <a:buSzPct val="90000"/>
              <a:buFont typeface="Wingdings" panose="05000000000000000000" pitchFamily="2" charset="2"/>
              <a:buChar char="J"/>
            </a:pPr>
            <a:r>
              <a:rPr lang="fr-FR" sz="2200" dirty="0">
                <a:solidFill>
                  <a:srgbClr val="002060"/>
                </a:solidFill>
                <a:latin typeface="+mj-lt"/>
              </a:rPr>
              <a:t>Le programme peut capturer et traiter les exceptions grâce au bloc d’instruction </a:t>
            </a:r>
            <a:r>
              <a:rPr lang="fr-FR" sz="2200" dirty="0" err="1">
                <a:solidFill>
                  <a:srgbClr val="002060"/>
                </a:solidFill>
                <a:latin typeface="+mj-lt"/>
              </a:rPr>
              <a:t>try</a:t>
            </a:r>
            <a:r>
              <a:rPr lang="fr-FR" sz="2200" dirty="0">
                <a:solidFill>
                  <a:srgbClr val="002060"/>
                </a:solidFill>
                <a:latin typeface="+mj-lt"/>
              </a:rPr>
              <a:t> … catch … </a:t>
            </a:r>
            <a:r>
              <a:rPr lang="fr-FR" sz="2200" dirty="0" err="1">
                <a:solidFill>
                  <a:srgbClr val="002060"/>
                </a:solidFill>
                <a:latin typeface="+mj-lt"/>
              </a:rPr>
              <a:t>finally</a:t>
            </a:r>
            <a:r>
              <a:rPr lang="fr-FR" sz="2200" dirty="0">
                <a:solidFill>
                  <a:srgbClr val="002060"/>
                </a:solidFill>
                <a:latin typeface="+mj-lt"/>
              </a:rPr>
              <a:t> </a:t>
            </a:r>
          </a:p>
          <a:p>
            <a:pPr algn="just">
              <a:buClr>
                <a:srgbClr val="00B050"/>
              </a:buClr>
              <a:buSzPct val="90000"/>
              <a:buFont typeface="Wingdings" panose="05000000000000000000" pitchFamily="2" charset="2"/>
              <a:buChar char="J"/>
            </a:pPr>
            <a:endParaRPr lang="fr-FR" sz="2200" dirty="0">
              <a:solidFill>
                <a:srgbClr val="002060"/>
              </a:solidFill>
              <a:latin typeface="+mj-lt"/>
            </a:endParaRPr>
          </a:p>
          <a:p>
            <a:pPr algn="just">
              <a:buClr>
                <a:srgbClr val="00B050"/>
              </a:buClr>
              <a:buSzPct val="90000"/>
              <a:buFont typeface="Wingdings" panose="05000000000000000000" pitchFamily="2" charset="2"/>
              <a:buChar char="J"/>
            </a:pPr>
            <a:r>
              <a:rPr lang="fr-FR" sz="2200" dirty="0">
                <a:solidFill>
                  <a:srgbClr val="002060"/>
                </a:solidFill>
                <a:latin typeface="+mj-lt"/>
              </a:rPr>
              <a:t>Le programmeur peut définir ses propres classes d ’exceptions !</a:t>
            </a:r>
          </a:p>
          <a:p>
            <a:pPr algn="just"/>
            <a:endParaRPr lang="fr-FR" sz="2200" dirty="0">
              <a:solidFill>
                <a:srgbClr val="002060"/>
              </a:solidFill>
              <a:latin typeface="+mj-lt"/>
            </a:endParaRPr>
          </a:p>
        </p:txBody>
      </p:sp>
    </p:spTree>
    <p:extLst>
      <p:ext uri="{BB962C8B-B14F-4D97-AF65-F5344CB8AC3E}">
        <p14:creationId xmlns:p14="http://schemas.microsoft.com/office/powerpoint/2010/main" val="303606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F8EB41-F473-4832-D855-67C836B0F44B}"/>
              </a:ext>
            </a:extLst>
          </p:cNvPr>
          <p:cNvSpPr>
            <a:spLocks noGrp="1"/>
          </p:cNvSpPr>
          <p:nvPr>
            <p:ph type="title"/>
          </p:nvPr>
        </p:nvSpPr>
        <p:spPr/>
        <p:txBody>
          <a:bodyPr/>
          <a:lstStyle/>
          <a:p>
            <a:pPr algn="ctr"/>
            <a:r>
              <a:rPr lang="fr-FR" sz="3200" dirty="0">
                <a:solidFill>
                  <a:srgbClr val="002060"/>
                </a:solidFill>
                <a:latin typeface="+mj-lt"/>
                <a:cs typeface="Arial" pitchFamily="34" charset="0"/>
              </a:rPr>
              <a:t>Pourquoi les exceptions ?</a:t>
            </a:r>
            <a:endParaRPr lang="fr-FR" dirty="0"/>
          </a:p>
        </p:txBody>
      </p:sp>
      <p:sp>
        <p:nvSpPr>
          <p:cNvPr id="3" name="Espace réservé du numéro de diapositive 2">
            <a:extLst>
              <a:ext uri="{FF2B5EF4-FFF2-40B4-BE49-F238E27FC236}">
                <a16:creationId xmlns:a16="http://schemas.microsoft.com/office/drawing/2014/main" id="{F8F5D8ED-C612-9A4B-5471-C17C226963B7}"/>
              </a:ext>
            </a:extLst>
          </p:cNvPr>
          <p:cNvSpPr>
            <a:spLocks noGrp="1"/>
          </p:cNvSpPr>
          <p:nvPr>
            <p:ph type="sldNum" sz="quarter" idx="12"/>
          </p:nvPr>
        </p:nvSpPr>
        <p:spPr/>
        <p:txBody>
          <a:bodyPr/>
          <a:lstStyle/>
          <a:p>
            <a:pPr>
              <a:defRPr/>
            </a:pPr>
            <a:fld id="{7037C62F-8C80-485A-A640-1D6198FED180}" type="slidenum">
              <a:rPr lang="fr-FR" smtClean="0"/>
              <a:pPr>
                <a:defRPr/>
              </a:pPr>
              <a:t>3</a:t>
            </a:fld>
            <a:endParaRPr lang="fr-FR"/>
          </a:p>
        </p:txBody>
      </p:sp>
      <p:sp>
        <p:nvSpPr>
          <p:cNvPr id="4" name="Espace réservé du contenu 3">
            <a:extLst>
              <a:ext uri="{FF2B5EF4-FFF2-40B4-BE49-F238E27FC236}">
                <a16:creationId xmlns:a16="http://schemas.microsoft.com/office/drawing/2014/main" id="{736EFAD9-1AB6-98EB-09B1-3E2086AEBA2E}"/>
              </a:ext>
            </a:extLst>
          </p:cNvPr>
          <p:cNvSpPr>
            <a:spLocks noGrp="1"/>
          </p:cNvSpPr>
          <p:nvPr>
            <p:ph sz="quarter" idx="1"/>
          </p:nvPr>
        </p:nvSpPr>
        <p:spPr>
          <a:xfrm>
            <a:off x="609600" y="1575880"/>
            <a:ext cx="10972800" cy="4780470"/>
          </a:xfrm>
        </p:spPr>
        <p:txBody>
          <a:bodyPr>
            <a:normAutofit/>
          </a:bodyPr>
          <a:lstStyle/>
          <a:p>
            <a:pPr algn="just"/>
            <a:r>
              <a:rPr lang="fr-FR" sz="2400" dirty="0">
                <a:solidFill>
                  <a:srgbClr val="002060"/>
                </a:solidFill>
                <a:latin typeface="+mj-lt"/>
              </a:rPr>
              <a:t>En développant des programmes, des erreurs se produisent naturellement : un faux nom de variable ou mot-clé , un problème de connexion réseau, etc.</a:t>
            </a:r>
          </a:p>
          <a:p>
            <a:pPr algn="just"/>
            <a:r>
              <a:rPr lang="fr-FR" sz="2400" dirty="0">
                <a:solidFill>
                  <a:srgbClr val="002060"/>
                </a:solidFill>
                <a:latin typeface="+mj-lt"/>
              </a:rPr>
              <a:t>Ces erreurs sont très courantes et faciles à gérer et sont appelées des </a:t>
            </a:r>
            <a:r>
              <a:rPr lang="fr-FR" sz="2400" dirty="0">
                <a:solidFill>
                  <a:srgbClr val="0070C0"/>
                </a:solidFill>
                <a:latin typeface="+mj-lt"/>
              </a:rPr>
              <a:t>Exceptions</a:t>
            </a:r>
            <a:r>
              <a:rPr lang="fr-FR" sz="2400" dirty="0">
                <a:solidFill>
                  <a:srgbClr val="002060"/>
                </a:solidFill>
                <a:latin typeface="+mj-lt"/>
              </a:rPr>
              <a:t>. </a:t>
            </a:r>
          </a:p>
          <a:p>
            <a:pPr algn="just"/>
            <a:r>
              <a:rPr lang="fr-FR" sz="2400" dirty="0">
                <a:solidFill>
                  <a:srgbClr val="002060"/>
                </a:solidFill>
                <a:latin typeface="+mj-lt"/>
              </a:rPr>
              <a:t>Ces exceptions sont des </a:t>
            </a:r>
            <a:r>
              <a:rPr lang="fr-FR" sz="2400" dirty="0">
                <a:solidFill>
                  <a:srgbClr val="0070C0"/>
                </a:solidFill>
                <a:latin typeface="+mj-lt"/>
              </a:rPr>
              <a:t>situations inattendues </a:t>
            </a:r>
            <a:r>
              <a:rPr lang="fr-FR" sz="2400" dirty="0">
                <a:solidFill>
                  <a:srgbClr val="002060"/>
                </a:solidFill>
                <a:latin typeface="+mj-lt"/>
              </a:rPr>
              <a:t>auxquelles un programmeur peut être confronté lors de la programmation. </a:t>
            </a:r>
          </a:p>
          <a:p>
            <a:pPr algn="just"/>
            <a:r>
              <a:rPr lang="fr-FR" sz="2400" dirty="0">
                <a:solidFill>
                  <a:srgbClr val="002060"/>
                </a:solidFill>
                <a:latin typeface="+mj-lt"/>
              </a:rPr>
              <a:t>Les causes d'exceptions peuvent être :</a:t>
            </a:r>
          </a:p>
          <a:p>
            <a:pPr marL="534988" indent="-273050" algn="just">
              <a:buFont typeface="Arial" panose="020B0604020202020204" pitchFamily="34" charset="0"/>
              <a:buChar char="•"/>
            </a:pPr>
            <a:r>
              <a:rPr lang="fr-FR" sz="2400" dirty="0">
                <a:solidFill>
                  <a:srgbClr val="002060"/>
                </a:solidFill>
                <a:latin typeface="+mj-lt"/>
              </a:rPr>
              <a:t>L’utilisateur,</a:t>
            </a:r>
          </a:p>
          <a:p>
            <a:pPr marL="534988" indent="-273050" algn="just">
              <a:buFont typeface="Arial" panose="020B0604020202020204" pitchFamily="34" charset="0"/>
              <a:buChar char="•"/>
            </a:pPr>
            <a:r>
              <a:rPr lang="fr-FR" sz="2400" dirty="0">
                <a:solidFill>
                  <a:srgbClr val="002060"/>
                </a:solidFill>
                <a:latin typeface="+mj-lt"/>
              </a:rPr>
              <a:t>Le programmeur,</a:t>
            </a:r>
          </a:p>
          <a:p>
            <a:pPr marL="534988" indent="-273050" algn="just">
              <a:buFont typeface="Arial" panose="020B0604020202020204" pitchFamily="34" charset="0"/>
              <a:buChar char="•"/>
            </a:pPr>
            <a:r>
              <a:rPr lang="fr-FR" sz="2400" dirty="0">
                <a:solidFill>
                  <a:srgbClr val="002060"/>
                </a:solidFill>
                <a:latin typeface="+mj-lt"/>
              </a:rPr>
              <a:t>Les ressources physiques corrompues ou défaillantes.</a:t>
            </a:r>
          </a:p>
        </p:txBody>
      </p:sp>
    </p:spTree>
    <p:extLst>
      <p:ext uri="{BB962C8B-B14F-4D97-AF65-F5344CB8AC3E}">
        <p14:creationId xmlns:p14="http://schemas.microsoft.com/office/powerpoint/2010/main" val="355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C5B87B-A88C-E745-8D92-E3D6D21D1026}"/>
              </a:ext>
            </a:extLst>
          </p:cNvPr>
          <p:cNvSpPr>
            <a:spLocks noGrp="1"/>
          </p:cNvSpPr>
          <p:nvPr>
            <p:ph type="title"/>
          </p:nvPr>
        </p:nvSpPr>
        <p:spPr/>
        <p:txBody>
          <a:bodyPr/>
          <a:lstStyle/>
          <a:p>
            <a:pPr algn="ctr"/>
            <a:r>
              <a:rPr lang="fr-FR" dirty="0"/>
              <a:t>Définition</a:t>
            </a:r>
          </a:p>
        </p:txBody>
      </p:sp>
      <p:sp>
        <p:nvSpPr>
          <p:cNvPr id="3" name="Espace réservé du numéro de diapositive 2">
            <a:extLst>
              <a:ext uri="{FF2B5EF4-FFF2-40B4-BE49-F238E27FC236}">
                <a16:creationId xmlns:a16="http://schemas.microsoft.com/office/drawing/2014/main" id="{CA56ECFB-764A-FE67-6639-8C8C64257C8F}"/>
              </a:ext>
            </a:extLst>
          </p:cNvPr>
          <p:cNvSpPr>
            <a:spLocks noGrp="1"/>
          </p:cNvSpPr>
          <p:nvPr>
            <p:ph type="sldNum" sz="quarter" idx="12"/>
          </p:nvPr>
        </p:nvSpPr>
        <p:spPr/>
        <p:txBody>
          <a:bodyPr/>
          <a:lstStyle/>
          <a:p>
            <a:pPr>
              <a:defRPr/>
            </a:pPr>
            <a:fld id="{7037C62F-8C80-485A-A640-1D6198FED180}" type="slidenum">
              <a:rPr lang="fr-FR" smtClean="0"/>
              <a:pPr>
                <a:defRPr/>
              </a:pPr>
              <a:t>4</a:t>
            </a:fld>
            <a:endParaRPr lang="fr-FR"/>
          </a:p>
        </p:txBody>
      </p:sp>
      <p:sp>
        <p:nvSpPr>
          <p:cNvPr id="4" name="Espace réservé du contenu 3">
            <a:extLst>
              <a:ext uri="{FF2B5EF4-FFF2-40B4-BE49-F238E27FC236}">
                <a16:creationId xmlns:a16="http://schemas.microsoft.com/office/drawing/2014/main" id="{5C8AC43E-1B2E-4FF2-8699-49C5AB1AED48}"/>
              </a:ext>
            </a:extLst>
          </p:cNvPr>
          <p:cNvSpPr>
            <a:spLocks noGrp="1"/>
          </p:cNvSpPr>
          <p:nvPr>
            <p:ph sz="quarter" idx="1"/>
          </p:nvPr>
        </p:nvSpPr>
        <p:spPr>
          <a:xfrm>
            <a:off x="609600" y="1566152"/>
            <a:ext cx="10972800" cy="4790198"/>
          </a:xfrm>
        </p:spPr>
        <p:txBody>
          <a:bodyPr>
            <a:normAutofit fontScale="92500"/>
          </a:bodyPr>
          <a:lstStyle/>
          <a:p>
            <a:pPr algn="just"/>
            <a:r>
              <a:rPr lang="fr-FR" sz="2200" dirty="0">
                <a:solidFill>
                  <a:srgbClr val="002060"/>
                </a:solidFill>
                <a:latin typeface="+mj-lt"/>
              </a:rPr>
              <a:t>L'exception fait référence à : </a:t>
            </a:r>
          </a:p>
          <a:p>
            <a:pPr marL="534988" indent="-273050" algn="just">
              <a:buFont typeface="Arial" panose="020B0604020202020204" pitchFamily="34" charset="0"/>
              <a:buChar char="•"/>
            </a:pPr>
            <a:r>
              <a:rPr lang="fr-FR" sz="2200" dirty="0">
                <a:solidFill>
                  <a:srgbClr val="002060"/>
                </a:solidFill>
                <a:latin typeface="+mj-lt"/>
              </a:rPr>
              <a:t>une contradiction </a:t>
            </a:r>
          </a:p>
          <a:p>
            <a:pPr marL="534988" indent="-273050" algn="just">
              <a:buFont typeface="Arial" panose="020B0604020202020204" pitchFamily="34" charset="0"/>
              <a:buChar char="•"/>
            </a:pPr>
            <a:r>
              <a:rPr lang="fr-FR" sz="2200" dirty="0">
                <a:solidFill>
                  <a:srgbClr val="002060"/>
                </a:solidFill>
                <a:latin typeface="+mj-lt"/>
              </a:rPr>
              <a:t>une situation inattendue, </a:t>
            </a:r>
          </a:p>
          <a:p>
            <a:pPr marL="534988" indent="-273050" algn="just">
              <a:buFont typeface="Arial" panose="020B0604020202020204" pitchFamily="34" charset="0"/>
              <a:buChar char="•"/>
            </a:pPr>
            <a:r>
              <a:rPr lang="fr-FR" sz="2200" dirty="0">
                <a:solidFill>
                  <a:srgbClr val="002060"/>
                </a:solidFill>
                <a:latin typeface="+mj-lt"/>
              </a:rPr>
              <a:t>une erreur inattendue qui se produit lors de l'exécution du programme. </a:t>
            </a:r>
          </a:p>
          <a:p>
            <a:pPr marL="534988" indent="-273050" algn="just">
              <a:buFont typeface="Arial" panose="020B0604020202020204" pitchFamily="34" charset="0"/>
              <a:buChar char="•"/>
            </a:pPr>
            <a:r>
              <a:rPr lang="fr-FR" sz="2200" dirty="0">
                <a:solidFill>
                  <a:srgbClr val="002060"/>
                </a:solidFill>
                <a:latin typeface="+mj-lt"/>
              </a:rPr>
              <a:t>Dans certains cas pendant le développement, le programmeur n'est pas sûr que son code va fonctionner correctement (Les ressources ne sont pas disponibles, la plage d'un tableau n'est pas valide, etc.).</a:t>
            </a:r>
          </a:p>
          <a:p>
            <a:pPr algn="just"/>
            <a:r>
              <a:rPr lang="fr-FR" sz="2200" dirty="0">
                <a:solidFill>
                  <a:srgbClr val="002060"/>
                </a:solidFill>
                <a:latin typeface="+mj-lt"/>
              </a:rPr>
              <a:t>Ces types de </a:t>
            </a:r>
            <a:r>
              <a:rPr lang="fr-FR" sz="2200" dirty="0">
                <a:solidFill>
                  <a:srgbClr val="0070C0"/>
                </a:solidFill>
                <a:latin typeface="+mj-lt"/>
              </a:rPr>
              <a:t>situations anormales </a:t>
            </a:r>
            <a:r>
              <a:rPr lang="fr-FR" sz="2200" dirty="0">
                <a:solidFill>
                  <a:srgbClr val="002060"/>
                </a:solidFill>
                <a:latin typeface="+mj-lt"/>
              </a:rPr>
              <a:t>sont appelées exceptions et la manière de les gérer est appelée </a:t>
            </a:r>
            <a:r>
              <a:rPr lang="fr-FR" sz="2200" dirty="0">
                <a:solidFill>
                  <a:srgbClr val="0070C0"/>
                </a:solidFill>
                <a:latin typeface="+mj-lt"/>
              </a:rPr>
              <a:t>gestion des exceptions</a:t>
            </a:r>
            <a:r>
              <a:rPr lang="fr-FR" sz="2200" dirty="0">
                <a:solidFill>
                  <a:srgbClr val="002060"/>
                </a:solidFill>
                <a:latin typeface="+mj-lt"/>
              </a:rPr>
              <a:t>.</a:t>
            </a:r>
          </a:p>
          <a:p>
            <a:pPr marL="539750" indent="-273050" algn="just">
              <a:buFont typeface="Arial" panose="020B0604020202020204" pitchFamily="34" charset="0"/>
              <a:buChar char="•"/>
            </a:pPr>
            <a:r>
              <a:rPr lang="fr-FR" sz="2200" dirty="0">
                <a:solidFill>
                  <a:srgbClr val="0070C0"/>
                </a:solidFill>
                <a:latin typeface="+mj-lt"/>
                <a:cs typeface="Arial" pitchFamily="34" charset="0"/>
              </a:rPr>
              <a:t>Lever une exception </a:t>
            </a:r>
            <a:r>
              <a:rPr lang="fr-FR" sz="2200" dirty="0">
                <a:solidFill>
                  <a:srgbClr val="002060"/>
                </a:solidFill>
                <a:latin typeface="+mj-lt"/>
                <a:cs typeface="Arial" pitchFamily="34" charset="0"/>
              </a:rPr>
              <a:t>: signaler quelque chose d'exceptionnel, </a:t>
            </a:r>
            <a:r>
              <a:rPr lang="fr-FR" sz="2200" dirty="0" err="1">
                <a:solidFill>
                  <a:srgbClr val="002060"/>
                </a:solidFill>
                <a:latin typeface="+mj-lt"/>
                <a:cs typeface="Arial" pitchFamily="34" charset="0"/>
              </a:rPr>
              <a:t>c.à.d</a:t>
            </a:r>
            <a:r>
              <a:rPr lang="fr-FR" sz="2200" dirty="0">
                <a:solidFill>
                  <a:srgbClr val="002060"/>
                </a:solidFill>
                <a:latin typeface="+mj-lt"/>
                <a:cs typeface="Arial" pitchFamily="34" charset="0"/>
              </a:rPr>
              <a:t> une erreur.</a:t>
            </a:r>
          </a:p>
          <a:p>
            <a:pPr marL="539750" indent="-273050" algn="just">
              <a:buFont typeface="Arial" panose="020B0604020202020204" pitchFamily="34" charset="0"/>
              <a:buChar char="•"/>
            </a:pPr>
            <a:r>
              <a:rPr lang="fr-FR" sz="2200" dirty="0">
                <a:solidFill>
                  <a:srgbClr val="0070C0"/>
                </a:solidFill>
                <a:latin typeface="+mj-lt"/>
                <a:cs typeface="Arial" pitchFamily="34" charset="0"/>
              </a:rPr>
              <a:t>Capturer l'exception </a:t>
            </a:r>
            <a:r>
              <a:rPr lang="fr-FR" sz="2200" dirty="0">
                <a:solidFill>
                  <a:srgbClr val="002060"/>
                </a:solidFill>
                <a:latin typeface="+mj-lt"/>
                <a:cs typeface="Arial" pitchFamily="34" charset="0"/>
              </a:rPr>
              <a:t>:</a:t>
            </a:r>
            <a:r>
              <a:rPr lang="fr-FR" sz="2200" dirty="0">
                <a:solidFill>
                  <a:srgbClr val="0070C0"/>
                </a:solidFill>
                <a:latin typeface="+mj-lt"/>
                <a:cs typeface="Arial" pitchFamily="34" charset="0"/>
              </a:rPr>
              <a:t> </a:t>
            </a:r>
            <a:r>
              <a:rPr lang="fr-FR" sz="2200" dirty="0">
                <a:solidFill>
                  <a:srgbClr val="002060"/>
                </a:solidFill>
                <a:latin typeface="+mj-lt"/>
                <a:cs typeface="Arial" pitchFamily="34" charset="0"/>
              </a:rPr>
              <a:t>essayer de la traiter.</a:t>
            </a:r>
          </a:p>
          <a:p>
            <a:pPr algn="just"/>
            <a:r>
              <a:rPr lang="fr-FR" sz="2200" dirty="0">
                <a:solidFill>
                  <a:srgbClr val="002060"/>
                </a:solidFill>
                <a:latin typeface="+mj-lt"/>
                <a:cs typeface="Arial" pitchFamily="34" charset="0"/>
              </a:rPr>
              <a:t>Les exceptions qu’elles soient </a:t>
            </a:r>
            <a:r>
              <a:rPr lang="fr-FR" sz="2200" dirty="0">
                <a:solidFill>
                  <a:srgbClr val="0070C0"/>
                </a:solidFill>
                <a:latin typeface="+mj-lt"/>
                <a:cs typeface="Arial" pitchFamily="34" charset="0"/>
              </a:rPr>
              <a:t>prédéfinies</a:t>
            </a:r>
            <a:r>
              <a:rPr lang="fr-FR" sz="2200" dirty="0">
                <a:solidFill>
                  <a:srgbClr val="002060"/>
                </a:solidFill>
                <a:latin typeface="+mj-lt"/>
                <a:cs typeface="Arial" pitchFamily="34" charset="0"/>
              </a:rPr>
              <a:t> ou bien </a:t>
            </a:r>
            <a:r>
              <a:rPr lang="fr-FR" sz="2200" dirty="0">
                <a:solidFill>
                  <a:srgbClr val="0070C0"/>
                </a:solidFill>
                <a:latin typeface="+mj-lt"/>
                <a:cs typeface="Arial" pitchFamily="34" charset="0"/>
              </a:rPr>
              <a:t>programmées</a:t>
            </a:r>
            <a:r>
              <a:rPr lang="fr-FR" sz="2200" dirty="0">
                <a:solidFill>
                  <a:srgbClr val="002060"/>
                </a:solidFill>
                <a:latin typeface="+mj-lt"/>
                <a:cs typeface="Arial" pitchFamily="34" charset="0"/>
              </a:rPr>
              <a:t> héritent toutes de la classe</a:t>
            </a:r>
            <a:r>
              <a:rPr lang="fr-FR" sz="2200" dirty="0">
                <a:solidFill>
                  <a:srgbClr val="FF0000"/>
                </a:solidFill>
                <a:latin typeface="+mj-lt"/>
                <a:cs typeface="Arial" pitchFamily="34" charset="0"/>
              </a:rPr>
              <a:t> « </a:t>
            </a:r>
            <a:r>
              <a:rPr lang="fr-FR" sz="2200" i="1" dirty="0">
                <a:solidFill>
                  <a:srgbClr val="FF0000"/>
                </a:solidFill>
                <a:latin typeface="+mj-lt"/>
                <a:cs typeface="Arial" pitchFamily="34" charset="0"/>
              </a:rPr>
              <a:t>Exception »</a:t>
            </a:r>
            <a:r>
              <a:rPr lang="fr-FR" sz="2200" i="1" dirty="0">
                <a:solidFill>
                  <a:srgbClr val="002060"/>
                </a:solidFill>
                <a:latin typeface="+mj-lt"/>
                <a:cs typeface="Arial" pitchFamily="34" charset="0"/>
              </a:rPr>
              <a:t>.</a:t>
            </a:r>
            <a:r>
              <a:rPr lang="fr-FR" sz="2200" i="1" dirty="0">
                <a:solidFill>
                  <a:srgbClr val="FF0000"/>
                </a:solidFill>
                <a:latin typeface="+mj-lt"/>
                <a:cs typeface="Arial" pitchFamily="34" charset="0"/>
              </a:rPr>
              <a:t> </a:t>
            </a:r>
            <a:endParaRPr lang="fr-FR" sz="2200" dirty="0">
              <a:solidFill>
                <a:srgbClr val="FF0000"/>
              </a:solidFill>
              <a:latin typeface="+mj-lt"/>
              <a:cs typeface="Arial" pitchFamily="34" charset="0"/>
            </a:endParaRPr>
          </a:p>
        </p:txBody>
      </p:sp>
    </p:spTree>
    <p:extLst>
      <p:ext uri="{BB962C8B-B14F-4D97-AF65-F5344CB8AC3E}">
        <p14:creationId xmlns:p14="http://schemas.microsoft.com/office/powerpoint/2010/main" val="424308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C2E4A-5FBC-D9F5-BB17-0F59BE52ABE1}"/>
              </a:ext>
            </a:extLst>
          </p:cNvPr>
          <p:cNvSpPr>
            <a:spLocks noGrp="1"/>
          </p:cNvSpPr>
          <p:nvPr>
            <p:ph type="title"/>
          </p:nvPr>
        </p:nvSpPr>
        <p:spPr/>
        <p:txBody>
          <a:bodyPr/>
          <a:lstStyle/>
          <a:p>
            <a:pPr algn="ctr"/>
            <a:r>
              <a:rPr lang="fr-FR" dirty="0"/>
              <a:t>Exemples des exceptions JAVA</a:t>
            </a:r>
          </a:p>
        </p:txBody>
      </p:sp>
      <p:sp>
        <p:nvSpPr>
          <p:cNvPr id="3" name="Espace réservé du numéro de diapositive 2">
            <a:extLst>
              <a:ext uri="{FF2B5EF4-FFF2-40B4-BE49-F238E27FC236}">
                <a16:creationId xmlns:a16="http://schemas.microsoft.com/office/drawing/2014/main" id="{758E41FA-933A-A12C-BD5A-73260AC8494F}"/>
              </a:ext>
            </a:extLst>
          </p:cNvPr>
          <p:cNvSpPr>
            <a:spLocks noGrp="1"/>
          </p:cNvSpPr>
          <p:nvPr>
            <p:ph type="sldNum" sz="quarter" idx="12"/>
          </p:nvPr>
        </p:nvSpPr>
        <p:spPr/>
        <p:txBody>
          <a:bodyPr/>
          <a:lstStyle/>
          <a:p>
            <a:pPr>
              <a:defRPr/>
            </a:pPr>
            <a:fld id="{7037C62F-8C80-485A-A640-1D6198FED180}" type="slidenum">
              <a:rPr lang="fr-FR" smtClean="0"/>
              <a:pPr>
                <a:defRPr/>
              </a:pPr>
              <a:t>5</a:t>
            </a:fld>
            <a:endParaRPr lang="fr-FR"/>
          </a:p>
        </p:txBody>
      </p:sp>
      <p:sp>
        <p:nvSpPr>
          <p:cNvPr id="4" name="Espace réservé du contenu 3">
            <a:extLst>
              <a:ext uri="{FF2B5EF4-FFF2-40B4-BE49-F238E27FC236}">
                <a16:creationId xmlns:a16="http://schemas.microsoft.com/office/drawing/2014/main" id="{E40CC663-57C0-3CE0-AD5C-F1E1B87BB6D3}"/>
              </a:ext>
            </a:extLst>
          </p:cNvPr>
          <p:cNvSpPr>
            <a:spLocks noGrp="1"/>
          </p:cNvSpPr>
          <p:nvPr>
            <p:ph sz="quarter" idx="1"/>
          </p:nvPr>
        </p:nvSpPr>
        <p:spPr>
          <a:xfrm>
            <a:off x="609600" y="1643974"/>
            <a:ext cx="10972800" cy="4512985"/>
          </a:xfrm>
        </p:spPr>
        <p:txBody>
          <a:bodyPr>
            <a:normAutofit/>
          </a:bodyPr>
          <a:lstStyle/>
          <a:p>
            <a:r>
              <a:rPr lang="fr-FR" sz="2400" dirty="0">
                <a:solidFill>
                  <a:srgbClr val="002060"/>
                </a:solidFill>
                <a:latin typeface="+mj-lt"/>
              </a:rPr>
              <a:t>Diviser par zéro</a:t>
            </a:r>
          </a:p>
          <a:p>
            <a:r>
              <a:rPr lang="fr-FR" sz="2400" dirty="0">
                <a:solidFill>
                  <a:srgbClr val="002060"/>
                </a:solidFill>
                <a:latin typeface="+mj-lt"/>
              </a:rPr>
              <a:t>Essayer d'accéder aux éléments du tableau avec un index invalide</a:t>
            </a:r>
          </a:p>
          <a:p>
            <a:r>
              <a:rPr lang="fr-FR" sz="2400" dirty="0">
                <a:solidFill>
                  <a:srgbClr val="002060"/>
                </a:solidFill>
                <a:latin typeface="+mj-lt"/>
              </a:rPr>
              <a:t>Données d'entrée non valides par l'utilisateur</a:t>
            </a:r>
          </a:p>
          <a:p>
            <a:r>
              <a:rPr lang="fr-FR" sz="2400" dirty="0">
                <a:solidFill>
                  <a:srgbClr val="002060"/>
                </a:solidFill>
                <a:latin typeface="+mj-lt"/>
              </a:rPr>
              <a:t>Crash du disque dur</a:t>
            </a:r>
          </a:p>
          <a:p>
            <a:r>
              <a:rPr lang="fr-FR" sz="2400" dirty="0">
                <a:solidFill>
                  <a:srgbClr val="002060"/>
                </a:solidFill>
                <a:latin typeface="+mj-lt"/>
              </a:rPr>
              <a:t>Ouvrir un fichier qui n'existe pas</a:t>
            </a:r>
          </a:p>
          <a:p>
            <a:r>
              <a:rPr lang="fr-FR" sz="2400" dirty="0">
                <a:solidFill>
                  <a:srgbClr val="002060"/>
                </a:solidFill>
                <a:latin typeface="+mj-lt"/>
              </a:rPr>
              <a:t>Perte de connexion réseau au milieu d'une communication</a:t>
            </a:r>
          </a:p>
          <a:p>
            <a:r>
              <a:rPr lang="fr-FR" sz="2400" dirty="0">
                <a:solidFill>
                  <a:srgbClr val="002060"/>
                </a:solidFill>
                <a:latin typeface="+mj-lt"/>
              </a:rPr>
              <a:t>La JVM est à court de mémoire</a:t>
            </a:r>
          </a:p>
        </p:txBody>
      </p:sp>
    </p:spTree>
    <p:extLst>
      <p:ext uri="{BB962C8B-B14F-4D97-AF65-F5344CB8AC3E}">
        <p14:creationId xmlns:p14="http://schemas.microsoft.com/office/powerpoint/2010/main" val="199092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CECB05-A5D1-B669-3740-B2E637D1F250}"/>
              </a:ext>
            </a:extLst>
          </p:cNvPr>
          <p:cNvSpPr>
            <a:spLocks noGrp="1"/>
          </p:cNvSpPr>
          <p:nvPr>
            <p:ph type="title"/>
          </p:nvPr>
        </p:nvSpPr>
        <p:spPr/>
        <p:txBody>
          <a:bodyPr/>
          <a:lstStyle/>
          <a:p>
            <a:pPr algn="ctr"/>
            <a:r>
              <a:rPr lang="fr-FR" dirty="0"/>
              <a:t>Types d’exceptions JAVA</a:t>
            </a:r>
          </a:p>
        </p:txBody>
      </p:sp>
      <p:sp>
        <p:nvSpPr>
          <p:cNvPr id="3" name="Espace réservé du numéro de diapositive 2">
            <a:extLst>
              <a:ext uri="{FF2B5EF4-FFF2-40B4-BE49-F238E27FC236}">
                <a16:creationId xmlns:a16="http://schemas.microsoft.com/office/drawing/2014/main" id="{C3722370-B11F-CB20-FE1C-97FE53D8674B}"/>
              </a:ext>
            </a:extLst>
          </p:cNvPr>
          <p:cNvSpPr>
            <a:spLocks noGrp="1"/>
          </p:cNvSpPr>
          <p:nvPr>
            <p:ph type="sldNum" sz="quarter" idx="12"/>
          </p:nvPr>
        </p:nvSpPr>
        <p:spPr/>
        <p:txBody>
          <a:bodyPr/>
          <a:lstStyle/>
          <a:p>
            <a:pPr>
              <a:defRPr/>
            </a:pPr>
            <a:fld id="{7037C62F-8C80-485A-A640-1D6198FED180}" type="slidenum">
              <a:rPr lang="fr-FR" smtClean="0"/>
              <a:pPr>
                <a:defRPr/>
              </a:pPr>
              <a:t>6</a:t>
            </a:fld>
            <a:endParaRPr lang="fr-FR"/>
          </a:p>
        </p:txBody>
      </p:sp>
      <p:graphicFrame>
        <p:nvGraphicFramePr>
          <p:cNvPr id="5" name="Diagramme 4">
            <a:extLst>
              <a:ext uri="{FF2B5EF4-FFF2-40B4-BE49-F238E27FC236}">
                <a16:creationId xmlns:a16="http://schemas.microsoft.com/office/drawing/2014/main" id="{FE6BF032-2674-4438-9412-9538E0E824F5}"/>
              </a:ext>
            </a:extLst>
          </p:cNvPr>
          <p:cNvGraphicFramePr/>
          <p:nvPr>
            <p:extLst>
              <p:ext uri="{D42A27DB-BD31-4B8C-83A1-F6EECF244321}">
                <p14:modId xmlns:p14="http://schemas.microsoft.com/office/powerpoint/2010/main" val="3777697702"/>
              </p:ext>
            </p:extLst>
          </p:nvPr>
        </p:nvGraphicFramePr>
        <p:xfrm>
          <a:off x="2137664" y="2051709"/>
          <a:ext cx="7461114" cy="3560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274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C73A83-2075-A287-6B40-8CD7CC75E508}"/>
              </a:ext>
            </a:extLst>
          </p:cNvPr>
          <p:cNvSpPr>
            <a:spLocks noGrp="1"/>
          </p:cNvSpPr>
          <p:nvPr>
            <p:ph type="title"/>
          </p:nvPr>
        </p:nvSpPr>
        <p:spPr/>
        <p:txBody>
          <a:bodyPr/>
          <a:lstStyle/>
          <a:p>
            <a:pPr algn="ctr"/>
            <a:r>
              <a:rPr lang="fr-FR" dirty="0" err="1"/>
              <a:t>Checked</a:t>
            </a:r>
            <a:r>
              <a:rPr lang="fr-FR" dirty="0"/>
              <a:t> Exceptions</a:t>
            </a:r>
          </a:p>
        </p:txBody>
      </p:sp>
      <p:sp>
        <p:nvSpPr>
          <p:cNvPr id="3" name="Espace réservé du numéro de diapositive 2">
            <a:extLst>
              <a:ext uri="{FF2B5EF4-FFF2-40B4-BE49-F238E27FC236}">
                <a16:creationId xmlns:a16="http://schemas.microsoft.com/office/drawing/2014/main" id="{38E85A33-E702-D4A7-0221-E079CAB65F40}"/>
              </a:ext>
            </a:extLst>
          </p:cNvPr>
          <p:cNvSpPr>
            <a:spLocks noGrp="1"/>
          </p:cNvSpPr>
          <p:nvPr>
            <p:ph type="sldNum" sz="quarter" idx="12"/>
          </p:nvPr>
        </p:nvSpPr>
        <p:spPr/>
        <p:txBody>
          <a:bodyPr/>
          <a:lstStyle/>
          <a:p>
            <a:pPr>
              <a:defRPr/>
            </a:pPr>
            <a:fld id="{7037C62F-8C80-485A-A640-1D6198FED180}" type="slidenum">
              <a:rPr lang="fr-FR" smtClean="0"/>
              <a:pPr>
                <a:defRPr/>
              </a:pPr>
              <a:t>7</a:t>
            </a:fld>
            <a:endParaRPr lang="fr-FR"/>
          </a:p>
        </p:txBody>
      </p:sp>
      <p:sp>
        <p:nvSpPr>
          <p:cNvPr id="4" name="Espace réservé du contenu 3">
            <a:extLst>
              <a:ext uri="{FF2B5EF4-FFF2-40B4-BE49-F238E27FC236}">
                <a16:creationId xmlns:a16="http://schemas.microsoft.com/office/drawing/2014/main" id="{0FA6A5BA-2C75-EEBF-89F9-B0BE5CDDD167}"/>
              </a:ext>
            </a:extLst>
          </p:cNvPr>
          <p:cNvSpPr>
            <a:spLocks noGrp="1"/>
          </p:cNvSpPr>
          <p:nvPr>
            <p:ph sz="quarter" idx="1"/>
          </p:nvPr>
        </p:nvSpPr>
        <p:spPr>
          <a:xfrm>
            <a:off x="609600" y="1614790"/>
            <a:ext cx="10972800" cy="4741560"/>
          </a:xfrm>
        </p:spPr>
        <p:txBody>
          <a:bodyPr>
            <a:normAutofit/>
          </a:bodyPr>
          <a:lstStyle/>
          <a:p>
            <a:pPr algn="just">
              <a:spcAft>
                <a:spcPts val="600"/>
              </a:spcAft>
            </a:pPr>
            <a:r>
              <a:rPr lang="fr-FR" sz="2200" dirty="0">
                <a:solidFill>
                  <a:srgbClr val="002060"/>
                </a:solidFill>
                <a:latin typeface="+mj-lt"/>
              </a:rPr>
              <a:t>Cette exception est lancée au moment de la </a:t>
            </a:r>
            <a:r>
              <a:rPr lang="fr-FR" sz="2200" dirty="0">
                <a:solidFill>
                  <a:srgbClr val="0070C0"/>
                </a:solidFill>
                <a:latin typeface="+mj-lt"/>
              </a:rPr>
              <a:t>compilation</a:t>
            </a:r>
            <a:r>
              <a:rPr lang="fr-FR" sz="2200" dirty="0">
                <a:solidFill>
                  <a:srgbClr val="002060"/>
                </a:solidFill>
                <a:latin typeface="+mj-lt"/>
              </a:rPr>
              <a:t> : Le compilateur Java la vérifie ou la notifie pendant la compilation.</a:t>
            </a:r>
          </a:p>
          <a:p>
            <a:pPr algn="just">
              <a:spcAft>
                <a:spcPts val="600"/>
              </a:spcAft>
            </a:pPr>
            <a:r>
              <a:rPr lang="fr-FR" sz="2200" dirty="0">
                <a:solidFill>
                  <a:srgbClr val="002060"/>
                </a:solidFill>
                <a:latin typeface="+mj-lt"/>
              </a:rPr>
              <a:t>Si le programmeur n'écrit pas le code pour gérer ces exceptions, il y aura une erreur de compilation. </a:t>
            </a:r>
          </a:p>
          <a:p>
            <a:pPr algn="just">
              <a:spcAft>
                <a:spcPts val="600"/>
              </a:spcAft>
            </a:pPr>
            <a:r>
              <a:rPr lang="fr-FR" sz="2200" dirty="0">
                <a:solidFill>
                  <a:srgbClr val="002060"/>
                </a:solidFill>
                <a:latin typeface="+mj-lt"/>
              </a:rPr>
              <a:t>Une exception vérifiée étend la classe </a:t>
            </a:r>
            <a:r>
              <a:rPr lang="fr-FR" sz="2200" dirty="0">
                <a:solidFill>
                  <a:srgbClr val="0070C0"/>
                </a:solidFill>
                <a:latin typeface="+mj-lt"/>
              </a:rPr>
              <a:t>Exception</a:t>
            </a:r>
            <a:r>
              <a:rPr lang="fr-FR" sz="2200" dirty="0">
                <a:solidFill>
                  <a:srgbClr val="002060"/>
                </a:solidFill>
                <a:latin typeface="+mj-lt"/>
              </a:rPr>
              <a:t>. </a:t>
            </a:r>
          </a:p>
          <a:p>
            <a:pPr algn="just">
              <a:spcAft>
                <a:spcPts val="600"/>
              </a:spcAft>
            </a:pPr>
            <a:r>
              <a:rPr lang="fr-FR" sz="2200" dirty="0">
                <a:solidFill>
                  <a:srgbClr val="002060"/>
                </a:solidFill>
                <a:latin typeface="+mj-lt"/>
              </a:rPr>
              <a:t>Exemples d’exceptions vérifiées :</a:t>
            </a:r>
          </a:p>
          <a:p>
            <a:pPr marL="534988" indent="-273050" algn="just">
              <a:spcAft>
                <a:spcPts val="600"/>
              </a:spcAft>
              <a:buFont typeface="Arial" panose="020B0604020202020204" pitchFamily="34" charset="0"/>
              <a:buChar char="•"/>
            </a:pPr>
            <a:r>
              <a:rPr lang="fr-FR" sz="2200" dirty="0" err="1">
                <a:solidFill>
                  <a:srgbClr val="002060"/>
                </a:solidFill>
                <a:latin typeface="+mj-lt"/>
              </a:rPr>
              <a:t>SQLException</a:t>
            </a:r>
            <a:r>
              <a:rPr lang="fr-FR" sz="2200" dirty="0">
                <a:solidFill>
                  <a:srgbClr val="002060"/>
                </a:solidFill>
                <a:latin typeface="+mj-lt"/>
              </a:rPr>
              <a:t>, </a:t>
            </a:r>
          </a:p>
          <a:p>
            <a:pPr marL="534988" indent="-273050" algn="just">
              <a:spcAft>
                <a:spcPts val="600"/>
              </a:spcAft>
              <a:buFont typeface="Arial" panose="020B0604020202020204" pitchFamily="34" charset="0"/>
              <a:buChar char="•"/>
            </a:pPr>
            <a:r>
              <a:rPr lang="fr-FR" sz="2200" dirty="0" err="1">
                <a:solidFill>
                  <a:srgbClr val="002060"/>
                </a:solidFill>
                <a:latin typeface="+mj-lt"/>
              </a:rPr>
              <a:t>IOException</a:t>
            </a:r>
            <a:r>
              <a:rPr lang="fr-FR" sz="2200" dirty="0">
                <a:solidFill>
                  <a:srgbClr val="002060"/>
                </a:solidFill>
                <a:latin typeface="+mj-lt"/>
              </a:rPr>
              <a:t>, </a:t>
            </a:r>
          </a:p>
          <a:p>
            <a:pPr marL="534988" indent="-273050" algn="just">
              <a:spcAft>
                <a:spcPts val="600"/>
              </a:spcAft>
              <a:buFont typeface="Arial" panose="020B0604020202020204" pitchFamily="34" charset="0"/>
              <a:buChar char="•"/>
            </a:pPr>
            <a:r>
              <a:rPr lang="fr-FR" sz="2200" dirty="0" err="1">
                <a:solidFill>
                  <a:srgbClr val="002060"/>
                </a:solidFill>
                <a:latin typeface="+mj-lt"/>
              </a:rPr>
              <a:t>ClassNotFoundException</a:t>
            </a:r>
            <a:r>
              <a:rPr lang="fr-FR" sz="2200" dirty="0">
                <a:solidFill>
                  <a:srgbClr val="002060"/>
                </a:solidFill>
                <a:latin typeface="+mj-lt"/>
              </a:rPr>
              <a:t>, </a:t>
            </a:r>
          </a:p>
          <a:p>
            <a:pPr marL="534988" indent="-273050" algn="just">
              <a:spcAft>
                <a:spcPts val="600"/>
              </a:spcAft>
              <a:buFont typeface="Arial" panose="020B0604020202020204" pitchFamily="34" charset="0"/>
              <a:buChar char="•"/>
            </a:pPr>
            <a:r>
              <a:rPr lang="fr-FR" sz="2200" dirty="0" err="1">
                <a:solidFill>
                  <a:srgbClr val="002060"/>
                </a:solidFill>
                <a:latin typeface="+mj-lt"/>
              </a:rPr>
              <a:t>InvocationTargetException</a:t>
            </a:r>
            <a:r>
              <a:rPr lang="fr-FR" sz="2200" dirty="0">
                <a:solidFill>
                  <a:srgbClr val="002060"/>
                </a:solidFill>
                <a:latin typeface="+mj-lt"/>
              </a:rPr>
              <a:t>, etc.</a:t>
            </a:r>
          </a:p>
          <a:p>
            <a:pPr algn="just">
              <a:spcAft>
                <a:spcPts val="600"/>
              </a:spcAft>
            </a:pPr>
            <a:endParaRPr lang="fr-FR" sz="2200" dirty="0">
              <a:solidFill>
                <a:srgbClr val="002060"/>
              </a:solidFill>
              <a:latin typeface="+mj-lt"/>
            </a:endParaRPr>
          </a:p>
        </p:txBody>
      </p:sp>
    </p:spTree>
    <p:extLst>
      <p:ext uri="{BB962C8B-B14F-4D97-AF65-F5344CB8AC3E}">
        <p14:creationId xmlns:p14="http://schemas.microsoft.com/office/powerpoint/2010/main" val="426037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983B9-4451-EB91-6530-6EB085F5BB26}"/>
              </a:ext>
            </a:extLst>
          </p:cNvPr>
          <p:cNvSpPr>
            <a:spLocks noGrp="1"/>
          </p:cNvSpPr>
          <p:nvPr>
            <p:ph type="title"/>
          </p:nvPr>
        </p:nvSpPr>
        <p:spPr/>
        <p:txBody>
          <a:bodyPr/>
          <a:lstStyle/>
          <a:p>
            <a:pPr algn="ctr"/>
            <a:r>
              <a:rPr lang="fr-FR" dirty="0" err="1"/>
              <a:t>Checked</a:t>
            </a:r>
            <a:r>
              <a:rPr lang="fr-FR" dirty="0"/>
              <a:t> Exceptions : Exemple</a:t>
            </a:r>
          </a:p>
        </p:txBody>
      </p:sp>
      <p:sp>
        <p:nvSpPr>
          <p:cNvPr id="3" name="Espace réservé du numéro de diapositive 2">
            <a:extLst>
              <a:ext uri="{FF2B5EF4-FFF2-40B4-BE49-F238E27FC236}">
                <a16:creationId xmlns:a16="http://schemas.microsoft.com/office/drawing/2014/main" id="{E399B7A1-F4EA-894F-5C3D-D3D9BFB4D158}"/>
              </a:ext>
            </a:extLst>
          </p:cNvPr>
          <p:cNvSpPr>
            <a:spLocks noGrp="1"/>
          </p:cNvSpPr>
          <p:nvPr>
            <p:ph type="sldNum" sz="quarter" idx="12"/>
          </p:nvPr>
        </p:nvSpPr>
        <p:spPr/>
        <p:txBody>
          <a:bodyPr/>
          <a:lstStyle/>
          <a:p>
            <a:pPr>
              <a:defRPr/>
            </a:pPr>
            <a:fld id="{7037C62F-8C80-485A-A640-1D6198FED180}" type="slidenum">
              <a:rPr lang="fr-FR" smtClean="0"/>
              <a:pPr>
                <a:defRPr/>
              </a:pPr>
              <a:t>8</a:t>
            </a:fld>
            <a:endParaRPr lang="fr-FR"/>
          </a:p>
        </p:txBody>
      </p:sp>
      <p:sp>
        <p:nvSpPr>
          <p:cNvPr id="4" name="Espace réservé du contenu 3">
            <a:extLst>
              <a:ext uri="{FF2B5EF4-FFF2-40B4-BE49-F238E27FC236}">
                <a16:creationId xmlns:a16="http://schemas.microsoft.com/office/drawing/2014/main" id="{AC745BD0-8277-D88D-5B4A-94BEAF849FD2}"/>
              </a:ext>
            </a:extLst>
          </p:cNvPr>
          <p:cNvSpPr>
            <a:spLocks noGrp="1"/>
          </p:cNvSpPr>
          <p:nvPr>
            <p:ph sz="quarter" idx="1"/>
          </p:nvPr>
        </p:nvSpPr>
        <p:spPr>
          <a:xfrm>
            <a:off x="609600" y="1519460"/>
            <a:ext cx="10972800" cy="4654010"/>
          </a:xfrm>
        </p:spPr>
        <p:txBody>
          <a:bodyPr>
            <a:noAutofit/>
          </a:bodyPr>
          <a:lstStyle/>
          <a:p>
            <a:pPr algn="just">
              <a:lnSpc>
                <a:spcPct val="120000"/>
              </a:lnSpc>
              <a:spcAft>
                <a:spcPts val="600"/>
              </a:spcAft>
            </a:pPr>
            <a:r>
              <a:rPr lang="fr-FR" sz="2000" dirty="0">
                <a:solidFill>
                  <a:srgbClr val="002060"/>
                </a:solidFill>
                <a:latin typeface="+mj-lt"/>
              </a:rPr>
              <a:t>On souhaite lire des données à partir d'un fichier en utilisant une classe </a:t>
            </a:r>
            <a:r>
              <a:rPr lang="fr-FR" sz="2000" dirty="0" err="1">
                <a:solidFill>
                  <a:srgbClr val="002060"/>
                </a:solidFill>
                <a:latin typeface="+mj-lt"/>
              </a:rPr>
              <a:t>FileReader</a:t>
            </a:r>
            <a:r>
              <a:rPr lang="fr-FR" sz="2000" dirty="0">
                <a:solidFill>
                  <a:srgbClr val="002060"/>
                </a:solidFill>
                <a:latin typeface="+mj-lt"/>
              </a:rPr>
              <a:t>, sauf que le fichier n'existe pas </a:t>
            </a:r>
            <a:r>
              <a:rPr lang="fr-FR" sz="2000" dirty="0">
                <a:solidFill>
                  <a:srgbClr val="002060"/>
                </a:solidFill>
                <a:latin typeface="+mj-lt"/>
                <a:sym typeface="Wingdings" panose="05000000000000000000" pitchFamily="2" charset="2"/>
              </a:rPr>
              <a:t> Une exception </a:t>
            </a:r>
            <a:r>
              <a:rPr lang="fr-FR" sz="2000" dirty="0" err="1">
                <a:solidFill>
                  <a:srgbClr val="0070C0"/>
                </a:solidFill>
                <a:latin typeface="+mj-lt"/>
              </a:rPr>
              <a:t>FileNotFoundException</a:t>
            </a:r>
            <a:r>
              <a:rPr lang="fr-FR" sz="2000" dirty="0">
                <a:solidFill>
                  <a:srgbClr val="002060"/>
                </a:solidFill>
                <a:latin typeface="+mj-lt"/>
              </a:rPr>
              <a:t>.</a:t>
            </a:r>
          </a:p>
          <a:p>
            <a:pPr marL="360363" indent="0">
              <a:buNone/>
            </a:pPr>
            <a:r>
              <a:rPr lang="fr-FR" sz="2000" dirty="0">
                <a:solidFill>
                  <a:srgbClr val="002060"/>
                </a:solidFill>
                <a:latin typeface="Consolas" panose="020B0609020204030204" pitchFamily="49" charset="0"/>
              </a:rPr>
              <a:t>import </a:t>
            </a:r>
            <a:r>
              <a:rPr lang="fr-FR" sz="2000" dirty="0" err="1">
                <a:solidFill>
                  <a:srgbClr val="002060"/>
                </a:solidFill>
                <a:latin typeface="Consolas" panose="020B0609020204030204" pitchFamily="49" charset="0"/>
              </a:rPr>
              <a:t>java.io.File</a:t>
            </a:r>
            <a:r>
              <a:rPr lang="fr-FR" sz="2000" dirty="0">
                <a:solidFill>
                  <a:srgbClr val="002060"/>
                </a:solidFill>
                <a:latin typeface="Consolas" panose="020B0609020204030204" pitchFamily="49" charset="0"/>
              </a:rPr>
              <a:t>;</a:t>
            </a:r>
          </a:p>
          <a:p>
            <a:pPr marL="360363" indent="0">
              <a:buNone/>
            </a:pPr>
            <a:r>
              <a:rPr lang="fr-FR" sz="2000" dirty="0">
                <a:solidFill>
                  <a:srgbClr val="002060"/>
                </a:solidFill>
                <a:latin typeface="Consolas" panose="020B0609020204030204" pitchFamily="49" charset="0"/>
              </a:rPr>
              <a:t>import </a:t>
            </a:r>
            <a:r>
              <a:rPr lang="fr-FR" sz="2000" dirty="0" err="1">
                <a:solidFill>
                  <a:srgbClr val="002060"/>
                </a:solidFill>
                <a:latin typeface="Consolas" panose="020B0609020204030204" pitchFamily="49" charset="0"/>
              </a:rPr>
              <a:t>java.io.FileReader</a:t>
            </a:r>
            <a:r>
              <a:rPr lang="fr-FR" sz="2000" dirty="0">
                <a:solidFill>
                  <a:srgbClr val="002060"/>
                </a:solidFill>
                <a:latin typeface="Consolas" panose="020B0609020204030204" pitchFamily="49" charset="0"/>
              </a:rPr>
              <a:t>;</a:t>
            </a:r>
          </a:p>
          <a:p>
            <a:pPr marL="360363" indent="0">
              <a:buNone/>
            </a:pPr>
            <a:r>
              <a:rPr lang="fr-FR" sz="2000" dirty="0">
                <a:solidFill>
                  <a:srgbClr val="002060"/>
                </a:solidFill>
                <a:latin typeface="Consolas" panose="020B0609020204030204" pitchFamily="49" charset="0"/>
              </a:rPr>
              <a:t>public class </a:t>
            </a:r>
            <a:r>
              <a:rPr lang="fr-FR" sz="2000" dirty="0" err="1">
                <a:solidFill>
                  <a:srgbClr val="0070C0"/>
                </a:solidFill>
                <a:latin typeface="Consolas" panose="020B0609020204030204" pitchFamily="49" charset="0"/>
              </a:rPr>
              <a:t>CheckedExceptions</a:t>
            </a:r>
            <a:endParaRPr lang="fr-FR" sz="2000" dirty="0">
              <a:solidFill>
                <a:srgbClr val="0070C0"/>
              </a:solidFill>
              <a:latin typeface="Consolas" panose="020B0609020204030204" pitchFamily="49" charset="0"/>
            </a:endParaRPr>
          </a:p>
          <a:p>
            <a:pPr marL="360363" indent="0">
              <a:buNone/>
            </a:pPr>
            <a:r>
              <a:rPr lang="fr-FR" sz="2000" dirty="0">
                <a:solidFill>
                  <a:srgbClr val="002060"/>
                </a:solidFill>
                <a:latin typeface="Consolas" panose="020B0609020204030204" pitchFamily="49" charset="0"/>
              </a:rPr>
              <a:t>{</a:t>
            </a:r>
          </a:p>
          <a:p>
            <a:pPr marL="360363" indent="0">
              <a:buNone/>
            </a:pPr>
            <a:r>
              <a:rPr lang="fr-FR" sz="2000" dirty="0">
                <a:solidFill>
                  <a:srgbClr val="002060"/>
                </a:solidFill>
                <a:latin typeface="Consolas" panose="020B0609020204030204" pitchFamily="49" charset="0"/>
              </a:rPr>
              <a:t>  public </a:t>
            </a:r>
            <a:r>
              <a:rPr lang="fr-FR" sz="2000" dirty="0" err="1">
                <a:solidFill>
                  <a:srgbClr val="002060"/>
                </a:solidFill>
                <a:latin typeface="Consolas" panose="020B0609020204030204" pitchFamily="49" charset="0"/>
              </a:rPr>
              <a:t>static</a:t>
            </a:r>
            <a:r>
              <a:rPr lang="fr-FR" sz="2000" dirty="0">
                <a:solidFill>
                  <a:srgbClr val="002060"/>
                </a:solidFill>
                <a:latin typeface="Consolas" panose="020B0609020204030204" pitchFamily="49" charset="0"/>
              </a:rPr>
              <a:t> </a:t>
            </a:r>
            <a:r>
              <a:rPr lang="fr-FR" sz="2000" dirty="0" err="1">
                <a:solidFill>
                  <a:srgbClr val="002060"/>
                </a:solidFill>
                <a:latin typeface="Consolas" panose="020B0609020204030204" pitchFamily="49" charset="0"/>
              </a:rPr>
              <a:t>void</a:t>
            </a:r>
            <a:r>
              <a:rPr lang="fr-FR" sz="2000" dirty="0">
                <a:solidFill>
                  <a:srgbClr val="002060"/>
                </a:solidFill>
                <a:latin typeface="Consolas" panose="020B0609020204030204" pitchFamily="49" charset="0"/>
              </a:rPr>
              <a:t> main(String args[])</a:t>
            </a:r>
          </a:p>
          <a:p>
            <a:pPr marL="360363" indent="0">
              <a:buNone/>
            </a:pPr>
            <a:r>
              <a:rPr lang="fr-FR" sz="2000" dirty="0">
                <a:solidFill>
                  <a:srgbClr val="002060"/>
                </a:solidFill>
                <a:latin typeface="Consolas" panose="020B0609020204030204" pitchFamily="49" charset="0"/>
              </a:rPr>
              <a:t>  {</a:t>
            </a:r>
          </a:p>
          <a:p>
            <a:pPr marL="360363" indent="0">
              <a:buNone/>
            </a:pPr>
            <a:r>
              <a:rPr lang="fr-FR" sz="2000" dirty="0">
                <a:solidFill>
                  <a:srgbClr val="002060"/>
                </a:solidFill>
                <a:latin typeface="Consolas" panose="020B0609020204030204" pitchFamily="49" charset="0"/>
              </a:rPr>
              <a:t>    File </a:t>
            </a:r>
            <a:r>
              <a:rPr lang="fr-FR" sz="2000" dirty="0" err="1">
                <a:solidFill>
                  <a:srgbClr val="002060"/>
                </a:solidFill>
                <a:latin typeface="Consolas" panose="020B0609020204030204" pitchFamily="49" charset="0"/>
              </a:rPr>
              <a:t>file</a:t>
            </a:r>
            <a:r>
              <a:rPr lang="fr-FR" sz="2000" dirty="0">
                <a:solidFill>
                  <a:srgbClr val="002060"/>
                </a:solidFill>
                <a:latin typeface="Consolas" panose="020B0609020204030204" pitchFamily="49" charset="0"/>
              </a:rPr>
              <a:t> = new File("/home/</a:t>
            </a:r>
            <a:r>
              <a:rPr lang="fr-FR" sz="2000" dirty="0" err="1">
                <a:solidFill>
                  <a:srgbClr val="002060"/>
                </a:solidFill>
                <a:latin typeface="Consolas" panose="020B0609020204030204" pitchFamily="49" charset="0"/>
              </a:rPr>
              <a:t>techvidvan</a:t>
            </a:r>
            <a:r>
              <a:rPr lang="fr-FR" sz="2000" dirty="0">
                <a:solidFill>
                  <a:srgbClr val="002060"/>
                </a:solidFill>
                <a:latin typeface="Consolas" panose="020B0609020204030204" pitchFamily="49" charset="0"/>
              </a:rPr>
              <a:t>/file.txt");</a:t>
            </a:r>
          </a:p>
          <a:p>
            <a:pPr marL="360363" indent="0">
              <a:buNone/>
            </a:pPr>
            <a:r>
              <a:rPr lang="fr-FR" sz="2000" dirty="0">
                <a:solidFill>
                  <a:srgbClr val="002060"/>
                </a:solidFill>
                <a:latin typeface="Consolas" panose="020B0609020204030204" pitchFamily="49" charset="0"/>
              </a:rPr>
              <a:t>    </a:t>
            </a:r>
            <a:r>
              <a:rPr lang="fr-FR" sz="2000" dirty="0" err="1">
                <a:solidFill>
                  <a:srgbClr val="002060"/>
                </a:solidFill>
                <a:latin typeface="Consolas" panose="020B0609020204030204" pitchFamily="49" charset="0"/>
              </a:rPr>
              <a:t>FileReader</a:t>
            </a:r>
            <a:r>
              <a:rPr lang="fr-FR" sz="2000" dirty="0">
                <a:solidFill>
                  <a:srgbClr val="002060"/>
                </a:solidFill>
                <a:latin typeface="Consolas" panose="020B0609020204030204" pitchFamily="49" charset="0"/>
              </a:rPr>
              <a:t> </a:t>
            </a:r>
            <a:r>
              <a:rPr lang="fr-FR" sz="2000" dirty="0" err="1">
                <a:solidFill>
                  <a:srgbClr val="002060"/>
                </a:solidFill>
                <a:latin typeface="Consolas" panose="020B0609020204030204" pitchFamily="49" charset="0"/>
              </a:rPr>
              <a:t>fileReader</a:t>
            </a:r>
            <a:r>
              <a:rPr lang="fr-FR" sz="2000" dirty="0">
                <a:solidFill>
                  <a:srgbClr val="002060"/>
                </a:solidFill>
                <a:latin typeface="Consolas" panose="020B0609020204030204" pitchFamily="49" charset="0"/>
              </a:rPr>
              <a:t> = new </a:t>
            </a:r>
            <a:r>
              <a:rPr lang="fr-FR" sz="2000" dirty="0" err="1">
                <a:solidFill>
                  <a:srgbClr val="002060"/>
                </a:solidFill>
                <a:latin typeface="Consolas" panose="020B0609020204030204" pitchFamily="49" charset="0"/>
              </a:rPr>
              <a:t>FileReader</a:t>
            </a:r>
            <a:r>
              <a:rPr lang="fr-FR" sz="2000" dirty="0">
                <a:solidFill>
                  <a:srgbClr val="002060"/>
                </a:solidFill>
                <a:latin typeface="Consolas" panose="020B0609020204030204" pitchFamily="49" charset="0"/>
              </a:rPr>
              <a:t>(file);</a:t>
            </a:r>
          </a:p>
          <a:p>
            <a:pPr marL="360363" indent="0">
              <a:buNone/>
            </a:pPr>
            <a:r>
              <a:rPr lang="fr-FR" sz="2000" dirty="0">
                <a:solidFill>
                  <a:srgbClr val="002060"/>
                </a:solidFill>
                <a:latin typeface="Consolas" panose="020B0609020204030204" pitchFamily="49" charset="0"/>
              </a:rPr>
              <a:t>  }</a:t>
            </a:r>
          </a:p>
          <a:p>
            <a:pPr marL="360363" indent="0">
              <a:buNone/>
            </a:pPr>
            <a:r>
              <a:rPr lang="fr-FR" sz="2000" dirty="0">
                <a:solidFill>
                  <a:srgbClr val="002060"/>
                </a:solidFill>
                <a:latin typeface="Consolas" panose="020B0609020204030204" pitchFamily="49" charset="0"/>
              </a:rPr>
              <a:t>}</a:t>
            </a:r>
          </a:p>
        </p:txBody>
      </p:sp>
      <p:pic>
        <p:nvPicPr>
          <p:cNvPr id="7" name="Image 6">
            <a:extLst>
              <a:ext uri="{FF2B5EF4-FFF2-40B4-BE49-F238E27FC236}">
                <a16:creationId xmlns:a16="http://schemas.microsoft.com/office/drawing/2014/main" id="{A428FDDD-BEE8-0954-AD78-D7B0DD10B03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562107" y="5451048"/>
            <a:ext cx="8629893" cy="905302"/>
          </a:xfrm>
          <a:prstGeom prst="rect">
            <a:avLst/>
          </a:prstGeom>
        </p:spPr>
      </p:pic>
    </p:spTree>
    <p:extLst>
      <p:ext uri="{BB962C8B-B14F-4D97-AF65-F5344CB8AC3E}">
        <p14:creationId xmlns:p14="http://schemas.microsoft.com/office/powerpoint/2010/main" val="154649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367B22-F260-A8F9-6BCB-78EF6BE35DE7}"/>
              </a:ext>
            </a:extLst>
          </p:cNvPr>
          <p:cNvSpPr>
            <a:spLocks noGrp="1"/>
          </p:cNvSpPr>
          <p:nvPr>
            <p:ph type="title"/>
          </p:nvPr>
        </p:nvSpPr>
        <p:spPr/>
        <p:txBody>
          <a:bodyPr/>
          <a:lstStyle/>
          <a:p>
            <a:pPr algn="ctr"/>
            <a:r>
              <a:rPr lang="fr-FR" dirty="0" err="1"/>
              <a:t>Unchecked</a:t>
            </a:r>
            <a:r>
              <a:rPr lang="fr-FR" dirty="0"/>
              <a:t> Exceptions</a:t>
            </a:r>
          </a:p>
        </p:txBody>
      </p:sp>
      <p:sp>
        <p:nvSpPr>
          <p:cNvPr id="3" name="Espace réservé du numéro de diapositive 2">
            <a:extLst>
              <a:ext uri="{FF2B5EF4-FFF2-40B4-BE49-F238E27FC236}">
                <a16:creationId xmlns:a16="http://schemas.microsoft.com/office/drawing/2014/main" id="{FBF73296-05D0-68BA-D6F6-B0F1CEFE4F3F}"/>
              </a:ext>
            </a:extLst>
          </p:cNvPr>
          <p:cNvSpPr>
            <a:spLocks noGrp="1"/>
          </p:cNvSpPr>
          <p:nvPr>
            <p:ph type="sldNum" sz="quarter" idx="12"/>
          </p:nvPr>
        </p:nvSpPr>
        <p:spPr/>
        <p:txBody>
          <a:bodyPr/>
          <a:lstStyle/>
          <a:p>
            <a:pPr>
              <a:defRPr/>
            </a:pPr>
            <a:fld id="{7037C62F-8C80-485A-A640-1D6198FED180}" type="slidenum">
              <a:rPr lang="fr-FR" smtClean="0"/>
              <a:pPr>
                <a:defRPr/>
              </a:pPr>
              <a:t>9</a:t>
            </a:fld>
            <a:endParaRPr lang="fr-FR"/>
          </a:p>
        </p:txBody>
      </p:sp>
      <p:sp>
        <p:nvSpPr>
          <p:cNvPr id="4" name="Espace réservé du contenu 3">
            <a:extLst>
              <a:ext uri="{FF2B5EF4-FFF2-40B4-BE49-F238E27FC236}">
                <a16:creationId xmlns:a16="http://schemas.microsoft.com/office/drawing/2014/main" id="{11A1BF02-64B3-19F3-D7E2-59D6409F19F5}"/>
              </a:ext>
            </a:extLst>
          </p:cNvPr>
          <p:cNvSpPr>
            <a:spLocks noGrp="1"/>
          </p:cNvSpPr>
          <p:nvPr>
            <p:ph sz="quarter" idx="1"/>
          </p:nvPr>
        </p:nvSpPr>
        <p:spPr>
          <a:xfrm>
            <a:off x="609600" y="1583472"/>
            <a:ext cx="10972800" cy="4995748"/>
          </a:xfrm>
        </p:spPr>
        <p:txBody>
          <a:bodyPr>
            <a:normAutofit/>
          </a:bodyPr>
          <a:lstStyle/>
          <a:p>
            <a:pPr algn="just"/>
            <a:r>
              <a:rPr lang="fr-FR" sz="2200" dirty="0">
                <a:solidFill>
                  <a:srgbClr val="002060"/>
                </a:solidFill>
                <a:latin typeface="+mj-lt"/>
              </a:rPr>
              <a:t>Cette exception se produit </a:t>
            </a:r>
            <a:r>
              <a:rPr lang="fr-FR" sz="2200" dirty="0">
                <a:solidFill>
                  <a:srgbClr val="0070C0"/>
                </a:solidFill>
                <a:latin typeface="+mj-lt"/>
              </a:rPr>
              <a:t>pendant l'exécution</a:t>
            </a:r>
            <a:r>
              <a:rPr lang="fr-FR" sz="2200" dirty="0">
                <a:solidFill>
                  <a:srgbClr val="002060"/>
                </a:solidFill>
                <a:latin typeface="+mj-lt"/>
              </a:rPr>
              <a:t>. </a:t>
            </a:r>
          </a:p>
          <a:p>
            <a:pPr algn="just"/>
            <a:r>
              <a:rPr lang="fr-FR" sz="2200" dirty="0">
                <a:solidFill>
                  <a:srgbClr val="002060"/>
                </a:solidFill>
                <a:latin typeface="+mj-lt"/>
              </a:rPr>
              <a:t>Contrairement aux exceptions vérifiées, le </a:t>
            </a:r>
            <a:r>
              <a:rPr lang="fr-FR" sz="2200" dirty="0">
                <a:solidFill>
                  <a:srgbClr val="0070C0"/>
                </a:solidFill>
                <a:latin typeface="+mj-lt"/>
              </a:rPr>
              <a:t>compilateur ignore </a:t>
            </a:r>
            <a:r>
              <a:rPr lang="fr-FR" sz="2200" dirty="0">
                <a:solidFill>
                  <a:srgbClr val="002060"/>
                </a:solidFill>
                <a:latin typeface="+mj-lt"/>
              </a:rPr>
              <a:t>généralement ces exceptions lors de la compilation. Elles sont plutôt vérifiées lors de l'exécution.</a:t>
            </a:r>
          </a:p>
          <a:p>
            <a:pPr algn="just"/>
            <a:r>
              <a:rPr lang="fr-FR" sz="2200" dirty="0">
                <a:solidFill>
                  <a:srgbClr val="0070C0"/>
                </a:solidFill>
                <a:latin typeface="+mj-lt"/>
              </a:rPr>
              <a:t>Exemple</a:t>
            </a:r>
            <a:r>
              <a:rPr lang="fr-FR" sz="2200" dirty="0">
                <a:solidFill>
                  <a:srgbClr val="002060"/>
                </a:solidFill>
                <a:latin typeface="+mj-lt"/>
              </a:rPr>
              <a:t> : Si un programme tente de diviser un nombre par zéro. </a:t>
            </a:r>
          </a:p>
          <a:p>
            <a:pPr algn="just"/>
            <a:r>
              <a:rPr lang="fr-FR" sz="2200" dirty="0">
                <a:solidFill>
                  <a:srgbClr val="002060"/>
                </a:solidFill>
                <a:latin typeface="+mj-lt"/>
              </a:rPr>
              <a:t>Exemples d’exceptions non vérifiées : </a:t>
            </a:r>
          </a:p>
          <a:p>
            <a:pPr marL="534988" indent="-273050" algn="just">
              <a:buFont typeface="Arial" panose="020B0604020202020204" pitchFamily="34" charset="0"/>
              <a:buChar char="•"/>
            </a:pPr>
            <a:r>
              <a:rPr lang="fr-FR" sz="2200" dirty="0" err="1">
                <a:solidFill>
                  <a:srgbClr val="002060"/>
                </a:solidFill>
                <a:latin typeface="+mj-lt"/>
              </a:rPr>
              <a:t>ArithmeticException</a:t>
            </a:r>
            <a:r>
              <a:rPr lang="fr-FR" sz="2200" dirty="0">
                <a:solidFill>
                  <a:srgbClr val="002060"/>
                </a:solidFill>
                <a:latin typeface="+mj-lt"/>
              </a:rPr>
              <a:t>, </a:t>
            </a:r>
          </a:p>
          <a:p>
            <a:pPr marL="534988" indent="-273050" algn="just">
              <a:buFont typeface="Arial" panose="020B0604020202020204" pitchFamily="34" charset="0"/>
              <a:buChar char="•"/>
            </a:pPr>
            <a:r>
              <a:rPr lang="fr-FR" sz="2200" dirty="0" err="1">
                <a:solidFill>
                  <a:srgbClr val="002060"/>
                </a:solidFill>
                <a:latin typeface="+mj-lt"/>
              </a:rPr>
              <a:t>NullPointerException</a:t>
            </a:r>
            <a:r>
              <a:rPr lang="fr-FR" sz="2200" dirty="0">
                <a:solidFill>
                  <a:srgbClr val="002060"/>
                </a:solidFill>
                <a:latin typeface="+mj-lt"/>
              </a:rPr>
              <a:t>, </a:t>
            </a:r>
          </a:p>
          <a:p>
            <a:pPr marL="534988" indent="-273050" algn="just">
              <a:buFont typeface="Arial" panose="020B0604020202020204" pitchFamily="34" charset="0"/>
              <a:buChar char="•"/>
            </a:pPr>
            <a:r>
              <a:rPr lang="fr-FR" sz="2200" dirty="0" err="1">
                <a:solidFill>
                  <a:srgbClr val="002060"/>
                </a:solidFill>
                <a:latin typeface="+mj-lt"/>
              </a:rPr>
              <a:t>ArrayIndexOutOfBoundsException</a:t>
            </a:r>
            <a:r>
              <a:rPr lang="fr-FR" sz="2200" dirty="0">
                <a:solidFill>
                  <a:srgbClr val="002060"/>
                </a:solidFill>
                <a:latin typeface="+mj-lt"/>
              </a:rPr>
              <a:t>, </a:t>
            </a:r>
          </a:p>
          <a:p>
            <a:pPr marL="534988" indent="-273050" algn="just">
              <a:buFont typeface="Arial" panose="020B0604020202020204" pitchFamily="34" charset="0"/>
              <a:buChar char="•"/>
            </a:pPr>
            <a:r>
              <a:rPr lang="fr-FR" sz="2200" dirty="0" err="1">
                <a:solidFill>
                  <a:srgbClr val="002060"/>
                </a:solidFill>
                <a:latin typeface="+mj-lt"/>
              </a:rPr>
              <a:t>NumberFormatException</a:t>
            </a:r>
            <a:r>
              <a:rPr lang="fr-FR" sz="2200" dirty="0">
                <a:solidFill>
                  <a:srgbClr val="002060"/>
                </a:solidFill>
                <a:latin typeface="+mj-lt"/>
              </a:rPr>
              <a:t>,</a:t>
            </a:r>
          </a:p>
          <a:p>
            <a:pPr marL="534988" indent="-273050" algn="just">
              <a:buFont typeface="Arial" panose="020B0604020202020204" pitchFamily="34" charset="0"/>
              <a:buChar char="•"/>
            </a:pPr>
            <a:r>
              <a:rPr lang="fr-FR" sz="2200" dirty="0" err="1">
                <a:solidFill>
                  <a:srgbClr val="002060"/>
                </a:solidFill>
                <a:latin typeface="+mj-lt"/>
              </a:rPr>
              <a:t>InputMismatchException</a:t>
            </a:r>
            <a:r>
              <a:rPr lang="fr-FR" sz="2200" dirty="0">
                <a:solidFill>
                  <a:srgbClr val="002060"/>
                </a:solidFill>
                <a:latin typeface="+mj-lt"/>
              </a:rPr>
              <a:t>, </a:t>
            </a:r>
          </a:p>
          <a:p>
            <a:pPr marL="534988" indent="-273050" algn="just">
              <a:buFont typeface="Arial" panose="020B0604020202020204" pitchFamily="34" charset="0"/>
              <a:buChar char="•"/>
            </a:pPr>
            <a:r>
              <a:rPr lang="fr-FR" sz="2200" dirty="0" err="1">
                <a:solidFill>
                  <a:srgbClr val="002060"/>
                </a:solidFill>
                <a:latin typeface="+mj-lt"/>
              </a:rPr>
              <a:t>IllegalStateException</a:t>
            </a:r>
            <a:r>
              <a:rPr lang="fr-FR" sz="2200" dirty="0">
                <a:solidFill>
                  <a:srgbClr val="002060"/>
                </a:solidFill>
                <a:latin typeface="+mj-lt"/>
              </a:rPr>
              <a:t>, etc. </a:t>
            </a:r>
          </a:p>
        </p:txBody>
      </p:sp>
    </p:spTree>
    <p:extLst>
      <p:ext uri="{BB962C8B-B14F-4D97-AF65-F5344CB8AC3E}">
        <p14:creationId xmlns:p14="http://schemas.microsoft.com/office/powerpoint/2010/main" val="37922418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CoursHaza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nception personnalisé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F8F8F8"/>
        </a:lt2>
        <a:accent1>
          <a:srgbClr val="DDDDDD"/>
        </a:accent1>
        <a:accent2>
          <a:srgbClr val="000099"/>
        </a:accent2>
        <a:accent3>
          <a:srgbClr val="FFFFFF"/>
        </a:accent3>
        <a:accent4>
          <a:srgbClr val="000000"/>
        </a:accent4>
        <a:accent5>
          <a:srgbClr val="EBEBEB"/>
        </a:accent5>
        <a:accent6>
          <a:srgbClr val="00008A"/>
        </a:accent6>
        <a:hlink>
          <a:srgbClr val="000099"/>
        </a:hlink>
        <a:folHlink>
          <a:srgbClr val="0000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èmeCoursHazar" id="{FC89D968-694B-49AD-8362-A906ED99EF0C}" vid="{7A25FA52-0241-4A8F-ACCA-3A74B15D03EE}"/>
    </a:ext>
  </a:extLst>
</a:theme>
</file>

<file path=ppt/theme/theme2.xml><?xml version="1.0" encoding="utf-8"?>
<a:theme xmlns:a="http://schemas.openxmlformats.org/drawingml/2006/main" name="Thème1">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Thème1" id="{1202140E-0E25-4CED-9907-3AE29CF8FA67}" vid="{C5BB64AA-D259-44B7-BCB6-25EE75955B0D}"/>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ThèmeCoursHazar</Template>
  <TotalTime>617</TotalTime>
  <Words>1937</Words>
  <Application>Microsoft Office PowerPoint</Application>
  <PresentationFormat>Grand écran</PresentationFormat>
  <Paragraphs>268</Paragraphs>
  <Slides>26</Slides>
  <Notes>4</Notes>
  <HiddenSlides>0</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26</vt:i4>
      </vt:variant>
    </vt:vector>
  </HeadingPairs>
  <TitlesOfParts>
    <vt:vector size="39" baseType="lpstr">
      <vt:lpstr>굴림</vt:lpstr>
      <vt:lpstr>arial</vt:lpstr>
      <vt:lpstr>arial</vt:lpstr>
      <vt:lpstr>Bookman Old Style</vt:lpstr>
      <vt:lpstr>Calibri</vt:lpstr>
      <vt:lpstr>Calibri Light</vt:lpstr>
      <vt:lpstr>Consolas</vt:lpstr>
      <vt:lpstr>Georgia</vt:lpstr>
      <vt:lpstr>Gill Sans MT</vt:lpstr>
      <vt:lpstr>Wingdings</vt:lpstr>
      <vt:lpstr>Wingdings 3</vt:lpstr>
      <vt:lpstr>ThèmeCoursHazar</vt:lpstr>
      <vt:lpstr>Thème1</vt:lpstr>
      <vt:lpstr>Chapitre 1 : Gestion des exceptions </vt:lpstr>
      <vt:lpstr>Plan </vt:lpstr>
      <vt:lpstr>Pourquoi les exceptions ?</vt:lpstr>
      <vt:lpstr>Définition</vt:lpstr>
      <vt:lpstr>Exemples des exceptions JAVA</vt:lpstr>
      <vt:lpstr>Types d’exceptions JAVA</vt:lpstr>
      <vt:lpstr>Checked Exceptions</vt:lpstr>
      <vt:lpstr>Checked Exceptions : Exemple</vt:lpstr>
      <vt:lpstr>Unchecked Exceptions</vt:lpstr>
      <vt:lpstr>Unchecked Exceptions : Exemple</vt:lpstr>
      <vt:lpstr>Erreurs</vt:lpstr>
      <vt:lpstr>Erreurs : Exemple</vt:lpstr>
      <vt:lpstr>Hiérarchie des exceptions en Java</vt:lpstr>
      <vt:lpstr>Classes Exception, RunTimeException et Error</vt:lpstr>
      <vt:lpstr>Méthodes d'exception Java</vt:lpstr>
      <vt:lpstr>Exception définie par l'utilisateur (personnalisée)</vt:lpstr>
      <vt:lpstr>Exception personnalisée : Exemple</vt:lpstr>
      <vt:lpstr>Propagation &amp; interception</vt:lpstr>
      <vt:lpstr>(1) Création de la classe d’exception personnalisée</vt:lpstr>
      <vt:lpstr>(2) Levée de l’exception</vt:lpstr>
      <vt:lpstr>Emission (propagation) de l’exception</vt:lpstr>
      <vt:lpstr>Interception ou propagation de l’exception</vt:lpstr>
      <vt:lpstr>Try/catch/finally</vt:lpstr>
      <vt:lpstr>Try/catch/finally</vt:lpstr>
      <vt:lpstr>Try/catch/finally</vt:lpstr>
      <vt:lpstr>Les exceptions : Avantages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JAVA</dc:title>
  <dc:creator>MLIKI HAZAR</dc:creator>
  <cp:lastModifiedBy>MLIKI HAZAR</cp:lastModifiedBy>
  <cp:revision>139</cp:revision>
  <cp:lastPrinted>2023-02-02T08:53:08Z</cp:lastPrinted>
  <dcterms:created xsi:type="dcterms:W3CDTF">2023-02-01T10:44:40Z</dcterms:created>
  <dcterms:modified xsi:type="dcterms:W3CDTF">2023-02-02T14:31:54Z</dcterms:modified>
</cp:coreProperties>
</file>