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6"/>
  </p:notesMasterIdLst>
  <p:sldIdLst>
    <p:sldId id="256" r:id="rId2"/>
    <p:sldId id="258" r:id="rId3"/>
    <p:sldId id="259" r:id="rId4"/>
    <p:sldId id="260" r:id="rId5"/>
    <p:sldId id="261" r:id="rId6"/>
    <p:sldId id="273" r:id="rId7"/>
    <p:sldId id="274" r:id="rId8"/>
    <p:sldId id="263" r:id="rId9"/>
    <p:sldId id="266" r:id="rId10"/>
    <p:sldId id="267" r:id="rId11"/>
    <p:sldId id="268" r:id="rId12"/>
    <p:sldId id="269" r:id="rId13"/>
    <p:sldId id="270" r:id="rId14"/>
    <p:sldId id="262"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4717" autoAdjust="0"/>
  </p:normalViewPr>
  <p:slideViewPr>
    <p:cSldViewPr>
      <p:cViewPr varScale="1">
        <p:scale>
          <a:sx n="82" d="100"/>
          <a:sy n="82" d="100"/>
        </p:scale>
        <p:origin x="-1502"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F83CC-13D8-4EBD-9964-DF37B240B251}" type="datetimeFigureOut">
              <a:rPr lang="zh-CN" altLang="en-US" smtClean="0"/>
              <a:pPr/>
              <a:t>2018/5/6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7B7334-5862-4D91-B282-A378EAF293F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17B7334-5862-4D91-B282-A378EAF293F1}"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2018/5/6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https/www.youtube.com/channel/UCfamXhvqutm95dFq4gAmiLQ"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sv-SE" altLang="zh-CN" dirty="0" smtClean="0"/>
              <a:t>The battery free computer</a:t>
            </a:r>
            <a:endParaRPr lang="zh-CN" altLang="en-US" dirty="0"/>
          </a:p>
        </p:txBody>
      </p:sp>
      <p:sp>
        <p:nvSpPr>
          <p:cNvPr id="3" name="副标题 2"/>
          <p:cNvSpPr>
            <a:spLocks noGrp="1"/>
          </p:cNvSpPr>
          <p:nvPr>
            <p:ph type="subTitle" idx="1"/>
          </p:nvPr>
        </p:nvSpPr>
        <p:spPr/>
        <p:txBody>
          <a:bodyPr/>
          <a:lstStyle/>
          <a:p>
            <a:r>
              <a:rPr lang="sv-SE" altLang="zh-CN" dirty="0" smtClean="0"/>
              <a:t>____________</a:t>
            </a:r>
            <a:endParaRPr lang="zh-CN" altLang="en-US" dirty="0"/>
          </a:p>
        </p:txBody>
      </p:sp>
      <p:pic>
        <p:nvPicPr>
          <p:cNvPr id="3074" name="Picture 2"/>
          <p:cNvPicPr>
            <a:picLocks noChangeAspect="1" noChangeArrowheads="1"/>
          </p:cNvPicPr>
          <p:nvPr/>
        </p:nvPicPr>
        <p:blipFill>
          <a:blip r:embed="rId3"/>
          <a:srcRect/>
          <a:stretch>
            <a:fillRect/>
          </a:stretch>
        </p:blipFill>
        <p:spPr bwMode="auto">
          <a:xfrm>
            <a:off x="8014494" y="5500702"/>
            <a:ext cx="930024" cy="11461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v-SE" altLang="zh-CN" dirty="0" smtClean="0"/>
              <a:t>2.2: The slide rule extra </a:t>
            </a: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8014494" y="5500702"/>
            <a:ext cx="930024" cy="1146129"/>
          </a:xfrm>
          <a:prstGeom prst="rect">
            <a:avLst/>
          </a:prstGeom>
          <a:noFill/>
          <a:ln w="9525">
            <a:noFill/>
            <a:miter lim="800000"/>
            <a:headEnd/>
            <a:tailEnd/>
          </a:ln>
          <a:effectLst/>
        </p:spPr>
      </p:pic>
      <p:sp>
        <p:nvSpPr>
          <p:cNvPr id="6" name="TextBox 5"/>
          <p:cNvSpPr txBox="1"/>
          <p:nvPr/>
        </p:nvSpPr>
        <p:spPr>
          <a:xfrm>
            <a:off x="428596" y="1428736"/>
            <a:ext cx="8358246" cy="1862048"/>
          </a:xfrm>
          <a:prstGeom prst="rect">
            <a:avLst/>
          </a:prstGeom>
          <a:noFill/>
        </p:spPr>
        <p:txBody>
          <a:bodyPr wrap="square" rtlCol="0">
            <a:spAutoFit/>
          </a:bodyPr>
          <a:lstStyle/>
          <a:p>
            <a:r>
              <a:rPr lang="sv-SE" altLang="zh-CN" sz="2300" dirty="0" smtClean="0"/>
              <a:t>This slide rule is a rules with full of binary numbers. The code is for example 45670123 and the code you have is 01234567 and you had to draw off some ruler to get the code to 45670123 and then you fininshed! You take a plain text and use it for encrypt and this will be EASIER and FASTER and you shouldn’t calculate every byte!</a:t>
            </a:r>
            <a:endParaRPr lang="zh-CN" altLang="en-US" sz="2300" dirty="0"/>
          </a:p>
        </p:txBody>
      </p:sp>
      <p:sp>
        <p:nvSpPr>
          <p:cNvPr id="7" name="TextBox 6"/>
          <p:cNvSpPr txBox="1"/>
          <p:nvPr/>
        </p:nvSpPr>
        <p:spPr>
          <a:xfrm>
            <a:off x="1000100" y="4286256"/>
            <a:ext cx="1775166" cy="1877437"/>
          </a:xfrm>
          <a:prstGeom prst="rect">
            <a:avLst/>
          </a:prstGeom>
          <a:noFill/>
        </p:spPr>
        <p:txBody>
          <a:bodyPr wrap="none" rtlCol="0">
            <a:spAutoFit/>
          </a:bodyPr>
          <a:lstStyle/>
          <a:p>
            <a:r>
              <a:rPr lang="sv-SE" altLang="zh-CN" sz="9600" dirty="0" smtClean="0"/>
              <a:t>?</a:t>
            </a:r>
          </a:p>
          <a:p>
            <a:r>
              <a:rPr lang="sv-SE" altLang="zh-CN" sz="2000" dirty="0" smtClean="0"/>
              <a:t>This lost a pic...</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v-SE" altLang="zh-CN" dirty="0" smtClean="0"/>
              <a:t>2.3: The nextstep rule </a:t>
            </a:r>
            <a:endParaRPr lang="zh-CN" altLang="en-US" dirty="0"/>
          </a:p>
        </p:txBody>
      </p:sp>
      <p:pic>
        <p:nvPicPr>
          <p:cNvPr id="4" name="Picture 2"/>
          <p:cNvPicPr>
            <a:picLocks noChangeAspect="1" noChangeArrowheads="1"/>
          </p:cNvPicPr>
          <p:nvPr/>
        </p:nvPicPr>
        <p:blipFill>
          <a:blip r:embed="rId3"/>
          <a:srcRect/>
          <a:stretch>
            <a:fillRect/>
          </a:stretch>
        </p:blipFill>
        <p:spPr bwMode="auto">
          <a:xfrm>
            <a:off x="8014494" y="5500702"/>
            <a:ext cx="930024" cy="1146129"/>
          </a:xfrm>
          <a:prstGeom prst="rect">
            <a:avLst/>
          </a:prstGeom>
          <a:noFill/>
          <a:ln w="9525">
            <a:noFill/>
            <a:miter lim="800000"/>
            <a:headEnd/>
            <a:tailEnd/>
          </a:ln>
          <a:effectLst/>
        </p:spPr>
      </p:pic>
      <p:sp>
        <p:nvSpPr>
          <p:cNvPr id="6" name="TextBox 5"/>
          <p:cNvSpPr txBox="1"/>
          <p:nvPr/>
        </p:nvSpPr>
        <p:spPr>
          <a:xfrm>
            <a:off x="214282" y="1714488"/>
            <a:ext cx="8572560" cy="1384995"/>
          </a:xfrm>
          <a:prstGeom prst="rect">
            <a:avLst/>
          </a:prstGeom>
          <a:noFill/>
        </p:spPr>
        <p:txBody>
          <a:bodyPr wrap="square" rtlCol="0">
            <a:spAutoFit/>
          </a:bodyPr>
          <a:lstStyle/>
          <a:p>
            <a:r>
              <a:rPr lang="sv-SE" altLang="zh-CN" sz="2800" dirty="0" smtClean="0"/>
              <a:t>This rule use by encoding/decoding transposition cypher and it seemed like a new invention of slide rule and I have </a:t>
            </a:r>
            <a:r>
              <a:rPr lang="sv-SE" altLang="zh-CN" sz="2800" dirty="0" smtClean="0"/>
              <a:t>a</a:t>
            </a:r>
            <a:r>
              <a:rPr lang="sv-SE" altLang="zh-CN" sz="2800" dirty="0" smtClean="0"/>
              <a:t> picture </a:t>
            </a:r>
            <a:r>
              <a:rPr lang="sv-SE" altLang="zh-CN" sz="2800" dirty="0" smtClean="0"/>
              <a:t>below:</a:t>
            </a:r>
          </a:p>
        </p:txBody>
      </p:sp>
      <p:pic>
        <p:nvPicPr>
          <p:cNvPr id="4100" name="Picture 4"/>
          <p:cNvPicPr>
            <a:picLocks noChangeAspect="1" noChangeArrowheads="1"/>
          </p:cNvPicPr>
          <p:nvPr/>
        </p:nvPicPr>
        <p:blipFill>
          <a:blip r:embed="rId4"/>
          <a:srcRect/>
          <a:stretch>
            <a:fillRect/>
          </a:stretch>
        </p:blipFill>
        <p:spPr bwMode="auto">
          <a:xfrm>
            <a:off x="357158" y="3058149"/>
            <a:ext cx="6527948" cy="3799851"/>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v-SE" altLang="zh-CN" dirty="0" smtClean="0">
                <a:effectLst>
                  <a:outerShdw blurRad="38100" dist="38100" dir="2700000" algn="tl">
                    <a:srgbClr val="000000">
                      <a:alpha val="43137"/>
                    </a:srgbClr>
                  </a:outerShdw>
                </a:effectLst>
              </a:rPr>
              <a:t>3. Hashcode machine </a:t>
            </a:r>
            <a:endParaRPr lang="zh-CN" altLang="en-US" dirty="0">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2"/>
          <a:srcRect/>
          <a:stretch>
            <a:fillRect/>
          </a:stretch>
        </p:blipFill>
        <p:spPr bwMode="auto">
          <a:xfrm>
            <a:off x="8014494" y="5500702"/>
            <a:ext cx="930024" cy="1146129"/>
          </a:xfrm>
          <a:prstGeom prst="rect">
            <a:avLst/>
          </a:prstGeom>
          <a:noFill/>
          <a:ln w="9525">
            <a:noFill/>
            <a:miter lim="800000"/>
            <a:headEnd/>
            <a:tailEnd/>
          </a:ln>
          <a:effectLst/>
        </p:spPr>
      </p:pic>
      <p:sp>
        <p:nvSpPr>
          <p:cNvPr id="6" name="TextBox 5"/>
          <p:cNvSpPr txBox="1"/>
          <p:nvPr/>
        </p:nvSpPr>
        <p:spPr>
          <a:xfrm>
            <a:off x="785786" y="1357298"/>
            <a:ext cx="3374770" cy="461665"/>
          </a:xfrm>
          <a:prstGeom prst="rect">
            <a:avLst/>
          </a:prstGeom>
          <a:noFill/>
        </p:spPr>
        <p:txBody>
          <a:bodyPr wrap="none" rtlCol="0">
            <a:spAutoFit/>
          </a:bodyPr>
          <a:lstStyle/>
          <a:p>
            <a:r>
              <a:rPr lang="sv-SE" altLang="zh-CN" sz="2300" dirty="0" smtClean="0"/>
              <a:t>--I have no idea for that-- </a:t>
            </a:r>
            <a:endParaRPr lang="zh-CN" altLang="en-US" sz="23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v-SE" altLang="zh-CN" dirty="0" smtClean="0">
                <a:effectLst>
                  <a:outerShdw blurRad="38100" dist="38100" dir="2700000" algn="tl">
                    <a:srgbClr val="000000">
                      <a:alpha val="43137"/>
                    </a:srgbClr>
                  </a:outerShdw>
                </a:effectLst>
              </a:rPr>
              <a:t>4. Regular Applications</a:t>
            </a:r>
            <a:endParaRPr lang="zh-CN" altLang="en-US" dirty="0">
              <a:effectLst>
                <a:outerShdw blurRad="38100" dist="38100" dir="2700000" algn="tl">
                  <a:srgbClr val="000000">
                    <a:alpha val="43137"/>
                  </a:srgbClr>
                </a:outerShdw>
              </a:effectLst>
            </a:endParaRPr>
          </a:p>
        </p:txBody>
      </p:sp>
      <p:sp>
        <p:nvSpPr>
          <p:cNvPr id="4" name="TextBox 3"/>
          <p:cNvSpPr txBox="1"/>
          <p:nvPr/>
        </p:nvSpPr>
        <p:spPr>
          <a:xfrm>
            <a:off x="214282" y="1357298"/>
            <a:ext cx="8715436" cy="3416320"/>
          </a:xfrm>
          <a:prstGeom prst="rect">
            <a:avLst/>
          </a:prstGeom>
          <a:noFill/>
        </p:spPr>
        <p:txBody>
          <a:bodyPr wrap="square" rtlCol="0">
            <a:spAutoFit/>
          </a:bodyPr>
          <a:lstStyle/>
          <a:p>
            <a:r>
              <a:rPr lang="sv-SE" altLang="zh-CN" sz="2400" dirty="0" smtClean="0"/>
              <a:t>These regular applications is built in at the computer, then your computer is very like all-in-one computer.</a:t>
            </a:r>
          </a:p>
          <a:p>
            <a:endParaRPr lang="sv-SE" altLang="zh-CN" sz="2400" dirty="0" smtClean="0"/>
          </a:p>
          <a:p>
            <a:r>
              <a:rPr lang="sv-SE" altLang="zh-CN" sz="2400" dirty="0" smtClean="0"/>
              <a:t>Contents of this chapter:</a:t>
            </a:r>
          </a:p>
          <a:p>
            <a:endParaRPr lang="sv-SE" altLang="zh-CN" sz="2400" dirty="0" smtClean="0"/>
          </a:p>
          <a:p>
            <a:r>
              <a:rPr lang="sv-SE" altLang="zh-CN" sz="2400" dirty="0" smtClean="0"/>
              <a:t>4.1 Calendar</a:t>
            </a:r>
          </a:p>
          <a:p>
            <a:r>
              <a:rPr lang="sv-SE" altLang="zh-CN" sz="2400" dirty="0" smtClean="0"/>
              <a:t>4.2 Maps</a:t>
            </a:r>
          </a:p>
          <a:p>
            <a:r>
              <a:rPr lang="sv-SE" altLang="zh-CN" sz="2400" dirty="0" smtClean="0"/>
              <a:t>4.3 ...</a:t>
            </a:r>
          </a:p>
          <a:p>
            <a:r>
              <a:rPr lang="sv-SE" altLang="zh-CN" sz="2400" dirty="0" smtClean="0"/>
              <a:t>Not finished yet</a:t>
            </a:r>
            <a:endParaRPr lang="zh-CN" altLang="en-US" sz="2400" dirty="0"/>
          </a:p>
        </p:txBody>
      </p:sp>
      <p:pic>
        <p:nvPicPr>
          <p:cNvPr id="5" name="Picture 2"/>
          <p:cNvPicPr>
            <a:picLocks noChangeAspect="1" noChangeArrowheads="1"/>
          </p:cNvPicPr>
          <p:nvPr/>
        </p:nvPicPr>
        <p:blipFill>
          <a:blip r:embed="rId3"/>
          <a:srcRect/>
          <a:stretch>
            <a:fillRect/>
          </a:stretch>
        </p:blipFill>
        <p:spPr bwMode="auto">
          <a:xfrm>
            <a:off x="8014494" y="5500702"/>
            <a:ext cx="930024" cy="114612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2"/>
          </p:cNvPr>
          <p:cNvSpPr txBox="1"/>
          <p:nvPr/>
        </p:nvSpPr>
        <p:spPr>
          <a:xfrm>
            <a:off x="2071670" y="5286388"/>
            <a:ext cx="5049780" cy="707886"/>
          </a:xfrm>
          <a:prstGeom prst="rect">
            <a:avLst/>
          </a:prstGeom>
          <a:noFill/>
        </p:spPr>
        <p:txBody>
          <a:bodyPr wrap="none" rtlCol="0">
            <a:spAutoFit/>
          </a:bodyPr>
          <a:lstStyle/>
          <a:p>
            <a:r>
              <a:rPr lang="sv-SE" altLang="zh-CN" sz="4000" dirty="0" smtClean="0">
                <a:solidFill>
                  <a:srgbClr val="FF0000"/>
                </a:solidFill>
                <a:latin typeface="Comic Sans MS" pitchFamily="66" charset="0"/>
              </a:rPr>
              <a:t>www.setsolution.com</a:t>
            </a:r>
            <a:endParaRPr lang="zh-CN" altLang="en-US" sz="4000" dirty="0">
              <a:solidFill>
                <a:srgbClr val="FF0000"/>
              </a:solidFill>
              <a:latin typeface="Comic Sans MS" pitchFamily="66" charset="0"/>
            </a:endParaRPr>
          </a:p>
        </p:txBody>
      </p:sp>
      <p:pic>
        <p:nvPicPr>
          <p:cNvPr id="4099" name="Picture 3"/>
          <p:cNvPicPr>
            <a:picLocks noChangeAspect="1" noChangeArrowheads="1"/>
          </p:cNvPicPr>
          <p:nvPr/>
        </p:nvPicPr>
        <p:blipFill>
          <a:blip r:embed="rId3"/>
          <a:srcRect/>
          <a:stretch>
            <a:fillRect/>
          </a:stretch>
        </p:blipFill>
        <p:spPr bwMode="auto">
          <a:xfrm>
            <a:off x="2714612" y="1142984"/>
            <a:ext cx="3737706" cy="3714776"/>
          </a:xfrm>
          <a:prstGeom prst="rect">
            <a:avLst/>
          </a:prstGeom>
          <a:noFill/>
          <a:ln w="9525">
            <a:noFill/>
            <a:miter lim="800000"/>
            <a:headEnd/>
            <a:tailEnd/>
          </a:ln>
          <a:effectLst/>
        </p:spPr>
      </p:pic>
      <p:pic>
        <p:nvPicPr>
          <p:cNvPr id="4" name="Picture 2"/>
          <p:cNvPicPr>
            <a:picLocks noChangeAspect="1" noChangeArrowheads="1"/>
          </p:cNvPicPr>
          <p:nvPr/>
        </p:nvPicPr>
        <p:blipFill>
          <a:blip r:embed="rId4"/>
          <a:srcRect/>
          <a:stretch>
            <a:fillRect/>
          </a:stretch>
        </p:blipFill>
        <p:spPr bwMode="auto">
          <a:xfrm>
            <a:off x="8014494" y="5500702"/>
            <a:ext cx="930024" cy="11461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v-SE" altLang="zh-CN" dirty="0" smtClean="0"/>
              <a:t>Let us start...</a:t>
            </a:r>
            <a:endParaRPr lang="zh-CN" altLang="en-US" dirty="0"/>
          </a:p>
        </p:txBody>
      </p:sp>
      <p:sp>
        <p:nvSpPr>
          <p:cNvPr id="4" name="TextBox 3"/>
          <p:cNvSpPr txBox="1"/>
          <p:nvPr/>
        </p:nvSpPr>
        <p:spPr>
          <a:xfrm>
            <a:off x="642910" y="1714488"/>
            <a:ext cx="7858179" cy="3416320"/>
          </a:xfrm>
          <a:prstGeom prst="rect">
            <a:avLst/>
          </a:prstGeom>
          <a:noFill/>
        </p:spPr>
        <p:txBody>
          <a:bodyPr wrap="square" rtlCol="0">
            <a:spAutoFit/>
          </a:bodyPr>
          <a:lstStyle/>
          <a:p>
            <a:r>
              <a:rPr lang="sv-SE" altLang="zh-CN" dirty="0" smtClean="0"/>
              <a:t>I made this computer because the regular computer</a:t>
            </a:r>
            <a:endParaRPr lang="zh-CN" altLang="en-US" dirty="0" smtClean="0"/>
          </a:p>
          <a:p>
            <a:r>
              <a:rPr lang="sv-SE" altLang="zh-CN" dirty="0" smtClean="0"/>
              <a:t>had taken too much electricity that is not good which can cause big problems.</a:t>
            </a:r>
          </a:p>
          <a:p>
            <a:endParaRPr lang="sv-SE" altLang="zh-CN" dirty="0" smtClean="0"/>
          </a:p>
          <a:p>
            <a:r>
              <a:rPr lang="sv-SE" altLang="zh-CN" dirty="0" smtClean="0"/>
              <a:t>Today I want show you this computer and it sounds impossible. If you think the computer looks like a regular computer you have wrong, this computer looks a bit strange, it is in </a:t>
            </a:r>
            <a:r>
              <a:rPr lang="sv-SE" altLang="zh-CN" u="sng" dirty="0" smtClean="0"/>
              <a:t>PIECES</a:t>
            </a:r>
            <a:r>
              <a:rPr lang="sv-SE" altLang="zh-CN" dirty="0" smtClean="0"/>
              <a:t>, not </a:t>
            </a:r>
            <a:r>
              <a:rPr lang="sv-SE" altLang="zh-CN" u="sng" dirty="0" smtClean="0"/>
              <a:t>ALL-IN-ONE.</a:t>
            </a:r>
          </a:p>
          <a:p>
            <a:endParaRPr lang="sv-SE" altLang="zh-CN" dirty="0" smtClean="0"/>
          </a:p>
          <a:p>
            <a:r>
              <a:rPr lang="sv-SE" altLang="zh-CN" dirty="0" smtClean="0"/>
              <a:t>Contents of chapters:</a:t>
            </a:r>
          </a:p>
          <a:p>
            <a:endParaRPr lang="sv-SE" altLang="zh-CN" dirty="0" smtClean="0"/>
          </a:p>
          <a:p>
            <a:pPr marL="342900" indent="-342900">
              <a:buAutoNum type="arabicPeriod"/>
            </a:pPr>
            <a:r>
              <a:rPr lang="sv-SE" altLang="zh-CN" dirty="0" smtClean="0"/>
              <a:t>Battery free calculator</a:t>
            </a:r>
          </a:p>
          <a:p>
            <a:pPr marL="342900" indent="-342900">
              <a:buAutoNum type="arabicPeriod"/>
            </a:pPr>
            <a:r>
              <a:rPr lang="sv-SE" altLang="zh-CN" dirty="0" smtClean="0">
                <a:solidFill>
                  <a:srgbClr val="FFFF00"/>
                </a:solidFill>
              </a:rPr>
              <a:t>The encryption machine</a:t>
            </a:r>
          </a:p>
          <a:p>
            <a:pPr marL="342900" indent="-342900">
              <a:buAutoNum type="arabicPeriod"/>
            </a:pPr>
            <a:r>
              <a:rPr lang="sv-SE" altLang="zh-CN" dirty="0" smtClean="0">
                <a:solidFill>
                  <a:srgbClr val="FF0000"/>
                </a:solidFill>
              </a:rPr>
              <a:t>Hashcode machine</a:t>
            </a:r>
          </a:p>
        </p:txBody>
      </p:sp>
      <p:pic>
        <p:nvPicPr>
          <p:cNvPr id="6" name="Picture 2"/>
          <p:cNvPicPr>
            <a:picLocks noChangeAspect="1" noChangeArrowheads="1"/>
          </p:cNvPicPr>
          <p:nvPr/>
        </p:nvPicPr>
        <p:blipFill>
          <a:blip r:embed="rId2"/>
          <a:srcRect/>
          <a:stretch>
            <a:fillRect/>
          </a:stretch>
        </p:blipFill>
        <p:spPr bwMode="auto">
          <a:xfrm>
            <a:off x="8014494" y="5500702"/>
            <a:ext cx="930024" cy="11461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v-SE" altLang="zh-CN" dirty="0" smtClean="0">
                <a:effectLst>
                  <a:outerShdw blurRad="38100" dist="38100" dir="2700000" algn="tl">
                    <a:srgbClr val="000000">
                      <a:alpha val="43137"/>
                    </a:srgbClr>
                  </a:outerShdw>
                </a:effectLst>
              </a:rPr>
              <a:t>1. Battery free calculator</a:t>
            </a:r>
            <a:endParaRPr lang="zh-CN" altLang="en-US" dirty="0">
              <a:effectLst>
                <a:outerShdw blurRad="38100" dist="38100" dir="2700000" algn="tl">
                  <a:srgbClr val="000000">
                    <a:alpha val="43137"/>
                  </a:srgbClr>
                </a:outerShdw>
              </a:effectLst>
            </a:endParaRPr>
          </a:p>
        </p:txBody>
      </p:sp>
      <p:sp>
        <p:nvSpPr>
          <p:cNvPr id="4" name="TextBox 3"/>
          <p:cNvSpPr txBox="1"/>
          <p:nvPr/>
        </p:nvSpPr>
        <p:spPr>
          <a:xfrm>
            <a:off x="714348" y="1357298"/>
            <a:ext cx="8286808" cy="4154984"/>
          </a:xfrm>
          <a:prstGeom prst="rect">
            <a:avLst/>
          </a:prstGeom>
          <a:noFill/>
        </p:spPr>
        <p:txBody>
          <a:bodyPr wrap="square" rtlCol="0">
            <a:spAutoFit/>
          </a:bodyPr>
          <a:lstStyle/>
          <a:p>
            <a:r>
              <a:rPr lang="sv-SE" altLang="zh-CN" sz="2400" dirty="0" smtClean="0"/>
              <a:t>This calculator is not just a regular calculator, more like graphical calculator and it use no energy.</a:t>
            </a:r>
          </a:p>
          <a:p>
            <a:r>
              <a:rPr lang="sv-SE" altLang="zh-CN" sz="2400" dirty="0" smtClean="0"/>
              <a:t>The calculator seperates in </a:t>
            </a:r>
            <a:r>
              <a:rPr lang="sv-SE" altLang="zh-CN" sz="2400" u="sng" dirty="0" smtClean="0"/>
              <a:t>PIECES</a:t>
            </a:r>
            <a:r>
              <a:rPr lang="sv-SE" altLang="zh-CN" sz="2400" dirty="0" smtClean="0"/>
              <a:t>.</a:t>
            </a:r>
          </a:p>
          <a:p>
            <a:endParaRPr lang="sv-SE" altLang="zh-CN" sz="2400" dirty="0" smtClean="0"/>
          </a:p>
          <a:p>
            <a:r>
              <a:rPr lang="sv-SE" altLang="zh-CN" sz="2400" dirty="0" smtClean="0"/>
              <a:t>Contents of this chapter:</a:t>
            </a:r>
          </a:p>
          <a:p>
            <a:endParaRPr lang="sv-SE" altLang="zh-CN" sz="2400" dirty="0" smtClean="0"/>
          </a:p>
          <a:p>
            <a:r>
              <a:rPr lang="sv-SE" altLang="zh-CN" sz="2400" dirty="0" smtClean="0"/>
              <a:t>1.1 Slide rule(multiplication, divition, forlong, forshort)</a:t>
            </a:r>
          </a:p>
          <a:p>
            <a:r>
              <a:rPr lang="sv-SE" altLang="zh-CN" sz="2400" dirty="0" smtClean="0"/>
              <a:t>1.2 The wallet extra(addition, subtraction, mod, compair, mode, median and average)</a:t>
            </a:r>
          </a:p>
          <a:p>
            <a:r>
              <a:rPr lang="sv-SE" altLang="zh-CN" sz="2400" dirty="0" smtClean="0"/>
              <a:t>1.3 Convertation table</a:t>
            </a:r>
          </a:p>
          <a:p>
            <a:r>
              <a:rPr lang="sv-SE" altLang="zh-CN" sz="2400" dirty="0" smtClean="0"/>
              <a:t>1.4 Time </a:t>
            </a:r>
            <a:r>
              <a:rPr lang="sv-SE" altLang="zh-CN" sz="2400" dirty="0" smtClean="0"/>
              <a:t>operator</a:t>
            </a:r>
            <a:endParaRPr lang="sv-SE" altLang="zh-CN" sz="2400" dirty="0" smtClean="0"/>
          </a:p>
        </p:txBody>
      </p:sp>
      <p:pic>
        <p:nvPicPr>
          <p:cNvPr id="5" name="Picture 2"/>
          <p:cNvPicPr>
            <a:picLocks noChangeAspect="1" noChangeArrowheads="1"/>
          </p:cNvPicPr>
          <p:nvPr/>
        </p:nvPicPr>
        <p:blipFill>
          <a:blip r:embed="rId2"/>
          <a:srcRect/>
          <a:stretch>
            <a:fillRect/>
          </a:stretch>
        </p:blipFill>
        <p:spPr bwMode="auto">
          <a:xfrm>
            <a:off x="8014494" y="5500702"/>
            <a:ext cx="930024" cy="11461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v-SE" altLang="zh-CN" dirty="0" smtClean="0"/>
              <a:t>1.1 Piece 1 the slide rule</a:t>
            </a:r>
            <a:endParaRPr lang="zh-CN" altLang="en-US" dirty="0"/>
          </a:p>
        </p:txBody>
      </p:sp>
      <p:pic>
        <p:nvPicPr>
          <p:cNvPr id="2050" name="Picture 2"/>
          <p:cNvPicPr>
            <a:picLocks noGrp="1" noChangeAspect="1" noChangeArrowheads="1"/>
          </p:cNvPicPr>
          <p:nvPr>
            <p:ph idx="1"/>
          </p:nvPr>
        </p:nvPicPr>
        <p:blipFill>
          <a:blip r:embed="rId2"/>
          <a:srcRect/>
          <a:stretch>
            <a:fillRect/>
          </a:stretch>
        </p:blipFill>
        <p:spPr bwMode="auto">
          <a:xfrm>
            <a:off x="500034" y="4071942"/>
            <a:ext cx="8499076" cy="1357322"/>
          </a:xfrm>
          <a:prstGeom prst="rect">
            <a:avLst/>
          </a:prstGeom>
          <a:noFill/>
          <a:ln w="9525">
            <a:noFill/>
            <a:miter lim="800000"/>
            <a:headEnd/>
            <a:tailEnd/>
          </a:ln>
          <a:effectLst/>
        </p:spPr>
      </p:pic>
      <p:sp>
        <p:nvSpPr>
          <p:cNvPr id="6" name="TextBox 5"/>
          <p:cNvSpPr txBox="1"/>
          <p:nvPr/>
        </p:nvSpPr>
        <p:spPr>
          <a:xfrm>
            <a:off x="357158" y="1571612"/>
            <a:ext cx="8501122" cy="2246769"/>
          </a:xfrm>
          <a:prstGeom prst="rect">
            <a:avLst/>
          </a:prstGeom>
          <a:noFill/>
        </p:spPr>
        <p:txBody>
          <a:bodyPr wrap="square" rtlCol="0">
            <a:spAutoFit/>
          </a:bodyPr>
          <a:lstStyle/>
          <a:p>
            <a:r>
              <a:rPr lang="sv-SE" altLang="zh-CN" sz="2800" dirty="0" smtClean="0"/>
              <a:t>The slide rule looks like below of this page this can do multiplication, divition, forshort a divition and forlong a divition. It seemed like low-technology but I chose it because it take no electricity. The only energy is when you move the ruler that is middle of the rule.</a:t>
            </a:r>
          </a:p>
        </p:txBody>
      </p:sp>
      <p:sp>
        <p:nvSpPr>
          <p:cNvPr id="7" name="TextBox 6"/>
          <p:cNvSpPr txBox="1"/>
          <p:nvPr/>
        </p:nvSpPr>
        <p:spPr>
          <a:xfrm>
            <a:off x="2714612" y="3714752"/>
            <a:ext cx="3205173" cy="369332"/>
          </a:xfrm>
          <a:prstGeom prst="rect">
            <a:avLst/>
          </a:prstGeom>
          <a:noFill/>
        </p:spPr>
        <p:txBody>
          <a:bodyPr wrap="none" rtlCol="0">
            <a:spAutoFit/>
          </a:bodyPr>
          <a:lstStyle/>
          <a:p>
            <a:r>
              <a:rPr lang="sv-SE" altLang="zh-CN" dirty="0" smtClean="0">
                <a:solidFill>
                  <a:schemeClr val="bg1">
                    <a:lumMod val="65000"/>
                  </a:schemeClr>
                </a:solidFill>
              </a:rPr>
              <a:t>Here is the ruler below this text:</a:t>
            </a:r>
            <a:endParaRPr lang="zh-CN" altLang="en-US" dirty="0">
              <a:solidFill>
                <a:schemeClr val="bg1">
                  <a:lumMod val="65000"/>
                </a:schemeClr>
              </a:solidFill>
            </a:endParaRPr>
          </a:p>
        </p:txBody>
      </p:sp>
      <p:pic>
        <p:nvPicPr>
          <p:cNvPr id="9" name="Picture 2"/>
          <p:cNvPicPr>
            <a:picLocks noChangeAspect="1" noChangeArrowheads="1"/>
          </p:cNvPicPr>
          <p:nvPr/>
        </p:nvPicPr>
        <p:blipFill>
          <a:blip r:embed="rId3"/>
          <a:srcRect/>
          <a:stretch>
            <a:fillRect/>
          </a:stretch>
        </p:blipFill>
        <p:spPr bwMode="auto">
          <a:xfrm>
            <a:off x="8014494" y="5500702"/>
            <a:ext cx="930024" cy="11461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v-SE" altLang="zh-CN" b="1" dirty="0" smtClean="0"/>
              <a:t>1.2</a:t>
            </a:r>
            <a:r>
              <a:rPr lang="sv-SE" altLang="zh-CN" dirty="0" smtClean="0"/>
              <a:t>/2.1 : The wallet extra</a:t>
            </a:r>
            <a:endParaRPr lang="zh-CN" altLang="en-US" dirty="0"/>
          </a:p>
        </p:txBody>
      </p:sp>
      <p:sp>
        <p:nvSpPr>
          <p:cNvPr id="3" name="内容占位符 2"/>
          <p:cNvSpPr>
            <a:spLocks noGrp="1"/>
          </p:cNvSpPr>
          <p:nvPr>
            <p:ph idx="1"/>
          </p:nvPr>
        </p:nvSpPr>
        <p:spPr>
          <a:xfrm>
            <a:off x="500034" y="1500174"/>
            <a:ext cx="8229600" cy="4525963"/>
          </a:xfrm>
        </p:spPr>
        <p:txBody>
          <a:bodyPr>
            <a:normAutofit/>
          </a:bodyPr>
          <a:lstStyle/>
          <a:p>
            <a:pPr>
              <a:buNone/>
            </a:pPr>
            <a:r>
              <a:rPr lang="sv-SE" altLang="zh-CN" sz="2000" dirty="0" smtClean="0">
                <a:latin typeface="+mj-lt"/>
                <a:ea typeface="+mj-ea"/>
              </a:rPr>
              <a:t>This can used by very many things:</a:t>
            </a:r>
            <a:endParaRPr lang="sv-SE" altLang="zh-CN" sz="2000" dirty="0">
              <a:latin typeface="+mj-lt"/>
              <a:ea typeface="+mj-ea"/>
            </a:endParaRPr>
          </a:p>
          <a:p>
            <a:pPr marL="457200" indent="-457200">
              <a:buAutoNum type="arabicPeriod"/>
            </a:pPr>
            <a:r>
              <a:rPr lang="sv-SE" altLang="zh-CN" sz="2000" b="1" dirty="0" smtClean="0">
                <a:latin typeface="+mj-lt"/>
                <a:ea typeface="+mj-ea"/>
              </a:rPr>
              <a:t>Math:</a:t>
            </a:r>
            <a:r>
              <a:rPr lang="sv-SE" altLang="zh-CN" sz="2000" b="1" dirty="0">
                <a:latin typeface="+mj-lt"/>
                <a:ea typeface="+mj-ea"/>
              </a:rPr>
              <a:t> </a:t>
            </a:r>
            <a:r>
              <a:rPr lang="sv-SE" altLang="zh-CN" sz="2000" b="1" dirty="0" smtClean="0">
                <a:latin typeface="+mj-lt"/>
                <a:ea typeface="+mj-ea"/>
              </a:rPr>
              <a:t>Addition, subtraction, conpair, mode, median and average, you should read the instructions to know how to handle this because in this presentation I had not write because of no space</a:t>
            </a:r>
          </a:p>
          <a:p>
            <a:pPr marL="457200" indent="-457200">
              <a:buAutoNum type="arabicPeriod"/>
            </a:pPr>
            <a:r>
              <a:rPr lang="sv-SE" altLang="zh-CN" sz="2000" i="1" dirty="0" smtClean="0">
                <a:latin typeface="+mj-lt"/>
                <a:ea typeface="+mj-ea"/>
              </a:rPr>
              <a:t>Encryption: You can use it for mapping and bitwise mapping</a:t>
            </a:r>
          </a:p>
        </p:txBody>
      </p:sp>
      <p:pic>
        <p:nvPicPr>
          <p:cNvPr id="4" name="Picture 2"/>
          <p:cNvPicPr>
            <a:picLocks noChangeAspect="1" noChangeArrowheads="1"/>
          </p:cNvPicPr>
          <p:nvPr/>
        </p:nvPicPr>
        <p:blipFill>
          <a:blip r:embed="rId2"/>
          <a:srcRect/>
          <a:stretch>
            <a:fillRect/>
          </a:stretch>
        </p:blipFill>
        <p:spPr bwMode="auto">
          <a:xfrm>
            <a:off x="8014494" y="5500702"/>
            <a:ext cx="930024" cy="1146129"/>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a:srcRect/>
          <a:stretch>
            <a:fillRect/>
          </a:stretch>
        </p:blipFill>
        <p:spPr bwMode="auto">
          <a:xfrm>
            <a:off x="357158" y="3929066"/>
            <a:ext cx="5500726" cy="2808374"/>
          </a:xfrm>
          <a:prstGeom prst="rect">
            <a:avLst/>
          </a:prstGeom>
          <a:noFill/>
          <a:ln w="9525">
            <a:noFill/>
            <a:miter lim="800000"/>
            <a:headEnd/>
            <a:tailEnd/>
          </a:ln>
          <a:effectLst/>
        </p:spPr>
      </p:pic>
      <p:sp>
        <p:nvSpPr>
          <p:cNvPr id="6" name="TextBox 5"/>
          <p:cNvSpPr txBox="1"/>
          <p:nvPr/>
        </p:nvSpPr>
        <p:spPr>
          <a:xfrm>
            <a:off x="2714612" y="3214686"/>
            <a:ext cx="4124078" cy="369332"/>
          </a:xfrm>
          <a:prstGeom prst="rect">
            <a:avLst/>
          </a:prstGeom>
          <a:noFill/>
        </p:spPr>
        <p:txBody>
          <a:bodyPr wrap="none" rtlCol="0">
            <a:spAutoFit/>
          </a:bodyPr>
          <a:lstStyle/>
          <a:p>
            <a:r>
              <a:rPr lang="sv-SE" altLang="zh-CN" b="1" dirty="0" smtClean="0"/>
              <a:t>The bold text means focus of this chapter</a:t>
            </a:r>
            <a:endParaRPr lang="zh-CN" altLang="en-US" b="1" dirty="0"/>
          </a:p>
        </p:txBody>
      </p:sp>
      <p:sp>
        <p:nvSpPr>
          <p:cNvPr id="7" name="TextBox 6"/>
          <p:cNvSpPr txBox="1"/>
          <p:nvPr/>
        </p:nvSpPr>
        <p:spPr>
          <a:xfrm>
            <a:off x="857224" y="3571876"/>
            <a:ext cx="7834517" cy="369332"/>
          </a:xfrm>
          <a:prstGeom prst="rect">
            <a:avLst/>
          </a:prstGeom>
          <a:noFill/>
        </p:spPr>
        <p:txBody>
          <a:bodyPr wrap="none" rtlCol="0">
            <a:spAutoFit/>
          </a:bodyPr>
          <a:lstStyle/>
          <a:p>
            <a:r>
              <a:rPr lang="sv-SE" altLang="zh-CN" i="1" dirty="0" smtClean="0"/>
              <a:t>The italical text means you should know about the machine(piece) of this chapter</a:t>
            </a:r>
            <a:endParaRPr lang="zh-CN" altLang="en-US"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v-SE" altLang="zh-CN" dirty="0" smtClean="0"/>
              <a:t>1.3 Convertation table</a:t>
            </a:r>
            <a:endParaRPr lang="zh-CN" altLang="en-US" dirty="0"/>
          </a:p>
        </p:txBody>
      </p:sp>
      <p:pic>
        <p:nvPicPr>
          <p:cNvPr id="7171" name="Picture 3"/>
          <p:cNvPicPr>
            <a:picLocks noChangeAspect="1" noChangeArrowheads="1"/>
          </p:cNvPicPr>
          <p:nvPr/>
        </p:nvPicPr>
        <p:blipFill>
          <a:blip r:embed="rId2"/>
          <a:srcRect/>
          <a:stretch>
            <a:fillRect/>
          </a:stretch>
        </p:blipFill>
        <p:spPr bwMode="auto">
          <a:xfrm>
            <a:off x="253534" y="5214950"/>
            <a:ext cx="8504692" cy="1264587"/>
          </a:xfrm>
          <a:prstGeom prst="rect">
            <a:avLst/>
          </a:prstGeom>
          <a:noFill/>
          <a:ln w="9525">
            <a:noFill/>
            <a:miter lim="800000"/>
            <a:headEnd/>
            <a:tailEnd/>
          </a:ln>
          <a:effectLst/>
        </p:spPr>
      </p:pic>
      <p:sp>
        <p:nvSpPr>
          <p:cNvPr id="8" name="TextBox 7"/>
          <p:cNvSpPr txBox="1"/>
          <p:nvPr/>
        </p:nvSpPr>
        <p:spPr>
          <a:xfrm>
            <a:off x="285720" y="1428736"/>
            <a:ext cx="8715436" cy="2677656"/>
          </a:xfrm>
          <a:prstGeom prst="rect">
            <a:avLst/>
          </a:prstGeom>
          <a:noFill/>
        </p:spPr>
        <p:txBody>
          <a:bodyPr wrap="square" rtlCol="0">
            <a:spAutoFit/>
          </a:bodyPr>
          <a:lstStyle/>
          <a:p>
            <a:r>
              <a:rPr lang="sv-SE" altLang="zh-CN" sz="2800" dirty="0" smtClean="0"/>
              <a:t>If you want to convertation and you didn’t know the scale of two units, you should use this machine. You can convertate </a:t>
            </a:r>
            <a:r>
              <a:rPr lang="en-US" sz="2800" dirty="0" smtClean="0"/>
              <a:t>weight, length, temperature, speed, volume and more.</a:t>
            </a:r>
          </a:p>
          <a:p>
            <a:r>
              <a:rPr lang="sv-SE" altLang="zh-CN" sz="2800" dirty="0" smtClean="0"/>
              <a:t>This will also looks like low-technology like the slide rule at 1.1 but it don’t use any power.</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v-SE" altLang="zh-CN" dirty="0" smtClean="0"/>
              <a:t>1.4 Time operators</a:t>
            </a:r>
            <a:endParaRPr lang="zh-CN" altLang="en-US" dirty="0"/>
          </a:p>
        </p:txBody>
      </p:sp>
      <p:sp>
        <p:nvSpPr>
          <p:cNvPr id="5" name="TextBox 4"/>
          <p:cNvSpPr txBox="1"/>
          <p:nvPr/>
        </p:nvSpPr>
        <p:spPr>
          <a:xfrm>
            <a:off x="642910" y="1785926"/>
            <a:ext cx="4987584" cy="369332"/>
          </a:xfrm>
          <a:prstGeom prst="rect">
            <a:avLst/>
          </a:prstGeom>
          <a:noFill/>
        </p:spPr>
        <p:txBody>
          <a:bodyPr wrap="none" rtlCol="0">
            <a:spAutoFit/>
          </a:bodyPr>
          <a:lstStyle/>
          <a:p>
            <a:r>
              <a:rPr lang="sv-SE" altLang="zh-CN" dirty="0" smtClean="0"/>
              <a:t>Using this </a:t>
            </a:r>
            <a:r>
              <a:rPr lang="sv-SE" altLang="zh-CN" dirty="0" smtClean="0"/>
              <a:t>slide rule I </a:t>
            </a:r>
            <a:r>
              <a:rPr lang="sv-SE" altLang="zh-CN" dirty="0" smtClean="0"/>
              <a:t>can add and subtract the </a:t>
            </a:r>
            <a:r>
              <a:rPr lang="sv-SE" altLang="zh-CN" dirty="0" smtClean="0"/>
              <a:t>time</a:t>
            </a:r>
            <a:endParaRPr lang="zh-CN" altLang="en-US" dirty="0"/>
          </a:p>
        </p:txBody>
      </p:sp>
      <p:pic>
        <p:nvPicPr>
          <p:cNvPr id="9217" name="Picture 1"/>
          <p:cNvPicPr>
            <a:picLocks noChangeAspect="1" noChangeArrowheads="1"/>
          </p:cNvPicPr>
          <p:nvPr/>
        </p:nvPicPr>
        <p:blipFill>
          <a:blip r:embed="rId2"/>
          <a:srcRect/>
          <a:stretch>
            <a:fillRect/>
          </a:stretch>
        </p:blipFill>
        <p:spPr bwMode="auto">
          <a:xfrm>
            <a:off x="571472" y="2285992"/>
            <a:ext cx="7842248" cy="441126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v-SE" altLang="zh-CN" dirty="0" smtClean="0">
                <a:effectLst>
                  <a:outerShdw blurRad="38100" dist="38100" dir="2700000" algn="tl">
                    <a:srgbClr val="000000">
                      <a:alpha val="43137"/>
                    </a:srgbClr>
                  </a:outerShdw>
                </a:effectLst>
              </a:rPr>
              <a:t>2. The encryption machine</a:t>
            </a:r>
            <a:endParaRPr lang="zh-CN" altLang="en-US" dirty="0">
              <a:effectLst>
                <a:outerShdw blurRad="38100" dist="38100" dir="2700000" algn="tl">
                  <a:srgbClr val="000000">
                    <a:alpha val="43137"/>
                  </a:srgbClr>
                </a:outerShdw>
              </a:effectLst>
            </a:endParaRPr>
          </a:p>
        </p:txBody>
      </p:sp>
      <p:sp>
        <p:nvSpPr>
          <p:cNvPr id="5" name="TextBox 4"/>
          <p:cNvSpPr txBox="1"/>
          <p:nvPr/>
        </p:nvSpPr>
        <p:spPr>
          <a:xfrm>
            <a:off x="214282" y="1357298"/>
            <a:ext cx="8715436" cy="3539430"/>
          </a:xfrm>
          <a:prstGeom prst="rect">
            <a:avLst/>
          </a:prstGeom>
          <a:noFill/>
        </p:spPr>
        <p:txBody>
          <a:bodyPr wrap="square" rtlCol="0">
            <a:spAutoFit/>
          </a:bodyPr>
          <a:lstStyle/>
          <a:p>
            <a:r>
              <a:rPr lang="sv-SE" altLang="zh-CN" sz="2800" dirty="0" smtClean="0"/>
              <a:t>This machine used by to encode and decode texts. The first piece is combined with the computer</a:t>
            </a:r>
          </a:p>
          <a:p>
            <a:endParaRPr lang="sv-SE" altLang="zh-CN" sz="2800" dirty="0" smtClean="0"/>
          </a:p>
          <a:p>
            <a:r>
              <a:rPr lang="sv-SE" altLang="zh-CN" sz="2800" dirty="0" smtClean="0"/>
              <a:t>Contents of this chapter:</a:t>
            </a:r>
          </a:p>
          <a:p>
            <a:endParaRPr lang="sv-SE" altLang="zh-CN" sz="2800" dirty="0" smtClean="0"/>
          </a:p>
          <a:p>
            <a:r>
              <a:rPr lang="sv-SE" altLang="zh-CN" sz="2800" dirty="0" smtClean="0"/>
              <a:t>2.1 The wallet extra(mapping, bitwise mapping)</a:t>
            </a:r>
          </a:p>
          <a:p>
            <a:r>
              <a:rPr lang="sv-SE" altLang="zh-CN" sz="2800" dirty="0" smtClean="0">
                <a:solidFill>
                  <a:srgbClr val="FF0000"/>
                </a:solidFill>
              </a:rPr>
              <a:t>2.2 The slide rule extra(bitwise transposition)</a:t>
            </a:r>
          </a:p>
          <a:p>
            <a:r>
              <a:rPr lang="sv-SE" altLang="zh-CN" sz="2800" dirty="0" smtClean="0"/>
              <a:t>2.3 The nextstep rule(transposition)</a:t>
            </a:r>
            <a:endParaRPr lang="zh-CN" altLang="en-US" sz="2800" dirty="0"/>
          </a:p>
        </p:txBody>
      </p:sp>
      <p:pic>
        <p:nvPicPr>
          <p:cNvPr id="6" name="Picture 2"/>
          <p:cNvPicPr>
            <a:picLocks noChangeAspect="1" noChangeArrowheads="1"/>
          </p:cNvPicPr>
          <p:nvPr/>
        </p:nvPicPr>
        <p:blipFill>
          <a:blip r:embed="rId2"/>
          <a:srcRect/>
          <a:stretch>
            <a:fillRect/>
          </a:stretch>
        </p:blipFill>
        <p:spPr bwMode="auto">
          <a:xfrm>
            <a:off x="8014494" y="5500702"/>
            <a:ext cx="930024" cy="11461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v-SE" altLang="zh-CN" b="1" dirty="0" smtClean="0"/>
              <a:t>2.1</a:t>
            </a:r>
            <a:r>
              <a:rPr lang="sv-SE" altLang="zh-CN" dirty="0" smtClean="0"/>
              <a:t>/1.2 : The wallet extra</a:t>
            </a:r>
            <a:endParaRPr lang="zh-CN" altLang="en-US" dirty="0"/>
          </a:p>
        </p:txBody>
      </p:sp>
      <p:sp>
        <p:nvSpPr>
          <p:cNvPr id="3" name="内容占位符 2"/>
          <p:cNvSpPr>
            <a:spLocks noGrp="1"/>
          </p:cNvSpPr>
          <p:nvPr>
            <p:ph idx="1"/>
          </p:nvPr>
        </p:nvSpPr>
        <p:spPr>
          <a:xfrm>
            <a:off x="500034" y="1500174"/>
            <a:ext cx="8229600" cy="4525963"/>
          </a:xfrm>
        </p:spPr>
        <p:txBody>
          <a:bodyPr>
            <a:normAutofit/>
          </a:bodyPr>
          <a:lstStyle/>
          <a:p>
            <a:pPr>
              <a:buNone/>
            </a:pPr>
            <a:r>
              <a:rPr lang="sv-SE" altLang="zh-CN" sz="2000" dirty="0" smtClean="0">
                <a:latin typeface="+mj-lt"/>
                <a:ea typeface="+mj-ea"/>
              </a:rPr>
              <a:t>This can used by very many things:</a:t>
            </a:r>
            <a:endParaRPr lang="sv-SE" altLang="zh-CN" sz="2000" dirty="0">
              <a:latin typeface="+mj-lt"/>
              <a:ea typeface="+mj-ea"/>
            </a:endParaRPr>
          </a:p>
          <a:p>
            <a:pPr marL="457200" indent="-457200">
              <a:buAutoNum type="arabicPeriod"/>
            </a:pPr>
            <a:r>
              <a:rPr lang="sv-SE" altLang="zh-CN" sz="2000" i="1" dirty="0" smtClean="0">
                <a:latin typeface="+mj-lt"/>
                <a:ea typeface="+mj-ea"/>
              </a:rPr>
              <a:t>Math:</a:t>
            </a:r>
            <a:r>
              <a:rPr lang="sv-SE" altLang="zh-CN" sz="2000" i="1" dirty="0">
                <a:latin typeface="+mj-lt"/>
                <a:ea typeface="+mj-ea"/>
              </a:rPr>
              <a:t> </a:t>
            </a:r>
            <a:r>
              <a:rPr lang="sv-SE" altLang="zh-CN" sz="2000" i="1" dirty="0" smtClean="0">
                <a:latin typeface="+mj-lt"/>
                <a:ea typeface="+mj-ea"/>
              </a:rPr>
              <a:t>Addition, subtraction, conpair, mode, median and average, you should read the instructions to know how to handle this because in this presentation I had not write because of no space</a:t>
            </a:r>
          </a:p>
          <a:p>
            <a:pPr marL="457200" indent="-457200">
              <a:buAutoNum type="arabicPeriod"/>
            </a:pPr>
            <a:r>
              <a:rPr lang="sv-SE" altLang="zh-CN" sz="2000" b="1" dirty="0" smtClean="0">
                <a:latin typeface="+mj-lt"/>
                <a:ea typeface="+mj-ea"/>
              </a:rPr>
              <a:t>Encryption: You can use it for mapping and bitwise mapping</a:t>
            </a:r>
          </a:p>
        </p:txBody>
      </p:sp>
      <p:pic>
        <p:nvPicPr>
          <p:cNvPr id="4" name="Picture 2"/>
          <p:cNvPicPr>
            <a:picLocks noChangeAspect="1" noChangeArrowheads="1"/>
          </p:cNvPicPr>
          <p:nvPr/>
        </p:nvPicPr>
        <p:blipFill>
          <a:blip r:embed="rId2"/>
          <a:srcRect/>
          <a:stretch>
            <a:fillRect/>
          </a:stretch>
        </p:blipFill>
        <p:spPr bwMode="auto">
          <a:xfrm>
            <a:off x="8014494" y="5500702"/>
            <a:ext cx="930024" cy="1146129"/>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a:srcRect/>
          <a:stretch>
            <a:fillRect/>
          </a:stretch>
        </p:blipFill>
        <p:spPr bwMode="auto">
          <a:xfrm>
            <a:off x="357158" y="3929066"/>
            <a:ext cx="5500726" cy="2808374"/>
          </a:xfrm>
          <a:prstGeom prst="rect">
            <a:avLst/>
          </a:prstGeom>
          <a:noFill/>
          <a:ln w="9525">
            <a:noFill/>
            <a:miter lim="800000"/>
            <a:headEnd/>
            <a:tailEnd/>
          </a:ln>
          <a:effectLst/>
        </p:spPr>
      </p:pic>
      <p:sp>
        <p:nvSpPr>
          <p:cNvPr id="6" name="TextBox 5"/>
          <p:cNvSpPr txBox="1"/>
          <p:nvPr/>
        </p:nvSpPr>
        <p:spPr>
          <a:xfrm>
            <a:off x="2714612" y="3214686"/>
            <a:ext cx="4124078" cy="369332"/>
          </a:xfrm>
          <a:prstGeom prst="rect">
            <a:avLst/>
          </a:prstGeom>
          <a:noFill/>
        </p:spPr>
        <p:txBody>
          <a:bodyPr wrap="none" rtlCol="0">
            <a:spAutoFit/>
          </a:bodyPr>
          <a:lstStyle/>
          <a:p>
            <a:r>
              <a:rPr lang="sv-SE" altLang="zh-CN" b="1" dirty="0" smtClean="0"/>
              <a:t>The bold text means focus of this chapter</a:t>
            </a:r>
            <a:endParaRPr lang="zh-CN" altLang="en-US" b="1" dirty="0"/>
          </a:p>
        </p:txBody>
      </p:sp>
      <p:sp>
        <p:nvSpPr>
          <p:cNvPr id="7" name="TextBox 6"/>
          <p:cNvSpPr txBox="1"/>
          <p:nvPr/>
        </p:nvSpPr>
        <p:spPr>
          <a:xfrm>
            <a:off x="857224" y="3571876"/>
            <a:ext cx="7738337" cy="369332"/>
          </a:xfrm>
          <a:prstGeom prst="rect">
            <a:avLst/>
          </a:prstGeom>
          <a:noFill/>
        </p:spPr>
        <p:txBody>
          <a:bodyPr wrap="none" rtlCol="0">
            <a:spAutoFit/>
          </a:bodyPr>
          <a:lstStyle/>
          <a:p>
            <a:r>
              <a:rPr lang="sv-SE" altLang="zh-CN" i="1" dirty="0" smtClean="0"/>
              <a:t>The italical text means you should know about the machine(piece) of this chapter</a:t>
            </a:r>
            <a:endParaRPr lang="zh-CN" altLang="en-US"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509</TotalTime>
  <Words>667</Words>
  <PresentationFormat>全屏显示(4:3)</PresentationFormat>
  <Paragraphs>70</Paragraphs>
  <Slides>14</Slides>
  <Notes>1</Notes>
  <HiddenSlides>3</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The battery free computer</vt:lpstr>
      <vt:lpstr>Let us start...</vt:lpstr>
      <vt:lpstr>1. Battery free calculator</vt:lpstr>
      <vt:lpstr>1.1 Piece 1 the slide rule</vt:lpstr>
      <vt:lpstr>1.2/2.1 : The wallet extra</vt:lpstr>
      <vt:lpstr>1.3 Convertation table</vt:lpstr>
      <vt:lpstr>1.4 Time operators</vt:lpstr>
      <vt:lpstr>2. The encryption machine</vt:lpstr>
      <vt:lpstr>2.1/1.2 : The wallet extra</vt:lpstr>
      <vt:lpstr>2.2: The slide rule extra </vt:lpstr>
      <vt:lpstr>2.3: The nextstep rule </vt:lpstr>
      <vt:lpstr>3. Hashcode machine </vt:lpstr>
      <vt:lpstr>4. Regular Applications</vt:lpstr>
      <vt:lpstr>幻灯片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battery free calculater</dc:title>
  <dc:creator>hp</dc:creator>
  <cp:lastModifiedBy>hp</cp:lastModifiedBy>
  <cp:revision>45</cp:revision>
  <dcterms:created xsi:type="dcterms:W3CDTF">2018-05-05T15:29:42Z</dcterms:created>
  <dcterms:modified xsi:type="dcterms:W3CDTF">2018-05-06T18:03:51Z</dcterms:modified>
</cp:coreProperties>
</file>