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1" r:id="rId6"/>
    <p:sldId id="274" r:id="rId7"/>
    <p:sldId id="270" r:id="rId8"/>
    <p:sldId id="268" r:id="rId9"/>
    <p:sldId id="271" r:id="rId10"/>
    <p:sldId id="275" r:id="rId11"/>
    <p:sldId id="276" r:id="rId12"/>
    <p:sldId id="277" r:id="rId13"/>
    <p:sldId id="269" r:id="rId14"/>
    <p:sldId id="272" r:id="rId15"/>
    <p:sldId id="279" r:id="rId16"/>
    <p:sldId id="278" r:id="rId17"/>
    <p:sldId id="280" r:id="rId18"/>
    <p:sldId id="273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C9C-8AAC-4BF0-A1B4-5C4FD4B85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F8245-5FB3-42A4-AA91-EFB87E4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D0BC-86D3-4DF9-BC0E-1CA50A6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91E4-1294-43FB-83F5-9C58AA5A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01A1-60EC-4122-A56F-D14814C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990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6BCF-22AA-47F8-99F3-54522A7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23D0-93D5-407A-A45C-9E83BEC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E903-1EF1-4955-8324-4AE411DC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5801-D9CB-42E1-BAC1-09B632B6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E990-5790-41D2-9E0C-0ADAE7B9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6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58DB9-1596-4F79-A225-49D6EAC7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3A8AD-20FF-4A49-BDC6-8F9E1794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2BF1-6EBC-4731-AF2C-6A32358F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21FB-DACA-4938-8AB9-983CBF14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7374-E782-45A4-B2A8-8C87659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01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A75A-2FF7-4F71-9828-4F91BD48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FFBD-4654-4C32-A23B-596A62B8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4F8E-5055-49BD-9B2B-F16DD60B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462B-A841-45D4-B967-A3ED32E4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F80B-E2F5-46C3-9222-9F902C6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33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0524-E70E-4070-9B52-96EB7ECC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16B9-ADF9-4995-9BDD-435C3D6E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9346-74A7-4EEF-9C40-DDB79D18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EA4D-9E12-4925-9ABD-45095CF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C348-FA91-4BE1-A78F-575A491E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8B8D-D6F5-49C0-A1D5-F64982D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2CB5-54E2-491D-9D90-A3C11E070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C8026-EF4E-4A3F-87B2-323C8B90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F3A9-C90B-4BBA-A77A-4C3D3652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DD47-52E4-45B9-A9EB-70FBE700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132D-2121-417C-9587-E97F8F9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775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4BE-471F-44AD-A67B-46F434AB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E45E-9423-4082-8087-A096CF3A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92CD-840F-4849-8258-46DC12B3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7D883-6E01-41F0-9236-6281047C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60E27-2EB5-4126-9362-A4A4C488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9FD4-CE2E-407A-A54B-A891FC6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E38C5-6C73-4D36-B752-A856C73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C12C6-DEF3-42A8-A006-74AE6B14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7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110D-AC6A-4FE5-8F47-73E034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54F2B-2C33-4113-91F6-F0129A36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9B7AF-81F1-47A4-A305-B0474C2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C535D-6213-4A89-B3FC-38B28243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328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93D5-7123-4735-BB30-5D34FB0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27733-E386-4DA7-8F9A-5968426D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97C7-5B97-496E-A748-A1206BC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9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A1BA-7BDD-4F1C-A30D-63954449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754-5DE6-4D16-9F60-6D2A3F9F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092E-E928-45FB-BEE2-31B635B7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9B12-9DC5-4E44-8F16-D1C0E9B2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7453-5964-4D7D-9E2B-B39ED168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A657-8B9D-4CDE-95EE-EF96606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E188-D9AE-4354-ADED-8F6631A9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DA3F3-5781-4CB0-8251-2DF8ECD3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A1B3-0B92-407B-9F83-16FA74CF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26F8-1E54-4561-8445-DB39E343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078BE-C457-4C71-B568-EE54B421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1D1B-8A0F-4154-8E36-966A05C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1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038C-EC3F-4C0C-90B5-8843573E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484A-909F-45F8-AD0A-3DC27065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FBA5-BBA5-41FF-AE80-D04305C9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16CD-250F-4FDC-8309-8EF7A194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57DD-E048-4584-A064-CE109E30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41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Icon_Mathematical_Plot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en.wikipedia.org/wiki/File:Icon_Mathematical_Plot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Icon_Mathematical_Plot.svg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ircle-icons-unlocked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ircle-icons-unlocked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commons.wikimedia.org/wiki/File:Circle-icons-unlocked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ircle-icons-unlocked.svg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ircle-icons-unlocked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yber-security-encryption-security-253778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Icon_Mathematical_Plot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Icon_Mathematical_Plot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yptera dator, mobil och mejl – så här gör du - PC för Alla">
            <a:extLst>
              <a:ext uri="{FF2B5EF4-FFF2-40B4-BE49-F238E27FC236}">
                <a16:creationId xmlns:a16="http://schemas.microsoft.com/office/drawing/2014/main" id="{2BF76B15-3D6D-42D0-975A-7300513C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589F0-1262-427F-BB3B-D602876C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sv-SE" sz="2000">
                <a:solidFill>
                  <a:srgbClr val="FFFFFF"/>
                </a:solidFill>
              </a:rPr>
              <a:t>Ett nytt enklare och säkrare sätt att kryptera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EB59-488F-4B50-8FF0-796D5DE9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sv-SE" sz="5400" b="1" dirty="0">
                <a:solidFill>
                  <a:srgbClr val="FFFFFF"/>
                </a:solidFill>
              </a:rPr>
              <a:t>Den nya krypteringalgoritm</a:t>
            </a:r>
          </a:p>
        </p:txBody>
      </p:sp>
    </p:spTree>
    <p:extLst>
      <p:ext uri="{BB962C8B-B14F-4D97-AF65-F5344CB8AC3E}">
        <p14:creationId xmlns:p14="http://schemas.microsoft.com/office/powerpoint/2010/main" val="265661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C3B235-9550-40EE-BD75-B28BD20F46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C3B235-9550-40EE-BD75-B28BD20F4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1FAD-DE89-4D44-9150-242D3C0F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           a &gt; 0                                                                     a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2174E-F798-40E5-8003-BDE20DF8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404859"/>
            <a:ext cx="2371725" cy="408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7F281-B6CE-4F94-B1E1-96EA0C05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9" y="2714388"/>
            <a:ext cx="4086225" cy="309562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8D673A3-67EB-4413-881F-4174E29F3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84058C-2290-409F-B475-E7A8CA7CC1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6075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84058C-2290-409F-B475-E7A8CA7CC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60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FD43-AE00-4ED1-83D4-030ECCF85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b = 1</a:t>
            </a:r>
          </a:p>
          <a:p>
            <a:endParaRPr lang="sv-SE" dirty="0"/>
          </a:p>
          <a:p>
            <a:r>
              <a:rPr lang="sv-SE" dirty="0"/>
              <a:t>b &gt; 0, b är en udda nummer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 &gt; 0, b är en jämn nummer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6747B-538C-4D11-94B2-53084A3DF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b &lt; 0, b är en udda nummer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 &lt; 0, b är en jämn nummer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DB95E-FD92-41DB-9142-A3040BC1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3" y="1495380"/>
            <a:ext cx="2738437" cy="1330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73E18-EF0D-4C0C-8F31-EBBB0E44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3" y="3429000"/>
            <a:ext cx="2608128" cy="133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AD35B-1F37-4999-A9B0-87EEE631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040" y="5366023"/>
            <a:ext cx="2799060" cy="141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5406F-4906-41D9-9193-312787F96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61" y="2346190"/>
            <a:ext cx="3347478" cy="2016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36D6E-123A-4671-B61A-5E2180C81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651" y="4759098"/>
            <a:ext cx="3048350" cy="196683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5AFE911-B24B-4395-B69A-16857A0D5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9EBBF-2D2E-446E-A82C-95DC7563CD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5"/>
                <a:ext cx="11353800" cy="1325563"/>
              </a:xfrm>
            </p:spPr>
            <p:txBody>
              <a:bodyPr/>
              <a:lstStyle/>
              <a:p>
                <a:r>
                  <a:rPr lang="sv-SE" dirty="0"/>
                  <a:t>Semi-faktoriseringsfunktion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9EBBF-2D2E-446E-A82C-95DC7563C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5"/>
                <a:ext cx="11353800" cy="1325563"/>
              </a:xfrm>
              <a:blipFill>
                <a:blip r:embed="rId2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F28-D0DE-4F92-B48F-2BBF04333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a &gt;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&gt; 0 &amp; b &lt;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8C6E-38D7-4904-9B27-EE860A211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 &lt;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&lt; 0 &amp; b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7FFE6-79D7-4E36-980C-BB7AE44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825624"/>
            <a:ext cx="1797518" cy="18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3F685-A2D2-422D-8BE8-762DDF03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14242"/>
            <a:ext cx="1797518" cy="1897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5C39B-0267-4E62-AA5D-64695F96C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204" y="1825624"/>
            <a:ext cx="2159835" cy="18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6DE71-F397-4F47-B0F1-D066C5BA1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205" y="4414242"/>
            <a:ext cx="2238810" cy="189765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2EAA305-E077-41DE-B561-A1418A074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2" y="1694512"/>
            <a:ext cx="6957827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b="1" dirty="0">
                <a:ln w="22225">
                  <a:solidFill>
                    <a:srgbClr val="FFFFFF"/>
                  </a:solidFill>
                </a:ln>
                <a:noFill/>
              </a:rPr>
              <a:t>Krypteringsalgoritm med semifaktoriseringsfuntion</a:t>
            </a:r>
            <a:br>
              <a:rPr lang="sv-SE" b="1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sv-SE" b="1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16E96-9513-4696-9330-56E3D1CD8698}"/>
              </a:ext>
            </a:extLst>
          </p:cNvPr>
          <p:cNvSpPr txBox="1">
            <a:spLocks/>
          </p:cNvSpPr>
          <p:nvPr/>
        </p:nvSpPr>
        <p:spPr>
          <a:xfrm>
            <a:off x="1033671" y="1694512"/>
            <a:ext cx="5671938" cy="155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Kryptering</a:t>
            </a:r>
          </a:p>
          <a:p>
            <a:pPr lvl="0"/>
            <a:r>
              <a:rPr lang="sv-SE" sz="2400" dirty="0">
                <a:solidFill>
                  <a:prstClr val="white">
                    <a:lumMod val="65000"/>
                  </a:prstClr>
                </a:solidFill>
              </a:rPr>
              <a:t>Semifaktoriseringsfunktion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26BD6F-0D2D-43D7-87EF-AF037399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23" y="2867856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511-2325-4AC2-A02E-1DF293F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6FEA2-0BF3-433C-BBFA-31EB6BB1B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En ny chifferalgoritm av avbildning</a:t>
                </a:r>
              </a:p>
              <a:p>
                <a:r>
                  <a:rPr lang="sv-SE" dirty="0"/>
                  <a:t>Funktionen används då av semi-faktoriseringsfunktion</a:t>
                </a:r>
              </a:p>
              <a:p>
                <a:r>
                  <a:rPr lang="sv-SE" dirty="0"/>
                  <a:t>Den kommer då att se ut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6FEA2-0BF3-433C-BBFA-31EB6BB1B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8E08D5-A38E-4191-B5CD-8D89C8B7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BBF-2D2E-446E-A82C-95DC756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F28-D0DE-4F92-B48F-2BBF04333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a &gt;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&gt; 0 &amp; b &lt;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8C6E-38D7-4904-9B27-EE860A211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 &lt;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&lt; 0 &amp; b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7FFE6-79D7-4E36-980C-BB7AE446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15999"/>
            <a:ext cx="1797518" cy="18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3F685-A2D2-422D-8BE8-762DDF03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414242"/>
            <a:ext cx="1797518" cy="1897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5C39B-0267-4E62-AA5D-64695F96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04" y="1825624"/>
            <a:ext cx="2159835" cy="18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6DE71-F397-4F47-B0F1-D066C5BA1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205" y="4414242"/>
            <a:ext cx="2238810" cy="189765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BB407E-E421-47A7-987E-58A448514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3FE79-6068-4B89-8802-E9369540387C}"/>
              </a:ext>
            </a:extLst>
          </p:cNvPr>
          <p:cNvSpPr/>
          <p:nvPr/>
        </p:nvSpPr>
        <p:spPr>
          <a:xfrm>
            <a:off x="6019800" y="1690689"/>
            <a:ext cx="6050280" cy="214979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050280"/>
                      <a:gd name="connsiteY0" fmla="*/ 0 h 2149792"/>
                      <a:gd name="connsiteX1" fmla="*/ 489523 w 6050280"/>
                      <a:gd name="connsiteY1" fmla="*/ 0 h 2149792"/>
                      <a:gd name="connsiteX2" fmla="*/ 858040 w 6050280"/>
                      <a:gd name="connsiteY2" fmla="*/ 0 h 2149792"/>
                      <a:gd name="connsiteX3" fmla="*/ 1529071 w 6050280"/>
                      <a:gd name="connsiteY3" fmla="*/ 0 h 2149792"/>
                      <a:gd name="connsiteX4" fmla="*/ 2018593 w 6050280"/>
                      <a:gd name="connsiteY4" fmla="*/ 0 h 2149792"/>
                      <a:gd name="connsiteX5" fmla="*/ 2508116 w 6050280"/>
                      <a:gd name="connsiteY5" fmla="*/ 0 h 2149792"/>
                      <a:gd name="connsiteX6" fmla="*/ 3179147 w 6050280"/>
                      <a:gd name="connsiteY6" fmla="*/ 0 h 2149792"/>
                      <a:gd name="connsiteX7" fmla="*/ 3608167 w 6050280"/>
                      <a:gd name="connsiteY7" fmla="*/ 0 h 2149792"/>
                      <a:gd name="connsiteX8" fmla="*/ 4279198 w 6050280"/>
                      <a:gd name="connsiteY8" fmla="*/ 0 h 2149792"/>
                      <a:gd name="connsiteX9" fmla="*/ 4950229 w 6050280"/>
                      <a:gd name="connsiteY9" fmla="*/ 0 h 2149792"/>
                      <a:gd name="connsiteX10" fmla="*/ 5500255 w 6050280"/>
                      <a:gd name="connsiteY10" fmla="*/ 0 h 2149792"/>
                      <a:gd name="connsiteX11" fmla="*/ 6050280 w 6050280"/>
                      <a:gd name="connsiteY11" fmla="*/ 0 h 2149792"/>
                      <a:gd name="connsiteX12" fmla="*/ 6050280 w 6050280"/>
                      <a:gd name="connsiteY12" fmla="*/ 515950 h 2149792"/>
                      <a:gd name="connsiteX13" fmla="*/ 6050280 w 6050280"/>
                      <a:gd name="connsiteY13" fmla="*/ 988904 h 2149792"/>
                      <a:gd name="connsiteX14" fmla="*/ 6050280 w 6050280"/>
                      <a:gd name="connsiteY14" fmla="*/ 1526352 h 2149792"/>
                      <a:gd name="connsiteX15" fmla="*/ 6050280 w 6050280"/>
                      <a:gd name="connsiteY15" fmla="*/ 2149792 h 2149792"/>
                      <a:gd name="connsiteX16" fmla="*/ 5500255 w 6050280"/>
                      <a:gd name="connsiteY16" fmla="*/ 2149792 h 2149792"/>
                      <a:gd name="connsiteX17" fmla="*/ 4829223 w 6050280"/>
                      <a:gd name="connsiteY17" fmla="*/ 2149792 h 2149792"/>
                      <a:gd name="connsiteX18" fmla="*/ 4279198 w 6050280"/>
                      <a:gd name="connsiteY18" fmla="*/ 2149792 h 2149792"/>
                      <a:gd name="connsiteX19" fmla="*/ 3910681 w 6050280"/>
                      <a:gd name="connsiteY19" fmla="*/ 2149792 h 2149792"/>
                      <a:gd name="connsiteX20" fmla="*/ 3481661 w 6050280"/>
                      <a:gd name="connsiteY20" fmla="*/ 2149792 h 2149792"/>
                      <a:gd name="connsiteX21" fmla="*/ 2810630 w 6050280"/>
                      <a:gd name="connsiteY21" fmla="*/ 2149792 h 2149792"/>
                      <a:gd name="connsiteX22" fmla="*/ 2260605 w 6050280"/>
                      <a:gd name="connsiteY22" fmla="*/ 2149792 h 2149792"/>
                      <a:gd name="connsiteX23" fmla="*/ 1831585 w 6050280"/>
                      <a:gd name="connsiteY23" fmla="*/ 2149792 h 2149792"/>
                      <a:gd name="connsiteX24" fmla="*/ 1281559 w 6050280"/>
                      <a:gd name="connsiteY24" fmla="*/ 2149792 h 2149792"/>
                      <a:gd name="connsiteX25" fmla="*/ 913042 w 6050280"/>
                      <a:gd name="connsiteY25" fmla="*/ 2149792 h 2149792"/>
                      <a:gd name="connsiteX26" fmla="*/ 544525 w 6050280"/>
                      <a:gd name="connsiteY26" fmla="*/ 2149792 h 2149792"/>
                      <a:gd name="connsiteX27" fmla="*/ 0 w 6050280"/>
                      <a:gd name="connsiteY27" fmla="*/ 2149792 h 2149792"/>
                      <a:gd name="connsiteX28" fmla="*/ 0 w 6050280"/>
                      <a:gd name="connsiteY28" fmla="*/ 1655340 h 2149792"/>
                      <a:gd name="connsiteX29" fmla="*/ 0 w 6050280"/>
                      <a:gd name="connsiteY29" fmla="*/ 1074896 h 2149792"/>
                      <a:gd name="connsiteX30" fmla="*/ 0 w 6050280"/>
                      <a:gd name="connsiteY30" fmla="*/ 558946 h 2149792"/>
                      <a:gd name="connsiteX31" fmla="*/ 0 w 6050280"/>
                      <a:gd name="connsiteY31" fmla="*/ 0 h 2149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050280" h="2149792" extrusionOk="0">
                        <a:moveTo>
                          <a:pt x="0" y="0"/>
                        </a:moveTo>
                        <a:cubicBezTo>
                          <a:pt x="141831" y="-38539"/>
                          <a:pt x="363573" y="10946"/>
                          <a:pt x="489523" y="0"/>
                        </a:cubicBezTo>
                        <a:cubicBezTo>
                          <a:pt x="615473" y="-10946"/>
                          <a:pt x="717117" y="13690"/>
                          <a:pt x="858040" y="0"/>
                        </a:cubicBezTo>
                        <a:cubicBezTo>
                          <a:pt x="998963" y="-13690"/>
                          <a:pt x="1346745" y="80386"/>
                          <a:pt x="1529071" y="0"/>
                        </a:cubicBezTo>
                        <a:cubicBezTo>
                          <a:pt x="1711397" y="-80386"/>
                          <a:pt x="1776935" y="57395"/>
                          <a:pt x="2018593" y="0"/>
                        </a:cubicBezTo>
                        <a:cubicBezTo>
                          <a:pt x="2260251" y="-57395"/>
                          <a:pt x="2391038" y="37376"/>
                          <a:pt x="2508116" y="0"/>
                        </a:cubicBezTo>
                        <a:cubicBezTo>
                          <a:pt x="2625194" y="-37376"/>
                          <a:pt x="2934526" y="34827"/>
                          <a:pt x="3179147" y="0"/>
                        </a:cubicBezTo>
                        <a:cubicBezTo>
                          <a:pt x="3423768" y="-34827"/>
                          <a:pt x="3490689" y="21975"/>
                          <a:pt x="3608167" y="0"/>
                        </a:cubicBezTo>
                        <a:cubicBezTo>
                          <a:pt x="3725645" y="-21975"/>
                          <a:pt x="4071538" y="76272"/>
                          <a:pt x="4279198" y="0"/>
                        </a:cubicBezTo>
                        <a:cubicBezTo>
                          <a:pt x="4486858" y="-76272"/>
                          <a:pt x="4798758" y="43700"/>
                          <a:pt x="4950229" y="0"/>
                        </a:cubicBezTo>
                        <a:cubicBezTo>
                          <a:pt x="5101700" y="-43700"/>
                          <a:pt x="5244861" y="18820"/>
                          <a:pt x="5500255" y="0"/>
                        </a:cubicBezTo>
                        <a:cubicBezTo>
                          <a:pt x="5755649" y="-18820"/>
                          <a:pt x="5785768" y="24291"/>
                          <a:pt x="6050280" y="0"/>
                        </a:cubicBezTo>
                        <a:cubicBezTo>
                          <a:pt x="6096296" y="246033"/>
                          <a:pt x="5989672" y="398695"/>
                          <a:pt x="6050280" y="515950"/>
                        </a:cubicBezTo>
                        <a:cubicBezTo>
                          <a:pt x="6110888" y="633205"/>
                          <a:pt x="6022208" y="767574"/>
                          <a:pt x="6050280" y="988904"/>
                        </a:cubicBezTo>
                        <a:cubicBezTo>
                          <a:pt x="6078352" y="1210234"/>
                          <a:pt x="6012638" y="1410710"/>
                          <a:pt x="6050280" y="1526352"/>
                        </a:cubicBezTo>
                        <a:cubicBezTo>
                          <a:pt x="6087922" y="1641994"/>
                          <a:pt x="6021322" y="2006926"/>
                          <a:pt x="6050280" y="2149792"/>
                        </a:cubicBezTo>
                        <a:cubicBezTo>
                          <a:pt x="5932300" y="2207032"/>
                          <a:pt x="5710958" y="2130028"/>
                          <a:pt x="5500255" y="2149792"/>
                        </a:cubicBezTo>
                        <a:cubicBezTo>
                          <a:pt x="5289552" y="2169556"/>
                          <a:pt x="5064769" y="2094150"/>
                          <a:pt x="4829223" y="2149792"/>
                        </a:cubicBezTo>
                        <a:cubicBezTo>
                          <a:pt x="4593677" y="2205434"/>
                          <a:pt x="4521588" y="2123842"/>
                          <a:pt x="4279198" y="2149792"/>
                        </a:cubicBezTo>
                        <a:cubicBezTo>
                          <a:pt x="4036809" y="2175742"/>
                          <a:pt x="4049245" y="2121095"/>
                          <a:pt x="3910681" y="2149792"/>
                        </a:cubicBezTo>
                        <a:cubicBezTo>
                          <a:pt x="3772117" y="2178489"/>
                          <a:pt x="3654064" y="2149183"/>
                          <a:pt x="3481661" y="2149792"/>
                        </a:cubicBezTo>
                        <a:cubicBezTo>
                          <a:pt x="3309258" y="2150401"/>
                          <a:pt x="2961436" y="2085343"/>
                          <a:pt x="2810630" y="2149792"/>
                        </a:cubicBezTo>
                        <a:cubicBezTo>
                          <a:pt x="2659824" y="2214241"/>
                          <a:pt x="2423875" y="2136368"/>
                          <a:pt x="2260605" y="2149792"/>
                        </a:cubicBezTo>
                        <a:cubicBezTo>
                          <a:pt x="2097335" y="2163216"/>
                          <a:pt x="1978630" y="2144553"/>
                          <a:pt x="1831585" y="2149792"/>
                        </a:cubicBezTo>
                        <a:cubicBezTo>
                          <a:pt x="1684540" y="2155031"/>
                          <a:pt x="1403400" y="2138675"/>
                          <a:pt x="1281559" y="2149792"/>
                        </a:cubicBezTo>
                        <a:cubicBezTo>
                          <a:pt x="1159718" y="2160909"/>
                          <a:pt x="1063504" y="2123334"/>
                          <a:pt x="913042" y="2149792"/>
                        </a:cubicBezTo>
                        <a:cubicBezTo>
                          <a:pt x="762580" y="2176250"/>
                          <a:pt x="683553" y="2107990"/>
                          <a:pt x="544525" y="2149792"/>
                        </a:cubicBezTo>
                        <a:cubicBezTo>
                          <a:pt x="405497" y="2191594"/>
                          <a:pt x="240870" y="2105859"/>
                          <a:pt x="0" y="2149792"/>
                        </a:cubicBezTo>
                        <a:cubicBezTo>
                          <a:pt x="-9066" y="2015587"/>
                          <a:pt x="22626" y="1785567"/>
                          <a:pt x="0" y="1655340"/>
                        </a:cubicBezTo>
                        <a:cubicBezTo>
                          <a:pt x="-22626" y="1525113"/>
                          <a:pt x="6243" y="1336676"/>
                          <a:pt x="0" y="1074896"/>
                        </a:cubicBezTo>
                        <a:cubicBezTo>
                          <a:pt x="-6243" y="813116"/>
                          <a:pt x="30695" y="686879"/>
                          <a:pt x="0" y="558946"/>
                        </a:cubicBezTo>
                        <a:cubicBezTo>
                          <a:pt x="-30695" y="431013"/>
                          <a:pt x="64882" y="1378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87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4AAE1F0-E4D8-4BC2-863F-C657E17CFD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62271"/>
                <a:ext cx="10515600" cy="112841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5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520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4AAE1F0-E4D8-4BC2-863F-C657E17CF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62271"/>
                <a:ext cx="10515600" cy="11284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7644BAC-132C-41AD-91F2-79EDBDD1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38" r="-1" b="-1"/>
          <a:stretch/>
        </p:blipFill>
        <p:spPr>
          <a:xfrm>
            <a:off x="452628" y="1690688"/>
            <a:ext cx="11283695" cy="47767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9D8BDC-021C-43E7-8A7F-010572CFF370}"/>
              </a:ext>
            </a:extLst>
          </p:cNvPr>
          <p:cNvSpPr/>
          <p:nvPr/>
        </p:nvSpPr>
        <p:spPr>
          <a:xfrm>
            <a:off x="981776" y="6156162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6FAC5-01FA-4BEC-90FC-1B46B57FBB4B}"/>
              </a:ext>
            </a:extLst>
          </p:cNvPr>
          <p:cNvSpPr txBox="1"/>
          <p:nvPr/>
        </p:nvSpPr>
        <p:spPr>
          <a:xfrm>
            <a:off x="952866" y="638003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F1C33-784D-4249-8DE6-D64CCDFB6F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21342" y="5707781"/>
            <a:ext cx="1" cy="4483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C83CB-7FC8-47BB-98A8-4FF3C3FE764B}"/>
              </a:ext>
            </a:extLst>
          </p:cNvPr>
          <p:cNvCxnSpPr>
            <a:cxnSpLocks/>
          </p:cNvCxnSpPr>
          <p:nvPr/>
        </p:nvCxnSpPr>
        <p:spPr>
          <a:xfrm flipH="1">
            <a:off x="668713" y="5765604"/>
            <a:ext cx="443108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34FEE8-50F3-4252-822C-EA9A063B60E0}"/>
              </a:ext>
            </a:extLst>
          </p:cNvPr>
          <p:cNvSpPr txBox="1"/>
          <p:nvPr/>
        </p:nvSpPr>
        <p:spPr>
          <a:xfrm>
            <a:off x="331761" y="54769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901EC-73F9-47AB-BEF4-D4CC93BE1192}"/>
              </a:ext>
            </a:extLst>
          </p:cNvPr>
          <p:cNvSpPr/>
          <p:nvPr/>
        </p:nvSpPr>
        <p:spPr>
          <a:xfrm>
            <a:off x="11031456" y="6100899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37B95-382D-49EA-9208-FABF696E7D0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1151977" y="5317545"/>
            <a:ext cx="19046" cy="7833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B36A3-C1F3-4E57-A575-A23C96423A6B}"/>
              </a:ext>
            </a:extLst>
          </p:cNvPr>
          <p:cNvSpPr txBox="1"/>
          <p:nvPr/>
        </p:nvSpPr>
        <p:spPr>
          <a:xfrm>
            <a:off x="11017786" y="630506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z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7BC471-5A36-4909-8AA6-ADE50B1F475F}"/>
              </a:ext>
            </a:extLst>
          </p:cNvPr>
          <p:cNvCxnSpPr>
            <a:cxnSpLocks/>
          </p:cNvCxnSpPr>
          <p:nvPr/>
        </p:nvCxnSpPr>
        <p:spPr>
          <a:xfrm flipH="1" flipV="1">
            <a:off x="695143" y="5272778"/>
            <a:ext cx="10491120" cy="544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5B671F-F5F2-4832-BAD2-685CF6232533}"/>
              </a:ext>
            </a:extLst>
          </p:cNvPr>
          <p:cNvSpPr txBox="1"/>
          <p:nvPr/>
        </p:nvSpPr>
        <p:spPr>
          <a:xfrm>
            <a:off x="365128" y="510269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3100DA-835D-4DBB-A5FF-CE3563A340B1}"/>
              </a:ext>
            </a:extLst>
          </p:cNvPr>
          <p:cNvSpPr/>
          <p:nvPr/>
        </p:nvSpPr>
        <p:spPr>
          <a:xfrm>
            <a:off x="10625235" y="6100899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E69D9-CB69-445A-A8C0-7CA266F4F88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764802" y="5201395"/>
            <a:ext cx="12551" cy="89950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0D6803-19FF-4557-95E3-C2EAA1D9205F}"/>
              </a:ext>
            </a:extLst>
          </p:cNvPr>
          <p:cNvSpPr txBox="1"/>
          <p:nvPr/>
        </p:nvSpPr>
        <p:spPr>
          <a:xfrm>
            <a:off x="10605722" y="630246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2F3A1C-0783-4768-AD2E-2B0429AB7F2A}"/>
              </a:ext>
            </a:extLst>
          </p:cNvPr>
          <p:cNvCxnSpPr>
            <a:cxnSpLocks/>
          </p:cNvCxnSpPr>
          <p:nvPr/>
        </p:nvCxnSpPr>
        <p:spPr>
          <a:xfrm flipH="1" flipV="1">
            <a:off x="695143" y="5149384"/>
            <a:ext cx="10069660" cy="5201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3C887-8240-489B-8496-D1810D7D81A5}"/>
              </a:ext>
            </a:extLst>
          </p:cNvPr>
          <p:cNvSpPr txBox="1"/>
          <p:nvPr/>
        </p:nvSpPr>
        <p:spPr>
          <a:xfrm>
            <a:off x="358034" y="487739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2C9C2F-DF23-41F7-A3A2-A887C1742B46}"/>
              </a:ext>
            </a:extLst>
          </p:cNvPr>
          <p:cNvSpPr/>
          <p:nvPr/>
        </p:nvSpPr>
        <p:spPr>
          <a:xfrm>
            <a:off x="1385309" y="6156162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EEA05-80F8-4CBB-B82B-1F64E49A0EAE}"/>
              </a:ext>
            </a:extLst>
          </p:cNvPr>
          <p:cNvSpPr txBox="1"/>
          <p:nvPr/>
        </p:nvSpPr>
        <p:spPr>
          <a:xfrm>
            <a:off x="1366191" y="640740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A2524-47E9-4888-A755-1058A11B020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24876" y="5028036"/>
            <a:ext cx="19702" cy="112812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46010E-FA0B-411A-801A-FB9F8BD988BD}"/>
              </a:ext>
            </a:extLst>
          </p:cNvPr>
          <p:cNvCxnSpPr>
            <a:cxnSpLocks/>
          </p:cNvCxnSpPr>
          <p:nvPr/>
        </p:nvCxnSpPr>
        <p:spPr>
          <a:xfrm flipH="1" flipV="1">
            <a:off x="715960" y="5021162"/>
            <a:ext cx="818707" cy="141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A27A67-1EA7-4D25-BDCD-B3C7614ABB27}"/>
              </a:ext>
            </a:extLst>
          </p:cNvPr>
          <p:cNvSpPr txBox="1"/>
          <p:nvPr/>
        </p:nvSpPr>
        <p:spPr>
          <a:xfrm>
            <a:off x="366811" y="4652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68BA966-47FA-4875-9A25-76BD5D07C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/>
      <p:bldP spid="18" grpId="0" animBg="1"/>
      <p:bldP spid="23" grpId="0"/>
      <p:bldP spid="26" grpId="0"/>
      <p:bldP spid="27" grpId="0" animBg="1"/>
      <p:bldP spid="31" grpId="0"/>
      <p:bldP spid="34" grpId="0"/>
      <p:bldP spid="35" grpId="0" animBg="1"/>
      <p:bldP spid="36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511-2325-4AC2-A02E-1DF293F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 - Example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8E08D5-A38E-4191-B5CD-8D89C8B7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D84F6-39C6-4D52-A66E-1E3EA15A3CE5}"/>
              </a:ext>
            </a:extLst>
          </p:cNvPr>
          <p:cNvSpPr txBox="1"/>
          <p:nvPr/>
        </p:nvSpPr>
        <p:spPr>
          <a:xfrm>
            <a:off x="2886075" y="1859340"/>
            <a:ext cx="581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hello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DCF1-4F5B-4DA4-8564-78AF204CCF9C}"/>
              </a:ext>
            </a:extLst>
          </p:cNvPr>
          <p:cNvSpPr txBox="1"/>
          <p:nvPr/>
        </p:nvSpPr>
        <p:spPr>
          <a:xfrm>
            <a:off x="2700968" y="4525538"/>
            <a:ext cx="6790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vowwr frmwl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D480A5F-84D4-4957-B51D-AC6D6AAC1798}"/>
              </a:ext>
            </a:extLst>
          </p:cNvPr>
          <p:cNvSpPr/>
          <p:nvPr/>
        </p:nvSpPr>
        <p:spPr>
          <a:xfrm>
            <a:off x="5351646" y="3349592"/>
            <a:ext cx="1097280" cy="1569660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87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02370-BB08-476A-9D7B-E6DA8A9D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Frågor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och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Svar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D26F35FE-BBF6-4D16-85FB-7C6576A9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5781" y="1655286"/>
            <a:ext cx="4095809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9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can big data turn into improved freight rates and better service levels  - Your Global Logistics Network">
            <a:extLst>
              <a:ext uri="{FF2B5EF4-FFF2-40B4-BE49-F238E27FC236}">
                <a16:creationId xmlns:a16="http://schemas.microsoft.com/office/drawing/2014/main" id="{167E4091-42D6-4B41-9E00-274F132E4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2925-EED3-445D-A55E-0384836B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3905250"/>
            <a:ext cx="9265771" cy="903335"/>
          </a:xfrm>
        </p:spPr>
        <p:txBody>
          <a:bodyPr>
            <a:normAutofit/>
          </a:bodyPr>
          <a:lstStyle/>
          <a:p>
            <a:r>
              <a:rPr lang="sv-SE" sz="4000" b="1" dirty="0"/>
              <a:t>Innehåll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0731-B9AB-4D9D-8C5A-5B5D6686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0"/>
            <a:ext cx="9565028" cy="1753429"/>
          </a:xfrm>
        </p:spPr>
        <p:txBody>
          <a:bodyPr>
            <a:normAutofit/>
          </a:bodyPr>
          <a:lstStyle/>
          <a:p>
            <a:r>
              <a:rPr lang="sv-SE" sz="2400" dirty="0"/>
              <a:t>Kryptering</a:t>
            </a:r>
          </a:p>
          <a:p>
            <a:r>
              <a:rPr lang="sv-SE" sz="2400" dirty="0"/>
              <a:t>Semifaktoriseringsfunktion</a:t>
            </a:r>
          </a:p>
          <a:p>
            <a:r>
              <a:rPr lang="sv-SE" sz="2400" dirty="0"/>
              <a:t>Krypteringsalgoritm med semifaktoriseringsfuntion</a:t>
            </a:r>
          </a:p>
        </p:txBody>
      </p:sp>
    </p:spTree>
    <p:extLst>
      <p:ext uri="{BB962C8B-B14F-4D97-AF65-F5344CB8AC3E}">
        <p14:creationId xmlns:p14="http://schemas.microsoft.com/office/powerpoint/2010/main" val="81119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sz="8000" b="1" dirty="0">
                <a:ln w="22225">
                  <a:solidFill>
                    <a:srgbClr val="FFFFFF"/>
                  </a:solidFill>
                </a:ln>
                <a:noFill/>
              </a:rPr>
              <a:t>Kryptering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3FF-8C33-4CDE-9AD9-B378C805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sv-SE" sz="2000" dirty="0">
                <a:solidFill>
                  <a:srgbClr val="FFFFFF"/>
                </a:solidFill>
              </a:rPr>
              <a:t>Avbildning</a:t>
            </a:r>
          </a:p>
          <a:p>
            <a:r>
              <a:rPr lang="sv-SE" sz="2000" dirty="0">
                <a:solidFill>
                  <a:srgbClr val="FFFFFF"/>
                </a:solidFill>
              </a:rPr>
              <a:t>Transposition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00F5281-A380-472B-91F9-99E047C7F13E}"/>
              </a:ext>
            </a:extLst>
          </p:cNvPr>
          <p:cNvSpPr txBox="1">
            <a:spLocks/>
          </p:cNvSpPr>
          <p:nvPr/>
        </p:nvSpPr>
        <p:spPr>
          <a:xfrm>
            <a:off x="2313979" y="4810550"/>
            <a:ext cx="6963371" cy="14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dirty="0">
                <a:solidFill>
                  <a:schemeClr val="tx1">
                    <a:lumMod val="65000"/>
                  </a:schemeClr>
                </a:solidFill>
              </a:rPr>
              <a:t>Semifaktoriseringsfunktion</a:t>
            </a:r>
          </a:p>
          <a:p>
            <a:r>
              <a:rPr lang="sv-SE" sz="2400" dirty="0">
                <a:solidFill>
                  <a:schemeClr val="tx1">
                    <a:lumMod val="65000"/>
                  </a:schemeClr>
                </a:solidFill>
              </a:rPr>
              <a:t>Krypteringsalgoritm med semifaktoriseringsfuntion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209D55-D340-4BB0-8B0F-98F6F115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572" y="2852737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34099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  <a:p>
            <a:pPr algn="ctr"/>
            <a:r>
              <a:rPr lang="sv-SE" sz="2400" dirty="0">
                <a:solidFill>
                  <a:schemeClr val="tx1"/>
                </a:solidFill>
              </a:rPr>
              <a:t>f(x)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46005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46005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1233487" y="4185076"/>
            <a:ext cx="78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0AB38-256F-42B6-B6A8-2833B3DE8D38}"/>
              </a:ext>
            </a:extLst>
          </p:cNvPr>
          <p:cNvSpPr txBox="1"/>
          <p:nvPr/>
        </p:nvSpPr>
        <p:spPr>
          <a:xfrm flipH="1">
            <a:off x="9829800" y="4202705"/>
            <a:ext cx="7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7110D-583C-41E9-8F35-82E792BBBF7B}"/>
              </a:ext>
            </a:extLst>
          </p:cNvPr>
          <p:cNvSpPr txBox="1"/>
          <p:nvPr/>
        </p:nvSpPr>
        <p:spPr>
          <a:xfrm>
            <a:off x="5257799" y="249180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i="1" dirty="0"/>
              <a:t>f(x) = x+3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52D9E1-9DFB-45D8-A49D-C1B078DA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Example - Caesars chiffer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5B2FC46-677F-476E-AB49-A553D4F8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21457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05DCB-AE56-487A-9DFA-8F9F5A1F028F}"/>
              </a:ext>
            </a:extLst>
          </p:cNvPr>
          <p:cNvGrpSpPr/>
          <p:nvPr/>
        </p:nvGrpSpPr>
        <p:grpSpPr>
          <a:xfrm>
            <a:off x="7439025" y="1764784"/>
            <a:ext cx="1295868" cy="4633615"/>
            <a:chOff x="8829675" y="596384"/>
            <a:chExt cx="1295868" cy="46336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2CBA5-38CE-47AC-A12E-06C1E3D2944D}"/>
                </a:ext>
              </a:extLst>
            </p:cNvPr>
            <p:cNvSpPr txBox="1"/>
            <p:nvPr/>
          </p:nvSpPr>
          <p:spPr>
            <a:xfrm>
              <a:off x="8829675" y="596384"/>
              <a:ext cx="1295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Mängd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0D4FD-371A-410C-9B16-04461F130B90}"/>
                </a:ext>
              </a:extLst>
            </p:cNvPr>
            <p:cNvSpPr txBox="1"/>
            <p:nvPr/>
          </p:nvSpPr>
          <p:spPr>
            <a:xfrm>
              <a:off x="9163050" y="111442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20893-B84C-436F-8BFE-1AA44AC080DD}"/>
                </a:ext>
              </a:extLst>
            </p:cNvPr>
            <p:cNvSpPr txBox="1"/>
            <p:nvPr/>
          </p:nvSpPr>
          <p:spPr>
            <a:xfrm>
              <a:off x="9053919" y="181927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82F96-CB0B-439D-8C98-F88D587A73A6}"/>
                </a:ext>
              </a:extLst>
            </p:cNvPr>
            <p:cNvSpPr txBox="1"/>
            <p:nvPr/>
          </p:nvSpPr>
          <p:spPr>
            <a:xfrm>
              <a:off x="9151619" y="2524125"/>
              <a:ext cx="57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5A6617-9D9C-44F6-AD61-D3FF65407110}"/>
                </a:ext>
              </a:extLst>
            </p:cNvPr>
            <p:cNvSpPr txBox="1"/>
            <p:nvPr/>
          </p:nvSpPr>
          <p:spPr>
            <a:xfrm>
              <a:off x="9163050" y="322897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089FD9-E589-4881-BD52-7629B1D05C81}"/>
                </a:ext>
              </a:extLst>
            </p:cNvPr>
            <p:cNvSpPr txBox="1"/>
            <p:nvPr/>
          </p:nvSpPr>
          <p:spPr>
            <a:xfrm>
              <a:off x="9163050" y="393382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594229-F767-4C9B-8160-B7F82CEE5BD0}"/>
                </a:ext>
              </a:extLst>
            </p:cNvPr>
            <p:cNvSpPr txBox="1"/>
            <p:nvPr/>
          </p:nvSpPr>
          <p:spPr>
            <a:xfrm>
              <a:off x="9029874" y="476833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179DF3-3630-4C1B-97B5-73DC9B033883}"/>
              </a:ext>
            </a:extLst>
          </p:cNvPr>
          <p:cNvGrpSpPr/>
          <p:nvPr/>
        </p:nvGrpSpPr>
        <p:grpSpPr>
          <a:xfrm>
            <a:off x="247650" y="1736209"/>
            <a:ext cx="1307089" cy="4662190"/>
            <a:chOff x="1638300" y="567809"/>
            <a:chExt cx="1307089" cy="46621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35310-D812-467F-A6D0-7FF2424CB7ED}"/>
                </a:ext>
              </a:extLst>
            </p:cNvPr>
            <p:cNvSpPr txBox="1"/>
            <p:nvPr/>
          </p:nvSpPr>
          <p:spPr>
            <a:xfrm>
              <a:off x="1638300" y="567809"/>
              <a:ext cx="130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Mängd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E6DA4-617F-4514-B696-66BCB09E1B52}"/>
                </a:ext>
              </a:extLst>
            </p:cNvPr>
            <p:cNvSpPr txBox="1"/>
            <p:nvPr/>
          </p:nvSpPr>
          <p:spPr>
            <a:xfrm>
              <a:off x="1866900" y="127635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E08BBF-64D4-4E6A-9DE3-60C026B70A7B}"/>
                </a:ext>
              </a:extLst>
            </p:cNvPr>
            <p:cNvSpPr txBox="1"/>
            <p:nvPr/>
          </p:nvSpPr>
          <p:spPr>
            <a:xfrm>
              <a:off x="1757769" y="198120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A96E58-7E2C-47D9-B2CD-69B732E1FFD7}"/>
                </a:ext>
              </a:extLst>
            </p:cNvPr>
            <p:cNvSpPr txBox="1"/>
            <p:nvPr/>
          </p:nvSpPr>
          <p:spPr>
            <a:xfrm>
              <a:off x="1855469" y="2686050"/>
              <a:ext cx="57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F1367F-F27D-4F83-B572-C53FBE47135C}"/>
                </a:ext>
              </a:extLst>
            </p:cNvPr>
            <p:cNvSpPr txBox="1"/>
            <p:nvPr/>
          </p:nvSpPr>
          <p:spPr>
            <a:xfrm>
              <a:off x="1866900" y="339090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349A73-EC2D-4B69-B298-E0E1031EE007}"/>
                </a:ext>
              </a:extLst>
            </p:cNvPr>
            <p:cNvSpPr txBox="1"/>
            <p:nvPr/>
          </p:nvSpPr>
          <p:spPr>
            <a:xfrm>
              <a:off x="1866900" y="409575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80526B-2455-4988-9D17-7F0FD3B74C60}"/>
                </a:ext>
              </a:extLst>
            </p:cNvPr>
            <p:cNvSpPr txBox="1"/>
            <p:nvPr/>
          </p:nvSpPr>
          <p:spPr>
            <a:xfrm>
              <a:off x="1733724" y="476833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...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0EC847-1DC2-43D6-8825-40B004BEB68C}"/>
              </a:ext>
            </a:extLst>
          </p:cNvPr>
          <p:cNvSpPr txBox="1"/>
          <p:nvPr/>
        </p:nvSpPr>
        <p:spPr>
          <a:xfrm>
            <a:off x="3208754" y="2045474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Chifferalgoritm: Caesar chiffer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C9EC1D-6AFB-47F8-A2E7-BB74B26883FE}"/>
              </a:ext>
            </a:extLst>
          </p:cNvPr>
          <p:cNvCxnSpPr>
            <a:cxnSpLocks/>
          </p:cNvCxnSpPr>
          <p:nvPr/>
        </p:nvCxnSpPr>
        <p:spPr>
          <a:xfrm>
            <a:off x="762118" y="2629416"/>
            <a:ext cx="6676907" cy="198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065EC-2D90-48C0-BCD3-2F2CD0C18CCC}"/>
              </a:ext>
            </a:extLst>
          </p:cNvPr>
          <p:cNvCxnSpPr>
            <a:cxnSpLocks/>
          </p:cNvCxnSpPr>
          <p:nvPr/>
        </p:nvCxnSpPr>
        <p:spPr>
          <a:xfrm>
            <a:off x="762118" y="3388499"/>
            <a:ext cx="6676907" cy="1910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DBC8A7-BF80-4985-B711-4EF2C77428B1}"/>
              </a:ext>
            </a:extLst>
          </p:cNvPr>
          <p:cNvCxnSpPr>
            <a:cxnSpLocks/>
          </p:cNvCxnSpPr>
          <p:nvPr/>
        </p:nvCxnSpPr>
        <p:spPr>
          <a:xfrm>
            <a:off x="762118" y="4073912"/>
            <a:ext cx="6191132" cy="1862822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DBE26D-61D1-4E95-9241-C98D6D6890F9}"/>
              </a:ext>
            </a:extLst>
          </p:cNvPr>
          <p:cNvCxnSpPr>
            <a:cxnSpLocks/>
          </p:cNvCxnSpPr>
          <p:nvPr/>
        </p:nvCxnSpPr>
        <p:spPr>
          <a:xfrm>
            <a:off x="808731" y="4801890"/>
            <a:ext cx="5393215" cy="1596509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A2485-F11F-44F5-8A6E-F11D8D2F6315}"/>
              </a:ext>
            </a:extLst>
          </p:cNvPr>
          <p:cNvCxnSpPr>
            <a:cxnSpLocks/>
          </p:cNvCxnSpPr>
          <p:nvPr/>
        </p:nvCxnSpPr>
        <p:spPr>
          <a:xfrm>
            <a:off x="808731" y="5505579"/>
            <a:ext cx="3182244" cy="892820"/>
          </a:xfrm>
          <a:prstGeom prst="line">
            <a:avLst/>
          </a:prstGeom>
          <a:ln w="38100">
            <a:solidFill>
              <a:schemeClr val="tx1"/>
            </a:solidFill>
            <a:tailEnd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D5C552-3986-48F9-9B33-4312E7762189}"/>
              </a:ext>
            </a:extLst>
          </p:cNvPr>
          <p:cNvCxnSpPr/>
          <p:nvPr/>
        </p:nvCxnSpPr>
        <p:spPr>
          <a:xfrm flipV="1">
            <a:off x="885825" y="2559050"/>
            <a:ext cx="6553200" cy="363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D97458-1B76-441C-8585-923FFA1DB0A4}"/>
              </a:ext>
            </a:extLst>
          </p:cNvPr>
          <p:cNvCxnSpPr>
            <a:cxnSpLocks/>
          </p:cNvCxnSpPr>
          <p:nvPr/>
        </p:nvCxnSpPr>
        <p:spPr>
          <a:xfrm flipV="1">
            <a:off x="2095500" y="3241934"/>
            <a:ext cx="5343525" cy="3064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itle 47">
            <a:extLst>
              <a:ext uri="{FF2B5EF4-FFF2-40B4-BE49-F238E27FC236}">
                <a16:creationId xmlns:a16="http://schemas.microsoft.com/office/drawing/2014/main" id="{0439DEC6-6264-4CBE-BF89-1BDCCED9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Example - Caesars chiffer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C0E4B-573A-4D70-B8A0-019C9083EC56}"/>
              </a:ext>
            </a:extLst>
          </p:cNvPr>
          <p:cNvSpPr txBox="1"/>
          <p:nvPr/>
        </p:nvSpPr>
        <p:spPr>
          <a:xfrm>
            <a:off x="9220200" y="2414806"/>
            <a:ext cx="22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hello world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2A38159-E083-48DC-BB0A-0A3DB862BF4A}"/>
              </a:ext>
            </a:extLst>
          </p:cNvPr>
          <p:cNvSpPr/>
          <p:nvPr/>
        </p:nvSpPr>
        <p:spPr>
          <a:xfrm>
            <a:off x="10144125" y="3241934"/>
            <a:ext cx="590550" cy="1074181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B071-8208-43DA-B78C-E2970DE639A0}"/>
              </a:ext>
            </a:extLst>
          </p:cNvPr>
          <p:cNvSpPr txBox="1"/>
          <p:nvPr/>
        </p:nvSpPr>
        <p:spPr>
          <a:xfrm>
            <a:off x="9220200" y="4397375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khoor zruog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A7E04974-9C52-4815-9136-3287340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FBE0D7-E4DB-4A3A-9F1A-E56709CB2763}"/>
              </a:ext>
            </a:extLst>
          </p:cNvPr>
          <p:cNvCxnSpPr>
            <a:cxnSpLocks/>
          </p:cNvCxnSpPr>
          <p:nvPr/>
        </p:nvCxnSpPr>
        <p:spPr>
          <a:xfrm flipV="1">
            <a:off x="3179953" y="3994498"/>
            <a:ext cx="4309231" cy="249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28003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39909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39909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318890" y="3268545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Oformatterad text order</a:t>
            </a:r>
            <a:endParaRPr lang="sv-S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26B8418-90BE-4761-853E-7BF8576C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sv-SE" dirty="0"/>
              <a:t>Transposition Example - Reversed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F963C-241D-4D76-8F87-F7A8BC2FFEEC}"/>
              </a:ext>
            </a:extLst>
          </p:cNvPr>
          <p:cNvSpPr txBox="1"/>
          <p:nvPr/>
        </p:nvSpPr>
        <p:spPr>
          <a:xfrm flipH="1">
            <a:off x="9829800" y="3499991"/>
            <a:ext cx="204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Krypterad text order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EACF38-0C2E-4C33-8308-EC7F8CA0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9DB5A-E41C-4BD3-882F-BB682D4EC592}"/>
              </a:ext>
            </a:extLst>
          </p:cNvPr>
          <p:cNvSpPr txBox="1"/>
          <p:nvPr/>
        </p:nvSpPr>
        <p:spPr>
          <a:xfrm>
            <a:off x="4495799" y="185436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i="1" dirty="0"/>
              <a:t>f(x) = text längd - x</a:t>
            </a:r>
          </a:p>
        </p:txBody>
      </p:sp>
    </p:spTree>
    <p:extLst>
      <p:ext uri="{BB962C8B-B14F-4D97-AF65-F5344CB8AC3E}">
        <p14:creationId xmlns:p14="http://schemas.microsoft.com/office/powerpoint/2010/main" val="5388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CD3B-8053-4C22-A143-C7E65914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Transposition Example – Reversed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DE84F-EA98-4A06-9925-1ABBE23FD81C}"/>
              </a:ext>
            </a:extLst>
          </p:cNvPr>
          <p:cNvSpPr txBox="1"/>
          <p:nvPr/>
        </p:nvSpPr>
        <p:spPr>
          <a:xfrm>
            <a:off x="2886075" y="1859340"/>
            <a:ext cx="581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hello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5E30C-2077-46AF-BE8B-B54558617E47}"/>
              </a:ext>
            </a:extLst>
          </p:cNvPr>
          <p:cNvSpPr txBox="1"/>
          <p:nvPr/>
        </p:nvSpPr>
        <p:spPr>
          <a:xfrm>
            <a:off x="7868016" y="4326315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722DE-60E5-432A-980D-146A23538A72}"/>
              </a:ext>
            </a:extLst>
          </p:cNvPr>
          <p:cNvSpPr txBox="1"/>
          <p:nvPr/>
        </p:nvSpPr>
        <p:spPr>
          <a:xfrm>
            <a:off x="7191741" y="4335840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7EBB7-53B7-450B-A21F-BE251B3280C9}"/>
              </a:ext>
            </a:extLst>
          </p:cNvPr>
          <p:cNvSpPr txBox="1"/>
          <p:nvPr/>
        </p:nvSpPr>
        <p:spPr>
          <a:xfrm>
            <a:off x="6857141" y="4345365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2CB85-EEC1-4345-A94E-20BEBA55688E}"/>
              </a:ext>
            </a:extLst>
          </p:cNvPr>
          <p:cNvSpPr txBox="1"/>
          <p:nvPr/>
        </p:nvSpPr>
        <p:spPr>
          <a:xfrm>
            <a:off x="6429741" y="4345365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E7B6-5D64-4414-90FA-1F1C791EF96F}"/>
              </a:ext>
            </a:extLst>
          </p:cNvPr>
          <p:cNvSpPr txBox="1"/>
          <p:nvPr/>
        </p:nvSpPr>
        <p:spPr>
          <a:xfrm>
            <a:off x="5705856" y="4366380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642C0-FBE5-4DF8-B910-EF4453306754}"/>
              </a:ext>
            </a:extLst>
          </p:cNvPr>
          <p:cNvSpPr txBox="1"/>
          <p:nvPr/>
        </p:nvSpPr>
        <p:spPr>
          <a:xfrm>
            <a:off x="4488260" y="4337805"/>
            <a:ext cx="106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BCE39-7D5D-40EC-8A61-15633CEE1B23}"/>
              </a:ext>
            </a:extLst>
          </p:cNvPr>
          <p:cNvSpPr txBox="1"/>
          <p:nvPr/>
        </p:nvSpPr>
        <p:spPr>
          <a:xfrm>
            <a:off x="3851704" y="4337805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A93C9-A9AB-42DE-AA7D-F010E59DE937}"/>
              </a:ext>
            </a:extLst>
          </p:cNvPr>
          <p:cNvSpPr txBox="1"/>
          <p:nvPr/>
        </p:nvSpPr>
        <p:spPr>
          <a:xfrm>
            <a:off x="3502033" y="4366380"/>
            <a:ext cx="61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03297-9C7A-4B46-8AB7-E7CFB0BE6CCD}"/>
              </a:ext>
            </a:extLst>
          </p:cNvPr>
          <p:cNvSpPr txBox="1"/>
          <p:nvPr/>
        </p:nvSpPr>
        <p:spPr>
          <a:xfrm>
            <a:off x="3264622" y="4370310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51DF4-117E-4714-9C39-589A1FD1B781}"/>
              </a:ext>
            </a:extLst>
          </p:cNvPr>
          <p:cNvSpPr txBox="1"/>
          <p:nvPr/>
        </p:nvSpPr>
        <p:spPr>
          <a:xfrm>
            <a:off x="2675442" y="4392990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111E2-5CB3-4D66-A2F9-A89FB303A85D}"/>
              </a:ext>
            </a:extLst>
          </p:cNvPr>
          <p:cNvCxnSpPr/>
          <p:nvPr/>
        </p:nvCxnSpPr>
        <p:spPr>
          <a:xfrm>
            <a:off x="3390900" y="3429000"/>
            <a:ext cx="4597854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95FB8-D13C-4D68-B023-DD22E5C0B3AE}"/>
              </a:ext>
            </a:extLst>
          </p:cNvPr>
          <p:cNvCxnSpPr>
            <a:cxnSpLocks/>
          </p:cNvCxnSpPr>
          <p:nvPr/>
        </p:nvCxnSpPr>
        <p:spPr>
          <a:xfrm>
            <a:off x="3968525" y="3144033"/>
            <a:ext cx="3621722" cy="1636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3424901-3F27-4D2F-ABF8-4D70EF57E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7" y="1065862"/>
            <a:ext cx="6681598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sz="4000" b="1" dirty="0">
                <a:ln w="22225">
                  <a:solidFill>
                    <a:srgbClr val="FFFFFF"/>
                  </a:solidFill>
                </a:ln>
                <a:noFill/>
              </a:rPr>
              <a:t>Semifaktoriseringsfunktion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00F5281-A380-472B-91F9-99E047C7F13E}"/>
              </a:ext>
            </a:extLst>
          </p:cNvPr>
          <p:cNvSpPr txBox="1">
            <a:spLocks/>
          </p:cNvSpPr>
          <p:nvPr/>
        </p:nvSpPr>
        <p:spPr>
          <a:xfrm>
            <a:off x="1123577" y="4535777"/>
            <a:ext cx="6858373" cy="14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Krypteringsalgoritm med semifaktoriseringsfuntion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16E96-9513-4696-9330-56E3D1CD8698}"/>
              </a:ext>
            </a:extLst>
          </p:cNvPr>
          <p:cNvSpPr txBox="1">
            <a:spLocks/>
          </p:cNvSpPr>
          <p:nvPr/>
        </p:nvSpPr>
        <p:spPr>
          <a:xfrm>
            <a:off x="1236546" y="2286000"/>
            <a:ext cx="4738047" cy="61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sv-SE" sz="2400" dirty="0">
                <a:solidFill>
                  <a:prstClr val="white">
                    <a:lumMod val="65000"/>
                  </a:prstClr>
                </a:solidFill>
              </a:rPr>
              <a:t>Kryptering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E6FC91-190A-4153-B83B-A3BE3B240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4" y="2905382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E5BE-0232-4246-8824-B6EE2E04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Semifaktoriseringsfunktion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131AE-367F-407B-A2F4-1ABF45490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En ny funktion beskrivande 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sv-SE" dirty="0"/>
                  <a:t>, den kan också skrivas 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Funktionen ger en linje som ser ut som linje av faktoriseringsfunktion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131AE-367F-407B-A2F4-1ABF4549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3A06A74-ED7C-4981-8270-C27BCFA6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306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Den nya krypteringalgoritm</vt:lpstr>
      <vt:lpstr>Innehåll</vt:lpstr>
      <vt:lpstr>Kryptering</vt:lpstr>
      <vt:lpstr>Avbildning Example - Caesars chiffer</vt:lpstr>
      <vt:lpstr>Avbildning Example - Caesars chiffer</vt:lpstr>
      <vt:lpstr>Transposition Example - Reversed</vt:lpstr>
      <vt:lpstr>Transposition Example – Reversed</vt:lpstr>
      <vt:lpstr>Semifaktoriseringsfunktion</vt:lpstr>
      <vt:lpstr>Semifaktoriseringsfunktion</vt:lpstr>
      <vt:lpstr>〖f(x)=(x^x)〗^a</vt:lpstr>
      <vt:lpstr>〖f(x)=x〗^b</vt:lpstr>
      <vt:lpstr>Semi-faktoriseringsfunktion 〖f(x)=(x^x)〗^a∗x^b</vt:lpstr>
      <vt:lpstr>Krypteringsalgoritm med semifaktoriseringsfuntion </vt:lpstr>
      <vt:lpstr>Krypteringsalgoritm med semifaktoriseringsfuntion</vt:lpstr>
      <vt:lpstr>Krypteringsalgoritm med semifaktoriseringsfuntion</vt:lpstr>
      <vt:lpstr>f(x)=x^((-x+1))</vt:lpstr>
      <vt:lpstr>Krypteringsalgoritm med semifaktoriseringsfuntion - Example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nya krypteringalgoritm</dc:title>
  <dc:creator>Sanders Wang</dc:creator>
  <cp:lastModifiedBy>Mo Wang (elev)</cp:lastModifiedBy>
  <cp:revision>35</cp:revision>
  <dcterms:created xsi:type="dcterms:W3CDTF">2020-11-28T12:52:13Z</dcterms:created>
  <dcterms:modified xsi:type="dcterms:W3CDTF">2020-12-09T10:58:53Z</dcterms:modified>
</cp:coreProperties>
</file>