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69" r:id="rId4"/>
    <p:sldId id="262" r:id="rId5"/>
    <p:sldId id="285" r:id="rId6"/>
    <p:sldId id="278" r:id="rId7"/>
    <p:sldId id="259" r:id="rId8"/>
    <p:sldId id="260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72" r:id="rId19"/>
    <p:sldId id="273" r:id="rId20"/>
    <p:sldId id="279" r:id="rId21"/>
    <p:sldId id="281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A47860-B5B6-4EAB-B4FF-2BF62A87FC02}">
  <a:tblStyle styleId="{D6A47860-B5B6-4EAB-B4FF-2BF62A87FC02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39" d="100"/>
          <a:sy n="139" d="100"/>
        </p:scale>
        <p:origin x="17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3225" y="-6600"/>
            <a:ext cx="7076050" cy="5160000"/>
          </a:xfrm>
          <a:custGeom>
            <a:avLst/>
            <a:gdLst/>
            <a:ahLst/>
            <a:cxnLst/>
            <a:rect l="0" t="0" r="0" b="0"/>
            <a:pathLst>
              <a:path w="283042" h="206400" extrusionOk="0">
                <a:moveTo>
                  <a:pt x="83248" y="0"/>
                </a:moveTo>
                <a:lnTo>
                  <a:pt x="0" y="0"/>
                </a:lnTo>
                <a:lnTo>
                  <a:pt x="0" y="206400"/>
                </a:lnTo>
                <a:lnTo>
                  <a:pt x="283042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57200" y="3363425"/>
            <a:ext cx="38505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otally 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  <p:sp>
        <p:nvSpPr>
          <p:cNvPr id="58" name="Shape 58"/>
          <p:cNvSpPr/>
          <p:nvPr/>
        </p:nvSpPr>
        <p:spPr>
          <a:xfrm>
            <a:off x="75" y="75"/>
            <a:ext cx="9144000" cy="5143500"/>
          </a:xfrm>
          <a:prstGeom prst="rect">
            <a:avLst/>
          </a:prstGeom>
          <a:solidFill>
            <a:srgbClr val="212539">
              <a:alpha val="64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-13225" y="-6600"/>
            <a:ext cx="7076050" cy="5160000"/>
          </a:xfrm>
          <a:custGeom>
            <a:avLst/>
            <a:gdLst/>
            <a:ahLst/>
            <a:cxnLst/>
            <a:rect l="0" t="0" r="0" b="0"/>
            <a:pathLst>
              <a:path w="283042" h="206400" extrusionOk="0">
                <a:moveTo>
                  <a:pt x="83248" y="0"/>
                </a:moveTo>
                <a:lnTo>
                  <a:pt x="0" y="0"/>
                </a:lnTo>
                <a:lnTo>
                  <a:pt x="0" y="206400"/>
                </a:lnTo>
                <a:lnTo>
                  <a:pt x="283042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457200" y="2965525"/>
            <a:ext cx="3374700" cy="1007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457200" y="4056927"/>
            <a:ext cx="3374700" cy="68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Raleway"/>
              <a:buNone/>
              <a:defRPr sz="1100"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SzPct val="100000"/>
              <a:buFont typeface="Raleway"/>
              <a:buNone/>
              <a:defRPr sz="11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SzPct val="100000"/>
              <a:buFont typeface="Raleway"/>
              <a:buNone/>
              <a:defRPr sz="11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SzPct val="100000"/>
              <a:buFont typeface="Raleway"/>
              <a:buNone/>
              <a:defRPr sz="11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SzPct val="100000"/>
              <a:buFont typeface="Raleway"/>
              <a:buNone/>
              <a:defRPr sz="11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SzPct val="100000"/>
              <a:buFont typeface="Raleway"/>
              <a:buNone/>
              <a:defRPr sz="11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SzPct val="100000"/>
              <a:buFont typeface="Raleway"/>
              <a:buNone/>
              <a:defRPr sz="11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SzPct val="100000"/>
              <a:buFont typeface="Raleway"/>
              <a:buNone/>
              <a:defRPr sz="11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SzPct val="100000"/>
              <a:buFont typeface="Raleway"/>
              <a:buNone/>
              <a:defRPr sz="11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flipH="1">
            <a:off x="667309" y="-6600"/>
            <a:ext cx="8476700" cy="5153400"/>
          </a:xfrm>
          <a:custGeom>
            <a:avLst/>
            <a:gdLst/>
            <a:ahLst/>
            <a:cxnLst/>
            <a:rect l="0" t="0" r="0" b="0"/>
            <a:pathLst>
              <a:path w="339068" h="206136" extrusionOk="0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19" name="Shape 19"/>
          <p:cNvSpPr/>
          <p:nvPr/>
        </p:nvSpPr>
        <p:spPr>
          <a:xfrm>
            <a:off x="0" y="-6600"/>
            <a:ext cx="8476700" cy="5153400"/>
          </a:xfrm>
          <a:custGeom>
            <a:avLst/>
            <a:gdLst/>
            <a:ahLst/>
            <a:cxnLst/>
            <a:rect l="0" t="0" r="0" b="0"/>
            <a:pathLst>
              <a:path w="339068" h="206136" extrusionOk="0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2576800" y="832475"/>
            <a:ext cx="3990600" cy="3841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2400"/>
            </a:lvl1pPr>
            <a:lvl2pPr lvl="1" algn="ctr" rtl="0">
              <a:spcBef>
                <a:spcPts val="0"/>
              </a:spcBef>
              <a:buSzPct val="100000"/>
              <a:defRPr sz="2400"/>
            </a:lvl2pPr>
            <a:lvl3pPr lvl="2" algn="ctr" rtl="0">
              <a:spcBef>
                <a:spcPts val="0"/>
              </a:spcBef>
              <a:buSzPct val="100000"/>
              <a:defRPr sz="2400"/>
            </a:lvl3pPr>
            <a:lvl4pPr lvl="3" algn="ctr" rtl="0">
              <a:spcBef>
                <a:spcPts val="0"/>
              </a:spcBef>
              <a:buSzPct val="100000"/>
              <a:defRPr sz="2400"/>
            </a:lvl4pPr>
            <a:lvl5pPr lvl="4" algn="ctr" rtl="0">
              <a:spcBef>
                <a:spcPts val="0"/>
              </a:spcBef>
              <a:buSzPct val="100000"/>
              <a:defRPr sz="2400"/>
            </a:lvl5pPr>
            <a:lvl6pPr lvl="5" algn="ctr" rtl="0">
              <a:spcBef>
                <a:spcPts val="0"/>
              </a:spcBef>
              <a:buSzPct val="100000"/>
              <a:defRPr sz="2400"/>
            </a:lvl6pPr>
            <a:lvl7pPr lvl="6" algn="ctr" rtl="0">
              <a:spcBef>
                <a:spcPts val="0"/>
              </a:spcBef>
              <a:buSzPct val="100000"/>
              <a:defRPr sz="2400"/>
            </a:lvl7pPr>
            <a:lvl8pPr lvl="7" algn="ctr" rtl="0">
              <a:spcBef>
                <a:spcPts val="0"/>
              </a:spcBef>
              <a:buSzPct val="100000"/>
              <a:defRPr sz="2400"/>
            </a:lvl8pPr>
            <a:lvl9pPr lvl="8" algn="ctr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21" name="Shape 21"/>
          <p:cNvSpPr txBox="1"/>
          <p:nvPr/>
        </p:nvSpPr>
        <p:spPr>
          <a:xfrm>
            <a:off x="3593400" y="-6599"/>
            <a:ext cx="1957200" cy="101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4297650" y="4673650"/>
            <a:ext cx="548700" cy="24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-6600"/>
            <a:ext cx="8476700" cy="5153400"/>
          </a:xfrm>
          <a:custGeom>
            <a:avLst/>
            <a:gdLst/>
            <a:ahLst/>
            <a:cxnLst/>
            <a:rect l="0" t="0" r="0" b="0"/>
            <a:pathLst>
              <a:path w="339068" h="206136" extrusionOk="0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715122"/>
            <a:ext cx="4762200" cy="2736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-6600"/>
            <a:ext cx="8476700" cy="5153400"/>
          </a:xfrm>
          <a:custGeom>
            <a:avLst/>
            <a:gdLst/>
            <a:ahLst/>
            <a:cxnLst/>
            <a:rect l="0" t="0" r="0" b="0"/>
            <a:pathLst>
              <a:path w="339068" h="206136" extrusionOk="0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711200"/>
            <a:ext cx="2276400" cy="2748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2870547" y="1711200"/>
            <a:ext cx="2276399" cy="2748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0" y="-6600"/>
            <a:ext cx="8476700" cy="5153400"/>
          </a:xfrm>
          <a:custGeom>
            <a:avLst/>
            <a:gdLst/>
            <a:ahLst/>
            <a:cxnLst/>
            <a:rect l="0" t="0" r="0" b="0"/>
            <a:pathLst>
              <a:path w="339068" h="206136" extrusionOk="0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711200"/>
            <a:ext cx="1507200" cy="2748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000"/>
            </a:lvl1pPr>
            <a:lvl2pPr lvl="1" rtl="0">
              <a:spcBef>
                <a:spcPts val="0"/>
              </a:spcBef>
              <a:buSzPct val="100000"/>
              <a:defRPr sz="1000"/>
            </a:lvl2pPr>
            <a:lvl3pPr lvl="2" rtl="0">
              <a:spcBef>
                <a:spcPts val="0"/>
              </a:spcBef>
              <a:buSzPct val="100000"/>
              <a:defRPr sz="1000"/>
            </a:lvl3pPr>
            <a:lvl4pPr lvl="3" rtl="0">
              <a:spcBef>
                <a:spcPts val="0"/>
              </a:spcBef>
              <a:buSzPct val="100000"/>
              <a:defRPr sz="1000"/>
            </a:lvl4pPr>
            <a:lvl5pPr lvl="4" rtl="0">
              <a:spcBef>
                <a:spcPts val="0"/>
              </a:spcBef>
              <a:buSzPct val="100000"/>
              <a:defRPr sz="1000"/>
            </a:lvl5pPr>
            <a:lvl6pPr lvl="5" rtl="0">
              <a:spcBef>
                <a:spcPts val="0"/>
              </a:spcBef>
              <a:buSzPct val="100000"/>
              <a:defRPr sz="1000"/>
            </a:lvl6pPr>
            <a:lvl7pPr lvl="6" rtl="0">
              <a:spcBef>
                <a:spcPts val="0"/>
              </a:spcBef>
              <a:buSzPct val="100000"/>
              <a:defRPr sz="1000"/>
            </a:lvl7pPr>
            <a:lvl8pPr lvl="7" rtl="0">
              <a:spcBef>
                <a:spcPts val="0"/>
              </a:spcBef>
              <a:buSzPct val="100000"/>
              <a:defRPr sz="1000"/>
            </a:lvl8pPr>
            <a:lvl9pPr lvl="8" rtl="0">
              <a:spcBef>
                <a:spcPts val="0"/>
              </a:spcBef>
              <a:buSzPct val="100000"/>
              <a:defRPr sz="10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2041748" y="1711200"/>
            <a:ext cx="1507200" cy="2748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000"/>
            </a:lvl1pPr>
            <a:lvl2pPr lvl="1" rtl="0">
              <a:spcBef>
                <a:spcPts val="0"/>
              </a:spcBef>
              <a:buSzPct val="100000"/>
              <a:defRPr sz="1000"/>
            </a:lvl2pPr>
            <a:lvl3pPr lvl="2" rtl="0">
              <a:spcBef>
                <a:spcPts val="0"/>
              </a:spcBef>
              <a:buSzPct val="100000"/>
              <a:defRPr sz="1000"/>
            </a:lvl3pPr>
            <a:lvl4pPr lvl="3" rtl="0">
              <a:spcBef>
                <a:spcPts val="0"/>
              </a:spcBef>
              <a:buSzPct val="100000"/>
              <a:defRPr sz="1000"/>
            </a:lvl4pPr>
            <a:lvl5pPr lvl="4" rtl="0">
              <a:spcBef>
                <a:spcPts val="0"/>
              </a:spcBef>
              <a:buSzPct val="100000"/>
              <a:defRPr sz="1000"/>
            </a:lvl5pPr>
            <a:lvl6pPr lvl="5" rtl="0">
              <a:spcBef>
                <a:spcPts val="0"/>
              </a:spcBef>
              <a:buSzPct val="100000"/>
              <a:defRPr sz="1000"/>
            </a:lvl6pPr>
            <a:lvl7pPr lvl="6" rtl="0">
              <a:spcBef>
                <a:spcPts val="0"/>
              </a:spcBef>
              <a:buSzPct val="100000"/>
              <a:defRPr sz="1000"/>
            </a:lvl7pPr>
            <a:lvl8pPr lvl="7" rtl="0">
              <a:spcBef>
                <a:spcPts val="0"/>
              </a:spcBef>
              <a:buSzPct val="100000"/>
              <a:defRPr sz="1000"/>
            </a:lvl8pPr>
            <a:lvl9pPr lvl="8" rtl="0">
              <a:spcBef>
                <a:spcPts val="0"/>
              </a:spcBef>
              <a:buSzPct val="100000"/>
              <a:defRPr sz="10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3626297" y="1711200"/>
            <a:ext cx="1507200" cy="2748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000"/>
            </a:lvl1pPr>
            <a:lvl2pPr lvl="1" rtl="0">
              <a:spcBef>
                <a:spcPts val="0"/>
              </a:spcBef>
              <a:buSzPct val="100000"/>
              <a:defRPr sz="1000"/>
            </a:lvl2pPr>
            <a:lvl3pPr lvl="2" rtl="0">
              <a:spcBef>
                <a:spcPts val="0"/>
              </a:spcBef>
              <a:buSzPct val="100000"/>
              <a:defRPr sz="1000"/>
            </a:lvl3pPr>
            <a:lvl4pPr lvl="3" rtl="0">
              <a:spcBef>
                <a:spcPts val="0"/>
              </a:spcBef>
              <a:buSzPct val="100000"/>
              <a:defRPr sz="1000"/>
            </a:lvl4pPr>
            <a:lvl5pPr lvl="4" rtl="0">
              <a:spcBef>
                <a:spcPts val="0"/>
              </a:spcBef>
              <a:buSzPct val="100000"/>
              <a:defRPr sz="1000"/>
            </a:lvl5pPr>
            <a:lvl6pPr lvl="5" rtl="0">
              <a:spcBef>
                <a:spcPts val="0"/>
              </a:spcBef>
              <a:buSzPct val="100000"/>
              <a:defRPr sz="1000"/>
            </a:lvl6pPr>
            <a:lvl7pPr lvl="6" rtl="0">
              <a:spcBef>
                <a:spcPts val="0"/>
              </a:spcBef>
              <a:buSzPct val="100000"/>
              <a:defRPr sz="1000"/>
            </a:lvl7pPr>
            <a:lvl8pPr lvl="7" rtl="0">
              <a:spcBef>
                <a:spcPts val="0"/>
              </a:spcBef>
              <a:buSzPct val="100000"/>
              <a:defRPr sz="1000"/>
            </a:lvl8pPr>
            <a:lvl9pPr lvl="8" rtl="0">
              <a:spcBef>
                <a:spcPts val="0"/>
              </a:spcBef>
              <a:buSzPct val="100000"/>
              <a:defRPr sz="1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-6600"/>
            <a:ext cx="8476700" cy="5153400"/>
          </a:xfrm>
          <a:custGeom>
            <a:avLst/>
            <a:gdLst/>
            <a:ahLst/>
            <a:cxnLst/>
            <a:rect l="0" t="0" r="0" b="0"/>
            <a:pathLst>
              <a:path w="339068" h="206136" extrusionOk="0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-13225" y="-6600"/>
            <a:ext cx="7076050" cy="5160000"/>
          </a:xfrm>
          <a:custGeom>
            <a:avLst/>
            <a:gdLst/>
            <a:ahLst/>
            <a:cxnLst/>
            <a:rect l="0" t="0" r="0" b="0"/>
            <a:pathLst>
              <a:path w="283042" h="206400" extrusionOk="0">
                <a:moveTo>
                  <a:pt x="83248" y="0"/>
                </a:moveTo>
                <a:lnTo>
                  <a:pt x="0" y="0"/>
                </a:lnTo>
                <a:lnTo>
                  <a:pt x="0" y="206400"/>
                </a:lnTo>
                <a:lnTo>
                  <a:pt x="283042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ross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 flipH="1">
            <a:off x="667309" y="-6600"/>
            <a:ext cx="8476700" cy="5153400"/>
          </a:xfrm>
          <a:custGeom>
            <a:avLst/>
            <a:gdLst/>
            <a:ahLst/>
            <a:cxnLst/>
            <a:rect l="0" t="0" r="0" b="0"/>
            <a:pathLst>
              <a:path w="339068" h="206136" extrusionOk="0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54" name="Shape 54"/>
          <p:cNvSpPr/>
          <p:nvPr/>
        </p:nvSpPr>
        <p:spPr>
          <a:xfrm>
            <a:off x="0" y="-6600"/>
            <a:ext cx="8476700" cy="5153400"/>
          </a:xfrm>
          <a:custGeom>
            <a:avLst/>
            <a:gdLst/>
            <a:ahLst/>
            <a:cxnLst/>
            <a:rect l="0" t="0" r="0" b="0"/>
            <a:pathLst>
              <a:path w="339068" h="206136" extrusionOk="0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A5A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715122"/>
            <a:ext cx="4762200" cy="273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Font typeface="Varela"/>
              <a:buChar char="╺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0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‹nr.›</a:t>
            </a:fld>
            <a:endParaRPr lang="en" sz="1000" b="1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hyperlink" Target="#slide=id.g35ed75ccf_0141"/><Relationship Id="rId5" Type="http://schemas.openxmlformats.org/officeDocument/2006/relationships/hyperlink" Target="http://www.slidescarnival.com/help-use-presentation-template" TargetMode="External"/><Relationship Id="rId6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4" Type="http://schemas.openxmlformats.org/officeDocument/2006/relationships/hyperlink" Target="mailto:marko.ylikulju@student.ap.be" TargetMode="Externa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hyperlink" Target="http://unsplash.com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hyperlink" Target="http://localhost:8080/" TargetMode="External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457199" y="3509729"/>
            <a:ext cx="5207431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BE" sz="6600" dirty="0" smtClean="0"/>
              <a:t>FinHeartBel</a:t>
            </a:r>
            <a:endParaRPr lang="en" sz="6600" dirty="0"/>
          </a:p>
        </p:txBody>
      </p:sp>
      <p:sp>
        <p:nvSpPr>
          <p:cNvPr id="2" name="Tekstvak 1"/>
          <p:cNvSpPr txBox="1"/>
          <p:nvPr/>
        </p:nvSpPr>
        <p:spPr>
          <a:xfrm>
            <a:off x="3310127" y="4669529"/>
            <a:ext cx="4251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</a:rPr>
              <a:t>Marko, Nathan &amp; Mo</a:t>
            </a:r>
            <a:endParaRPr lang="nl-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57200" y="1711200"/>
            <a:ext cx="2276400" cy="27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2"/>
          </p:nvPr>
        </p:nvSpPr>
        <p:spPr>
          <a:xfrm>
            <a:off x="2870547" y="1711200"/>
            <a:ext cx="2276399" cy="27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457200" y="1711200"/>
            <a:ext cx="1507200" cy="27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2041748" y="1711200"/>
            <a:ext cx="1507200" cy="27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3"/>
          </p:nvPr>
        </p:nvSpPr>
        <p:spPr>
          <a:xfrm>
            <a:off x="3626297" y="1711200"/>
            <a:ext cx="1507200" cy="27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 idx="4294967295"/>
          </p:nvPr>
        </p:nvSpPr>
        <p:spPr>
          <a:xfrm>
            <a:off x="457200" y="1670675"/>
            <a:ext cx="2383800" cy="629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4294967295"/>
          </p:nvPr>
        </p:nvSpPr>
        <p:spPr>
          <a:xfrm>
            <a:off x="457200" y="2400925"/>
            <a:ext cx="2383800" cy="174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sp>
        <p:nvSpPr>
          <p:cNvPr id="148" name="Shape 148"/>
          <p:cNvSpPr txBox="1">
            <a:spLocks noGrp="1"/>
          </p:cNvSpPr>
          <p:nvPr>
            <p:ph type="title" idx="4294967295"/>
          </p:nvPr>
        </p:nvSpPr>
        <p:spPr>
          <a:xfrm>
            <a:off x="457200" y="405900"/>
            <a:ext cx="23838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WANT BIG IMPACT?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USE BIG 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54" name="Shape 154"/>
          <p:cNvSpPr/>
          <p:nvPr/>
        </p:nvSpPr>
        <p:spPr>
          <a:xfrm>
            <a:off x="1197517" y="2966900"/>
            <a:ext cx="1772400" cy="1772400"/>
          </a:xfrm>
          <a:prstGeom prst="ellipse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Gray</a:t>
            </a:r>
          </a:p>
        </p:txBody>
      </p:sp>
      <p:sp>
        <p:nvSpPr>
          <p:cNvPr id="155" name="Shape 155"/>
          <p:cNvSpPr/>
          <p:nvPr/>
        </p:nvSpPr>
        <p:spPr>
          <a:xfrm>
            <a:off x="457200" y="1730550"/>
            <a:ext cx="1772400" cy="1772400"/>
          </a:xfrm>
          <a:prstGeom prst="ellipse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White</a:t>
            </a:r>
          </a:p>
        </p:txBody>
      </p:sp>
      <p:sp>
        <p:nvSpPr>
          <p:cNvPr id="156" name="Shape 156"/>
          <p:cNvSpPr/>
          <p:nvPr/>
        </p:nvSpPr>
        <p:spPr>
          <a:xfrm>
            <a:off x="1931500" y="1730550"/>
            <a:ext cx="1772400" cy="1772400"/>
          </a:xfrm>
          <a:prstGeom prst="ellipse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Black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63" name="Shape 163"/>
          <p:cNvGraphicFramePr/>
          <p:nvPr/>
        </p:nvGraphicFramePr>
        <p:xfrm>
          <a:off x="549800" y="1884781"/>
          <a:ext cx="3316300" cy="2574900"/>
        </p:xfrm>
        <a:graphic>
          <a:graphicData uri="http://schemas.openxmlformats.org/drawingml/2006/table">
            <a:tbl>
              <a:tblPr>
                <a:noFill/>
                <a:tableStyleId>{D6A47860-B5B6-4EAB-B4FF-2BF62A87FC02}</a:tableStyleId>
              </a:tblPr>
              <a:tblGrid>
                <a:gridCol w="829075"/>
                <a:gridCol w="829075"/>
                <a:gridCol w="829075"/>
                <a:gridCol w="829075"/>
              </a:tblGrid>
              <a:tr h="6437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800" dirty="0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</a:tr>
              <a:tr h="6437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Yellow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</a:tr>
              <a:tr h="6437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Blue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</a:tr>
              <a:tr h="64372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Orange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ctrTitle" idx="4294967295"/>
          </p:nvPr>
        </p:nvSpPr>
        <p:spPr>
          <a:xfrm>
            <a:off x="2321225" y="1659550"/>
            <a:ext cx="45015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/>
              <a:t>89,526,124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subTitle" idx="4294967295"/>
          </p:nvPr>
        </p:nvSpPr>
        <p:spPr>
          <a:xfrm>
            <a:off x="2321225" y="2763854"/>
            <a:ext cx="45015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Whoa! That’s a big number, aren’t you proud?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ctrTitle" idx="4294967295"/>
          </p:nvPr>
        </p:nvSpPr>
        <p:spPr>
          <a:xfrm>
            <a:off x="457200" y="800400"/>
            <a:ext cx="3183300" cy="894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000">
                <a:latin typeface="Varela"/>
                <a:ea typeface="Varela"/>
                <a:cs typeface="Varela"/>
                <a:sym typeface="Varela"/>
              </a:rPr>
              <a:t>89,526,124$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subTitle" idx="4294967295"/>
          </p:nvPr>
        </p:nvSpPr>
        <p:spPr>
          <a:xfrm>
            <a:off x="457200" y="1563707"/>
            <a:ext cx="31833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That’s a lot of money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ctrTitle" idx="4294967295"/>
          </p:nvPr>
        </p:nvSpPr>
        <p:spPr>
          <a:xfrm>
            <a:off x="457200" y="3124493"/>
            <a:ext cx="3183300" cy="894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000">
                <a:latin typeface="Varela"/>
                <a:ea typeface="Varela"/>
                <a:cs typeface="Varela"/>
                <a:sym typeface="Varela"/>
              </a:rPr>
              <a:t>100%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subTitle" idx="4294967295"/>
          </p:nvPr>
        </p:nvSpPr>
        <p:spPr>
          <a:xfrm>
            <a:off x="457200" y="3887800"/>
            <a:ext cx="31833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Total success!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ctrTitle" idx="4294967295"/>
          </p:nvPr>
        </p:nvSpPr>
        <p:spPr>
          <a:xfrm>
            <a:off x="457200" y="1962446"/>
            <a:ext cx="3183300" cy="894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000">
                <a:latin typeface="Varela"/>
                <a:ea typeface="Varela"/>
                <a:cs typeface="Varela"/>
                <a:sym typeface="Varela"/>
              </a:rPr>
              <a:t>185,244 users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subTitle" idx="4294967295"/>
          </p:nvPr>
        </p:nvSpPr>
        <p:spPr>
          <a:xfrm>
            <a:off x="457200" y="2725753"/>
            <a:ext cx="31833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And a lot of users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 idx="4294967295"/>
          </p:nvPr>
        </p:nvSpPr>
        <p:spPr>
          <a:xfrm>
            <a:off x="457200" y="1109549"/>
            <a:ext cx="2834640" cy="50502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cxnSp>
        <p:nvCxnSpPr>
          <p:cNvPr id="203" name="Shape 203"/>
          <p:cNvCxnSpPr/>
          <p:nvPr/>
        </p:nvCxnSpPr>
        <p:spPr>
          <a:xfrm rot="10800000">
            <a:off x="7900" y="2495550"/>
            <a:ext cx="9132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04" name="Shape 204"/>
          <p:cNvSpPr/>
          <p:nvPr/>
        </p:nvSpPr>
        <p:spPr>
          <a:xfrm>
            <a:off x="4526850" y="2450400"/>
            <a:ext cx="90300" cy="903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2285800" y="2450400"/>
            <a:ext cx="90300" cy="903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6767890" y="2450400"/>
            <a:ext cx="90300" cy="903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1549600" y="2266950"/>
            <a:ext cx="1562700" cy="16146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nl-BE" dirty="0" smtClean="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Measurements with device</a:t>
            </a:r>
            <a:endParaRPr lang="en" dirty="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6036100" y="2266951"/>
            <a:ext cx="1562700" cy="16146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nl-BE" dirty="0" smtClean="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Diagnose online</a:t>
            </a:r>
            <a:endParaRPr lang="en" dirty="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3792850" y="2266953"/>
            <a:ext cx="1562700" cy="16145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nl-BE" dirty="0" smtClean="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Analyze with our algorithm</a:t>
            </a:r>
            <a:endParaRPr lang="en" dirty="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457200" y="1711200"/>
            <a:ext cx="1507200" cy="117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/>
              <a:t>Is the color of gold, butter and ripe lemons. In the spectrum of visible light, yellow is found between green and orange.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2"/>
          </p:nvPr>
        </p:nvSpPr>
        <p:spPr>
          <a:xfrm>
            <a:off x="2041749" y="1711200"/>
            <a:ext cx="1507200" cy="117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/>
              <a:t>Is the colour of the clear sky and the deep sea. It is located between violet and green on the optical spectrum.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3"/>
          </p:nvPr>
        </p:nvSpPr>
        <p:spPr>
          <a:xfrm>
            <a:off x="3626299" y="1711200"/>
            <a:ext cx="1507200" cy="117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800"/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457200" y="2986800"/>
            <a:ext cx="1507200" cy="117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/>
              <a:t>Is the color of gold, butter and ripe lemons. In the spectrum of visible light, yellow is found between green and orange.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2"/>
          </p:nvPr>
        </p:nvSpPr>
        <p:spPr>
          <a:xfrm>
            <a:off x="2041749" y="2986800"/>
            <a:ext cx="1507200" cy="117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/>
              <a:t>Is the colour of the clear sky and the deep sea. It is located between violet and green on the optical spectrum.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3"/>
          </p:nvPr>
        </p:nvSpPr>
        <p:spPr>
          <a:xfrm>
            <a:off x="3626299" y="2986800"/>
            <a:ext cx="1507200" cy="117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2870550" y="1825875"/>
            <a:ext cx="2436900" cy="164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b="1"/>
              <a:t>EDIT IN POWERPOINT®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/>
              <a:t>Click on the button under the presentation preview that says "Download as PowerPoint template". You will get a .pptx file that you can edit in PowerPoint.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/>
              <a:t>Remember to download and install the fonts used in this presentation (you’ll find the links to the font files needed in the </a:t>
            </a:r>
            <a:r>
              <a:rPr lang="en" sz="1000" u="sng">
                <a:hlinkClick r:id="rId4"/>
              </a:rPr>
              <a:t>Presentation design slide</a:t>
            </a:r>
            <a:r>
              <a:rPr lang="en" sz="1000"/>
              <a:t>)</a:t>
            </a:r>
          </a:p>
          <a:p>
            <a:pPr lvl="0" rtl="0">
              <a:spcBef>
                <a:spcPts val="0"/>
              </a:spcBef>
              <a:buNone/>
            </a:pPr>
            <a:endParaRPr sz="1000" b="1"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457200" y="4166525"/>
            <a:ext cx="6969600" cy="41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More info on how to use this template at </a:t>
            </a:r>
            <a:r>
              <a:rPr lang="en" sz="1000" b="1" u="sng">
                <a:hlinkClick r:id="rId5"/>
              </a:rPr>
              <a:t>www.slidescarnival.com/help-use-presentation-template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/>
              <a:t>This template is free to use under </a:t>
            </a:r>
            <a:r>
              <a:rPr lang="en" sz="1000" u="sng">
                <a:hlinkClick r:id="rId6"/>
              </a:rPr>
              <a:t>Creative Commons Attribution license</a:t>
            </a:r>
            <a:r>
              <a:rPr lang="en" sz="1000"/>
              <a:t>. You can keep the Credits slide or mention SlidesCarnival and other resources used in a slide footer.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endParaRPr sz="10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825875"/>
            <a:ext cx="2276400" cy="164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b="1"/>
              <a:t>EDIT IN GOOGLE SLIDES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/>
              <a:t>Click on the button under the presentation preview that says "Use as Google Slides Theme".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/>
              <a:t>You will get a copy of this document on your Google Drive and will be able to edit, add or delete slides.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/>
              <a:t>You have to be signed in to your Google account.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endParaRPr sz="1000"/>
          </a:p>
          <a:p>
            <a:pPr lvl="0">
              <a:spcBef>
                <a:spcPts val="0"/>
              </a:spcBef>
              <a:buNone/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  <p:sp>
        <p:nvSpPr>
          <p:cNvPr id="270" name="Shape 270"/>
          <p:cNvSpPr txBox="1">
            <a:spLocks noGrp="1"/>
          </p:cNvSpPr>
          <p:nvPr>
            <p:ph type="ctrTitle" idx="4294967295"/>
          </p:nvPr>
        </p:nvSpPr>
        <p:spPr>
          <a:xfrm>
            <a:off x="457200" y="1369725"/>
            <a:ext cx="3075300" cy="765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THANKS!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subTitle" idx="4294967295"/>
          </p:nvPr>
        </p:nvSpPr>
        <p:spPr>
          <a:xfrm>
            <a:off x="457200" y="2162003"/>
            <a:ext cx="3075300" cy="208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Any questions?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dirty="0"/>
              <a:t>You can </a:t>
            </a:r>
            <a:r>
              <a:rPr lang="nl-BE" dirty="0" smtClean="0"/>
              <a:t>contact us</a:t>
            </a:r>
            <a:endParaRPr lang="en" dirty="0"/>
          </a:p>
          <a:p>
            <a:r>
              <a:rPr lang="nl-BE" dirty="0" smtClean="0"/>
              <a:t> </a:t>
            </a:r>
            <a:r>
              <a:rPr lang="nl-BE" dirty="0" smtClean="0">
                <a:solidFill>
                  <a:schemeClr val="bg1"/>
                </a:solidFill>
              </a:rPr>
              <a:t>nathan.aertgeerts@student.ap.be</a:t>
            </a:r>
            <a:endParaRPr lang="nl-BE" dirty="0">
              <a:solidFill>
                <a:schemeClr val="bg1"/>
              </a:solidFill>
            </a:endParaRPr>
          </a:p>
          <a:p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smtClean="0">
                <a:solidFill>
                  <a:schemeClr val="bg1"/>
                </a:solidFill>
              </a:rPr>
              <a:t>mo.bouzim@student.ap.be</a:t>
            </a:r>
            <a:endParaRPr lang="nl-BE" dirty="0">
              <a:solidFill>
                <a:schemeClr val="bg1"/>
              </a:solidFill>
            </a:endParaRPr>
          </a:p>
          <a:p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en" dirty="0" err="1" smtClean="0">
                <a:solidFill>
                  <a:schemeClr val="bg1"/>
                </a:solidFill>
              </a:rPr>
              <a:t>marko.ylikulju@student.ap.be</a:t>
            </a:r>
            <a:endParaRPr lang="en" dirty="0" smtClean="0">
              <a:solidFill>
                <a:schemeClr val="bg1"/>
              </a:solidFill>
              <a:hlinkClick r:id="rId4"/>
            </a:endParaRPr>
          </a:p>
          <a:p>
            <a:endParaRPr lang="e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  <p:sp>
        <p:nvSpPr>
          <p:cNvPr id="8" name="Shape 276"/>
          <p:cNvSpPr txBox="1">
            <a:spLocks/>
          </p:cNvSpPr>
          <p:nvPr/>
        </p:nvSpPr>
        <p:spPr>
          <a:xfrm>
            <a:off x="609600" y="1137275"/>
            <a:ext cx="2383800" cy="62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" smtClean="0"/>
              <a:t>CREDITS</a:t>
            </a:r>
            <a:endParaRPr lang="en"/>
          </a:p>
        </p:txBody>
      </p:sp>
      <p:sp>
        <p:nvSpPr>
          <p:cNvPr id="9" name="Shape 277"/>
          <p:cNvSpPr txBox="1">
            <a:spLocks/>
          </p:cNvSpPr>
          <p:nvPr/>
        </p:nvSpPr>
        <p:spPr>
          <a:xfrm>
            <a:off x="609599" y="1867522"/>
            <a:ext cx="4943959" cy="273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Font typeface="Varela"/>
              <a:buChar char="╺"/>
              <a:defRPr sz="1400" b="0" i="0" u="none" strike="noStrike" cap="non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Font typeface="Varela"/>
              <a:buChar char="╶"/>
              <a:defRPr sz="1400" b="0" i="0" u="none" strike="noStrike" cap="non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Font typeface="Varela"/>
              <a:buChar char="╶"/>
              <a:defRPr sz="1400" b="0" i="0" u="none" strike="noStrike" cap="non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Font typeface="Varela"/>
              <a:buChar char="╶"/>
              <a:defRPr sz="1400" b="0" i="0" u="none" strike="noStrike" cap="non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Font typeface="Varela"/>
              <a:buChar char="╶"/>
              <a:defRPr sz="1400" b="0" i="0" u="none" strike="noStrike" cap="non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Font typeface="Varela"/>
              <a:buChar char="╶"/>
              <a:defRPr sz="1400" b="0" i="0" u="none" strike="noStrike" cap="non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Font typeface="Varela"/>
              <a:buChar char="╶"/>
              <a:defRPr sz="1400" b="0" i="0" u="none" strike="noStrike" cap="non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Font typeface="Varela"/>
              <a:buChar char="╶"/>
              <a:defRPr sz="1400" b="0" i="0" u="none" strike="noStrike" cap="non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Font typeface="Varela"/>
              <a:buChar char="╶"/>
              <a:defRPr sz="1400" b="0" i="0" u="none" strike="noStrike" cap="none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pPr>
              <a:buFont typeface="Varela"/>
              <a:buNone/>
            </a:pPr>
            <a:r>
              <a:rPr lang="en" smtClean="0"/>
              <a:t>Special thanks to all the people who </a:t>
            </a:r>
            <a:r>
              <a:rPr lang="nl-BE" smtClean="0"/>
              <a:t>helped making this possible</a:t>
            </a:r>
            <a:r>
              <a:rPr lang="en" smtClean="0"/>
              <a:t>:</a:t>
            </a:r>
          </a:p>
          <a:p>
            <a:pPr marL="457200" indent="-228600"/>
            <a:r>
              <a:rPr lang="nl-BE" smtClean="0"/>
              <a:t>Tom &amp; Luc Peeters</a:t>
            </a:r>
          </a:p>
          <a:p>
            <a:pPr marL="457200" indent="-228600"/>
            <a:r>
              <a:rPr lang="nl-BE" smtClean="0"/>
              <a:t>Pekka Alaluukas</a:t>
            </a:r>
          </a:p>
          <a:p>
            <a:pPr marL="457200" indent="-228600"/>
            <a:r>
              <a:rPr lang="nl-BE" smtClean="0"/>
              <a:t>Marko, Nathan &amp; Mo</a:t>
            </a:r>
            <a:endParaRPr lang="en" u="sng" dirty="0">
              <a:hlinkClick r:id="rId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920549" y="1089824"/>
            <a:ext cx="7508081" cy="3587914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title" idx="4294967295"/>
          </p:nvPr>
        </p:nvSpPr>
        <p:spPr>
          <a:xfrm>
            <a:off x="2653362" y="42518"/>
            <a:ext cx="4042453" cy="629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nl-BE" smtClean="0"/>
              <a:t>Shocking Facts all around the world</a:t>
            </a:r>
            <a:endParaRPr lang="en" dirty="0"/>
          </a:p>
        </p:txBody>
      </p:sp>
      <p:sp>
        <p:nvSpPr>
          <p:cNvPr id="171" name="Shape 171"/>
          <p:cNvSpPr/>
          <p:nvPr/>
        </p:nvSpPr>
        <p:spPr>
          <a:xfrm>
            <a:off x="3484500" y="750786"/>
            <a:ext cx="2459100" cy="181902"/>
          </a:xfrm>
          <a:prstGeom prst="wedgeRectCallout">
            <a:avLst>
              <a:gd name="adj1" fmla="val -14933"/>
              <a:gd name="adj2" fmla="val 163576"/>
            </a:avLst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800" b="1" dirty="0" smtClean="0">
                <a:solidFill>
                  <a:schemeClr val="bg1"/>
                </a:solidFill>
              </a:rPr>
              <a:t>1 out of 18 has Cardiac Arrhythmia worldwide.</a:t>
            </a:r>
            <a:endParaRPr lang="en-US" sz="800" b="1" dirty="0">
              <a:solidFill>
                <a:schemeClr val="bg1"/>
              </a:solidFill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12" name="Shape 171"/>
          <p:cNvSpPr/>
          <p:nvPr/>
        </p:nvSpPr>
        <p:spPr>
          <a:xfrm flipH="1">
            <a:off x="173766" y="2611647"/>
            <a:ext cx="1499586" cy="908794"/>
          </a:xfrm>
          <a:prstGeom prst="wedgeRectCallout">
            <a:avLst>
              <a:gd name="adj1" fmla="val -66441"/>
              <a:gd name="adj2" fmla="val -106236"/>
            </a:avLst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Approximately 500.000 Americans die every year from a heart disease</a:t>
            </a:r>
            <a:r>
              <a:rPr lang="en-US" sz="800" b="1" dirty="0" smtClean="0">
                <a:solidFill>
                  <a:schemeClr val="bg1"/>
                </a:solidFill>
              </a:rPr>
              <a:t>, Cardiac Arrhythmia</a:t>
            </a:r>
            <a:r>
              <a:rPr lang="en-US" sz="800" b="1" dirty="0" smtClean="0">
                <a:solidFill>
                  <a:schemeClr val="bg1"/>
                </a:solidFill>
                <a:latin typeface="Varela"/>
                <a:ea typeface="Varela"/>
                <a:cs typeface="Varela"/>
                <a:sym typeface="Varela"/>
              </a:rPr>
              <a:t> causes the majority of that.</a:t>
            </a:r>
            <a:endParaRPr lang="en-US" sz="800" b="1" dirty="0">
              <a:solidFill>
                <a:schemeClr val="bg1"/>
              </a:solidFill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14" name="Shape 171"/>
          <p:cNvSpPr/>
          <p:nvPr/>
        </p:nvSpPr>
        <p:spPr>
          <a:xfrm>
            <a:off x="2458930" y="1996929"/>
            <a:ext cx="1638241" cy="614718"/>
          </a:xfrm>
          <a:prstGeom prst="wedgeRectCallout">
            <a:avLst>
              <a:gd name="adj1" fmla="val 70465"/>
              <a:gd name="adj2" fmla="val -69963"/>
            </a:avLst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nl-NL" sz="800" b="1" dirty="0" err="1">
                <a:solidFill>
                  <a:schemeClr val="bg1"/>
                </a:solidFill>
              </a:rPr>
              <a:t>Cardiovascular</a:t>
            </a:r>
            <a:r>
              <a:rPr lang="nl-NL" sz="800" b="1" dirty="0">
                <a:solidFill>
                  <a:schemeClr val="bg1"/>
                </a:solidFill>
              </a:rPr>
              <a:t> </a:t>
            </a:r>
            <a:r>
              <a:rPr lang="nl-NL" sz="800" b="1" dirty="0" err="1">
                <a:solidFill>
                  <a:schemeClr val="bg1"/>
                </a:solidFill>
              </a:rPr>
              <a:t>diseases</a:t>
            </a:r>
            <a:r>
              <a:rPr lang="nl-NL" sz="800" b="1" dirty="0">
                <a:solidFill>
                  <a:schemeClr val="bg1"/>
                </a:solidFill>
              </a:rPr>
              <a:t> are </a:t>
            </a:r>
            <a:r>
              <a:rPr lang="nl-NL" sz="800" b="1" dirty="0" err="1">
                <a:solidFill>
                  <a:schemeClr val="bg1"/>
                </a:solidFill>
              </a:rPr>
              <a:t>the</a:t>
            </a:r>
            <a:r>
              <a:rPr lang="nl-NL" sz="800" b="1" dirty="0">
                <a:solidFill>
                  <a:schemeClr val="bg1"/>
                </a:solidFill>
              </a:rPr>
              <a:t> </a:t>
            </a:r>
            <a:r>
              <a:rPr lang="nl-NL" sz="800" b="1" dirty="0" err="1">
                <a:solidFill>
                  <a:schemeClr val="bg1"/>
                </a:solidFill>
              </a:rPr>
              <a:t>leading</a:t>
            </a:r>
            <a:r>
              <a:rPr lang="nl-NL" sz="800" b="1" dirty="0">
                <a:solidFill>
                  <a:schemeClr val="bg1"/>
                </a:solidFill>
              </a:rPr>
              <a:t> </a:t>
            </a:r>
            <a:r>
              <a:rPr lang="nl-NL" sz="800" b="1" dirty="0" err="1" smtClean="0">
                <a:solidFill>
                  <a:schemeClr val="bg1"/>
                </a:solidFill>
              </a:rPr>
              <a:t>cause</a:t>
            </a:r>
            <a:r>
              <a:rPr lang="nl-NL" sz="800" b="1" dirty="0" smtClean="0">
                <a:solidFill>
                  <a:schemeClr val="bg1"/>
                </a:solidFill>
              </a:rPr>
              <a:t> </a:t>
            </a:r>
            <a:r>
              <a:rPr lang="nl-NL" sz="800" b="1" dirty="0">
                <a:solidFill>
                  <a:schemeClr val="bg1"/>
                </a:solidFill>
              </a:rPr>
              <a:t>o</a:t>
            </a:r>
            <a:r>
              <a:rPr lang="nl-NL" sz="800" b="1" dirty="0" smtClean="0">
                <a:solidFill>
                  <a:schemeClr val="bg1"/>
                </a:solidFill>
              </a:rPr>
              <a:t>f </a:t>
            </a:r>
            <a:r>
              <a:rPr lang="nl-NL" sz="800" b="1" dirty="0" err="1" smtClean="0">
                <a:solidFill>
                  <a:schemeClr val="bg1"/>
                </a:solidFill>
              </a:rPr>
              <a:t>death</a:t>
            </a:r>
            <a:r>
              <a:rPr lang="nl-NL" sz="800" b="1" dirty="0" smtClean="0">
                <a:solidFill>
                  <a:schemeClr val="bg1"/>
                </a:solidFill>
              </a:rPr>
              <a:t> in </a:t>
            </a:r>
            <a:r>
              <a:rPr lang="nl-NL" sz="800" b="1" dirty="0" err="1">
                <a:solidFill>
                  <a:schemeClr val="bg1"/>
                </a:solidFill>
              </a:rPr>
              <a:t>the</a:t>
            </a:r>
            <a:r>
              <a:rPr lang="nl-NL" sz="800" b="1" dirty="0">
                <a:solidFill>
                  <a:schemeClr val="bg1"/>
                </a:solidFill>
              </a:rPr>
              <a:t> </a:t>
            </a:r>
            <a:r>
              <a:rPr lang="nl-NL" sz="800" b="1" dirty="0" smtClean="0">
                <a:solidFill>
                  <a:schemeClr val="bg1"/>
                </a:solidFill>
              </a:rPr>
              <a:t>EU.</a:t>
            </a:r>
          </a:p>
          <a:p>
            <a:pPr lvl="0"/>
            <a:r>
              <a:rPr lang="nl-NL" sz="800" b="1" dirty="0" smtClean="0">
                <a:solidFill>
                  <a:schemeClr val="bg1"/>
                </a:solidFill>
                <a:latin typeface="Varela"/>
                <a:ea typeface="Varela"/>
                <a:cs typeface="Varela"/>
                <a:sym typeface="Varela"/>
              </a:rPr>
              <a:t>(2013 = 37,5%)</a:t>
            </a:r>
            <a:endParaRPr lang="en-US" sz="800" b="1" dirty="0">
              <a:solidFill>
                <a:schemeClr val="bg1"/>
              </a:solidFill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15" name="Shape 171"/>
          <p:cNvSpPr/>
          <p:nvPr/>
        </p:nvSpPr>
        <p:spPr>
          <a:xfrm>
            <a:off x="5041710" y="4158794"/>
            <a:ext cx="1459674" cy="514856"/>
          </a:xfrm>
          <a:prstGeom prst="wedgeRectCallout">
            <a:avLst>
              <a:gd name="adj1" fmla="val -66428"/>
              <a:gd name="adj2" fmla="val -131111"/>
            </a:avLst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800" b="1" dirty="0" smtClean="0">
                <a:solidFill>
                  <a:schemeClr val="bg1"/>
                </a:solidFill>
              </a:rPr>
              <a:t>18% of all deaths in South Africa are cause by Cardiovascular diseases.</a:t>
            </a:r>
            <a:endParaRPr lang="en-US" sz="800" b="1" dirty="0">
              <a:solidFill>
                <a:schemeClr val="bg1"/>
              </a:solidFill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16" name="Shape 171"/>
          <p:cNvSpPr/>
          <p:nvPr/>
        </p:nvSpPr>
        <p:spPr>
          <a:xfrm>
            <a:off x="7468881" y="2304288"/>
            <a:ext cx="1459674" cy="514856"/>
          </a:xfrm>
          <a:prstGeom prst="wedgeRectCallout">
            <a:avLst>
              <a:gd name="adj1" fmla="val -128446"/>
              <a:gd name="adj2" fmla="val -147095"/>
            </a:avLst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800" b="1" dirty="0" smtClean="0">
                <a:solidFill>
                  <a:schemeClr val="bg1"/>
                </a:solidFill>
                <a:latin typeface="Varela"/>
                <a:ea typeface="Varela"/>
                <a:cs typeface="Varela"/>
                <a:sym typeface="Varela"/>
              </a:rPr>
              <a:t>Heart disease is the number 1 death cause in Russia.</a:t>
            </a:r>
            <a:endParaRPr lang="en-US" sz="800" b="1" dirty="0">
              <a:solidFill>
                <a:schemeClr val="bg1"/>
              </a:solidFill>
              <a:latin typeface="Varela"/>
              <a:ea typeface="Varela"/>
              <a:cs typeface="Varela"/>
              <a:sym typeface="Varel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ctrTitle" idx="4294967295"/>
          </p:nvPr>
        </p:nvSpPr>
        <p:spPr>
          <a:xfrm>
            <a:off x="457200" y="2726350"/>
            <a:ext cx="37602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-BE" sz="4200" dirty="0" smtClean="0"/>
              <a:t>The Idea</a:t>
            </a:r>
            <a:endParaRPr lang="en" sz="4200" dirty="0"/>
          </a:p>
        </p:txBody>
      </p:sp>
      <p:sp>
        <p:nvSpPr>
          <p:cNvPr id="105" name="Shape 105"/>
          <p:cNvSpPr txBox="1">
            <a:spLocks noGrp="1"/>
          </p:cNvSpPr>
          <p:nvPr>
            <p:ph type="subTitle" idx="4294967295"/>
          </p:nvPr>
        </p:nvSpPr>
        <p:spPr>
          <a:xfrm>
            <a:off x="457200" y="3868751"/>
            <a:ext cx="438912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-BE" smtClean="0"/>
              <a:t>Inform people in advance and offer them a simple solution of keeping track of their health with FinHeartBel.</a:t>
            </a:r>
            <a:endParaRPr lang="en" dirty="0"/>
          </a:p>
        </p:txBody>
      </p:sp>
      <p:grpSp>
        <p:nvGrpSpPr>
          <p:cNvPr id="106" name="Shape 106"/>
          <p:cNvGrpSpPr/>
          <p:nvPr/>
        </p:nvGrpSpPr>
        <p:grpSpPr>
          <a:xfrm>
            <a:off x="1005900" y="756007"/>
            <a:ext cx="1347989" cy="1347990"/>
            <a:chOff x="6643075" y="3664250"/>
            <a:chExt cx="407950" cy="407975"/>
          </a:xfrm>
        </p:grpSpPr>
        <p:sp>
          <p:nvSpPr>
            <p:cNvPr id="107" name="Shape 10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9" name="Shape 109"/>
          <p:cNvGrpSpPr/>
          <p:nvPr/>
        </p:nvGrpSpPr>
        <p:grpSpPr>
          <a:xfrm rot="21012515">
            <a:off x="926817" y="2279455"/>
            <a:ext cx="554212" cy="554181"/>
            <a:chOff x="576250" y="4319400"/>
            <a:chExt cx="442075" cy="442050"/>
          </a:xfrm>
        </p:grpSpPr>
        <p:sp>
          <p:nvSpPr>
            <p:cNvPr id="110" name="Shape 11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4" name="Shape 114"/>
          <p:cNvSpPr/>
          <p:nvPr/>
        </p:nvSpPr>
        <p:spPr>
          <a:xfrm>
            <a:off x="683418" y="1067204"/>
            <a:ext cx="210696" cy="20118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 rot="2697418">
            <a:off x="2071890" y="2097186"/>
            <a:ext cx="319833" cy="30538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2324915" y="1922839"/>
            <a:ext cx="128094" cy="12238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 rot="1279858">
            <a:off x="537438" y="1674034"/>
            <a:ext cx="128071" cy="12238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6966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/>
        </p:nvSpPr>
        <p:spPr>
          <a:xfrm>
            <a:off x="3476024" y="614401"/>
            <a:ext cx="5028437" cy="3914695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3686445" y="822288"/>
            <a:ext cx="4607699" cy="29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Place your screenshot here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987014" y="1530748"/>
            <a:ext cx="2383800" cy="208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-BE" dirty="0" smtClean="0"/>
              <a:t>Demonstration</a:t>
            </a:r>
            <a:endParaRPr lang="en" dirty="0"/>
          </a:p>
        </p:txBody>
      </p:sp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348771" y="614401"/>
            <a:ext cx="2916936" cy="74761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-BE" sz="4000" dirty="0" smtClean="0"/>
              <a:t>FinHeartBel</a:t>
            </a:r>
            <a:endParaRPr lang="en" sz="4000" dirty="0"/>
          </a:p>
        </p:txBody>
      </p:sp>
      <p:pic>
        <p:nvPicPr>
          <p:cNvPr id="2" name="Afbeelding 1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807" y="822288"/>
            <a:ext cx="4587338" cy="28818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457200" y="2965525"/>
            <a:ext cx="3374700" cy="1007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457200" y="4056927"/>
            <a:ext cx="3374700" cy="68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2576800" y="832475"/>
            <a:ext cx="3990600" cy="3841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4297650" y="4673650"/>
            <a:ext cx="548700" cy="24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57200" y="1715122"/>
            <a:ext cx="4762200" cy="2736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Your audience will listen to you or read the content, but won’t do both. 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goz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792</Words>
  <Application>Microsoft Macintosh PowerPoint</Application>
  <PresentationFormat>Diavoorstelling (16:9)</PresentationFormat>
  <Paragraphs>126</Paragraphs>
  <Slides>21</Slides>
  <Notes>20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6" baseType="lpstr">
      <vt:lpstr>Raleway</vt:lpstr>
      <vt:lpstr>Twentieth Century</vt:lpstr>
      <vt:lpstr>Varela</vt:lpstr>
      <vt:lpstr>Arial</vt:lpstr>
      <vt:lpstr>Ragozine template</vt:lpstr>
      <vt:lpstr>FinHeartBel</vt:lpstr>
      <vt:lpstr>PowerPoint-presentatie</vt:lpstr>
      <vt:lpstr>Shocking Facts all around the world</vt:lpstr>
      <vt:lpstr>The Idea</vt:lpstr>
      <vt:lpstr>PowerPoint-presentatie</vt:lpstr>
      <vt:lpstr>FinHeartBel</vt:lpstr>
      <vt:lpstr>1. TRANSITION HEADLINE</vt:lpstr>
      <vt:lpstr>PowerPoint-presentatie</vt:lpstr>
      <vt:lpstr>THIS IS A SLIDE TITLE</vt:lpstr>
      <vt:lpstr>YOU CAN ALSO SPLIT YOUR CONTENT</vt:lpstr>
      <vt:lpstr>IN TWO OR THREE COLUMNS</vt:lpstr>
      <vt:lpstr>A PICTURE IS WORTH A THOUSAND WORDS</vt:lpstr>
      <vt:lpstr>WANT BIG IMPACT?  USE BIG IMAGE</vt:lpstr>
      <vt:lpstr>USE CHARTS TO EXPLAIN YOUR IDEAS</vt:lpstr>
      <vt:lpstr>AND TABLES TO COMPARE DATA</vt:lpstr>
      <vt:lpstr>89,526,124</vt:lpstr>
      <vt:lpstr>89,526,124$</vt:lpstr>
      <vt:lpstr>OUR PROCESS IS EASY</vt:lpstr>
      <vt:lpstr>LET’S REVIEW SOME CONCEPTS</vt:lpstr>
      <vt:lpstr>THANKS!</vt:lpstr>
      <vt:lpstr>PowerPoint-presentatie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Aertgeerts Nathan [student]</cp:lastModifiedBy>
  <cp:revision>19</cp:revision>
  <dcterms:modified xsi:type="dcterms:W3CDTF">2017-05-22T13:29:47Z</dcterms:modified>
</cp:coreProperties>
</file>