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
      <p:font typeface="Maven Pro Medium"/>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706866D-EDDF-4B6A-8EF2-E2C87C886EC3}">
  <a:tblStyle styleId="{A706866D-EDDF-4B6A-8EF2-E2C87C886E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Medium-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Medium-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eb9af3248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eb9af324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eb9af324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eb9af324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cb7a1722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cb7a1722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eb9af324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eb9af324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eb9af324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eb9af324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eb9af3248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eb9af3248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eb9af324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eb9af324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eb9af3248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eb9af3248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eb9af324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eb9af324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eb9af324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eb9af324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eb9af324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eb9af324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eb9af3248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eb9af3248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eb9af3248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eb9af3248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eb9af324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eb9af324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eb9af324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eb9af324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eb9af3248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eb9af3248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rgbClr val="D9D9D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en.wikipedia.org/wiki/Fisher%27s_linear_discrimina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Multiclass_classification#cite_note-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256625"/>
            <a:ext cx="5632200" cy="270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 of </a:t>
            </a:r>
            <a:r>
              <a:rPr lang="en"/>
              <a:t>multivariate</a:t>
            </a:r>
            <a:r>
              <a:rPr lang="en"/>
              <a:t> classification to </a:t>
            </a:r>
            <a:endParaRPr/>
          </a:p>
          <a:p>
            <a:pPr indent="0" lvl="0" marL="0" rtl="0" algn="l">
              <a:spcBef>
                <a:spcPts val="0"/>
              </a:spcBef>
              <a:spcAft>
                <a:spcPts val="0"/>
              </a:spcAft>
              <a:buNone/>
            </a:pPr>
            <a:r>
              <a:rPr lang="en"/>
              <a:t>classify vehicle silhouettes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Manasa PRAKASH </a:t>
            </a:r>
            <a:endParaRPr/>
          </a:p>
          <a:p>
            <a:pPr indent="0" lvl="0" marL="0" rtl="0" algn="l">
              <a:spcBef>
                <a:spcPts val="0"/>
              </a:spcBef>
              <a:spcAft>
                <a:spcPts val="0"/>
              </a:spcAft>
              <a:buNone/>
            </a:pPr>
            <a:r>
              <a:rPr lang="en"/>
              <a:t>Jean GUILLAME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634925" y="0"/>
            <a:ext cx="8238900" cy="1007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000000"/>
              </a:buClr>
              <a:buSzPts val="1400"/>
              <a:buFont typeface="Maven Pro Medium"/>
              <a:buChar char="●"/>
            </a:pPr>
            <a:r>
              <a:rPr b="0" lang="en" sz="1400">
                <a:solidFill>
                  <a:srgbClr val="000000"/>
                </a:solidFill>
                <a:latin typeface="Maven Pro Medium"/>
                <a:ea typeface="Maven Pro Medium"/>
                <a:cs typeface="Maven Pro Medium"/>
                <a:sym typeface="Maven Pro Medium"/>
              </a:rPr>
              <a:t>The 19 associated variables are:</a:t>
            </a:r>
            <a:endParaRPr b="0" sz="1400">
              <a:solidFill>
                <a:srgbClr val="000000"/>
              </a:solidFill>
              <a:latin typeface="Maven Pro Medium"/>
              <a:ea typeface="Maven Pro Medium"/>
              <a:cs typeface="Maven Pro Medium"/>
              <a:sym typeface="Maven Pro Medium"/>
            </a:endParaRPr>
          </a:p>
          <a:p>
            <a:pPr indent="0" lvl="0" marL="0" rtl="0" algn="l">
              <a:spcBef>
                <a:spcPts val="0"/>
              </a:spcBef>
              <a:spcAft>
                <a:spcPts val="0"/>
              </a:spcAft>
              <a:buNone/>
            </a:pPr>
            <a:r>
              <a:t/>
            </a:r>
            <a:endParaRPr b="0" sz="1400">
              <a:latin typeface="Maven Pro Medium"/>
              <a:ea typeface="Maven Pro Medium"/>
              <a:cs typeface="Maven Pro Medium"/>
              <a:sym typeface="Maven Pro Medium"/>
            </a:endParaRPr>
          </a:p>
        </p:txBody>
      </p:sp>
      <p:graphicFrame>
        <p:nvGraphicFramePr>
          <p:cNvPr id="332" name="Google Shape;332;p22"/>
          <p:cNvGraphicFramePr/>
          <p:nvPr/>
        </p:nvGraphicFramePr>
        <p:xfrm>
          <a:off x="952500" y="693925"/>
          <a:ext cx="3000000" cy="3000000"/>
        </p:xfrm>
        <a:graphic>
          <a:graphicData uri="http://schemas.openxmlformats.org/drawingml/2006/table">
            <a:tbl>
              <a:tblPr>
                <a:noFill/>
                <a:tableStyleId>{A706866D-EDDF-4B6A-8EF2-E2C87C886EC3}</a:tableStyleId>
              </a:tblPr>
              <a:tblGrid>
                <a:gridCol w="1476625"/>
                <a:gridCol w="936375"/>
              </a:tblGrid>
              <a:tr h="328675">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COMPACTNESS</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CIRCULARITY</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DISTANCE CIRCULARITY </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RADIUS RATIO</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AXIS ASPECT RATIO</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MAX LENGTH ASPECT RATIO</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SCATTER RATIO</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ELONGATEDNESS</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AXIS RECTANGULARITY</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MAX.LENGTH RECTANGULARITY</a:t>
                      </a:r>
                      <a:endParaRPr>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bl>
          </a:graphicData>
        </a:graphic>
      </p:graphicFrame>
      <p:graphicFrame>
        <p:nvGraphicFramePr>
          <p:cNvPr id="333" name="Google Shape;333;p22"/>
          <p:cNvGraphicFramePr/>
          <p:nvPr/>
        </p:nvGraphicFramePr>
        <p:xfrm>
          <a:off x="4643650" y="693925"/>
          <a:ext cx="3000000" cy="3000000"/>
        </p:xfrm>
        <a:graphic>
          <a:graphicData uri="http://schemas.openxmlformats.org/drawingml/2006/table">
            <a:tbl>
              <a:tblPr>
                <a:noFill/>
                <a:tableStyleId>{A706866D-EDDF-4B6A-8EF2-E2C87C886EC3}</a:tableStyleId>
              </a:tblPr>
              <a:tblGrid>
                <a:gridCol w="1503650"/>
                <a:gridCol w="909350"/>
              </a:tblGrid>
              <a:tr h="328675">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SCALED VARIANCE</a:t>
                      </a:r>
                      <a:endParaRPr sz="1000">
                        <a:latin typeface="Maven Pro Medium"/>
                        <a:ea typeface="Maven Pro Medium"/>
                        <a:cs typeface="Maven Pro Medium"/>
                        <a:sym typeface="Maven Pro Medium"/>
                      </a:endParaRPr>
                    </a:p>
                    <a:p>
                      <a:pPr indent="0" lvl="0" marL="0" rtl="0" algn="l">
                        <a:spcBef>
                          <a:spcPts val="0"/>
                        </a:spcBef>
                        <a:spcAft>
                          <a:spcPts val="0"/>
                        </a:spcAft>
                        <a:buNone/>
                      </a:pPr>
                      <a:r>
                        <a:rPr lang="en" sz="1000">
                          <a:latin typeface="Maven Pro Medium"/>
                          <a:ea typeface="Maven Pro Medium"/>
                          <a:cs typeface="Maven Pro Medium"/>
                          <a:sym typeface="Maven Pro Medium"/>
                        </a:rPr>
                        <a:t>ALONG MAJOR AXIS</a:t>
                      </a:r>
                      <a:endParaRPr sz="1000">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SCALED VARIANCE</a:t>
                      </a:r>
                      <a:endParaRPr sz="1000">
                        <a:latin typeface="Maven Pro Medium"/>
                        <a:ea typeface="Maven Pro Medium"/>
                        <a:cs typeface="Maven Pro Medium"/>
                        <a:sym typeface="Maven Pro Medium"/>
                      </a:endParaRPr>
                    </a:p>
                    <a:p>
                      <a:pPr indent="0" lvl="0" marL="0" rtl="0" algn="l">
                        <a:spcBef>
                          <a:spcPts val="0"/>
                        </a:spcBef>
                        <a:spcAft>
                          <a:spcPts val="0"/>
                        </a:spcAft>
                        <a:buNone/>
                      </a:pPr>
                      <a:r>
                        <a:rPr lang="en" sz="1000">
                          <a:latin typeface="Maven Pro Medium"/>
                          <a:ea typeface="Maven Pro Medium"/>
                          <a:cs typeface="Maven Pro Medium"/>
                          <a:sym typeface="Maven Pro Medium"/>
                        </a:rPr>
                        <a:t>ALONG MINOR AXIS </a:t>
                      </a:r>
                      <a:endParaRPr sz="1000">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SCALED RADIUS OF GYRATION</a:t>
                      </a:r>
                      <a:endParaRPr sz="1000">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SKEWNESS ABOUT</a:t>
                      </a:r>
                      <a:endParaRPr sz="1000">
                        <a:latin typeface="Maven Pro Medium"/>
                        <a:ea typeface="Maven Pro Medium"/>
                        <a:cs typeface="Maven Pro Medium"/>
                        <a:sym typeface="Maven Pro Medium"/>
                      </a:endParaRPr>
                    </a:p>
                    <a:p>
                      <a:pPr indent="0" lvl="0" marL="0" rtl="0" algn="l">
                        <a:spcBef>
                          <a:spcPts val="0"/>
                        </a:spcBef>
                        <a:spcAft>
                          <a:spcPts val="0"/>
                        </a:spcAft>
                        <a:buNone/>
                      </a:pPr>
                      <a:r>
                        <a:rPr lang="en" sz="1000">
                          <a:latin typeface="Maven Pro Medium"/>
                          <a:ea typeface="Maven Pro Medium"/>
                          <a:cs typeface="Maven Pro Medium"/>
                          <a:sym typeface="Maven Pro Medium"/>
                        </a:rPr>
                        <a:t>MAJOR AXIS</a:t>
                      </a:r>
                      <a:endParaRPr sz="1000">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SKEWNESS ABOUT</a:t>
                      </a:r>
                      <a:endParaRPr sz="1000">
                        <a:latin typeface="Maven Pro Medium"/>
                        <a:ea typeface="Maven Pro Medium"/>
                        <a:cs typeface="Maven Pro Medium"/>
                        <a:sym typeface="Maven Pro Medium"/>
                      </a:endParaRPr>
                    </a:p>
                    <a:p>
                      <a:pPr indent="0" lvl="0" marL="0" rtl="0" algn="l">
                        <a:spcBef>
                          <a:spcPts val="0"/>
                        </a:spcBef>
                        <a:spcAft>
                          <a:spcPts val="0"/>
                        </a:spcAft>
                        <a:buNone/>
                      </a:pPr>
                      <a:r>
                        <a:rPr lang="en" sz="1000">
                          <a:latin typeface="Maven Pro Medium"/>
                          <a:ea typeface="Maven Pro Medium"/>
                          <a:cs typeface="Maven Pro Medium"/>
                          <a:sym typeface="Maven Pro Medium"/>
                        </a:rPr>
                        <a:t>MINOR AXIS</a:t>
                      </a:r>
                      <a:endParaRPr sz="1000">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KURTOSIS ABOUT</a:t>
                      </a:r>
                      <a:endParaRPr sz="1000">
                        <a:latin typeface="Maven Pro Medium"/>
                        <a:ea typeface="Maven Pro Medium"/>
                        <a:cs typeface="Maven Pro Medium"/>
                        <a:sym typeface="Maven Pro Medium"/>
                      </a:endParaRPr>
                    </a:p>
                    <a:p>
                      <a:pPr indent="0" lvl="0" marL="0" rtl="0" algn="l">
                        <a:spcBef>
                          <a:spcPts val="0"/>
                        </a:spcBef>
                        <a:spcAft>
                          <a:spcPts val="0"/>
                        </a:spcAft>
                        <a:buNone/>
                      </a:pPr>
                      <a:r>
                        <a:rPr lang="en" sz="1000">
                          <a:latin typeface="Maven Pro Medium"/>
                          <a:ea typeface="Maven Pro Medium"/>
                          <a:cs typeface="Maven Pro Medium"/>
                          <a:sym typeface="Maven Pro Medium"/>
                        </a:rPr>
                        <a:t>MINOR AXIS </a:t>
                      </a:r>
                      <a:endParaRPr sz="1000">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KURTOSIS ABOUT</a:t>
                      </a:r>
                      <a:endParaRPr sz="1000">
                        <a:latin typeface="Maven Pro Medium"/>
                        <a:ea typeface="Maven Pro Medium"/>
                        <a:cs typeface="Maven Pro Medium"/>
                        <a:sym typeface="Maven Pro Medium"/>
                      </a:endParaRPr>
                    </a:p>
                    <a:p>
                      <a:pPr indent="0" lvl="0" marL="0" rtl="0" algn="l">
                        <a:spcBef>
                          <a:spcPts val="0"/>
                        </a:spcBef>
                        <a:spcAft>
                          <a:spcPts val="0"/>
                        </a:spcAft>
                        <a:buNone/>
                      </a:pPr>
                      <a:r>
                        <a:rPr lang="en" sz="1000">
                          <a:latin typeface="Maven Pro Medium"/>
                          <a:ea typeface="Maven Pro Medium"/>
                          <a:cs typeface="Maven Pro Medium"/>
                          <a:sym typeface="Maven Pro Medium"/>
                        </a:rPr>
                        <a:t>MAJOR AXIS </a:t>
                      </a:r>
                      <a:endParaRPr sz="1000">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HOLLOWS RATIO</a:t>
                      </a:r>
                      <a:endParaRPr sz="1000">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Clr>
                          <a:srgbClr val="000000"/>
                        </a:buClr>
                        <a:buSzPts val="1100"/>
                        <a:buFont typeface="Arial"/>
                        <a:buNone/>
                      </a:pPr>
                      <a:r>
                        <a:rPr lang="en" sz="1000">
                          <a:latin typeface="Maven Pro Medium"/>
                          <a:ea typeface="Maven Pro Medium"/>
                          <a:cs typeface="Maven Pro Medium"/>
                          <a:sym typeface="Maven Pro Medium"/>
                        </a:rPr>
                        <a:t>INT</a:t>
                      </a:r>
                      <a:endParaRPr sz="1000">
                        <a:latin typeface="Maven Pro Medium"/>
                        <a:ea typeface="Maven Pro Medium"/>
                        <a:cs typeface="Maven Pro Medium"/>
                        <a:sym typeface="Maven Pro Medium"/>
                      </a:endParaRPr>
                    </a:p>
                  </a:txBody>
                  <a:tcPr marT="91425" marB="91425" marR="91425" marL="91425"/>
                </a:tc>
              </a:tr>
              <a:tr h="381000">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CLASS</a:t>
                      </a:r>
                      <a:endParaRPr sz="1000">
                        <a:latin typeface="Maven Pro Medium"/>
                        <a:ea typeface="Maven Pro Medium"/>
                        <a:cs typeface="Maven Pro Medium"/>
                        <a:sym typeface="Maven Pro Medium"/>
                      </a:endParaRPr>
                    </a:p>
                  </a:txBody>
                  <a:tcPr marT="91425" marB="91425" marR="91425" marL="91425"/>
                </a:tc>
                <a:tc>
                  <a:txBody>
                    <a:bodyPr>
                      <a:noAutofit/>
                    </a:bodyPr>
                    <a:lstStyle/>
                    <a:p>
                      <a:pPr indent="0" lvl="0" marL="0" rtl="0" algn="l">
                        <a:spcBef>
                          <a:spcPts val="0"/>
                        </a:spcBef>
                        <a:spcAft>
                          <a:spcPts val="0"/>
                        </a:spcAft>
                        <a:buNone/>
                      </a:pPr>
                      <a:r>
                        <a:rPr lang="en" sz="1000">
                          <a:latin typeface="Maven Pro Medium"/>
                          <a:ea typeface="Maven Pro Medium"/>
                          <a:cs typeface="Maven Pro Medium"/>
                          <a:sym typeface="Maven Pro Medium"/>
                        </a:rPr>
                        <a:t>STR</a:t>
                      </a:r>
                      <a:endParaRPr sz="1000">
                        <a:latin typeface="Maven Pro Medium"/>
                        <a:ea typeface="Maven Pro Medium"/>
                        <a:cs typeface="Maven Pro Medium"/>
                        <a:sym typeface="Maven Pro Medium"/>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aven Pro Medium"/>
              <a:buChar char="★"/>
            </a:pPr>
            <a:r>
              <a:rPr b="0" lang="en" sz="1800">
                <a:latin typeface="Maven Pro Medium"/>
                <a:ea typeface="Maven Pro Medium"/>
                <a:cs typeface="Maven Pro Medium"/>
                <a:sym typeface="Maven Pro Medium"/>
              </a:rPr>
              <a:t>Data preparation</a:t>
            </a:r>
            <a:endParaRPr/>
          </a:p>
        </p:txBody>
      </p:sp>
      <p:sp>
        <p:nvSpPr>
          <p:cNvPr id="339" name="Google Shape;339;p23"/>
          <p:cNvSpPr txBox="1"/>
          <p:nvPr>
            <p:ph idx="1" type="body"/>
          </p:nvPr>
        </p:nvSpPr>
        <p:spPr>
          <a:xfrm>
            <a:off x="1303800" y="1301825"/>
            <a:ext cx="7030500" cy="32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was to convert the dat files to a single csv to make for easier reading. This was done using a small script that took command line arguments with the original and target file name/path. </a:t>
            </a:r>
            <a:endParaRPr/>
          </a:p>
          <a:p>
            <a:pPr indent="0" lvl="0" marL="0" rtl="0" algn="l">
              <a:spcBef>
                <a:spcPts val="1600"/>
              </a:spcBef>
              <a:spcAft>
                <a:spcPts val="1600"/>
              </a:spcAft>
              <a:buNone/>
            </a:pPr>
            <a:r>
              <a:t/>
            </a:r>
            <a:endParaRPr/>
          </a:p>
        </p:txBody>
      </p:sp>
      <p:pic>
        <p:nvPicPr>
          <p:cNvPr id="340" name="Google Shape;340;p23"/>
          <p:cNvPicPr preferRelativeResize="0"/>
          <p:nvPr/>
        </p:nvPicPr>
        <p:blipFill rotWithShape="1">
          <a:blip r:embed="rId3">
            <a:alphaModFix/>
          </a:blip>
          <a:srcRect b="0" l="0" r="0" t="33634"/>
          <a:stretch/>
        </p:blipFill>
        <p:spPr>
          <a:xfrm>
            <a:off x="1362000" y="2208025"/>
            <a:ext cx="6972300" cy="2768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aven Pro Medium"/>
                <a:ea typeface="Maven Pro Medium"/>
                <a:cs typeface="Maven Pro Medium"/>
                <a:sym typeface="Maven Pro Medium"/>
              </a:rPr>
              <a:t>The preparation is well explained in the Jupyter notebook. </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1600"/>
              </a:spcAft>
              <a:buNone/>
            </a:pPr>
            <a:r>
              <a:rPr lang="en" sz="1400">
                <a:solidFill>
                  <a:srgbClr val="000000"/>
                </a:solidFill>
                <a:latin typeface="Maven Pro Medium"/>
                <a:ea typeface="Maven Pro Medium"/>
                <a:cs typeface="Maven Pro Medium"/>
                <a:sym typeface="Maven Pro Medium"/>
              </a:rPr>
              <a:t>Minor changes such as changing the format to int, numbering the categories instead of using them as float are made. </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aven Pro Medium"/>
              <a:buChar char="★"/>
            </a:pPr>
            <a:r>
              <a:rPr b="0" lang="en" sz="1800">
                <a:latin typeface="Maven Pro Medium"/>
                <a:ea typeface="Maven Pro Medium"/>
                <a:cs typeface="Maven Pro Medium"/>
                <a:sym typeface="Maven Pro Medium"/>
              </a:rPr>
              <a:t>Data visualisation</a:t>
            </a:r>
            <a:endParaRPr b="0" sz="1800">
              <a:latin typeface="Maven Pro Medium"/>
              <a:ea typeface="Maven Pro Medium"/>
              <a:cs typeface="Maven Pro Medium"/>
              <a:sym typeface="Maven Pro Medium"/>
            </a:endParaRPr>
          </a:p>
          <a:p>
            <a:pPr indent="0" lvl="0" marL="0" rtl="0" algn="l">
              <a:spcBef>
                <a:spcPts val="1600"/>
              </a:spcBef>
              <a:spcAft>
                <a:spcPts val="0"/>
              </a:spcAft>
              <a:buNone/>
            </a:pPr>
            <a:r>
              <a:t/>
            </a:r>
            <a:endParaRPr/>
          </a:p>
        </p:txBody>
      </p:sp>
      <p:sp>
        <p:nvSpPr>
          <p:cNvPr id="352" name="Google Shape;352;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Maven Pro Medium"/>
                <a:ea typeface="Maven Pro Medium"/>
                <a:cs typeface="Maven Pro Medium"/>
                <a:sym typeface="Maven Pro Medium"/>
              </a:rPr>
              <a:t>We are visualising the distribution of the categories.</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aven Pro Medium"/>
              <a:buChar char="★"/>
            </a:pPr>
            <a:r>
              <a:rPr b="0" lang="en" sz="1800">
                <a:latin typeface="Maven Pro Medium"/>
                <a:ea typeface="Maven Pro Medium"/>
                <a:cs typeface="Maven Pro Medium"/>
                <a:sym typeface="Maven Pro Medium"/>
              </a:rPr>
              <a:t>Data Modelisation</a:t>
            </a:r>
            <a:endParaRPr b="0" sz="1800">
              <a:latin typeface="Maven Pro Medium"/>
              <a:ea typeface="Maven Pro Medium"/>
              <a:cs typeface="Maven Pro Medium"/>
              <a:sym typeface="Maven Pro Medium"/>
            </a:endParaRPr>
          </a:p>
          <a:p>
            <a:pPr indent="0" lvl="0" marL="0" rtl="0" algn="l">
              <a:spcBef>
                <a:spcPts val="1600"/>
              </a:spcBef>
              <a:spcAft>
                <a:spcPts val="0"/>
              </a:spcAft>
              <a:buNone/>
            </a:pPr>
            <a:r>
              <a:t/>
            </a:r>
            <a:endParaRPr/>
          </a:p>
        </p:txBody>
      </p:sp>
      <p:sp>
        <p:nvSpPr>
          <p:cNvPr id="358" name="Google Shape;358;p26"/>
          <p:cNvSpPr txBox="1"/>
          <p:nvPr>
            <p:ph idx="1" type="body"/>
          </p:nvPr>
        </p:nvSpPr>
        <p:spPr>
          <a:xfrm>
            <a:off x="1303800" y="17092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aven Pro Medium"/>
                <a:ea typeface="Maven Pro Medium"/>
                <a:cs typeface="Maven Pro Medium"/>
                <a:sym typeface="Maven Pro Medium"/>
              </a:rPr>
              <a:t>The data is initially split into 50-50, 70-30 and 80-20 train and test sets. The 70-30 split seems to work the best. </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0"/>
              </a:spcAft>
              <a:buNone/>
            </a:pPr>
            <a:r>
              <a:rPr lang="en" sz="1400">
                <a:solidFill>
                  <a:srgbClr val="000000"/>
                </a:solidFill>
                <a:latin typeface="Maven Pro Medium"/>
                <a:ea typeface="Maven Pro Medium"/>
                <a:cs typeface="Maven Pro Medium"/>
                <a:sym typeface="Maven Pro Medium"/>
              </a:rPr>
              <a:t>The model used is th SGD Classifier with the idea of improving it’s performance in the next steps.</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1600"/>
              </a:spcAft>
              <a:buNone/>
            </a:pPr>
            <a:r>
              <a:rPr lang="en" sz="1400">
                <a:solidFill>
                  <a:srgbClr val="000000"/>
                </a:solidFill>
                <a:latin typeface="Maven Pro Medium"/>
                <a:ea typeface="Maven Pro Medium"/>
                <a:cs typeface="Maven Pro Medium"/>
                <a:sym typeface="Maven Pro Medium"/>
              </a:rPr>
              <a:t>SGD Classifier implements regularised linear models with Stochastic Gradient Descent. Stochastic gradient descent considers only 1 random point while changing weights unlike gradient descent which considers the whole training data. As such stochastic gradient descent is much faster than gradient descent when dealing with large data sets</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aven Pro Medium"/>
              <a:buChar char="★"/>
            </a:pPr>
            <a:r>
              <a:rPr b="0" lang="en" sz="1800">
                <a:latin typeface="Maven Pro Medium"/>
                <a:ea typeface="Maven Pro Medium"/>
                <a:cs typeface="Maven Pro Medium"/>
                <a:sym typeface="Maven Pro Medium"/>
              </a:rPr>
              <a:t>Hyperparameter Optimisation</a:t>
            </a:r>
            <a:endParaRPr/>
          </a:p>
        </p:txBody>
      </p:sp>
      <p:sp>
        <p:nvSpPr>
          <p:cNvPr id="364" name="Google Shape;364;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aven Pro Medium"/>
                <a:ea typeface="Maven Pro Medium"/>
                <a:cs typeface="Maven Pro Medium"/>
                <a:sym typeface="Maven Pro Medium"/>
              </a:rPr>
              <a:t>We are using </a:t>
            </a:r>
            <a:r>
              <a:rPr lang="en" sz="1400">
                <a:solidFill>
                  <a:srgbClr val="000000"/>
                </a:solidFill>
                <a:latin typeface="Maven Pro Medium"/>
                <a:ea typeface="Maven Pro Medium"/>
                <a:cs typeface="Maven Pro Medium"/>
                <a:sym typeface="Maven Pro Medium"/>
              </a:rPr>
              <a:t>Logistic Regression </a:t>
            </a:r>
            <a:r>
              <a:rPr lang="en" sz="1400">
                <a:solidFill>
                  <a:srgbClr val="000000"/>
                </a:solidFill>
                <a:latin typeface="Maven Pro Medium"/>
                <a:ea typeface="Maven Pro Medium"/>
                <a:cs typeface="Maven Pro Medium"/>
                <a:sym typeface="Maven Pro Medium"/>
              </a:rPr>
              <a:t>with ‘l2’ penalty as our benchmark here. For Logistic Regression, we will be tuning 1 hyper-parameter, C.</a:t>
            </a:r>
            <a:endParaRPr sz="1400">
              <a:solidFill>
                <a:srgbClr val="000000"/>
              </a:solidFill>
              <a:latin typeface="Maven Pro Medium"/>
              <a:ea typeface="Maven Pro Medium"/>
              <a:cs typeface="Maven Pro Medium"/>
              <a:sym typeface="Maven Pro Medium"/>
            </a:endParaRPr>
          </a:p>
          <a:p>
            <a:pPr indent="0" lvl="0" marL="0" rtl="0" algn="l">
              <a:lnSpc>
                <a:spcPct val="158000"/>
              </a:lnSpc>
              <a:spcBef>
                <a:spcPts val="2200"/>
              </a:spcBef>
              <a:spcAft>
                <a:spcPts val="0"/>
              </a:spcAft>
              <a:buNone/>
            </a:pPr>
            <a:r>
              <a:rPr lang="en" sz="1400">
                <a:solidFill>
                  <a:srgbClr val="000000"/>
                </a:solidFill>
                <a:latin typeface="Maven Pro Medium"/>
                <a:ea typeface="Maven Pro Medium"/>
                <a:cs typeface="Maven Pro Medium"/>
                <a:sym typeface="Maven Pro Medium"/>
              </a:rPr>
              <a:t>C = 1/λ, where λ is the regularisation parameter. </a:t>
            </a:r>
            <a:endParaRPr sz="1400">
              <a:solidFill>
                <a:srgbClr val="000000"/>
              </a:solidFill>
              <a:latin typeface="Maven Pro Medium"/>
              <a:ea typeface="Maven Pro Medium"/>
              <a:cs typeface="Maven Pro Medium"/>
              <a:sym typeface="Maven Pro Medium"/>
            </a:endParaRPr>
          </a:p>
          <a:p>
            <a:pPr indent="0" lvl="0" marL="0" rtl="0" algn="l">
              <a:lnSpc>
                <a:spcPct val="158000"/>
              </a:lnSpc>
              <a:spcBef>
                <a:spcPts val="2200"/>
              </a:spcBef>
              <a:spcAft>
                <a:spcPts val="0"/>
              </a:spcAft>
              <a:buClr>
                <a:srgbClr val="000000"/>
              </a:buClr>
              <a:buSzPts val="1100"/>
              <a:buFont typeface="Arial"/>
              <a:buNone/>
            </a:pPr>
            <a:r>
              <a:rPr lang="en" sz="1400">
                <a:solidFill>
                  <a:srgbClr val="000000"/>
                </a:solidFill>
                <a:latin typeface="Maven Pro Medium"/>
                <a:ea typeface="Maven Pro Medium"/>
                <a:cs typeface="Maven Pro Medium"/>
                <a:sym typeface="Maven Pro Medium"/>
              </a:rPr>
              <a:t>Smaller values of C specify stronger regularisation. Since parfit fits the model in parallel, we can give a wide range of parameters for C.</a:t>
            </a:r>
            <a:endParaRPr sz="1400">
              <a:solidFill>
                <a:srgbClr val="000000"/>
              </a:solidFill>
              <a:latin typeface="Maven Pro Medium"/>
              <a:ea typeface="Maven Pro Medium"/>
              <a:cs typeface="Maven Pro Medium"/>
              <a:sym typeface="Maven Pro Medium"/>
            </a:endParaRPr>
          </a:p>
          <a:p>
            <a:pPr indent="0" lvl="0" marL="0" rtl="0" algn="l">
              <a:spcBef>
                <a:spcPts val="0"/>
              </a:spcBef>
              <a:spcAft>
                <a:spcPts val="1600"/>
              </a:spcAft>
              <a:buNone/>
            </a:pPr>
            <a:r>
              <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aven Pro Medium"/>
              <a:buChar char="★"/>
            </a:pPr>
            <a:r>
              <a:rPr b="0" lang="en" sz="1800">
                <a:latin typeface="Maven Pro Medium"/>
                <a:ea typeface="Maven Pro Medium"/>
                <a:cs typeface="Maven Pro Medium"/>
                <a:sym typeface="Maven Pro Medium"/>
              </a:rPr>
              <a:t>Performance </a:t>
            </a:r>
            <a:endParaRPr/>
          </a:p>
        </p:txBody>
      </p:sp>
      <p:sp>
        <p:nvSpPr>
          <p:cNvPr id="370" name="Google Shape;370;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Maven Pro Medium"/>
                <a:ea typeface="Maven Pro Medium"/>
                <a:cs typeface="Maven Pro Medium"/>
                <a:sym typeface="Maven Pro Medium"/>
              </a:rPr>
              <a:t>Checked using false positive, false negative ROC graphs.</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76" name="Google Shape;376;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aven Pro Medium"/>
                <a:ea typeface="Maven Pro Medium"/>
                <a:cs typeface="Maven Pro Medium"/>
                <a:sym typeface="Maven Pro Medium"/>
              </a:rPr>
              <a:t>Different ways of using Python to solve data science problems were explored in the class with unique and interactive sessions with Mr. Jouin. </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1600"/>
              </a:spcAft>
              <a:buNone/>
            </a:pPr>
            <a:r>
              <a:rPr lang="en" sz="1400">
                <a:solidFill>
                  <a:srgbClr val="000000"/>
                </a:solidFill>
                <a:latin typeface="Maven Pro Medium"/>
                <a:ea typeface="Maven Pro Medium"/>
                <a:cs typeface="Maven Pro Medium"/>
                <a:sym typeface="Maven Pro Medium"/>
              </a:rPr>
              <a:t>This project tries to work on improving the performance of SGD Classifiers.</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a:t>
            </a:r>
            <a:endParaRPr/>
          </a:p>
        </p:txBody>
      </p:sp>
      <p:graphicFrame>
        <p:nvGraphicFramePr>
          <p:cNvPr id="284" name="Google Shape;284;p14"/>
          <p:cNvGraphicFramePr/>
          <p:nvPr/>
        </p:nvGraphicFramePr>
        <p:xfrm>
          <a:off x="1095300" y="1597875"/>
          <a:ext cx="3000000" cy="3000000"/>
        </p:xfrm>
        <a:graphic>
          <a:graphicData uri="http://schemas.openxmlformats.org/drawingml/2006/table">
            <a:tbl>
              <a:tblPr>
                <a:noFill/>
                <a:tableStyleId>{A706866D-EDDF-4B6A-8EF2-E2C87C886EC3}</a:tableStyleId>
              </a:tblPr>
              <a:tblGrid>
                <a:gridCol w="3619500"/>
                <a:gridCol w="3619500"/>
              </a:tblGrid>
              <a:tr h="381000">
                <a:tc>
                  <a:txBody>
                    <a:bodyPr>
                      <a:noAutofit/>
                    </a:bodyPr>
                    <a:lstStyle/>
                    <a:p>
                      <a:pPr indent="-342900" lvl="0" marL="457200" rtl="0" algn="l">
                        <a:lnSpc>
                          <a:spcPct val="115000"/>
                        </a:lnSpc>
                        <a:spcBef>
                          <a:spcPts val="0"/>
                        </a:spcBef>
                        <a:spcAft>
                          <a:spcPts val="0"/>
                        </a:spcAft>
                        <a:buSzPts val="1800"/>
                        <a:buFont typeface="Maven Pro Medium"/>
                        <a:buChar char="★"/>
                      </a:pPr>
                      <a:r>
                        <a:rPr lang="en" sz="1800">
                          <a:latin typeface="Maven Pro Medium"/>
                          <a:ea typeface="Maven Pro Medium"/>
                          <a:cs typeface="Maven Pro Medium"/>
                          <a:sym typeface="Maven Pro Medium"/>
                        </a:rPr>
                        <a:t>Classification in Machine Learning</a:t>
                      </a:r>
                      <a:endParaRPr sz="1800">
                        <a:latin typeface="Maven Pro Medium"/>
                        <a:ea typeface="Maven Pro Medium"/>
                        <a:cs typeface="Maven Pro Medium"/>
                        <a:sym typeface="Maven Pro Medium"/>
                      </a:endParaRPr>
                    </a:p>
                    <a:p>
                      <a:pPr indent="-342900" lvl="0" marL="457200" rtl="0" algn="l">
                        <a:lnSpc>
                          <a:spcPct val="115000"/>
                        </a:lnSpc>
                        <a:spcBef>
                          <a:spcPts val="0"/>
                        </a:spcBef>
                        <a:spcAft>
                          <a:spcPts val="0"/>
                        </a:spcAft>
                        <a:buSzPts val="1800"/>
                        <a:buFont typeface="Maven Pro Medium"/>
                        <a:buChar char="★"/>
                      </a:pPr>
                      <a:r>
                        <a:rPr lang="en" sz="1800">
                          <a:latin typeface="Maven Pro Medium"/>
                          <a:ea typeface="Maven Pro Medium"/>
                          <a:cs typeface="Maven Pro Medium"/>
                          <a:sym typeface="Maven Pro Medium"/>
                        </a:rPr>
                        <a:t>Multivariate Classification</a:t>
                      </a:r>
                      <a:endParaRPr sz="1800">
                        <a:latin typeface="Maven Pro Medium"/>
                        <a:ea typeface="Maven Pro Medium"/>
                        <a:cs typeface="Maven Pro Medium"/>
                        <a:sym typeface="Maven Pro Medium"/>
                      </a:endParaRPr>
                    </a:p>
                    <a:p>
                      <a:pPr indent="-342900" lvl="0" marL="457200" rtl="0" algn="l">
                        <a:lnSpc>
                          <a:spcPct val="115000"/>
                        </a:lnSpc>
                        <a:spcBef>
                          <a:spcPts val="0"/>
                        </a:spcBef>
                        <a:spcAft>
                          <a:spcPts val="0"/>
                        </a:spcAft>
                        <a:buSzPts val="1800"/>
                        <a:buFont typeface="Maven Pro Medium"/>
                        <a:buChar char="★"/>
                      </a:pPr>
                      <a:r>
                        <a:rPr lang="en" sz="1800">
                          <a:latin typeface="Maven Pro Medium"/>
                          <a:ea typeface="Maven Pro Medium"/>
                          <a:cs typeface="Maven Pro Medium"/>
                          <a:sym typeface="Maven Pro Medium"/>
                        </a:rPr>
                        <a:t>Data Scrapping</a:t>
                      </a:r>
                      <a:endParaRPr sz="1800">
                        <a:latin typeface="Maven Pro Medium"/>
                        <a:ea typeface="Maven Pro Medium"/>
                        <a:cs typeface="Maven Pro Medium"/>
                        <a:sym typeface="Maven Pro Medium"/>
                      </a:endParaRPr>
                    </a:p>
                    <a:p>
                      <a:pPr indent="-342900" lvl="0" marL="457200" rtl="0" algn="l">
                        <a:lnSpc>
                          <a:spcPct val="115000"/>
                        </a:lnSpc>
                        <a:spcBef>
                          <a:spcPts val="0"/>
                        </a:spcBef>
                        <a:spcAft>
                          <a:spcPts val="0"/>
                        </a:spcAft>
                        <a:buSzPts val="1800"/>
                        <a:buFont typeface="Maven Pro Medium"/>
                        <a:buChar char="★"/>
                      </a:pPr>
                      <a:r>
                        <a:rPr lang="en" sz="1800">
                          <a:latin typeface="Maven Pro Medium"/>
                          <a:ea typeface="Maven Pro Medium"/>
                          <a:cs typeface="Maven Pro Medium"/>
                          <a:sym typeface="Maven Pro Medium"/>
                        </a:rPr>
                        <a:t>Data preparation</a:t>
                      </a:r>
                      <a:endParaRPr>
                        <a:latin typeface="Maven Pro Medium"/>
                        <a:ea typeface="Maven Pro Medium"/>
                        <a:cs typeface="Maven Pro Medium"/>
                        <a:sym typeface="Maven Pro Medium"/>
                      </a:endParaRPr>
                    </a:p>
                  </a:txBody>
                  <a:tcPr marT="91425" marB="91425" marR="91425" marL="91425"/>
                </a:tc>
                <a:tc>
                  <a:txBody>
                    <a:bodyPr>
                      <a:noAutofit/>
                    </a:bodyPr>
                    <a:lstStyle/>
                    <a:p>
                      <a:pPr indent="-342900" lvl="0" marL="457200" rtl="0" algn="l">
                        <a:lnSpc>
                          <a:spcPct val="115000"/>
                        </a:lnSpc>
                        <a:spcBef>
                          <a:spcPts val="0"/>
                        </a:spcBef>
                        <a:spcAft>
                          <a:spcPts val="0"/>
                        </a:spcAft>
                        <a:buSzPts val="1800"/>
                        <a:buFont typeface="Maven Pro Medium"/>
                        <a:buChar char="★"/>
                      </a:pPr>
                      <a:r>
                        <a:rPr lang="en" sz="1800">
                          <a:latin typeface="Maven Pro Medium"/>
                          <a:ea typeface="Maven Pro Medium"/>
                          <a:cs typeface="Maven Pro Medium"/>
                          <a:sym typeface="Maven Pro Medium"/>
                        </a:rPr>
                        <a:t>Data visualisation</a:t>
                      </a:r>
                      <a:endParaRPr sz="1800">
                        <a:latin typeface="Maven Pro Medium"/>
                        <a:ea typeface="Maven Pro Medium"/>
                        <a:cs typeface="Maven Pro Medium"/>
                        <a:sym typeface="Maven Pro Medium"/>
                      </a:endParaRPr>
                    </a:p>
                    <a:p>
                      <a:pPr indent="-342900" lvl="0" marL="457200" rtl="0" algn="l">
                        <a:lnSpc>
                          <a:spcPct val="115000"/>
                        </a:lnSpc>
                        <a:spcBef>
                          <a:spcPts val="0"/>
                        </a:spcBef>
                        <a:spcAft>
                          <a:spcPts val="0"/>
                        </a:spcAft>
                        <a:buSzPts val="1800"/>
                        <a:buFont typeface="Maven Pro Medium"/>
                        <a:buChar char="★"/>
                      </a:pPr>
                      <a:r>
                        <a:rPr lang="en" sz="1800">
                          <a:latin typeface="Maven Pro Medium"/>
                          <a:ea typeface="Maven Pro Medium"/>
                          <a:cs typeface="Maven Pro Medium"/>
                          <a:sym typeface="Maven Pro Medium"/>
                        </a:rPr>
                        <a:t>Data Modelisation</a:t>
                      </a:r>
                      <a:endParaRPr sz="1800">
                        <a:latin typeface="Maven Pro Medium"/>
                        <a:ea typeface="Maven Pro Medium"/>
                        <a:cs typeface="Maven Pro Medium"/>
                        <a:sym typeface="Maven Pro Medium"/>
                      </a:endParaRPr>
                    </a:p>
                    <a:p>
                      <a:pPr indent="-342900" lvl="0" marL="457200" rtl="0" algn="l">
                        <a:lnSpc>
                          <a:spcPct val="115000"/>
                        </a:lnSpc>
                        <a:spcBef>
                          <a:spcPts val="0"/>
                        </a:spcBef>
                        <a:spcAft>
                          <a:spcPts val="0"/>
                        </a:spcAft>
                        <a:buSzPts val="1800"/>
                        <a:buFont typeface="Maven Pro Medium"/>
                        <a:buChar char="★"/>
                      </a:pPr>
                      <a:r>
                        <a:rPr lang="en" sz="1800">
                          <a:latin typeface="Maven Pro Medium"/>
                          <a:ea typeface="Maven Pro Medium"/>
                          <a:cs typeface="Maven Pro Medium"/>
                          <a:sym typeface="Maven Pro Medium"/>
                        </a:rPr>
                        <a:t>Hyperparameter Optimisation</a:t>
                      </a:r>
                      <a:endParaRPr sz="1800">
                        <a:latin typeface="Maven Pro Medium"/>
                        <a:ea typeface="Maven Pro Medium"/>
                        <a:cs typeface="Maven Pro Medium"/>
                        <a:sym typeface="Maven Pro Medium"/>
                      </a:endParaRPr>
                    </a:p>
                    <a:p>
                      <a:pPr indent="-342900" lvl="0" marL="457200" rtl="0" algn="l">
                        <a:lnSpc>
                          <a:spcPct val="115000"/>
                        </a:lnSpc>
                        <a:spcBef>
                          <a:spcPts val="0"/>
                        </a:spcBef>
                        <a:spcAft>
                          <a:spcPts val="0"/>
                        </a:spcAft>
                        <a:buSzPts val="1800"/>
                        <a:buFont typeface="Maven Pro Medium"/>
                        <a:buChar char="★"/>
                      </a:pPr>
                      <a:r>
                        <a:rPr lang="en" sz="1800">
                          <a:latin typeface="Maven Pro Medium"/>
                          <a:ea typeface="Maven Pro Medium"/>
                          <a:cs typeface="Maven Pro Medium"/>
                          <a:sym typeface="Maven Pro Medium"/>
                        </a:rPr>
                        <a:t>Performance Tuning</a:t>
                      </a:r>
                      <a:endParaRPr>
                        <a:latin typeface="Maven Pro Medium"/>
                        <a:ea typeface="Maven Pro Medium"/>
                        <a:cs typeface="Maven Pro Medium"/>
                        <a:sym typeface="Maven Pro Medium"/>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aven Pro Medium"/>
              <a:buChar char="★"/>
            </a:pPr>
            <a:r>
              <a:rPr b="0" lang="en" sz="1800">
                <a:latin typeface="Maven Pro Medium"/>
                <a:ea typeface="Maven Pro Medium"/>
                <a:cs typeface="Maven Pro Medium"/>
                <a:sym typeface="Maven Pro Medium"/>
              </a:rPr>
              <a:t>Classification in Machine Learning</a:t>
            </a:r>
            <a:endParaRPr/>
          </a:p>
        </p:txBody>
      </p:sp>
      <p:sp>
        <p:nvSpPr>
          <p:cNvPr id="290" name="Google Shape;290;p15"/>
          <p:cNvSpPr txBox="1"/>
          <p:nvPr>
            <p:ph idx="1" type="body"/>
          </p:nvPr>
        </p:nvSpPr>
        <p:spPr>
          <a:xfrm>
            <a:off x="793275" y="1646000"/>
            <a:ext cx="3312000" cy="26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aven Pro Medium"/>
                <a:ea typeface="Maven Pro Medium"/>
                <a:cs typeface="Maven Pro Medium"/>
                <a:sym typeface="Maven Pro Medium"/>
              </a:rPr>
              <a:t>Classification is the problem of identifying to which of a set of categories (sub-populations) a new observation belongs, on the basis of a training set of data containing observations (or instances) whose category membership is known.</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0"/>
              </a:spcAft>
              <a:buNone/>
            </a:pPr>
            <a:r>
              <a:rPr lang="en" sz="1400">
                <a:solidFill>
                  <a:srgbClr val="000000"/>
                </a:solidFill>
                <a:latin typeface="Maven Pro Medium"/>
                <a:ea typeface="Maven Pro Medium"/>
                <a:cs typeface="Maven Pro Medium"/>
                <a:sym typeface="Maven Pro Medium"/>
              </a:rPr>
              <a:t>The most commonly used classification algorithms are listed on the side.</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1600"/>
              </a:spcAft>
              <a:buNone/>
            </a:pPr>
            <a:r>
              <a:t/>
            </a:r>
            <a:endParaRPr sz="1400">
              <a:solidFill>
                <a:srgbClr val="000000"/>
              </a:solidFill>
              <a:latin typeface="Maven Pro Medium"/>
              <a:ea typeface="Maven Pro Medium"/>
              <a:cs typeface="Maven Pro Medium"/>
              <a:sym typeface="Maven Pro Medium"/>
            </a:endParaRPr>
          </a:p>
        </p:txBody>
      </p:sp>
      <p:sp>
        <p:nvSpPr>
          <p:cNvPr id="291" name="Google Shape;291;p15"/>
          <p:cNvSpPr txBox="1"/>
          <p:nvPr/>
        </p:nvSpPr>
        <p:spPr>
          <a:xfrm>
            <a:off x="4798900" y="328575"/>
            <a:ext cx="3254700" cy="3000000"/>
          </a:xfrm>
          <a:prstGeom prst="rect">
            <a:avLst/>
          </a:prstGeom>
          <a:noFill/>
          <a:ln>
            <a:noFill/>
          </a:ln>
        </p:spPr>
        <p:txBody>
          <a:bodyPr anchorCtr="0" anchor="t" bIns="91425" lIns="91425" spcFirstLastPara="1" rIns="91425" wrap="square" tIns="91425">
            <a:noAutofit/>
          </a:bodyPr>
          <a:lstStyle/>
          <a:p>
            <a:pPr indent="-317500" lvl="0" marL="685800" rtl="0" algn="l">
              <a:lnSpc>
                <a:spcPct val="115000"/>
              </a:lnSpc>
              <a:spcBef>
                <a:spcPts val="60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Linear classifiers</a:t>
            </a:r>
            <a:endParaRPr>
              <a:latin typeface="Maven Pro Medium"/>
              <a:ea typeface="Maven Pro Medium"/>
              <a:cs typeface="Maven Pro Medium"/>
              <a:sym typeface="Maven Pro Medium"/>
            </a:endParaRPr>
          </a:p>
          <a:p>
            <a:pPr indent="-317500" lvl="1" marL="13589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Fisher's linear discriminant</a:t>
            </a:r>
            <a:endParaRPr u="sng">
              <a:solidFill>
                <a:srgbClr val="0B0080"/>
              </a:solidFill>
              <a:latin typeface="Maven Pro Medium"/>
              <a:ea typeface="Maven Pro Medium"/>
              <a:cs typeface="Maven Pro Medium"/>
              <a:sym typeface="Maven Pro Medium"/>
              <a:hlinkClick r:id="rId3"/>
            </a:endParaRPr>
          </a:p>
          <a:p>
            <a:pPr indent="-317500" lvl="1" marL="13589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Logistic regression</a:t>
            </a:r>
            <a:endParaRPr>
              <a:latin typeface="Maven Pro Medium"/>
              <a:ea typeface="Maven Pro Medium"/>
              <a:cs typeface="Maven Pro Medium"/>
              <a:sym typeface="Maven Pro Medium"/>
            </a:endParaRPr>
          </a:p>
          <a:p>
            <a:pPr indent="-317500" lvl="1" marL="13589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Naive Bayes classifier</a:t>
            </a:r>
            <a:endParaRPr>
              <a:latin typeface="Maven Pro Medium"/>
              <a:ea typeface="Maven Pro Medium"/>
              <a:cs typeface="Maven Pro Medium"/>
              <a:sym typeface="Maven Pro Medium"/>
            </a:endParaRPr>
          </a:p>
          <a:p>
            <a:pPr indent="-317500" lvl="1" marL="13589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Perceptron</a:t>
            </a:r>
            <a:endParaRPr>
              <a:latin typeface="Maven Pro Medium"/>
              <a:ea typeface="Maven Pro Medium"/>
              <a:cs typeface="Maven Pro Medium"/>
              <a:sym typeface="Maven Pro Medium"/>
            </a:endParaRPr>
          </a:p>
          <a:p>
            <a:pPr indent="-317500" lvl="0" marL="6858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Support vector machines</a:t>
            </a:r>
            <a:endParaRPr>
              <a:latin typeface="Maven Pro Medium"/>
              <a:ea typeface="Maven Pro Medium"/>
              <a:cs typeface="Maven Pro Medium"/>
              <a:sym typeface="Maven Pro Medium"/>
            </a:endParaRPr>
          </a:p>
          <a:p>
            <a:pPr indent="-317500" lvl="1" marL="13589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Least squares support vector machines</a:t>
            </a:r>
            <a:endParaRPr>
              <a:latin typeface="Maven Pro Medium"/>
              <a:ea typeface="Maven Pro Medium"/>
              <a:cs typeface="Maven Pro Medium"/>
              <a:sym typeface="Maven Pro Medium"/>
            </a:endParaRPr>
          </a:p>
          <a:p>
            <a:pPr indent="-317500" lvl="0" marL="6858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Quadratic classifiers</a:t>
            </a:r>
            <a:endParaRPr>
              <a:latin typeface="Maven Pro Medium"/>
              <a:ea typeface="Maven Pro Medium"/>
              <a:cs typeface="Maven Pro Medium"/>
              <a:sym typeface="Maven Pro Medium"/>
            </a:endParaRPr>
          </a:p>
          <a:p>
            <a:pPr indent="-317500" lvl="0" marL="6858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Kernel estimation</a:t>
            </a:r>
            <a:endParaRPr>
              <a:latin typeface="Maven Pro Medium"/>
              <a:ea typeface="Maven Pro Medium"/>
              <a:cs typeface="Maven Pro Medium"/>
              <a:sym typeface="Maven Pro Medium"/>
            </a:endParaRPr>
          </a:p>
          <a:p>
            <a:pPr indent="-317500" lvl="1" marL="13589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k-nearest neighbor</a:t>
            </a:r>
            <a:endParaRPr>
              <a:latin typeface="Maven Pro Medium"/>
              <a:ea typeface="Maven Pro Medium"/>
              <a:cs typeface="Maven Pro Medium"/>
              <a:sym typeface="Maven Pro Medium"/>
            </a:endParaRPr>
          </a:p>
          <a:p>
            <a:pPr indent="-317500" lvl="0" marL="6858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Decision trees</a:t>
            </a:r>
            <a:endParaRPr>
              <a:latin typeface="Maven Pro Medium"/>
              <a:ea typeface="Maven Pro Medium"/>
              <a:cs typeface="Maven Pro Medium"/>
              <a:sym typeface="Maven Pro Medium"/>
            </a:endParaRPr>
          </a:p>
          <a:p>
            <a:pPr indent="-317500" lvl="1" marL="13589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Random forests</a:t>
            </a:r>
            <a:endParaRPr>
              <a:latin typeface="Maven Pro Medium"/>
              <a:ea typeface="Maven Pro Medium"/>
              <a:cs typeface="Maven Pro Medium"/>
              <a:sym typeface="Maven Pro Medium"/>
            </a:endParaRPr>
          </a:p>
          <a:p>
            <a:pPr indent="-317500" lvl="0" marL="6858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Neural networks</a:t>
            </a:r>
            <a:endParaRPr>
              <a:latin typeface="Maven Pro Medium"/>
              <a:ea typeface="Maven Pro Medium"/>
              <a:cs typeface="Maven Pro Medium"/>
              <a:sym typeface="Maven Pro Medium"/>
            </a:endParaRPr>
          </a:p>
          <a:p>
            <a:pPr indent="-317500" lvl="0" marL="685800" rtl="0" algn="l">
              <a:lnSpc>
                <a:spcPct val="115000"/>
              </a:lnSpc>
              <a:spcBef>
                <a:spcPts val="0"/>
              </a:spcBef>
              <a:spcAft>
                <a:spcPts val="0"/>
              </a:spcAft>
              <a:buClr>
                <a:srgbClr val="222222"/>
              </a:buClr>
              <a:buSzPts val="1400"/>
              <a:buFont typeface="Maven Pro Medium"/>
              <a:buChar char="●"/>
            </a:pPr>
            <a:r>
              <a:rPr lang="en">
                <a:latin typeface="Maven Pro Medium"/>
                <a:ea typeface="Maven Pro Medium"/>
                <a:cs typeface="Maven Pro Medium"/>
                <a:sym typeface="Maven Pro Medium"/>
              </a:rPr>
              <a:t>Learning vector quantization</a:t>
            </a:r>
            <a:endParaRPr>
              <a:latin typeface="Maven Pro Medium"/>
              <a:ea typeface="Maven Pro Medium"/>
              <a:cs typeface="Maven Pro Medium"/>
              <a:sym typeface="Maven Pr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aven Pro Medium"/>
              <a:buChar char="★"/>
            </a:pPr>
            <a:r>
              <a:rPr b="0" lang="en" sz="1800">
                <a:latin typeface="Maven Pro Medium"/>
                <a:ea typeface="Maven Pro Medium"/>
                <a:cs typeface="Maven Pro Medium"/>
                <a:sym typeface="Maven Pro Medium"/>
              </a:rPr>
              <a:t>Multivariate Classification</a:t>
            </a:r>
            <a:endParaRPr/>
          </a:p>
        </p:txBody>
      </p:sp>
      <p:sp>
        <p:nvSpPr>
          <p:cNvPr id="297" name="Google Shape;297;p16"/>
          <p:cNvSpPr txBox="1"/>
          <p:nvPr>
            <p:ph idx="1" type="body"/>
          </p:nvPr>
        </p:nvSpPr>
        <p:spPr>
          <a:xfrm>
            <a:off x="1240000" y="1390175"/>
            <a:ext cx="7030500" cy="33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aven Pro Medium"/>
                <a:ea typeface="Maven Pro Medium"/>
                <a:cs typeface="Maven Pro Medium"/>
                <a:sym typeface="Maven Pro Medium"/>
              </a:rPr>
              <a:t>In machine learning, multiclass or multinomial classification is the problem of classifying instances into one of three or more classes. (Classifying instances into one of the two classes is called binary classification.)</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0"/>
              </a:spcAft>
              <a:buClr>
                <a:srgbClr val="000000"/>
              </a:buClr>
              <a:buSzPts val="1100"/>
              <a:buFont typeface="Arial"/>
              <a:buNone/>
            </a:pPr>
            <a:r>
              <a:rPr lang="en" sz="1400">
                <a:solidFill>
                  <a:srgbClr val="000000"/>
                </a:solidFill>
                <a:latin typeface="Maven Pro Medium"/>
                <a:ea typeface="Maven Pro Medium"/>
                <a:cs typeface="Maven Pro Medium"/>
                <a:sym typeface="Maven Pro Medium"/>
              </a:rPr>
              <a:t>The existing multi-class classification techniques can be categorized into (i) Transformation to binary (ii) Extension from binary and (iii) Hierarchical classification.</a:t>
            </a:r>
            <a:endParaRPr baseline="30000" sz="1400" u="sng">
              <a:solidFill>
                <a:srgbClr val="000000"/>
              </a:solidFill>
              <a:latin typeface="Maven Pro Medium"/>
              <a:ea typeface="Maven Pro Medium"/>
              <a:cs typeface="Maven Pro Medium"/>
              <a:sym typeface="Maven Pro Medium"/>
              <a:hlinkClick r:id="rId3"/>
            </a:endParaRPr>
          </a:p>
          <a:p>
            <a:pPr indent="0" lvl="0" marL="0" rtl="0" algn="l">
              <a:spcBef>
                <a:spcPts val="600"/>
              </a:spcBef>
              <a:spcAft>
                <a:spcPts val="0"/>
              </a:spcAft>
              <a:buNone/>
            </a:pPr>
            <a:r>
              <a:rPr lang="en" sz="1400">
                <a:solidFill>
                  <a:srgbClr val="000000"/>
                </a:solidFill>
                <a:latin typeface="Maven Pro Medium"/>
                <a:ea typeface="Maven Pro Medium"/>
                <a:cs typeface="Maven Pro Medium"/>
                <a:sym typeface="Maven Pro Medium"/>
              </a:rPr>
              <a:t>This is done using two strategies : (i) One vs Rest (ii) One vs One</a:t>
            </a:r>
            <a:endParaRPr sz="1400">
              <a:solidFill>
                <a:srgbClr val="000000"/>
              </a:solidFill>
              <a:latin typeface="Maven Pro Medium"/>
              <a:ea typeface="Maven Pro Medium"/>
              <a:cs typeface="Maven Pro Medium"/>
              <a:sym typeface="Maven Pro Medium"/>
            </a:endParaRPr>
          </a:p>
          <a:p>
            <a:pPr indent="0" lvl="0" marL="0" rtl="0" algn="l">
              <a:spcBef>
                <a:spcPts val="0"/>
              </a:spcBef>
              <a:spcAft>
                <a:spcPts val="0"/>
              </a:spcAft>
              <a:buClr>
                <a:srgbClr val="000000"/>
              </a:buClr>
              <a:buSzPts val="1100"/>
              <a:buFont typeface="Arial"/>
              <a:buNone/>
            </a:pPr>
            <a:r>
              <a:t/>
            </a:r>
            <a:endParaRPr sz="1400">
              <a:solidFill>
                <a:srgbClr val="000000"/>
              </a:solidFill>
              <a:latin typeface="Maven Pro Medium"/>
              <a:ea typeface="Maven Pro Medium"/>
              <a:cs typeface="Maven Pro Medium"/>
              <a:sym typeface="Maven Pro Medium"/>
            </a:endParaRPr>
          </a:p>
          <a:p>
            <a:pPr indent="0" lvl="0" marL="0" rtl="0" algn="l">
              <a:spcBef>
                <a:spcPts val="0"/>
              </a:spcBef>
              <a:spcAft>
                <a:spcPts val="1600"/>
              </a:spcAft>
              <a:buNone/>
            </a:pPr>
            <a:r>
              <a:rPr lang="en" sz="1400">
                <a:solidFill>
                  <a:srgbClr val="000000"/>
                </a:solidFill>
                <a:latin typeface="Maven Pro Medium"/>
                <a:ea typeface="Maven Pro Medium"/>
                <a:cs typeface="Maven Pro Medium"/>
                <a:sym typeface="Maven Pro Medium"/>
              </a:rPr>
              <a:t>Multi-label classification is a generalization of multiclass classification, which is the single-label problem of categorizing instances into precisely one of more than two classes; in the multi-label problem there is no constraint on how many of the classes the instance can be assigned to.</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Maven Pro Medium"/>
              <a:buChar char="★"/>
            </a:pPr>
            <a:r>
              <a:rPr b="0" lang="en" sz="1800">
                <a:latin typeface="Maven Pro Medium"/>
                <a:ea typeface="Maven Pro Medium"/>
                <a:cs typeface="Maven Pro Medium"/>
                <a:sym typeface="Maven Pro Medium"/>
              </a:rPr>
              <a:t>Data Scrapping</a:t>
            </a:r>
            <a:endParaRPr/>
          </a:p>
        </p:txBody>
      </p:sp>
      <p:sp>
        <p:nvSpPr>
          <p:cNvPr id="303" name="Google Shape;303;p17"/>
          <p:cNvSpPr txBox="1"/>
          <p:nvPr>
            <p:ph idx="1" type="body"/>
          </p:nvPr>
        </p:nvSpPr>
        <p:spPr>
          <a:xfrm>
            <a:off x="1303800" y="1179650"/>
            <a:ext cx="7030500" cy="310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Maven Pro Medium"/>
                <a:ea typeface="Maven Pro Medium"/>
                <a:cs typeface="Maven Pro Medium"/>
                <a:sym typeface="Maven Pro Medium"/>
              </a:rPr>
              <a:t>The data has been collected from the UCI’s online data repository for ML problems. </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0"/>
              </a:spcAft>
              <a:buNone/>
            </a:pPr>
            <a:r>
              <a:rPr lang="en" sz="1400">
                <a:solidFill>
                  <a:srgbClr val="000000"/>
                </a:solidFill>
                <a:latin typeface="Maven Pro Medium"/>
                <a:ea typeface="Maven Pro Medium"/>
                <a:cs typeface="Maven Pro Medium"/>
                <a:sym typeface="Maven Pro Medium"/>
              </a:rPr>
              <a:t>The scrapping was done through a python code developed for the purpose of this project.</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0"/>
              </a:spcAft>
              <a:buNone/>
            </a:pPr>
            <a:r>
              <a:rPr lang="en" sz="1400">
                <a:solidFill>
                  <a:srgbClr val="000000"/>
                </a:solidFill>
                <a:latin typeface="Maven Pro Medium"/>
                <a:ea typeface="Maven Pro Medium"/>
                <a:cs typeface="Maven Pro Medium"/>
                <a:sym typeface="Maven Pro Medium"/>
              </a:rPr>
              <a:t>The scrapper is able to download ANY dataset from the repository, and is not limited to the dataset relevant to this project! </a:t>
            </a:r>
            <a:endParaRPr sz="1400">
              <a:solidFill>
                <a:srgbClr val="000000"/>
              </a:solidFill>
              <a:latin typeface="Maven Pro Medium"/>
              <a:ea typeface="Maven Pro Medium"/>
              <a:cs typeface="Maven Pro Medium"/>
              <a:sym typeface="Maven Pro Medium"/>
            </a:endParaRPr>
          </a:p>
          <a:p>
            <a:pPr indent="0" lvl="0" marL="0" rtl="0" algn="l">
              <a:spcBef>
                <a:spcPts val="1600"/>
              </a:spcBef>
              <a:spcAft>
                <a:spcPts val="0"/>
              </a:spcAft>
              <a:buNone/>
            </a:pPr>
            <a:r>
              <a:rPr lang="en" sz="1400">
                <a:solidFill>
                  <a:srgbClr val="000000"/>
                </a:solidFill>
                <a:latin typeface="Maven Pro Medium"/>
                <a:ea typeface="Maven Pro Medium"/>
                <a:cs typeface="Maven Pro Medium"/>
                <a:sym typeface="Maven Pro Medium"/>
              </a:rPr>
              <a:t>The scrapper works in three steps:</a:t>
            </a:r>
            <a:endParaRPr sz="1400">
              <a:solidFill>
                <a:srgbClr val="000000"/>
              </a:solidFill>
              <a:latin typeface="Maven Pro Medium"/>
              <a:ea typeface="Maven Pro Medium"/>
              <a:cs typeface="Maven Pro Medium"/>
              <a:sym typeface="Maven Pro Medium"/>
            </a:endParaRPr>
          </a:p>
          <a:p>
            <a:pPr indent="-317500" lvl="0" marL="457200" rtl="0" algn="l">
              <a:spcBef>
                <a:spcPts val="1600"/>
              </a:spcBef>
              <a:spcAft>
                <a:spcPts val="0"/>
              </a:spcAft>
              <a:buClr>
                <a:srgbClr val="000000"/>
              </a:buClr>
              <a:buSzPts val="1400"/>
              <a:buFont typeface="Maven Pro Medium"/>
              <a:buAutoNum type="arabicPeriod"/>
            </a:pPr>
            <a:r>
              <a:rPr lang="en" sz="1400">
                <a:solidFill>
                  <a:srgbClr val="000000"/>
                </a:solidFill>
                <a:latin typeface="Maven Pro Medium"/>
                <a:ea typeface="Maven Pro Medium"/>
                <a:cs typeface="Maven Pro Medium"/>
                <a:sym typeface="Maven Pro Medium"/>
              </a:rPr>
              <a:t>Collects list of available datasets from the website.</a:t>
            </a:r>
            <a:endParaRPr sz="1400">
              <a:solidFill>
                <a:srgbClr val="000000"/>
              </a:solidFill>
              <a:latin typeface="Maven Pro Medium"/>
              <a:ea typeface="Maven Pro Medium"/>
              <a:cs typeface="Maven Pro Medium"/>
              <a:sym typeface="Maven Pro Medium"/>
            </a:endParaRPr>
          </a:p>
          <a:p>
            <a:pPr indent="-317500" lvl="0" marL="457200" rtl="0" algn="l">
              <a:spcBef>
                <a:spcPts val="0"/>
              </a:spcBef>
              <a:spcAft>
                <a:spcPts val="0"/>
              </a:spcAft>
              <a:buClr>
                <a:srgbClr val="000000"/>
              </a:buClr>
              <a:buSzPts val="1400"/>
              <a:buFont typeface="Maven Pro Medium"/>
              <a:buAutoNum type="arabicPeriod"/>
            </a:pPr>
            <a:r>
              <a:rPr lang="en" sz="1400">
                <a:solidFill>
                  <a:srgbClr val="000000"/>
                </a:solidFill>
                <a:latin typeface="Maven Pro Medium"/>
                <a:ea typeface="Maven Pro Medium"/>
                <a:cs typeface="Maven Pro Medium"/>
                <a:sym typeface="Maven Pro Medium"/>
              </a:rPr>
              <a:t>Gets user input on which dataset is to be downloaded.</a:t>
            </a:r>
            <a:endParaRPr sz="1400">
              <a:solidFill>
                <a:srgbClr val="000000"/>
              </a:solidFill>
              <a:latin typeface="Maven Pro Medium"/>
              <a:ea typeface="Maven Pro Medium"/>
              <a:cs typeface="Maven Pro Medium"/>
              <a:sym typeface="Maven Pro Medium"/>
            </a:endParaRPr>
          </a:p>
          <a:p>
            <a:pPr indent="-317500" lvl="0" marL="457200" rtl="0" algn="l">
              <a:spcBef>
                <a:spcPts val="0"/>
              </a:spcBef>
              <a:spcAft>
                <a:spcPts val="0"/>
              </a:spcAft>
              <a:buClr>
                <a:srgbClr val="000000"/>
              </a:buClr>
              <a:buSzPts val="1400"/>
              <a:buFont typeface="Maven Pro Medium"/>
              <a:buAutoNum type="arabicPeriod"/>
            </a:pPr>
            <a:r>
              <a:rPr lang="en" sz="1400">
                <a:solidFill>
                  <a:srgbClr val="000000"/>
                </a:solidFill>
                <a:latin typeface="Maven Pro Medium"/>
                <a:ea typeface="Maven Pro Medium"/>
                <a:cs typeface="Maven Pro Medium"/>
                <a:sym typeface="Maven Pro Medium"/>
              </a:rPr>
              <a:t>Returns all downloadable files from the chosen collection and downloads to the current working directory.</a:t>
            </a:r>
            <a:endParaRPr sz="1400">
              <a:solidFill>
                <a:srgbClr val="000000"/>
              </a:solidFill>
              <a:latin typeface="Maven Pro Medium"/>
              <a:ea typeface="Maven Pro Medium"/>
              <a:cs typeface="Maven Pro Medium"/>
              <a:sym typeface="Maven Pro Medium"/>
            </a:endParaRPr>
          </a:p>
          <a:p>
            <a:pPr indent="0" lvl="0" marL="457200" rtl="0" algn="l">
              <a:spcBef>
                <a:spcPts val="1600"/>
              </a:spcBef>
              <a:spcAft>
                <a:spcPts val="1600"/>
              </a:spcAft>
              <a:buNone/>
            </a:pPr>
            <a:r>
              <a:t/>
            </a:r>
            <a:endParaRPr sz="1400">
              <a:solidFill>
                <a:srgbClr val="000000"/>
              </a:solidFill>
              <a:latin typeface="Maven Pro Medium"/>
              <a:ea typeface="Maven Pro Medium"/>
              <a:cs typeface="Maven Pro Medium"/>
              <a:sym typeface="Maven Pr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74900" y="0"/>
            <a:ext cx="8994200" cy="4457200"/>
          </a:xfrm>
          <a:prstGeom prst="rect">
            <a:avLst/>
          </a:prstGeom>
          <a:noFill/>
          <a:ln>
            <a:noFill/>
          </a:ln>
        </p:spPr>
      </p:pic>
      <p:sp>
        <p:nvSpPr>
          <p:cNvPr id="309" name="Google Shape;309;p18"/>
          <p:cNvSpPr txBox="1"/>
          <p:nvPr>
            <p:ph idx="1" type="body"/>
          </p:nvPr>
        </p:nvSpPr>
        <p:spPr>
          <a:xfrm>
            <a:off x="1290300" y="45441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Scrapper 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downloadable files</a:t>
            </a:r>
            <a:endParaRPr/>
          </a:p>
        </p:txBody>
      </p:sp>
      <p:pic>
        <p:nvPicPr>
          <p:cNvPr id="315" name="Google Shape;315;p19"/>
          <p:cNvPicPr preferRelativeResize="0"/>
          <p:nvPr/>
        </p:nvPicPr>
        <p:blipFill>
          <a:blip r:embed="rId3">
            <a:alphaModFix/>
          </a:blip>
          <a:stretch>
            <a:fillRect/>
          </a:stretch>
        </p:blipFill>
        <p:spPr>
          <a:xfrm>
            <a:off x="1368100" y="152400"/>
            <a:ext cx="6407800" cy="3834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Files downloaded</a:t>
            </a:r>
            <a:endParaRPr/>
          </a:p>
        </p:txBody>
      </p:sp>
      <p:pic>
        <p:nvPicPr>
          <p:cNvPr id="321" name="Google Shape;321;p20"/>
          <p:cNvPicPr preferRelativeResize="0"/>
          <p:nvPr/>
        </p:nvPicPr>
        <p:blipFill>
          <a:blip r:embed="rId3">
            <a:alphaModFix/>
          </a:blip>
          <a:stretch>
            <a:fillRect/>
          </a:stretch>
        </p:blipFill>
        <p:spPr>
          <a:xfrm>
            <a:off x="1084350" y="0"/>
            <a:ext cx="6704655" cy="3834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445725" y="648325"/>
            <a:ext cx="8495700" cy="4119600"/>
          </a:xfrm>
          <a:prstGeom prst="rect">
            <a:avLst/>
          </a:prstGeom>
        </p:spPr>
        <p:txBody>
          <a:bodyPr anchorCtr="0" anchor="ctr" bIns="91425" lIns="91425" spcFirstLastPara="1" rIns="91425" wrap="square" tIns="91425">
            <a:noAutofit/>
          </a:bodyPr>
          <a:lstStyle/>
          <a:p>
            <a:pPr indent="-317500" lvl="0" marL="457200" rtl="0" algn="l">
              <a:lnSpc>
                <a:spcPct val="142850"/>
              </a:lnSpc>
              <a:spcBef>
                <a:spcPts val="0"/>
              </a:spcBef>
              <a:spcAft>
                <a:spcPts val="0"/>
              </a:spcAft>
              <a:buClr>
                <a:srgbClr val="000000"/>
              </a:buClr>
              <a:buSzPts val="1400"/>
              <a:buFont typeface="Maven Pro Medium"/>
              <a:buChar char="●"/>
            </a:pPr>
            <a:r>
              <a:rPr b="0" lang="en" sz="1400">
                <a:solidFill>
                  <a:srgbClr val="000000"/>
                </a:solidFill>
                <a:latin typeface="Maven Pro Medium"/>
                <a:ea typeface="Maven Pro Medium"/>
                <a:cs typeface="Maven Pro Medium"/>
                <a:sym typeface="Maven Pro Medium"/>
              </a:rPr>
              <a:t>The purpose is to classify a given silhouette as one of four types of vehicle, using a set of features extracted from the silhouette. </a:t>
            </a:r>
            <a:endParaRPr b="0" sz="1400">
              <a:solidFill>
                <a:srgbClr val="000000"/>
              </a:solidFill>
              <a:latin typeface="Maven Pro Medium"/>
              <a:ea typeface="Maven Pro Medium"/>
              <a:cs typeface="Maven Pro Medium"/>
              <a:sym typeface="Maven Pro Medium"/>
            </a:endParaRPr>
          </a:p>
          <a:p>
            <a:pPr indent="-317500" lvl="0" marL="457200" rtl="0" algn="l">
              <a:lnSpc>
                <a:spcPct val="142850"/>
              </a:lnSpc>
              <a:spcBef>
                <a:spcPts val="0"/>
              </a:spcBef>
              <a:spcAft>
                <a:spcPts val="0"/>
              </a:spcAft>
              <a:buClr>
                <a:srgbClr val="000000"/>
              </a:buClr>
              <a:buSzPts val="1400"/>
              <a:buFont typeface="Maven Pro Medium"/>
              <a:buChar char="●"/>
            </a:pPr>
            <a:r>
              <a:rPr b="0" lang="en" sz="1400">
                <a:solidFill>
                  <a:srgbClr val="000000"/>
                </a:solidFill>
                <a:latin typeface="Maven Pro Medium"/>
                <a:ea typeface="Maven Pro Medium"/>
                <a:cs typeface="Maven Pro Medium"/>
                <a:sym typeface="Maven Pro Medium"/>
              </a:rPr>
              <a:t>The vehicle may be viewed from one of many different angles. The features were extracted from the silhouettes by the HIPS (Hierarchical Image Processing System) extension BINATTS, which extracts a combination of scale independent features utilising both classical moments based measures such as scaled variance, skewness and kurtosis about the major/minor axes and heuristic measures such as hollows, circularity, rectangularity and compactness.</a:t>
            </a:r>
            <a:endParaRPr b="0" sz="1400">
              <a:solidFill>
                <a:srgbClr val="000000"/>
              </a:solidFill>
              <a:latin typeface="Maven Pro Medium"/>
              <a:ea typeface="Maven Pro Medium"/>
              <a:cs typeface="Maven Pro Medium"/>
              <a:sym typeface="Maven Pro Medium"/>
            </a:endParaRPr>
          </a:p>
          <a:p>
            <a:pPr indent="-317500" lvl="0" marL="457200" rtl="0" algn="l">
              <a:lnSpc>
                <a:spcPct val="142850"/>
              </a:lnSpc>
              <a:spcBef>
                <a:spcPts val="0"/>
              </a:spcBef>
              <a:spcAft>
                <a:spcPts val="0"/>
              </a:spcAft>
              <a:buClr>
                <a:srgbClr val="000000"/>
              </a:buClr>
              <a:buSzPts val="1400"/>
              <a:buFont typeface="Maven Pro Medium"/>
              <a:buChar char="●"/>
            </a:pPr>
            <a:r>
              <a:rPr b="0" lang="en" sz="1400">
                <a:solidFill>
                  <a:srgbClr val="000000"/>
                </a:solidFill>
                <a:latin typeface="Maven Pro Medium"/>
                <a:ea typeface="Maven Pro Medium"/>
                <a:cs typeface="Maven Pro Medium"/>
                <a:sym typeface="Maven Pro Medium"/>
              </a:rPr>
              <a:t>Four "Corgie" model vehicles were used for the experiment: a double decker bus, Cheverolet van, Saab 9000 and an Opel Manta 400. This particular combination of vehicles was chosen with the expectation that the bus, van and either one of the cars would be readily distinguishable, but it would be more difficult to distinguish between the cars.</a:t>
            </a:r>
            <a:endParaRPr b="0" sz="1400">
              <a:solidFill>
                <a:srgbClr val="000000"/>
              </a:solidFill>
              <a:latin typeface="Maven Pro Medium"/>
              <a:ea typeface="Maven Pro Medium"/>
              <a:cs typeface="Maven Pro Medium"/>
              <a:sym typeface="Maven Pro Medium"/>
            </a:endParaRPr>
          </a:p>
          <a:p>
            <a:pPr indent="-317500" lvl="0" marL="457200" rtl="0" algn="l">
              <a:lnSpc>
                <a:spcPct val="142850"/>
              </a:lnSpc>
              <a:spcBef>
                <a:spcPts val="0"/>
              </a:spcBef>
              <a:spcAft>
                <a:spcPts val="0"/>
              </a:spcAft>
              <a:buClr>
                <a:srgbClr val="000000"/>
              </a:buClr>
              <a:buSzPts val="1400"/>
              <a:buFont typeface="Maven Pro Medium"/>
              <a:buChar char="●"/>
            </a:pPr>
            <a:r>
              <a:rPr b="0" lang="en" sz="1400">
                <a:solidFill>
                  <a:srgbClr val="000000"/>
                </a:solidFill>
                <a:latin typeface="Maven Pro Medium"/>
                <a:ea typeface="Maven Pro Medium"/>
                <a:cs typeface="Maven Pro Medium"/>
                <a:sym typeface="Maven Pro Medium"/>
              </a:rPr>
              <a:t>There are around 850 data points. </a:t>
            </a:r>
            <a:endParaRPr b="0" sz="1400">
              <a:solidFill>
                <a:srgbClr val="000000"/>
              </a:solidFill>
              <a:latin typeface="Maven Pro Medium"/>
              <a:ea typeface="Maven Pro Medium"/>
              <a:cs typeface="Maven Pro Medium"/>
              <a:sym typeface="Maven Pr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