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F799-F009-4C53-818E-5871801C065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B7D2-1C52-4317-9FA8-DE105622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5307" y="701481"/>
            <a:ext cx="3915178" cy="5660682"/>
          </a:xfrm>
          <a:prstGeom prst="roundRect">
            <a:avLst>
              <a:gd name="adj" fmla="val 58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173022" y="932366"/>
            <a:ext cx="698314" cy="711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96" y="163872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Login to </a:t>
            </a:r>
            <a:r>
              <a:rPr lang="en-US" sz="24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  <a:endParaRPr lang="en-US" sz="2400" b="1" dirty="0" smtClean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1354" y="2431326"/>
            <a:ext cx="3457311" cy="606316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354" y="2431326"/>
            <a:ext cx="218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Email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1354" y="3156338"/>
            <a:ext cx="3457311" cy="606316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1354" y="3156338"/>
            <a:ext cx="2180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Password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9426" y="3967261"/>
            <a:ext cx="2385506" cy="528034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329426" y="4060251"/>
            <a:ext cx="2385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 IN</a:t>
            </a: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366" y="5785175"/>
            <a:ext cx="226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Register | 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55445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20299" y="729837"/>
            <a:ext cx="1947863" cy="846039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387589" y="729837"/>
            <a:ext cx="15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My 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Log Out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>
            <a:stCxn id="11" idx="1"/>
            <a:endCxn id="11" idx="3"/>
          </p:cNvCxnSpPr>
          <p:nvPr/>
        </p:nvCxnSpPr>
        <p:spPr>
          <a:xfrm>
            <a:off x="10020299" y="1152857"/>
            <a:ext cx="1947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6255" t="16419" r="12072" b="79948"/>
          <a:stretch/>
        </p:blipFill>
        <p:spPr>
          <a:xfrm>
            <a:off x="10169875" y="824444"/>
            <a:ext cx="217714" cy="265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86255" t="23059" r="12072" b="73556"/>
          <a:stretch/>
        </p:blipFill>
        <p:spPr>
          <a:xfrm>
            <a:off x="10169875" y="1218288"/>
            <a:ext cx="217714" cy="247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Contact Us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3349615" y="2335377"/>
            <a:ext cx="2630844" cy="3629985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49615" y="2848134"/>
            <a:ext cx="26308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4085774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49615" y="2509580"/>
            <a:ext cx="226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Head Office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49615" y="2898712"/>
            <a:ext cx="263084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latin typeface="Century Gothic" panose="020B0502020202020204" pitchFamily="34" charset="0"/>
              </a:rPr>
              <a:t>Head</a:t>
            </a:r>
            <a:r>
              <a:rPr lang="en-US" sz="1400" b="1" i="0" baseline="0" dirty="0" smtClean="0">
                <a:latin typeface="Century Gothic" panose="020B0502020202020204" pitchFamily="34" charset="0"/>
              </a:rPr>
              <a:t> Office</a:t>
            </a:r>
            <a:endParaRPr lang="en-US" sz="1200" b="1" i="1" dirty="0" smtClean="0">
              <a:latin typeface="Century Gothic" panose="020B0502020202020204" pitchFamily="34" charset="0"/>
            </a:endParaRPr>
          </a:p>
          <a:p>
            <a:r>
              <a:rPr lang="en-US" sz="1200" dirty="0" smtClean="0">
                <a:latin typeface="Century Gothic" panose="020B0502020202020204" pitchFamily="34" charset="0"/>
              </a:rPr>
              <a:t>3</a:t>
            </a:r>
            <a:r>
              <a:rPr lang="en-US" sz="1200" baseline="30000" dirty="0" smtClean="0">
                <a:latin typeface="Century Gothic" panose="020B0502020202020204" pitchFamily="34" charset="0"/>
              </a:rPr>
              <a:t>rd</a:t>
            </a:r>
            <a:r>
              <a:rPr lang="en-US" sz="1200" dirty="0" smtClean="0">
                <a:latin typeface="Century Gothic" panose="020B0502020202020204" pitchFamily="34" charset="0"/>
              </a:rPr>
              <a:t> Floor, Viewpoint Plaza,</a:t>
            </a:r>
          </a:p>
          <a:p>
            <a:r>
              <a:rPr lang="en-US" sz="1200" dirty="0" smtClean="0">
                <a:latin typeface="Century Gothic" panose="020B0502020202020204" pitchFamily="34" charset="0"/>
              </a:rPr>
              <a:t>KM 16, </a:t>
            </a:r>
            <a:r>
              <a:rPr lang="en-US" sz="1200" dirty="0" err="1" smtClean="0">
                <a:latin typeface="Century Gothic" panose="020B0502020202020204" pitchFamily="34" charset="0"/>
              </a:rPr>
              <a:t>Lekki-Epe</a:t>
            </a:r>
            <a:r>
              <a:rPr lang="en-US" sz="1200" dirty="0" smtClean="0">
                <a:latin typeface="Century Gothic" panose="020B0502020202020204" pitchFamily="34" charset="0"/>
              </a:rPr>
              <a:t> Expressway</a:t>
            </a:r>
          </a:p>
          <a:p>
            <a:r>
              <a:rPr lang="en-US" sz="1200" dirty="0" smtClean="0">
                <a:latin typeface="Century Gothic" panose="020B0502020202020204" pitchFamily="34" charset="0"/>
              </a:rPr>
              <a:t>Along </a:t>
            </a:r>
            <a:r>
              <a:rPr lang="en-US" sz="1200" dirty="0">
                <a:latin typeface="Century Gothic" panose="020B0502020202020204" pitchFamily="34" charset="0"/>
              </a:rPr>
              <a:t>NEPA </a:t>
            </a:r>
            <a:r>
              <a:rPr lang="en-US" sz="1200" dirty="0" smtClean="0">
                <a:latin typeface="Century Gothic" panose="020B0502020202020204" pitchFamily="34" charset="0"/>
              </a:rPr>
              <a:t>Road,</a:t>
            </a:r>
          </a:p>
          <a:p>
            <a:r>
              <a:rPr lang="en-US" sz="1200" dirty="0" smtClean="0">
                <a:latin typeface="Century Gothic" panose="020B0502020202020204" pitchFamily="34" charset="0"/>
              </a:rPr>
              <a:t>Opp. Jubilee Bridge,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 err="1" smtClean="0">
                <a:latin typeface="Century Gothic" panose="020B0502020202020204" pitchFamily="34" charset="0"/>
              </a:rPr>
              <a:t>Ajah</a:t>
            </a:r>
            <a:r>
              <a:rPr lang="en-US" sz="1200" dirty="0">
                <a:latin typeface="Century Gothic" panose="020B0502020202020204" pitchFamily="34" charset="0"/>
              </a:rPr>
              <a:t>, </a:t>
            </a:r>
            <a:r>
              <a:rPr lang="en-US" sz="1200" dirty="0" smtClean="0">
                <a:latin typeface="Century Gothic" panose="020B0502020202020204" pitchFamily="34" charset="0"/>
              </a:rPr>
              <a:t>Lagos State</a:t>
            </a:r>
          </a:p>
          <a:p>
            <a:endParaRPr lang="en-US" sz="1200" dirty="0" smtClean="0">
              <a:latin typeface="Century Gothic" panose="020B0502020202020204" pitchFamily="34" charset="0"/>
            </a:endParaRPr>
          </a:p>
          <a:p>
            <a:r>
              <a:rPr lang="en-US" sz="1400" b="1" i="0" kern="1200" baseline="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Email</a:t>
            </a:r>
          </a:p>
          <a:p>
            <a:r>
              <a:rPr lang="en-US" sz="1200" dirty="0" smtClean="0">
                <a:latin typeface="Century Gothic" panose="020B0502020202020204" pitchFamily="34" charset="0"/>
              </a:rPr>
              <a:t>info@middlechase.com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400" b="1" dirty="0" smtClean="0">
                <a:latin typeface="Century Gothic" panose="020B0502020202020204" pitchFamily="34" charset="0"/>
              </a:rPr>
              <a:t>Phone</a:t>
            </a:r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100" dirty="0" smtClean="0">
                <a:latin typeface="Century Gothic" panose="020B0502020202020204" pitchFamily="34" charset="0"/>
              </a:rPr>
              <a:t>0817 873 5450</a:t>
            </a:r>
            <a:endParaRPr lang="en-US" sz="1100" dirty="0">
              <a:latin typeface="Century Gothic" panose="020B0502020202020204" pitchFamily="34" charset="0"/>
            </a:endParaRPr>
          </a:p>
          <a:p>
            <a:endParaRPr lang="en-US" sz="1100" dirty="0" smtClean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8938" t="17212" b="5407"/>
          <a:stretch/>
        </p:blipFill>
        <p:spPr>
          <a:xfrm>
            <a:off x="6130035" y="2848134"/>
            <a:ext cx="5591778" cy="30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Verification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4485018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74863" y="2462285"/>
            <a:ext cx="5802354" cy="8543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425712" y="2999035"/>
            <a:ext cx="111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panose="020B0502020202020204" pitchFamily="34" charset="0"/>
              </a:rPr>
              <a:t>Add Another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4862" y="2222508"/>
            <a:ext cx="317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PROOF OF IDENTITY WITH A CLEAR PHOTO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434436" y="2788240"/>
            <a:ext cx="548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34436" y="2503311"/>
            <a:ext cx="226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panose="020B0502020202020204" pitchFamily="34" charset="0"/>
              </a:rPr>
              <a:t>Please Select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/>
          <a:srcRect l="60053" t="70864" r="36154" b="22219"/>
          <a:stretch/>
        </p:blipFill>
        <p:spPr>
          <a:xfrm>
            <a:off x="8502499" y="2865443"/>
            <a:ext cx="400006" cy="410116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3274863" y="3661316"/>
            <a:ext cx="5802354" cy="8543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274862" y="3421539"/>
            <a:ext cx="317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PROOF OF RESIDENCE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434436" y="3987271"/>
            <a:ext cx="548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4436" y="3702342"/>
            <a:ext cx="226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panose="020B0502020202020204" pitchFamily="34" charset="0"/>
              </a:rPr>
              <a:t>Please Select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60053" t="70864" r="36154" b="22219"/>
          <a:stretch/>
        </p:blipFill>
        <p:spPr>
          <a:xfrm>
            <a:off x="8502499" y="4064474"/>
            <a:ext cx="400006" cy="410116"/>
          </a:xfrm>
          <a:prstGeom prst="rect">
            <a:avLst/>
          </a:prstGeom>
        </p:spPr>
      </p:pic>
      <p:sp>
        <p:nvSpPr>
          <p:cNvPr id="68" name="Isosceles Triangle 67"/>
          <p:cNvSpPr/>
          <p:nvPr/>
        </p:nvSpPr>
        <p:spPr>
          <a:xfrm rot="10800000">
            <a:off x="8529445" y="2571089"/>
            <a:ext cx="346113" cy="1584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8529445" y="3763938"/>
            <a:ext cx="346113" cy="1584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201874" y="3010704"/>
            <a:ext cx="246743" cy="23827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43291" y="2851743"/>
            <a:ext cx="22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67129" y="4190214"/>
            <a:ext cx="1113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panose="020B0502020202020204" pitchFamily="34" charset="0"/>
              </a:rPr>
              <a:t>Add Another</a:t>
            </a:r>
          </a:p>
        </p:txBody>
      </p:sp>
      <p:sp>
        <p:nvSpPr>
          <p:cNvPr id="73" name="Oval 72"/>
          <p:cNvSpPr/>
          <p:nvPr/>
        </p:nvSpPr>
        <p:spPr>
          <a:xfrm>
            <a:off x="9143291" y="4201883"/>
            <a:ext cx="246743" cy="23827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084708" y="4042922"/>
            <a:ext cx="22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74861" y="4777843"/>
            <a:ext cx="7264303" cy="7522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274861" y="4774667"/>
            <a:ext cx="7264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Gothic" panose="020B0502020202020204" pitchFamily="34" charset="0"/>
              </a:rPr>
              <a:t>To </a:t>
            </a:r>
            <a:r>
              <a:rPr lang="en-US" sz="1050" dirty="0" err="1" smtClean="0">
                <a:latin typeface="Century Gothic" panose="020B0502020202020204" pitchFamily="34" charset="0"/>
              </a:rPr>
              <a:t>finalise</a:t>
            </a:r>
            <a:r>
              <a:rPr lang="en-US" sz="1050" dirty="0" smtClean="0">
                <a:latin typeface="Century Gothic" panose="020B0502020202020204" pitchFamily="34" charset="0"/>
              </a:rPr>
              <a:t> your account application, please send us a </a:t>
            </a:r>
            <a:r>
              <a:rPr lang="en-US" sz="1050" b="1" dirty="0" smtClean="0">
                <a:latin typeface="Century Gothic" panose="020B0502020202020204" pitchFamily="34" charset="0"/>
              </a:rPr>
              <a:t>CLEAR</a:t>
            </a:r>
            <a:r>
              <a:rPr lang="en-US" sz="1050" dirty="0" smtClean="0">
                <a:latin typeface="Century Gothic" panose="020B0502020202020204" pitchFamily="34" charset="0"/>
              </a:rPr>
              <a:t> pictures of your identification document(s).</a:t>
            </a:r>
          </a:p>
          <a:p>
            <a:r>
              <a:rPr lang="en-US" sz="1050" dirty="0" smtClean="0">
                <a:latin typeface="Century Gothic" panose="020B0502020202020204" pitchFamily="34" charset="0"/>
              </a:rPr>
              <a:t>You may use </a:t>
            </a:r>
            <a:r>
              <a:rPr lang="en-US" sz="1050" b="1" dirty="0" smtClean="0">
                <a:latin typeface="Century Gothic" panose="020B0502020202020204" pitchFamily="34" charset="0"/>
              </a:rPr>
              <a:t>smartphone, digital camera </a:t>
            </a:r>
            <a:r>
              <a:rPr lang="en-US" sz="1050" dirty="0" smtClean="0">
                <a:latin typeface="Century Gothic" panose="020B0502020202020204" pitchFamily="34" charset="0"/>
              </a:rPr>
              <a:t>or </a:t>
            </a:r>
            <a:r>
              <a:rPr lang="en-US" sz="1050" b="1" dirty="0" smtClean="0">
                <a:latin typeface="Century Gothic" panose="020B0502020202020204" pitchFamily="34" charset="0"/>
              </a:rPr>
              <a:t>scanner</a:t>
            </a:r>
            <a:r>
              <a:rPr lang="en-US" sz="1050" dirty="0" smtClean="0">
                <a:latin typeface="Century Gothic" panose="020B0502020202020204" pitchFamily="34" charset="0"/>
              </a:rPr>
              <a:t> to photograph your document(s).</a:t>
            </a:r>
          </a:p>
          <a:p>
            <a:endParaRPr lang="en-US" sz="1050" dirty="0">
              <a:latin typeface="Century Gothic" panose="020B0502020202020204" pitchFamily="34" charset="0"/>
            </a:endParaRPr>
          </a:p>
          <a:p>
            <a:r>
              <a:rPr lang="en-US" sz="1050" dirty="0" smtClean="0">
                <a:latin typeface="Century Gothic" panose="020B0502020202020204" pitchFamily="34" charset="0"/>
              </a:rPr>
              <a:t>Supported file types (No password protection): JPG, JPEG, PNG, PDF, TIF, GIF, BMP</a:t>
            </a:r>
          </a:p>
        </p:txBody>
      </p:sp>
    </p:spTree>
    <p:extLst>
      <p:ext uri="{BB962C8B-B14F-4D97-AF65-F5344CB8AC3E}">
        <p14:creationId xmlns:p14="http://schemas.microsoft.com/office/powerpoint/2010/main" val="14414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20299" y="639684"/>
            <a:ext cx="1947863" cy="846039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387589" y="639684"/>
            <a:ext cx="15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My 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Log Out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>
            <a:stCxn id="11" idx="1"/>
            <a:endCxn id="11" idx="3"/>
          </p:cNvCxnSpPr>
          <p:nvPr/>
        </p:nvCxnSpPr>
        <p:spPr>
          <a:xfrm>
            <a:off x="10020299" y="1062704"/>
            <a:ext cx="1947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6255" t="16419" r="12072" b="79948"/>
          <a:stretch/>
        </p:blipFill>
        <p:spPr>
          <a:xfrm>
            <a:off x="10169875" y="734291"/>
            <a:ext cx="217714" cy="265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86255" t="23059" r="12072" b="73556"/>
          <a:stretch/>
        </p:blipFill>
        <p:spPr>
          <a:xfrm>
            <a:off x="10169875" y="1128135"/>
            <a:ext cx="217714" cy="247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Account</a:t>
            </a:r>
            <a:r>
              <a:rPr lang="en-US" sz="1400" b="1" dirty="0" smtClean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Manage all your accounts in one place.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>
            <a:off x="11121399" y="1594439"/>
            <a:ext cx="521860" cy="522090"/>
          </a:xfrm>
          <a:prstGeom prst="ellips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5400000">
            <a:off x="11250738" y="1823315"/>
            <a:ext cx="263181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250737" y="1817697"/>
            <a:ext cx="263181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349614" y="2142287"/>
            <a:ext cx="3105791" cy="3936541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3349615" y="2142287"/>
            <a:ext cx="3105790" cy="1613459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49615" y="5662894"/>
            <a:ext cx="310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308171" y="5745902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308170" y="5741637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Fund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8946834" y="1589140"/>
            <a:ext cx="2058665" cy="527389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5400000">
            <a:off x="9089420" y="1823315"/>
            <a:ext cx="263181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9089419" y="1817697"/>
            <a:ext cx="263181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381947" y="1612737"/>
            <a:ext cx="1580574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Century Gothic" panose="020B0502020202020204" pitchFamily="34" charset="0"/>
              </a:rPr>
              <a:t>Add Property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54" name="Arc 53"/>
          <p:cNvSpPr/>
          <p:nvPr/>
        </p:nvSpPr>
        <p:spPr>
          <a:xfrm rot="6798166">
            <a:off x="9903273" y="856794"/>
            <a:ext cx="1170609" cy="1989763"/>
          </a:xfrm>
          <a:prstGeom prst="arc">
            <a:avLst>
              <a:gd name="adj1" fmla="val 15900383"/>
              <a:gd name="adj2" fmla="val 2186334"/>
            </a:avLst>
          </a:prstGeom>
          <a:ln w="12700">
            <a:solidFill>
              <a:schemeClr val="tx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023292" y="2573386"/>
            <a:ext cx="1780996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Changes On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Mouseover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315982" y="1097858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46489" y="2147079"/>
            <a:ext cx="26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New Lagos City Estate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FAIRFIELD APARTMENT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46489" y="2806249"/>
            <a:ext cx="30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2 BEDROOM APARTMENT</a:t>
            </a:r>
            <a:endParaRPr lang="en-US" sz="16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age result for pen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81" y="2160672"/>
            <a:ext cx="415216" cy="4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346489" y="3294081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₦4,000,000.00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BALANCE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5802" y="3860702"/>
            <a:ext cx="149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₦6,000,000.00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PURCHACE PRICE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45802" y="4427323"/>
            <a:ext cx="149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0%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DISCOUNT ALLOWED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45802" y="4993944"/>
            <a:ext cx="149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A0138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RESIDENCE NUMBER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41105" y="3860702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₦2,000,000.00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AMOUNT PAID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41105" y="4427323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13 Mar, 2019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INITIAL PAYMENT DATE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41105" y="4993944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12 Sep, 2020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POSSESSION DATE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571539" y="5745902"/>
            <a:ext cx="1591571" cy="249387"/>
          </a:xfrm>
          <a:prstGeom prst="roundRect">
            <a:avLst>
              <a:gd name="adj" fmla="val 18433"/>
            </a:avLst>
          </a:prstGeom>
          <a:solidFill>
            <a:srgbClr val="66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3571538" y="5741637"/>
            <a:ext cx="1591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Sales Contract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724239" y="2142287"/>
            <a:ext cx="3105791" cy="3936541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Round Same Side Corner Rectangle 69"/>
          <p:cNvSpPr/>
          <p:nvPr/>
        </p:nvSpPr>
        <p:spPr>
          <a:xfrm>
            <a:off x="6724240" y="2142287"/>
            <a:ext cx="3105790" cy="1613459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6724240" y="5662894"/>
            <a:ext cx="310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682796" y="5745902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8682795" y="5741637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Fund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21114" y="2147079"/>
            <a:ext cx="26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New Lagos City Estate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FAIRFIELD APARTMENT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21114" y="2806249"/>
            <a:ext cx="30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3 BEDROOM APARTMENT</a:t>
            </a:r>
            <a:endParaRPr lang="en-US" sz="16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6" name="Picture 2" descr="Image result for pen icon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59" y="2134914"/>
            <a:ext cx="415216" cy="4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6721114" y="3294081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₦5,000,000.00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BALANCE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20427" y="3860702"/>
            <a:ext cx="149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₦7,500,000.00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PURCHACE PRICE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20427" y="4427323"/>
            <a:ext cx="149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10%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DISCOUNT ALLOWED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20427" y="4993944"/>
            <a:ext cx="149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B0224</a:t>
            </a:r>
            <a:endParaRPr lang="en-US" sz="1400" b="1" dirty="0">
              <a:latin typeface="Century Gothic" panose="020B0502020202020204" pitchFamily="34" charset="0"/>
            </a:endParaRP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RESIDENCE NUMBER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5730" y="3860702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₦1,750,000.00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AMOUNT PAID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15730" y="4427323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10 Jun, 2019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INITIAL PAYMENT DATE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15730" y="4993944"/>
            <a:ext cx="161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entury Gothic" panose="020B0502020202020204" pitchFamily="34" charset="0"/>
              </a:rPr>
              <a:t>09 Dec, 2020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POSSESSION DATE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46164" y="5745902"/>
            <a:ext cx="1591571" cy="249387"/>
          </a:xfrm>
          <a:prstGeom prst="roundRect">
            <a:avLst>
              <a:gd name="adj" fmla="val 18433"/>
            </a:avLst>
          </a:prstGeom>
          <a:solidFill>
            <a:srgbClr val="66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6946163" y="5741637"/>
            <a:ext cx="1591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Sales Contract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41104" y="3280321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13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Apr,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2019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PAYMENT DUE DATE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15729" y="3280321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 Jul,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2019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PAYMENT </a:t>
            </a: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DUE DATE</a:t>
            </a:r>
          </a:p>
        </p:txBody>
      </p:sp>
    </p:spTree>
    <p:extLst>
      <p:ext uri="{BB962C8B-B14F-4D97-AF65-F5344CB8AC3E}">
        <p14:creationId xmlns:p14="http://schemas.microsoft.com/office/powerpoint/2010/main" val="330101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Funds</a:t>
            </a:r>
            <a:r>
              <a:rPr lang="en-US" sz="1400" b="1" dirty="0" smtClean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Manage all your accounts in one place.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1522865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277987" y="3481510"/>
            <a:ext cx="3105791" cy="2070504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ound Same Side Corner Rectangle 58"/>
          <p:cNvSpPr/>
          <p:nvPr/>
        </p:nvSpPr>
        <p:spPr>
          <a:xfrm>
            <a:off x="3277988" y="3481509"/>
            <a:ext cx="3105790" cy="1613459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3277988" y="5083165"/>
            <a:ext cx="310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296744" y="5230567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4296743" y="5226302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Fund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74862" y="3486301"/>
            <a:ext cx="310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New Lagos City Estate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FAIRFIELD APARTMENT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4862" y="4145471"/>
            <a:ext cx="30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2 BEDROOM APARTMENT</a:t>
            </a:r>
            <a:endParaRPr lang="en-US" sz="16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4862" y="4633303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₦4,000,000.00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BALANCE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769477" y="4619543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A0138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RESIDENCE NUMBER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722086" y="3481509"/>
            <a:ext cx="3105791" cy="2070504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ound Same Side Corner Rectangle 76"/>
          <p:cNvSpPr/>
          <p:nvPr/>
        </p:nvSpPr>
        <p:spPr>
          <a:xfrm>
            <a:off x="6722087" y="3481508"/>
            <a:ext cx="3105790" cy="1613459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6722087" y="5083164"/>
            <a:ext cx="310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7740843" y="5230566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7740842" y="5226301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Fund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18961" y="3486300"/>
            <a:ext cx="310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New Lagos City Estate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FAIRFIELD APARTMENT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18961" y="4145470"/>
            <a:ext cx="306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Century Gothic" panose="020B0502020202020204" pitchFamily="34" charset="0"/>
              </a:rPr>
              <a:t>3 BEDROOM APARTMENT</a:t>
            </a:r>
            <a:endParaRPr lang="en-US" sz="1600" b="1" dirty="0">
              <a:solidFill>
                <a:srgbClr val="FFFF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18961" y="4633302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₦5,000,000.00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BALANCE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213576" y="4619542"/>
            <a:ext cx="143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B0224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RESIDENCE NUMBER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021565" y="5724961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74863" y="5833143"/>
            <a:ext cx="992338" cy="249387"/>
          </a:xfrm>
          <a:prstGeom prst="roundRect">
            <a:avLst>
              <a:gd name="adj" fmla="val 18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274861" y="5828878"/>
            <a:ext cx="992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Back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0614759" y="5833143"/>
            <a:ext cx="1000025" cy="249387"/>
          </a:xfrm>
          <a:prstGeom prst="roundRect">
            <a:avLst>
              <a:gd name="adj" fmla="val 184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10614758" y="5828878"/>
            <a:ext cx="1000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Continue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3021565" y="1860481"/>
            <a:ext cx="8946597" cy="445232"/>
          </a:xfrm>
          <a:prstGeom prst="round2SameRect">
            <a:avLst>
              <a:gd name="adj1" fmla="val 5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26918" y="1896656"/>
            <a:ext cx="504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Add Funds    History</a:t>
            </a:r>
            <a:endParaRPr lang="en-US" sz="900" dirty="0">
              <a:latin typeface="Century Gothic" panose="020B0502020202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021565" y="3065335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317725" y="2185135"/>
            <a:ext cx="75421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66012" y="2477008"/>
            <a:ext cx="348713" cy="36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1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41713" y="2501319"/>
            <a:ext cx="169483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1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Choose your account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123454" y="2657312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107344" y="2478401"/>
            <a:ext cx="348713" cy="3606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2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83044" y="2502712"/>
            <a:ext cx="2197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2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Choose your funding method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06478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022964" y="2478401"/>
            <a:ext cx="348713" cy="3606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3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398665" y="2502712"/>
            <a:ext cx="1694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3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Choose the amount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98040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0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Funds</a:t>
            </a:r>
            <a:r>
              <a:rPr lang="en-US" sz="1400" b="1" dirty="0" smtClean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Manage all your accounts in one place.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1522865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277987" y="3481510"/>
            <a:ext cx="2246513" cy="1835428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274861" y="4846839"/>
            <a:ext cx="22496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48656" y="4924241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3948655" y="4919976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Select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74860" y="4530366"/>
            <a:ext cx="224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entury Gothic" panose="020B0502020202020204" pitchFamily="34" charset="0"/>
              </a:rPr>
              <a:t>Paystack</a:t>
            </a:r>
            <a:endParaRPr lang="en-US" sz="10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021565" y="5724961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74863" y="5833143"/>
            <a:ext cx="992338" cy="249387"/>
          </a:xfrm>
          <a:prstGeom prst="roundRect">
            <a:avLst>
              <a:gd name="adj" fmla="val 18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274861" y="5828878"/>
            <a:ext cx="992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Back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0614759" y="5833143"/>
            <a:ext cx="1000025" cy="249387"/>
          </a:xfrm>
          <a:prstGeom prst="roundRect">
            <a:avLst>
              <a:gd name="adj" fmla="val 184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10614758" y="5828878"/>
            <a:ext cx="1000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Continue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3021565" y="1860481"/>
            <a:ext cx="8946597" cy="445232"/>
          </a:xfrm>
          <a:prstGeom prst="round2SameRect">
            <a:avLst>
              <a:gd name="adj1" fmla="val 5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26918" y="1896656"/>
            <a:ext cx="504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Add Funds    History</a:t>
            </a:r>
            <a:endParaRPr lang="en-US" sz="900" dirty="0">
              <a:latin typeface="Century Gothic" panose="020B0502020202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021565" y="3065335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308201" y="2185135"/>
            <a:ext cx="8057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66012" y="2477008"/>
            <a:ext cx="348713" cy="3606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41713" y="2501319"/>
            <a:ext cx="20666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1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Bedroom Apartment – A0138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123454" y="2657312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107344" y="2478401"/>
            <a:ext cx="348713" cy="3606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2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83044" y="2502712"/>
            <a:ext cx="2197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2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Choose your funding method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06478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022964" y="2478401"/>
            <a:ext cx="348713" cy="3606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3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398665" y="2502712"/>
            <a:ext cx="1694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3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Choose the amount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98040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235593" y="2583479"/>
            <a:ext cx="209550" cy="146050"/>
          </a:xfrm>
          <a:custGeom>
            <a:avLst/>
            <a:gdLst>
              <a:gd name="connsiteX0" fmla="*/ 0 w 209550"/>
              <a:gd name="connsiteY0" fmla="*/ 82550 h 146050"/>
              <a:gd name="connsiteX1" fmla="*/ 63500 w 209550"/>
              <a:gd name="connsiteY1" fmla="*/ 146050 h 146050"/>
              <a:gd name="connsiteX2" fmla="*/ 209550 w 209550"/>
              <a:gd name="connsiteY2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146050">
                <a:moveTo>
                  <a:pt x="0" y="82550"/>
                </a:moveTo>
                <a:lnTo>
                  <a:pt x="63500" y="146050"/>
                </a:lnTo>
                <a:lnTo>
                  <a:pt x="20955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699000" y="4058913"/>
            <a:ext cx="82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</a:rPr>
              <a:t>24/7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Instant</a:t>
            </a:r>
          </a:p>
        </p:txBody>
      </p:sp>
      <p:pic>
        <p:nvPicPr>
          <p:cNvPr id="3074" name="Picture 2" descr="Image result for paystack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63"/>
          <a:stretch/>
        </p:blipFill>
        <p:spPr bwMode="auto">
          <a:xfrm>
            <a:off x="3348239" y="3650791"/>
            <a:ext cx="2054341" cy="3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aystack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39697" r="9183" b="23094"/>
          <a:stretch/>
        </p:blipFill>
        <p:spPr bwMode="auto">
          <a:xfrm>
            <a:off x="3421330" y="4164915"/>
            <a:ext cx="1358632" cy="2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5798741" y="3455527"/>
            <a:ext cx="2246513" cy="1835428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795615" y="4820856"/>
            <a:ext cx="22496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6469410" y="4898258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6469409" y="4893993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Select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95614" y="4504383"/>
            <a:ext cx="224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 Gothic" panose="020B0502020202020204" pitchFamily="34" charset="0"/>
              </a:rPr>
              <a:t>Bank Transfer</a:t>
            </a:r>
            <a:endParaRPr lang="en-US" sz="1000" b="1" dirty="0" smtClean="0">
              <a:latin typeface="Century Gothic" panose="020B0502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4786" y="4032930"/>
            <a:ext cx="98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</a:rPr>
              <a:t>1</a:t>
            </a:r>
            <a:endParaRPr lang="en-US" sz="1000" b="1" dirty="0">
              <a:latin typeface="Century Gothic" panose="020B0502020202020204" pitchFamily="34" charset="0"/>
            </a:endParaRP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</a:rPr>
              <a:t>Business Day</a:t>
            </a:r>
          </a:p>
        </p:txBody>
      </p:sp>
      <p:pic>
        <p:nvPicPr>
          <p:cNvPr id="3080" name="Picture 8" descr="Image result for bank transfer icon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62" y="3540242"/>
            <a:ext cx="972494" cy="9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Funds</a:t>
            </a:r>
            <a:r>
              <a:rPr lang="en-US" sz="1400" b="1" dirty="0" smtClean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Manage all your accounts in one place.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1522865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9159985" y="3325236"/>
            <a:ext cx="2443846" cy="1319332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ound Same Side Corner Rectangle 58"/>
          <p:cNvSpPr/>
          <p:nvPr/>
        </p:nvSpPr>
        <p:spPr>
          <a:xfrm>
            <a:off x="9159987" y="3325236"/>
            <a:ext cx="2443843" cy="688756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159985" y="3383367"/>
            <a:ext cx="24438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Amount Minus Fees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₦500,000.00</a:t>
            </a:r>
            <a:endParaRPr lang="en-US" sz="11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021565" y="5724961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74863" y="5833143"/>
            <a:ext cx="992338" cy="249387"/>
          </a:xfrm>
          <a:prstGeom prst="roundRect">
            <a:avLst>
              <a:gd name="adj" fmla="val 18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3274861" y="5828878"/>
            <a:ext cx="992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Back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0614759" y="5833143"/>
            <a:ext cx="1000025" cy="249387"/>
          </a:xfrm>
          <a:prstGeom prst="roundRect">
            <a:avLst>
              <a:gd name="adj" fmla="val 184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10614758" y="5828878"/>
            <a:ext cx="1000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Fund Now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ound Same Side Corner Rectangle 2"/>
          <p:cNvSpPr/>
          <p:nvPr/>
        </p:nvSpPr>
        <p:spPr>
          <a:xfrm>
            <a:off x="3021565" y="1860481"/>
            <a:ext cx="8946597" cy="445232"/>
          </a:xfrm>
          <a:prstGeom prst="round2SameRect">
            <a:avLst>
              <a:gd name="adj1" fmla="val 5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226918" y="1896656"/>
            <a:ext cx="504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Add Funds    History</a:t>
            </a:r>
            <a:endParaRPr lang="en-US" sz="900" dirty="0">
              <a:latin typeface="Century Gothic" panose="020B0502020202020204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021565" y="3065335"/>
            <a:ext cx="894659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317725" y="2185135"/>
            <a:ext cx="754213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41712" y="2501319"/>
            <a:ext cx="2223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1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 Bedroom Apartment – A0138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123454" y="2657312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107344" y="2478401"/>
            <a:ext cx="348713" cy="3606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83044" y="2502712"/>
            <a:ext cx="2197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2</a:t>
            </a:r>
          </a:p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Bank Transfer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06478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022964" y="2478401"/>
            <a:ext cx="348713" cy="3606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3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398665" y="2502712"/>
            <a:ext cx="1694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STEP 3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₦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500,000.00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9980406" y="2658705"/>
            <a:ext cx="18265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166012" y="2477008"/>
            <a:ext cx="348713" cy="3606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235593" y="2583479"/>
            <a:ext cx="209550" cy="146050"/>
          </a:xfrm>
          <a:custGeom>
            <a:avLst/>
            <a:gdLst>
              <a:gd name="connsiteX0" fmla="*/ 0 w 209550"/>
              <a:gd name="connsiteY0" fmla="*/ 82550 h 146050"/>
              <a:gd name="connsiteX1" fmla="*/ 63500 w 209550"/>
              <a:gd name="connsiteY1" fmla="*/ 146050 h 146050"/>
              <a:gd name="connsiteX2" fmla="*/ 209550 w 209550"/>
              <a:gd name="connsiteY2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146050">
                <a:moveTo>
                  <a:pt x="0" y="82550"/>
                </a:moveTo>
                <a:lnTo>
                  <a:pt x="63500" y="146050"/>
                </a:lnTo>
                <a:lnTo>
                  <a:pt x="20955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176925" y="2583479"/>
            <a:ext cx="209550" cy="146050"/>
          </a:xfrm>
          <a:custGeom>
            <a:avLst/>
            <a:gdLst>
              <a:gd name="connsiteX0" fmla="*/ 0 w 209550"/>
              <a:gd name="connsiteY0" fmla="*/ 82550 h 146050"/>
              <a:gd name="connsiteX1" fmla="*/ 63500 w 209550"/>
              <a:gd name="connsiteY1" fmla="*/ 146050 h 146050"/>
              <a:gd name="connsiteX2" fmla="*/ 209550 w 209550"/>
              <a:gd name="connsiteY2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146050">
                <a:moveTo>
                  <a:pt x="0" y="82550"/>
                </a:moveTo>
                <a:lnTo>
                  <a:pt x="63500" y="146050"/>
                </a:lnTo>
                <a:lnTo>
                  <a:pt x="209550" y="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159984" y="4099640"/>
            <a:ext cx="24438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entury Gothic" panose="020B0502020202020204" pitchFamily="34" charset="0"/>
              </a:rPr>
              <a:t>Fees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₦0.00</a:t>
            </a:r>
            <a:endParaRPr lang="en-US" sz="1100" b="1" dirty="0" smtClean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058027" y="4001291"/>
            <a:ext cx="5101957" cy="0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71938" y="3466617"/>
            <a:ext cx="24438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entury Gothic" panose="020B0502020202020204" pitchFamily="34" charset="0"/>
              </a:rPr>
              <a:t>Amount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*</a:t>
            </a:r>
          </a:p>
          <a:p>
            <a:r>
              <a:rPr lang="en-US" b="1" dirty="0" smtClean="0">
                <a:latin typeface="Century Gothic" panose="020B0502020202020204" pitchFamily="34" charset="0"/>
              </a:rPr>
              <a:t>₦500,000.00</a:t>
            </a:r>
            <a:endParaRPr lang="en-US" sz="1100" b="1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6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839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Refer A Friend</a:t>
            </a:r>
            <a:r>
              <a:rPr lang="en-US" sz="1400" b="1" dirty="0" smtClean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Do you want to be rewarded for spreading the good news?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1909233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478793" y="3147918"/>
            <a:ext cx="2401335" cy="2785556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ound Same Side Corner Rectangle 57"/>
          <p:cNvSpPr/>
          <p:nvPr/>
        </p:nvSpPr>
        <p:spPr>
          <a:xfrm>
            <a:off x="3478793" y="3147917"/>
            <a:ext cx="2401335" cy="2289981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478793" y="5432240"/>
            <a:ext cx="24013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741891" y="5515248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4741890" y="5510983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Submit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03223" y="3593918"/>
            <a:ext cx="2025307" cy="354069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703223" y="3635972"/>
            <a:ext cx="202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First Name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03223" y="4048668"/>
            <a:ext cx="2025307" cy="354069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703223" y="4090722"/>
            <a:ext cx="202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Last Name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92528" y="4474059"/>
            <a:ext cx="2025307" cy="354069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92528" y="4516113"/>
            <a:ext cx="202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Contact Phone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92528" y="4899450"/>
            <a:ext cx="2025307" cy="354069"/>
          </a:xfrm>
          <a:prstGeom prst="rect">
            <a:avLst/>
          </a:prstGeom>
          <a:solidFill>
            <a:srgbClr val="FFF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92528" y="4941504"/>
            <a:ext cx="202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Email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06324" y="2014001"/>
            <a:ext cx="84649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 smtClean="0">
                <a:latin typeface="Century Gothic" panose="020B0502020202020204" pitchFamily="34" charset="0"/>
              </a:rPr>
              <a:t>Refer A Friend And You Could Earn!</a:t>
            </a:r>
          </a:p>
          <a:p>
            <a:pPr algn="ctr"/>
            <a:r>
              <a:rPr lang="en-US" sz="1200" i="0" dirty="0" smtClean="0">
                <a:latin typeface="Century Gothic" panose="020B0502020202020204" pitchFamily="34" charset="0"/>
              </a:rPr>
              <a:t>How would you like to earn extra rewards when you refer your friends and they subscribe to our homes. Take the opportunity to earn up to 10% on your referral transferred to your bank account</a:t>
            </a:r>
            <a:endParaRPr lang="en-US" sz="1050" dirty="0">
              <a:latin typeface="Century Gothic" panose="020B050202020202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263640" y="3147917"/>
            <a:ext cx="5507650" cy="2785556"/>
          </a:xfrm>
          <a:prstGeom prst="roundRect">
            <a:avLst>
              <a:gd name="adj" fmla="val 3756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6810731" y="3254307"/>
            <a:ext cx="202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Friend History</a:t>
            </a:r>
            <a:endParaRPr lang="en-US" sz="1200" b="1" spc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32" t="45831" r="95291" b="49655"/>
          <a:stretch/>
        </p:blipFill>
        <p:spPr>
          <a:xfrm>
            <a:off x="6462388" y="3201106"/>
            <a:ext cx="348343" cy="330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55209"/>
              </p:ext>
            </p:extLst>
          </p:nvPr>
        </p:nvGraphicFramePr>
        <p:xfrm>
          <a:off x="6438900" y="3780289"/>
          <a:ext cx="4984865" cy="1097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0773"/>
                <a:gridCol w="926647"/>
                <a:gridCol w="1163746"/>
                <a:gridCol w="833720"/>
                <a:gridCol w="1089979"/>
              </a:tblGrid>
              <a:tr h="157828">
                <a:tc gridSpan="2"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Phone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Status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782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Chudi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Kalu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08036600600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 | Delete</a:t>
                      </a:r>
                    </a:p>
                  </a:txBody>
                  <a:tcPr/>
                </a:tc>
              </a:tr>
              <a:tr h="157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Adefarasin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08023654015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 | Delete</a:t>
                      </a:r>
                    </a:p>
                  </a:txBody>
                  <a:tcPr/>
                </a:tc>
              </a:tr>
              <a:tr h="15782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James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/>
                        <a:t>Adefuye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08073213366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Prospect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Edit | Delete</a:t>
                      </a:r>
                      <a:endParaRPr 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11520102" y="3667363"/>
            <a:ext cx="167458" cy="1106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0800000">
            <a:off x="11520102" y="5511376"/>
            <a:ext cx="167458" cy="1106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20102" y="3780155"/>
            <a:ext cx="167458" cy="17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2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20299" y="729837"/>
            <a:ext cx="1947863" cy="846039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387589" y="729837"/>
            <a:ext cx="15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My 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Log Out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>
            <a:stCxn id="11" idx="1"/>
            <a:endCxn id="11" idx="3"/>
          </p:cNvCxnSpPr>
          <p:nvPr/>
        </p:nvCxnSpPr>
        <p:spPr>
          <a:xfrm>
            <a:off x="10020299" y="1152857"/>
            <a:ext cx="1947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6255" t="16419" r="12072" b="79948"/>
          <a:stretch/>
        </p:blipFill>
        <p:spPr>
          <a:xfrm>
            <a:off x="10169875" y="824444"/>
            <a:ext cx="217714" cy="265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86255" t="23059" r="12072" b="73556"/>
          <a:stretch/>
        </p:blipFill>
        <p:spPr>
          <a:xfrm>
            <a:off x="10169875" y="1218288"/>
            <a:ext cx="217714" cy="247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Downloads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ounded Rectangle 33"/>
          <p:cNvSpPr/>
          <p:nvPr/>
        </p:nvSpPr>
        <p:spPr>
          <a:xfrm>
            <a:off x="3523194" y="2160862"/>
            <a:ext cx="1621631" cy="2997150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ound Same Side Corner Rectangle 35"/>
          <p:cNvSpPr/>
          <p:nvPr/>
        </p:nvSpPr>
        <p:spPr>
          <a:xfrm>
            <a:off x="3523195" y="2161148"/>
            <a:ext cx="1621630" cy="2498886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523193" y="4660033"/>
            <a:ext cx="1615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822881" y="4751885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3822880" y="4747620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Download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2321361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23193" y="2246507"/>
            <a:ext cx="161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Application Form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597006" y="2160576"/>
            <a:ext cx="1621631" cy="2997150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ound Same Side Corner Rectangle 73"/>
          <p:cNvSpPr/>
          <p:nvPr/>
        </p:nvSpPr>
        <p:spPr>
          <a:xfrm>
            <a:off x="5597007" y="2160862"/>
            <a:ext cx="1621630" cy="2498886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97005" y="4659747"/>
            <a:ext cx="1615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896693" y="4751599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5896692" y="4747334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Download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97005" y="2246221"/>
            <a:ext cx="161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Middlechase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Brochure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676723" y="2160290"/>
            <a:ext cx="1621631" cy="2997150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Round Same Side Corner Rectangle 79"/>
          <p:cNvSpPr/>
          <p:nvPr/>
        </p:nvSpPr>
        <p:spPr>
          <a:xfrm>
            <a:off x="7676724" y="2160576"/>
            <a:ext cx="1621630" cy="2498886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676722" y="4659461"/>
            <a:ext cx="1615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976410" y="4751313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TextBox 82"/>
          <p:cNvSpPr txBox="1"/>
          <p:nvPr/>
        </p:nvSpPr>
        <p:spPr>
          <a:xfrm>
            <a:off x="7976409" y="4747048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Download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76722" y="2245935"/>
            <a:ext cx="161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Estate Planning Guideline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708244" y="2169771"/>
            <a:ext cx="1621631" cy="2997150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6" name="Round Same Side Corner Rectangle 85"/>
          <p:cNvSpPr/>
          <p:nvPr/>
        </p:nvSpPr>
        <p:spPr>
          <a:xfrm>
            <a:off x="9708245" y="2170057"/>
            <a:ext cx="1621630" cy="2498886"/>
          </a:xfrm>
          <a:prstGeom prst="round2SameRect">
            <a:avLst>
              <a:gd name="adj1" fmla="val 3974"/>
              <a:gd name="adj2" fmla="val 0"/>
            </a:avLst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9708243" y="4668942"/>
            <a:ext cx="16157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0007931" y="4760794"/>
            <a:ext cx="1002175" cy="249387"/>
          </a:xfrm>
          <a:prstGeom prst="roundRect">
            <a:avLst>
              <a:gd name="adj" fmla="val 18433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10007930" y="4756529"/>
            <a:ext cx="1002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Download</a:t>
            </a:r>
            <a:endParaRPr lang="en-US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67979" y="2255416"/>
            <a:ext cx="165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Frequently Asked Questions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20299" y="729837"/>
            <a:ext cx="1947863" cy="846039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387589" y="729837"/>
            <a:ext cx="15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My 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Log Out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>
            <a:stCxn id="11" idx="1"/>
            <a:endCxn id="11" idx="3"/>
          </p:cNvCxnSpPr>
          <p:nvPr/>
        </p:nvCxnSpPr>
        <p:spPr>
          <a:xfrm>
            <a:off x="10020299" y="1152857"/>
            <a:ext cx="1947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6255" t="16419" r="12072" b="79948"/>
          <a:stretch/>
        </p:blipFill>
        <p:spPr>
          <a:xfrm>
            <a:off x="10169875" y="824444"/>
            <a:ext cx="217714" cy="265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86255" t="23059" r="12072" b="73556"/>
          <a:stretch/>
        </p:blipFill>
        <p:spPr>
          <a:xfrm>
            <a:off x="10169875" y="1218288"/>
            <a:ext cx="217714" cy="247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Project Update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2772120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00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603831" y="279866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03831" y="392437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603831" y="500839"/>
            <a:ext cx="364332" cy="5826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509" r="8921" b="7719"/>
          <a:stretch/>
        </p:blipFill>
        <p:spPr>
          <a:xfrm>
            <a:off x="257051" y="109122"/>
            <a:ext cx="607597" cy="618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566" y="118448"/>
            <a:ext cx="202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MIDDLECHASE</a:t>
            </a:r>
          </a:p>
          <a:p>
            <a:r>
              <a:rPr lang="en-US" sz="1200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Claim Your City…</a:t>
            </a:r>
            <a:endParaRPr lang="en-US" sz="120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20299" y="729837"/>
            <a:ext cx="1947863" cy="846039"/>
          </a:xfrm>
          <a:prstGeom prst="roundRect">
            <a:avLst>
              <a:gd name="adj" fmla="val 37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10387589" y="729837"/>
            <a:ext cx="158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My Profile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entury Gothic" panose="020B0502020202020204" pitchFamily="34" charset="0"/>
              </a:rPr>
              <a:t>Log Out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/>
          <p:cNvCxnSpPr>
            <a:stCxn id="11" idx="1"/>
            <a:endCxn id="11" idx="3"/>
          </p:cNvCxnSpPr>
          <p:nvPr/>
        </p:nvCxnSpPr>
        <p:spPr>
          <a:xfrm>
            <a:off x="10020299" y="1152857"/>
            <a:ext cx="19478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6255" t="16419" r="12072" b="79948"/>
          <a:stretch/>
        </p:blipFill>
        <p:spPr>
          <a:xfrm>
            <a:off x="10169875" y="824444"/>
            <a:ext cx="217714" cy="265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86255" t="23059" r="12072" b="73556"/>
          <a:stretch/>
        </p:blipFill>
        <p:spPr>
          <a:xfrm>
            <a:off x="10169875" y="1218288"/>
            <a:ext cx="217714" cy="2476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21565" y="547915"/>
            <a:ext cx="371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660066"/>
                </a:solidFill>
                <a:latin typeface="Century Gothic" panose="020B0502020202020204" pitchFamily="34" charset="0"/>
              </a:rPr>
              <a:t>Welcome James 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anose="020B0502020202020204" pitchFamily="34" charset="0"/>
              </a:rPr>
              <a:t>Adefuye</a:t>
            </a:r>
            <a:endParaRPr lang="en-US" sz="1050" dirty="0">
              <a:solidFill>
                <a:srgbClr val="66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900982"/>
            <a:ext cx="2871989" cy="5957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47525"/>
            <a:ext cx="12192000" cy="424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4862" y="6527230"/>
            <a:ext cx="5885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0" i="0" dirty="0" smtClean="0">
                <a:latin typeface="Century Gothic" panose="020B0502020202020204" pitchFamily="34" charset="0"/>
              </a:rPr>
              <a:t>© 2019 –</a:t>
            </a:r>
            <a:r>
              <a:rPr lang="en-US" sz="1050" b="0" i="0" baseline="0" dirty="0" smtClean="0">
                <a:latin typeface="Century Gothic" panose="020B0502020202020204" pitchFamily="34" charset="0"/>
              </a:rPr>
              <a:t>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Middlechase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Property LLC A Subsidiary Of </a:t>
            </a:r>
            <a:r>
              <a:rPr lang="en-US" sz="1050" b="0" i="0" dirty="0" err="1" smtClean="0">
                <a:latin typeface="Century Gothic" panose="020B0502020202020204" pitchFamily="34" charset="0"/>
              </a:rPr>
              <a:t>Arkbridge</a:t>
            </a:r>
            <a:r>
              <a:rPr lang="en-US" sz="1050" b="0" i="0" dirty="0" smtClean="0">
                <a:latin typeface="Century Gothic" panose="020B0502020202020204" pitchFamily="34" charset="0"/>
              </a:rPr>
              <a:t> Integrated Limited</a:t>
            </a:r>
            <a:endParaRPr lang="en-US" sz="900" b="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979" y="886469"/>
            <a:ext cx="1580574" cy="217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Funds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Refer A Friend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Downloads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Project Updates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897" y="3455527"/>
            <a:ext cx="1580574" cy="13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Live Chat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Contact Us</a:t>
            </a:r>
          </a:p>
          <a:p>
            <a:pPr>
              <a:lnSpc>
                <a:spcPct val="200000"/>
              </a:lnSpc>
            </a:pPr>
            <a:r>
              <a:rPr lang="en-US" sz="1400" b="1" dirty="0" smtClean="0">
                <a:latin typeface="Century Gothic" panose="020B0502020202020204" pitchFamily="34" charset="0"/>
              </a:rPr>
              <a:t>Verification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455527"/>
            <a:ext cx="287198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24389" y="919961"/>
            <a:ext cx="5048064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Century Gothic" panose="020B0502020202020204" pitchFamily="34" charset="0"/>
              </a:rPr>
              <a:t>Live Chat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021565" y="1854874"/>
            <a:ext cx="8946597" cy="4340775"/>
          </a:xfrm>
          <a:prstGeom prst="roundRect">
            <a:avLst>
              <a:gd name="adj" fmla="val 112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2032" t="20982" r="95291" b="74780"/>
          <a:stretch/>
        </p:blipFill>
        <p:spPr>
          <a:xfrm>
            <a:off x="349081" y="1061619"/>
            <a:ext cx="348343" cy="30998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l="2032" t="27082" r="95291" b="68057"/>
          <a:stretch/>
        </p:blipFill>
        <p:spPr>
          <a:xfrm>
            <a:off x="349081" y="1442397"/>
            <a:ext cx="348343" cy="3555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2032" t="45831" r="95291" b="49655"/>
          <a:stretch/>
        </p:blipFill>
        <p:spPr>
          <a:xfrm>
            <a:off x="349081" y="1843455"/>
            <a:ext cx="348343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2032" t="52247" r="95291" b="43586"/>
          <a:stretch/>
        </p:blipFill>
        <p:spPr>
          <a:xfrm>
            <a:off x="374636" y="2285998"/>
            <a:ext cx="348343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/>
          <a:srcRect l="2032" t="39394" r="95291" b="55918"/>
          <a:stretch/>
        </p:blipFill>
        <p:spPr>
          <a:xfrm>
            <a:off x="374636" y="2703607"/>
            <a:ext cx="348343" cy="3429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2032" t="63685" r="95291" b="32994"/>
          <a:stretch/>
        </p:blipFill>
        <p:spPr>
          <a:xfrm>
            <a:off x="374635" y="3647372"/>
            <a:ext cx="348343" cy="2428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2032" t="69432" r="95291" b="26314"/>
          <a:stretch/>
        </p:blipFill>
        <p:spPr>
          <a:xfrm>
            <a:off x="383149" y="4013991"/>
            <a:ext cx="348343" cy="31114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l="2032" t="75809" r="95291" b="19850"/>
          <a:stretch/>
        </p:blipFill>
        <p:spPr>
          <a:xfrm>
            <a:off x="383149" y="4448721"/>
            <a:ext cx="348343" cy="31750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315982" y="3660767"/>
            <a:ext cx="0" cy="21278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274862" y="2161525"/>
            <a:ext cx="3241676" cy="1267243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05" y="2285998"/>
            <a:ext cx="1036739" cy="1075696"/>
          </a:xfrm>
          <a:prstGeom prst="rect">
            <a:avLst/>
          </a:prstGeom>
        </p:spPr>
      </p:pic>
      <p:pic>
        <p:nvPicPr>
          <p:cNvPr id="1026" name="Picture 2" descr="Image result for icon whatsap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7473" r="8250" b="8599"/>
          <a:stretch/>
        </p:blipFill>
        <p:spPr bwMode="auto">
          <a:xfrm>
            <a:off x="4022647" y="2956873"/>
            <a:ext cx="400514" cy="4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543038" y="2528162"/>
            <a:ext cx="19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Sales Officer</a:t>
            </a:r>
          </a:p>
          <a:p>
            <a:r>
              <a:rPr lang="en-US" sz="1400" dirty="0" err="1" smtClean="0">
                <a:latin typeface="Century Gothic" panose="020B0502020202020204" pitchFamily="34" charset="0"/>
              </a:rPr>
              <a:t>Ayooluwa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274862" y="3797441"/>
            <a:ext cx="3241676" cy="1267243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488" y="3870488"/>
            <a:ext cx="1043974" cy="1127122"/>
          </a:xfrm>
          <a:prstGeom prst="rect">
            <a:avLst/>
          </a:prstGeom>
        </p:spPr>
      </p:pic>
      <p:pic>
        <p:nvPicPr>
          <p:cNvPr id="61" name="Picture 2" descr="Image result for icon whatsapp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7473" r="8250" b="8599"/>
          <a:stretch/>
        </p:blipFill>
        <p:spPr bwMode="auto">
          <a:xfrm>
            <a:off x="4022647" y="4592789"/>
            <a:ext cx="400514" cy="4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543038" y="4164078"/>
            <a:ext cx="19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Sales Officer</a:t>
            </a:r>
          </a:p>
          <a:p>
            <a:r>
              <a:rPr lang="en-US" sz="1400" dirty="0" err="1" smtClean="0">
                <a:latin typeface="Century Gothic" panose="020B0502020202020204" pitchFamily="34" charset="0"/>
              </a:rPr>
              <a:t>Oyeyemi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5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862</Words>
  <Application>Microsoft Office PowerPoint</Application>
  <PresentationFormat>Widescreen</PresentationFormat>
  <Paragraphs>316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.A ADEFUYE</dc:creator>
  <cp:lastModifiedBy>JAMES .A ADEFUYE</cp:lastModifiedBy>
  <cp:revision>33</cp:revision>
  <dcterms:created xsi:type="dcterms:W3CDTF">2019-03-08T02:23:23Z</dcterms:created>
  <dcterms:modified xsi:type="dcterms:W3CDTF">2019-07-23T12:24:03Z</dcterms:modified>
</cp:coreProperties>
</file>