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3" r:id="rId2"/>
  </p:sldMasterIdLst>
  <p:notesMasterIdLst>
    <p:notesMasterId r:id="rId29"/>
  </p:notesMasterIdLst>
  <p:sldIdLst>
    <p:sldId id="256" r:id="rId3"/>
    <p:sldId id="393" r:id="rId4"/>
    <p:sldId id="370" r:id="rId5"/>
    <p:sldId id="392" r:id="rId6"/>
    <p:sldId id="394" r:id="rId7"/>
    <p:sldId id="395" r:id="rId8"/>
    <p:sldId id="396" r:id="rId9"/>
    <p:sldId id="397" r:id="rId10"/>
    <p:sldId id="398" r:id="rId11"/>
    <p:sldId id="399" r:id="rId12"/>
    <p:sldId id="400" r:id="rId13"/>
    <p:sldId id="401" r:id="rId14"/>
    <p:sldId id="402" r:id="rId15"/>
    <p:sldId id="403" r:id="rId16"/>
    <p:sldId id="404" r:id="rId17"/>
    <p:sldId id="405" r:id="rId18"/>
    <p:sldId id="406" r:id="rId19"/>
    <p:sldId id="407" r:id="rId20"/>
    <p:sldId id="408" r:id="rId21"/>
    <p:sldId id="409" r:id="rId22"/>
    <p:sldId id="410" r:id="rId23"/>
    <p:sldId id="411" r:id="rId24"/>
    <p:sldId id="412" r:id="rId25"/>
    <p:sldId id="413" r:id="rId26"/>
    <p:sldId id="414" r:id="rId27"/>
    <p:sldId id="283"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376">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4" roundtripDataSignature="AMtx7mhBLRA7O759J+RTD7Gt8I2w2kClf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EC7CC41A-AFAB-4720-B91C-D69E25BC55C0}">
  <a:tblStyle styleId="{EC7CC41A-AFAB-4720-B91C-D69E25BC55C0}"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7" autoAdjust="0"/>
    <p:restoredTop sz="94660"/>
  </p:normalViewPr>
  <p:slideViewPr>
    <p:cSldViewPr snapToGrid="0">
      <p:cViewPr>
        <p:scale>
          <a:sx n="76" d="100"/>
          <a:sy n="76" d="100"/>
        </p:scale>
        <p:origin x="-288" y="294"/>
      </p:cViewPr>
      <p:guideLst>
        <p:guide orient="horz" pos="2376"/>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98"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9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95"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94"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4468155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9" name="Google Shape;4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0" name="Google Shape;500;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6_Contents slide layout">
  <p:cSld name="6_Contents slide layout">
    <p:spTree>
      <p:nvGrpSpPr>
        <p:cNvPr id="1" name="Shape 6"/>
        <p:cNvGrpSpPr/>
        <p:nvPr/>
      </p:nvGrpSpPr>
      <p:grpSpPr>
        <a:xfrm>
          <a:off x="0" y="0"/>
          <a:ext cx="0" cy="0"/>
          <a:chOff x="0" y="0"/>
          <a:chExt cx="0" cy="0"/>
        </a:xfrm>
      </p:grpSpPr>
      <p:sp>
        <p:nvSpPr>
          <p:cNvPr id="7" name="Google Shape;7;p29"/>
          <p:cNvSpPr>
            <a:spLocks noGrp="1"/>
          </p:cNvSpPr>
          <p:nvPr>
            <p:ph type="pic" idx="2"/>
          </p:nvPr>
        </p:nvSpPr>
        <p:spPr>
          <a:xfrm>
            <a:off x="1160586" y="0"/>
            <a:ext cx="4853352" cy="6858000"/>
          </a:xfrm>
          <a:prstGeom prst="rect">
            <a:avLst/>
          </a:prstGeom>
          <a:solidFill>
            <a:srgbClr val="F2F2F2"/>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End slide layout">
  <p:cSld name="End slide layout">
    <p:spTree>
      <p:nvGrpSpPr>
        <p:cNvPr id="1" name="Shape 39"/>
        <p:cNvGrpSpPr/>
        <p:nvPr/>
      </p:nvGrpSpPr>
      <p:grpSpPr>
        <a:xfrm>
          <a:off x="0" y="0"/>
          <a:ext cx="0" cy="0"/>
          <a:chOff x="0" y="0"/>
          <a:chExt cx="0" cy="0"/>
        </a:xfrm>
      </p:grpSpPr>
      <p:sp>
        <p:nvSpPr>
          <p:cNvPr id="40" name="Google Shape;40;p36"/>
          <p:cNvSpPr/>
          <p:nvPr/>
        </p:nvSpPr>
        <p:spPr>
          <a:xfrm flipH="1">
            <a:off x="3994321" y="809154"/>
            <a:ext cx="4427783" cy="5323880"/>
          </a:xfrm>
          <a:custGeom>
            <a:avLst/>
            <a:gdLst/>
            <a:ahLst/>
            <a:cxnLst/>
            <a:rect l="l" t="t" r="r" b="b"/>
            <a:pathLst>
              <a:path w="800100" h="962025" extrusionOk="0">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ver slide layout">
  <p:cSld name="Cover slide layout">
    <p:spTree>
      <p:nvGrpSpPr>
        <p:cNvPr id="1" name="Shape 41"/>
        <p:cNvGrpSpPr/>
        <p:nvPr/>
      </p:nvGrpSpPr>
      <p:grpSpPr>
        <a:xfrm>
          <a:off x="0" y="0"/>
          <a:ext cx="0" cy="0"/>
          <a:chOff x="0" y="0"/>
          <a:chExt cx="0" cy="0"/>
        </a:xfrm>
      </p:grpSpPr>
      <p:sp>
        <p:nvSpPr>
          <p:cNvPr id="42" name="Google Shape;42;p37"/>
          <p:cNvSpPr/>
          <p:nvPr/>
        </p:nvSpPr>
        <p:spPr>
          <a:xfrm>
            <a:off x="0" y="0"/>
            <a:ext cx="12192000" cy="6858000"/>
          </a:xfrm>
          <a:prstGeom prst="rect">
            <a:avLst/>
          </a:prstGeom>
          <a:solidFill>
            <a:schemeClr val="accent1">
              <a:alpha val="55294"/>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 name="Google Shape;43;p37"/>
          <p:cNvSpPr/>
          <p:nvPr/>
        </p:nvSpPr>
        <p:spPr>
          <a:xfrm>
            <a:off x="8301789" y="-866274"/>
            <a:ext cx="4066673" cy="4066673"/>
          </a:xfrm>
          <a:prstGeom prst="arc">
            <a:avLst>
              <a:gd name="adj1" fmla="val 1409913"/>
              <a:gd name="adj2" fmla="val 12880072"/>
            </a:avLst>
          </a:prstGeom>
          <a:noFill/>
          <a:ln w="19050" cap="flat" cmpd="sng">
            <a:solidFill>
              <a:schemeClr val="lt1">
                <a:alpha val="11372"/>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_Contents slide layout">
  <p:cSld name="3_Contents slide layout">
    <p:spTree>
      <p:nvGrpSpPr>
        <p:cNvPr id="1" name="Shape 44"/>
        <p:cNvGrpSpPr/>
        <p:nvPr/>
      </p:nvGrpSpPr>
      <p:grpSpPr>
        <a:xfrm>
          <a:off x="0" y="0"/>
          <a:ext cx="0" cy="0"/>
          <a:chOff x="0" y="0"/>
          <a:chExt cx="0" cy="0"/>
        </a:xfrm>
      </p:grpSpPr>
      <p:sp>
        <p:nvSpPr>
          <p:cNvPr id="45" name="Google Shape;45;p38"/>
          <p:cNvSpPr>
            <a:spLocks noGrp="1"/>
          </p:cNvSpPr>
          <p:nvPr>
            <p:ph type="pic" idx="2"/>
          </p:nvPr>
        </p:nvSpPr>
        <p:spPr>
          <a:xfrm>
            <a:off x="0" y="0"/>
            <a:ext cx="12192000" cy="2664000"/>
          </a:xfrm>
          <a:prstGeom prst="rect">
            <a:avLst/>
          </a:prstGeom>
          <a:solidFill>
            <a:srgbClr val="F2F2F2"/>
          </a:solidFill>
          <a:ln>
            <a:noFill/>
          </a:ln>
        </p:spPr>
      </p:sp>
      <p:sp>
        <p:nvSpPr>
          <p:cNvPr id="46" name="Google Shape;46;p38"/>
          <p:cNvSpPr>
            <a:spLocks noGrp="1"/>
          </p:cNvSpPr>
          <p:nvPr>
            <p:ph type="pic" idx="3"/>
          </p:nvPr>
        </p:nvSpPr>
        <p:spPr>
          <a:xfrm>
            <a:off x="1032695" y="1988366"/>
            <a:ext cx="2444297" cy="2444297"/>
          </a:xfrm>
          <a:prstGeom prst="ellipse">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Style slide layout">
  <p:cSld name="1_Style slide layout">
    <p:spTree>
      <p:nvGrpSpPr>
        <p:cNvPr id="1" name="Shape 2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Style slide layout">
  <p:cSld name="2_Style slide layout">
    <p:spTree>
      <p:nvGrpSpPr>
        <p:cNvPr id="1" name="Shape 2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5_Style slide layout">
  <p:cSld name="5_Style slide layout">
    <p:spTree>
      <p:nvGrpSpPr>
        <p:cNvPr id="1" name="Shape 22"/>
        <p:cNvGrpSpPr/>
        <p:nvPr/>
      </p:nvGrpSpPr>
      <p:grpSpPr>
        <a:xfrm>
          <a:off x="0" y="0"/>
          <a:ext cx="0" cy="0"/>
          <a:chOff x="0" y="0"/>
          <a:chExt cx="0" cy="0"/>
        </a:xfrm>
      </p:grpSpPr>
      <p:sp>
        <p:nvSpPr>
          <p:cNvPr id="23" name="Google Shape;23;p41"/>
          <p:cNvSpPr/>
          <p:nvPr/>
        </p:nvSpPr>
        <p:spPr>
          <a:xfrm>
            <a:off x="0" y="0"/>
            <a:ext cx="12192000" cy="6858000"/>
          </a:xfrm>
          <a:prstGeom prst="rect">
            <a:avLst/>
          </a:prstGeom>
          <a:gradFill>
            <a:gsLst>
              <a:gs pos="0">
                <a:srgbClr val="F8FAFD">
                  <a:alpha val="0"/>
                </a:srgbClr>
              </a:gs>
              <a:gs pos="29000">
                <a:srgbClr val="F8FAFD">
                  <a:alpha val="0"/>
                </a:srgbClr>
              </a:gs>
              <a:gs pos="66000">
                <a:srgbClr val="87ADDB">
                  <a:alpha val="57254"/>
                </a:srgbClr>
              </a:gs>
              <a:gs pos="80000">
                <a:srgbClr val="87ADDB">
                  <a:alpha val="60392"/>
                </a:srgbClr>
              </a:gs>
              <a:gs pos="100000">
                <a:srgbClr val="87ADDB">
                  <a:alpha val="60392"/>
                </a:srgbClr>
              </a:gs>
            </a:gsLst>
            <a:path path="circle">
              <a:fillToRect/>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Contents slide layout">
  <p:cSld name="2_Contents slide layout">
    <p:spTree>
      <p:nvGrpSpPr>
        <p:cNvPr id="1" name="Shape 24"/>
        <p:cNvGrpSpPr/>
        <p:nvPr/>
      </p:nvGrpSpPr>
      <p:grpSpPr>
        <a:xfrm>
          <a:off x="0" y="0"/>
          <a:ext cx="0" cy="0"/>
          <a:chOff x="0" y="0"/>
          <a:chExt cx="0" cy="0"/>
        </a:xfrm>
      </p:grpSpPr>
      <p:sp>
        <p:nvSpPr>
          <p:cNvPr id="25" name="Google Shape;25;p42"/>
          <p:cNvSpPr txBox="1">
            <a:spLocks noGrp="1"/>
          </p:cNvSpPr>
          <p:nvPr>
            <p:ph type="body" idx="1"/>
          </p:nvPr>
        </p:nvSpPr>
        <p:spPr>
          <a:xfrm>
            <a:off x="1" y="339509"/>
            <a:ext cx="12192000" cy="79260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1000"/>
              </a:spcBef>
              <a:spcAft>
                <a:spcPts val="0"/>
              </a:spcAft>
              <a:buClr>
                <a:srgbClr val="3F3F3F"/>
              </a:buClr>
              <a:buSzPts val="5400"/>
              <a:buFont typeface="Arial"/>
              <a:buNone/>
              <a:defRPr sz="5400" b="0" i="0" u="none" strike="noStrike" cap="none">
                <a:solidFill>
                  <a:srgbClr val="3F3F3F"/>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Contents slide layout">
  <p:cSld name="1_Contents slide layout">
    <p:spTree>
      <p:nvGrpSpPr>
        <p:cNvPr id="1" name="Shape 26"/>
        <p:cNvGrpSpPr/>
        <p:nvPr/>
      </p:nvGrpSpPr>
      <p:grpSpPr>
        <a:xfrm>
          <a:off x="0" y="0"/>
          <a:ext cx="0" cy="0"/>
          <a:chOff x="0" y="0"/>
          <a:chExt cx="0" cy="0"/>
        </a:xfrm>
      </p:grpSpPr>
      <p:sp>
        <p:nvSpPr>
          <p:cNvPr id="27" name="Google Shape;27;p43"/>
          <p:cNvSpPr/>
          <p:nvPr/>
        </p:nvSpPr>
        <p:spPr>
          <a:xfrm>
            <a:off x="0" y="161317"/>
            <a:ext cx="11191164" cy="1026038"/>
          </a:xfrm>
          <a:custGeom>
            <a:avLst/>
            <a:gdLst/>
            <a:ahLst/>
            <a:cxnLst/>
            <a:rect l="l" t="t" r="r" b="b"/>
            <a:pathLst>
              <a:path w="11191164" h="1026038" extrusionOk="0">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8" name="Google Shape;28;p43"/>
          <p:cNvSpPr txBox="1">
            <a:spLocks noGrp="1"/>
          </p:cNvSpPr>
          <p:nvPr>
            <p:ph type="body" idx="1"/>
          </p:nvPr>
        </p:nvSpPr>
        <p:spPr>
          <a:xfrm>
            <a:off x="2120734" y="339509"/>
            <a:ext cx="9775991" cy="72424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lt1"/>
              </a:buClr>
              <a:buSzPts val="5400"/>
              <a:buFont typeface="Arial"/>
              <a:buNone/>
              <a:defRPr sz="5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9" name="Google Shape;29;p43"/>
          <p:cNvSpPr/>
          <p:nvPr/>
        </p:nvSpPr>
        <p:spPr>
          <a:xfrm>
            <a:off x="0" y="161317"/>
            <a:ext cx="1668083" cy="1026038"/>
          </a:xfrm>
          <a:custGeom>
            <a:avLst/>
            <a:gdLst/>
            <a:ahLst/>
            <a:cxnLst/>
            <a:rect l="l" t="t" r="r" b="b"/>
            <a:pathLst>
              <a:path w="5086770" h="3128874" extrusionOk="0">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0" name="Google Shape;30;p43"/>
          <p:cNvSpPr/>
          <p:nvPr/>
        </p:nvSpPr>
        <p:spPr>
          <a:xfrm>
            <a:off x="11288971" y="161317"/>
            <a:ext cx="903029" cy="1026038"/>
          </a:xfrm>
          <a:custGeom>
            <a:avLst/>
            <a:gdLst/>
            <a:ahLst/>
            <a:cxnLst/>
            <a:rect l="l" t="t" r="r" b="b"/>
            <a:pathLst>
              <a:path w="903029" h="1026038" extrusionOk="0">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5_Contents slide layout">
  <p:cSld name="5_Contents slide layout">
    <p:spTree>
      <p:nvGrpSpPr>
        <p:cNvPr id="1" name="Shape 31"/>
        <p:cNvGrpSpPr/>
        <p:nvPr/>
      </p:nvGrpSpPr>
      <p:grpSpPr>
        <a:xfrm>
          <a:off x="0" y="0"/>
          <a:ext cx="0" cy="0"/>
          <a:chOff x="0" y="0"/>
          <a:chExt cx="0" cy="0"/>
        </a:xfrm>
      </p:grpSpPr>
      <p:sp>
        <p:nvSpPr>
          <p:cNvPr id="32" name="Google Shape;32;p44"/>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7_Contents slide layout">
  <p:cSld name="7_Contents slide layout">
    <p:spTree>
      <p:nvGrpSpPr>
        <p:cNvPr id="1" name="Shape 33"/>
        <p:cNvGrpSpPr/>
        <p:nvPr/>
      </p:nvGrpSpPr>
      <p:grpSpPr>
        <a:xfrm>
          <a:off x="0" y="0"/>
          <a:ext cx="0" cy="0"/>
          <a:chOff x="0" y="0"/>
          <a:chExt cx="0" cy="0"/>
        </a:xfrm>
      </p:grpSpPr>
      <p:sp>
        <p:nvSpPr>
          <p:cNvPr id="34" name="Google Shape;34;p45"/>
          <p:cNvSpPr>
            <a:spLocks noGrp="1"/>
          </p:cNvSpPr>
          <p:nvPr>
            <p:ph type="pic" idx="2"/>
          </p:nvPr>
        </p:nvSpPr>
        <p:spPr>
          <a:xfrm>
            <a:off x="7266709" y="529965"/>
            <a:ext cx="4925290" cy="5798070"/>
          </a:xfrm>
          <a:prstGeom prst="rect">
            <a:avLst/>
          </a:prstGeom>
          <a:solidFill>
            <a:srgbClr val="F2F2F2"/>
          </a:solidFill>
          <a:ln>
            <a:noFill/>
          </a:ln>
        </p:spPr>
      </p:sp>
      <p:sp>
        <p:nvSpPr>
          <p:cNvPr id="35" name="Google Shape;35;p45"/>
          <p:cNvSpPr>
            <a:spLocks noGrp="1"/>
          </p:cNvSpPr>
          <p:nvPr>
            <p:ph type="pic" idx="3"/>
          </p:nvPr>
        </p:nvSpPr>
        <p:spPr>
          <a:xfrm>
            <a:off x="4525108" y="2105085"/>
            <a:ext cx="4925290" cy="2647831"/>
          </a:xfrm>
          <a:prstGeom prst="rect">
            <a:avLst/>
          </a:prstGeom>
          <a:solidFill>
            <a:srgbClr val="F2F2F2"/>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4_Contents slide layout">
  <p:cSld name="4_Contents slide layout">
    <p:spTree>
      <p:nvGrpSpPr>
        <p:cNvPr id="1" name="Shape 36"/>
        <p:cNvGrpSpPr/>
        <p:nvPr/>
      </p:nvGrpSpPr>
      <p:grpSpPr>
        <a:xfrm>
          <a:off x="0" y="0"/>
          <a:ext cx="0" cy="0"/>
          <a:chOff x="0" y="0"/>
          <a:chExt cx="0" cy="0"/>
        </a:xfrm>
      </p:grpSpPr>
      <p:sp>
        <p:nvSpPr>
          <p:cNvPr id="37" name="Google Shape;37;p46"/>
          <p:cNvSpPr>
            <a:spLocks noGrp="1"/>
          </p:cNvSpPr>
          <p:nvPr>
            <p:ph type="pic" idx="2"/>
          </p:nvPr>
        </p:nvSpPr>
        <p:spPr>
          <a:xfrm>
            <a:off x="5847486" y="342900"/>
            <a:ext cx="5926499" cy="6172200"/>
          </a:xfrm>
          <a:prstGeom prst="rect">
            <a:avLst/>
          </a:prstGeom>
          <a:solidFill>
            <a:srgbClr val="F2F2F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
            <a:hlinkClick r:id="rId3"/>
          </p:cNvPr>
          <p:cNvSpPr txBox="1"/>
          <p:nvPr/>
        </p:nvSpPr>
        <p:spPr>
          <a:xfrm>
            <a:off x="0" y="6611779"/>
            <a:ext cx="5610653"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LOVELY PROFESSIONAL UNIVERSITY PUNJAB              December, 2019</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Arial"/>
              <a:ea typeface="Arial"/>
              <a:cs typeface="Arial"/>
              <a:sym typeface="Arial"/>
            </a:endParaRPr>
          </a:p>
        </p:txBody>
      </p:sp>
      <p:sp>
        <p:nvSpPr>
          <p:cNvPr id="52" name="Google Shape;52;p1"/>
          <p:cNvSpPr txBox="1"/>
          <p:nvPr/>
        </p:nvSpPr>
        <p:spPr>
          <a:xfrm>
            <a:off x="4927002" y="1349358"/>
            <a:ext cx="7264998" cy="461624"/>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chemeClr val="dk1"/>
                </a:solidFill>
                <a:latin typeface="Arial"/>
                <a:ea typeface="Arial"/>
                <a:cs typeface="Arial"/>
                <a:sym typeface="Arial"/>
              </a:rPr>
              <a:t>CSE 326 : UNIT-2</a:t>
            </a:r>
            <a:endParaRPr sz="2400" b="1" i="0" u="none" strike="noStrike" cap="none" dirty="0">
              <a:solidFill>
                <a:schemeClr val="dk1"/>
              </a:solidFill>
              <a:latin typeface="Arial"/>
              <a:ea typeface="Arial"/>
              <a:cs typeface="Arial"/>
              <a:sym typeface="Arial"/>
            </a:endParaRPr>
          </a:p>
        </p:txBody>
      </p:sp>
      <p:sp>
        <p:nvSpPr>
          <p:cNvPr id="53" name="Google Shape;53;p1"/>
          <p:cNvSpPr txBox="1"/>
          <p:nvPr/>
        </p:nvSpPr>
        <p:spPr>
          <a:xfrm>
            <a:off x="5366097" y="2362820"/>
            <a:ext cx="5985270" cy="286228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dirty="0">
                <a:solidFill>
                  <a:schemeClr val="dk1"/>
                </a:solidFill>
              </a:rPr>
              <a:t>Supervised</a:t>
            </a:r>
            <a:r>
              <a:rPr lang="en-US" sz="1800" b="1" i="0" u="none" strike="noStrike" cap="none" dirty="0">
                <a:solidFill>
                  <a:schemeClr val="dk1"/>
                </a:solidFill>
                <a:latin typeface="Arial"/>
                <a:ea typeface="Arial"/>
                <a:cs typeface="Arial"/>
                <a:sym typeface="Arial"/>
              </a:rPr>
              <a:t> by</a:t>
            </a:r>
            <a:endParaRPr sz="1400" b="1"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 </a:t>
            </a:r>
            <a:r>
              <a:rPr lang="en-US" sz="1800" b="1" smtClean="0">
                <a:solidFill>
                  <a:schemeClr val="dk1"/>
                </a:solidFill>
              </a:rPr>
              <a:t>SUSHIL LEKHI</a:t>
            </a:r>
            <a:endParaRPr lang="en-US" sz="1800" b="1"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lang="en-US" sz="1800" b="1"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dirty="0">
                <a:solidFill>
                  <a:schemeClr val="dk1"/>
                </a:solidFill>
              </a:rPr>
              <a:t>(Assistant Professor)</a:t>
            </a: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Arial"/>
                <a:ea typeface="Arial"/>
                <a:cs typeface="Arial"/>
                <a:sym typeface="Arial"/>
              </a:rPr>
              <a:t>Department of </a:t>
            </a:r>
            <a:r>
              <a:rPr lang="en-US" sz="1800" b="1" dirty="0">
                <a:solidFill>
                  <a:schemeClr val="dk1"/>
                </a:solidFill>
              </a:rPr>
              <a:t>Computer Science &amp; Engineering</a:t>
            </a:r>
            <a:endParaRPr lang="en-US" sz="1800" b="1"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400" b="1"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Arial"/>
              <a:ea typeface="Arial"/>
              <a:cs typeface="Arial"/>
              <a:sym typeface="Arial"/>
            </a:endParaRPr>
          </a:p>
        </p:txBody>
      </p:sp>
      <p:pic>
        <p:nvPicPr>
          <p:cNvPr id="54" name="Google Shape;54;p1" descr="ffdg.png"/>
          <p:cNvPicPr preferRelativeResize="0"/>
          <p:nvPr/>
        </p:nvPicPr>
        <p:blipFill rotWithShape="1">
          <a:blip r:embed="rId4">
            <a:alphaModFix/>
          </a:blip>
          <a:srcRect/>
          <a:stretch/>
        </p:blipFill>
        <p:spPr>
          <a:xfrm>
            <a:off x="7679255" y="5290202"/>
            <a:ext cx="1406144" cy="1394908"/>
          </a:xfrm>
          <a:prstGeom prst="rect">
            <a:avLst/>
          </a:prstGeom>
          <a:noFill/>
          <a:ln>
            <a:noFill/>
          </a:ln>
        </p:spPr>
      </p:pic>
      <p:pic>
        <p:nvPicPr>
          <p:cNvPr id="55" name="Google Shape;55;p1" descr="big-modern-sectional.jpeg"/>
          <p:cNvPicPr preferRelativeResize="0">
            <a:picLocks noGrp="1"/>
          </p:cNvPicPr>
          <p:nvPr>
            <p:ph type="pic" idx="2"/>
          </p:nvPr>
        </p:nvPicPr>
        <p:blipFill rotWithShape="1">
          <a:blip r:embed="rId5">
            <a:alphaModFix/>
          </a:blip>
          <a:srcRect t="2895" b="2893"/>
          <a:stretch/>
        </p:blipFill>
        <p:spPr>
          <a:xfrm>
            <a:off x="0" y="0"/>
            <a:ext cx="4853352" cy="6858000"/>
          </a:xfrm>
          <a:prstGeom prst="rect">
            <a:avLst/>
          </a:prstGeom>
          <a:solidFill>
            <a:srgbClr val="F2F2F2"/>
          </a:solidFill>
          <a:ln>
            <a:noFill/>
          </a:ln>
        </p:spPr>
      </p:pic>
      <p:pic>
        <p:nvPicPr>
          <p:cNvPr id="58" name="Google Shape;58;p1"/>
          <p:cNvPicPr preferRelativeResize="0"/>
          <p:nvPr/>
        </p:nvPicPr>
        <p:blipFill rotWithShape="1">
          <a:blip r:embed="rId6">
            <a:alphaModFix/>
          </a:blip>
          <a:srcRect/>
          <a:stretch/>
        </p:blipFill>
        <p:spPr>
          <a:xfrm>
            <a:off x="6038850" y="3319463"/>
            <a:ext cx="114300" cy="215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A53317B-7099-4DB2-9B9B-CB6B8052FD23}"/>
              </a:ext>
            </a:extLst>
          </p:cNvPr>
          <p:cNvSpPr txBox="1"/>
          <p:nvPr/>
        </p:nvSpPr>
        <p:spPr>
          <a:xfrm>
            <a:off x="1112113" y="492370"/>
            <a:ext cx="10102304" cy="584775"/>
          </a:xfrm>
          <a:prstGeom prst="rect">
            <a:avLst/>
          </a:prstGeom>
          <a:noFill/>
        </p:spPr>
        <p:txBody>
          <a:bodyPr wrap="square" rtlCol="0" anchor="ctr">
            <a:spAutoFit/>
          </a:bodyPr>
          <a:lstStyle/>
          <a:p>
            <a:pPr algn="just"/>
            <a:r>
              <a:rPr lang="en-US" sz="3200" b="1" i="0" dirty="0">
                <a:solidFill>
                  <a:srgbClr val="FF0000"/>
                </a:solidFill>
                <a:effectLst/>
                <a:latin typeface="+mn-lt"/>
              </a:rPr>
              <a:t>Creating links with anchor tag</a:t>
            </a:r>
          </a:p>
        </p:txBody>
      </p:sp>
      <p:sp>
        <p:nvSpPr>
          <p:cNvPr id="8" name="Freeform: Shape 7">
            <a:extLst>
              <a:ext uri="{FF2B5EF4-FFF2-40B4-BE49-F238E27FC236}">
                <a16:creationId xmlns:a16="http://schemas.microsoft.com/office/drawing/2014/main" xmlns="" id="{637BFAD2-9B23-49E5-9442-6B5F0426A5D3}"/>
              </a:ext>
            </a:extLst>
          </p:cNvPr>
          <p:cNvSpPr/>
          <p:nvPr/>
        </p:nvSpPr>
        <p:spPr>
          <a:xfrm rot="18276566" flipH="1">
            <a:off x="7220052" y="2293408"/>
            <a:ext cx="2037854" cy="1126178"/>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bg1"/>
          </a:solidFill>
          <a:ln w="9525" cap="flat">
            <a:noFill/>
            <a:prstDash val="solid"/>
            <a:miter/>
          </a:ln>
        </p:spPr>
        <p:txBody>
          <a:bodyPr rtlCol="0" anchor="ctr"/>
          <a:lstStyle/>
          <a:p>
            <a:endParaRPr lang="en-US"/>
          </a:p>
        </p:txBody>
      </p:sp>
      <p:sp>
        <p:nvSpPr>
          <p:cNvPr id="25" name="TextBox 24">
            <a:extLst>
              <a:ext uri="{FF2B5EF4-FFF2-40B4-BE49-F238E27FC236}">
                <a16:creationId xmlns:a16="http://schemas.microsoft.com/office/drawing/2014/main" xmlns="" id="{51B2C291-F240-4FB2-B677-B42BA4BB1FBF}"/>
              </a:ext>
            </a:extLst>
          </p:cNvPr>
          <p:cNvSpPr txBox="1"/>
          <p:nvPr/>
        </p:nvSpPr>
        <p:spPr>
          <a:xfrm>
            <a:off x="977583" y="1205630"/>
            <a:ext cx="8166417" cy="4893647"/>
          </a:xfrm>
          <a:prstGeom prst="rect">
            <a:avLst/>
          </a:prstGeom>
          <a:noFill/>
        </p:spPr>
        <p:txBody>
          <a:bodyPr wrap="square" rtlCol="0">
            <a:spAutoFit/>
          </a:bodyPr>
          <a:lstStyle/>
          <a:p>
            <a:pPr algn="just"/>
            <a:r>
              <a:rPr lang="en-US" sz="2400" b="1" i="0" dirty="0">
                <a:solidFill>
                  <a:schemeClr val="tx1"/>
                </a:solidFill>
                <a:effectLst/>
                <a:latin typeface="+mn-lt"/>
              </a:rPr>
              <a:t>The primary purpose of an anchor tag is to link one page to another page or to a section of the same page. The anchor tag is also known as a </a:t>
            </a:r>
            <a:r>
              <a:rPr lang="en-US" sz="2400" b="1" i="0" dirty="0" err="1">
                <a:solidFill>
                  <a:schemeClr val="tx1"/>
                </a:solidFill>
                <a:effectLst/>
                <a:latin typeface="+mn-lt"/>
              </a:rPr>
              <a:t>HyperLink</a:t>
            </a:r>
            <a:r>
              <a:rPr lang="en-US" sz="2400" b="1" i="0" dirty="0">
                <a:solidFill>
                  <a:schemeClr val="tx1"/>
                </a:solidFill>
                <a:effectLst/>
                <a:latin typeface="+mn-lt"/>
              </a:rPr>
              <a:t>. Like any other HTML tags, you use the following construct to create an anchor tag:</a:t>
            </a:r>
          </a:p>
          <a:p>
            <a:pPr algn="just"/>
            <a:endParaRPr lang="en-US" sz="2400" b="1" dirty="0">
              <a:solidFill>
                <a:schemeClr val="tx1"/>
              </a:solidFill>
              <a:latin typeface="+mn-lt"/>
            </a:endParaRPr>
          </a:p>
          <a:p>
            <a:pPr algn="just"/>
            <a:r>
              <a:rPr lang="en-US" sz="2400" b="1" i="0" dirty="0">
                <a:solidFill>
                  <a:schemeClr val="tx1"/>
                </a:solidFill>
                <a:effectLst/>
                <a:latin typeface="+mn-lt"/>
              </a:rPr>
              <a:t>&lt;a&gt;My Website&lt;/a&gt;</a:t>
            </a:r>
          </a:p>
          <a:p>
            <a:pPr algn="just"/>
            <a:endParaRPr lang="en-US" sz="2400" b="1" i="0" dirty="0">
              <a:solidFill>
                <a:schemeClr val="tx1"/>
              </a:solidFill>
              <a:effectLst/>
              <a:latin typeface="+mn-lt"/>
            </a:endParaRPr>
          </a:p>
          <a:p>
            <a:pPr algn="just"/>
            <a:r>
              <a:rPr lang="en-US" sz="2400" b="0" i="0" dirty="0">
                <a:solidFill>
                  <a:schemeClr val="tx1"/>
                </a:solidFill>
                <a:effectLst/>
                <a:latin typeface="+mn-lt"/>
              </a:rPr>
              <a:t>The above anchor tag is a valid HTML tag, but it doesn't do much other than act as a placeholder. </a:t>
            </a:r>
          </a:p>
          <a:p>
            <a:pPr algn="just"/>
            <a:endParaRPr lang="en-US" sz="2400" b="0" i="0" dirty="0">
              <a:solidFill>
                <a:schemeClr val="tx1"/>
              </a:solidFill>
              <a:effectLst/>
              <a:latin typeface="+mn-lt"/>
            </a:endParaRPr>
          </a:p>
          <a:p>
            <a:pPr algn="l"/>
            <a:endParaRPr lang="en-US" sz="2400" dirty="0">
              <a:solidFill>
                <a:schemeClr val="tx1"/>
              </a:solidFill>
              <a:latin typeface="+mn-lt"/>
            </a:endParaRPr>
          </a:p>
          <a:p>
            <a:pPr algn="l"/>
            <a:endParaRPr lang="en-US" sz="2400" b="0" i="0" dirty="0">
              <a:solidFill>
                <a:schemeClr val="tx1"/>
              </a:solidFill>
              <a:effectLst/>
              <a:latin typeface="+mn-lt"/>
            </a:endParaRPr>
          </a:p>
        </p:txBody>
      </p:sp>
      <p:grpSp>
        <p:nvGrpSpPr>
          <p:cNvPr id="2" name="Group 11">
            <a:extLst>
              <a:ext uri="{FF2B5EF4-FFF2-40B4-BE49-F238E27FC236}">
                <a16:creationId xmlns:a16="http://schemas.microsoft.com/office/drawing/2014/main" xmlns="" id="{235EED64-9A99-4496-A447-E034B60D3719}"/>
              </a:ext>
            </a:extLst>
          </p:cNvPr>
          <p:cNvGrpSpPr/>
          <p:nvPr/>
        </p:nvGrpSpPr>
        <p:grpSpPr>
          <a:xfrm>
            <a:off x="-1" y="0"/>
            <a:ext cx="774551" cy="6858000"/>
            <a:chOff x="705340" y="3177056"/>
            <a:chExt cx="86235" cy="756643"/>
          </a:xfrm>
          <a:solidFill>
            <a:schemeClr val="accent4"/>
          </a:solidFill>
        </p:grpSpPr>
        <p:sp>
          <p:nvSpPr>
            <p:cNvPr id="13" name="Rectangle 12">
              <a:extLst>
                <a:ext uri="{FF2B5EF4-FFF2-40B4-BE49-F238E27FC236}">
                  <a16:creationId xmlns:a16="http://schemas.microsoft.com/office/drawing/2014/main" xmlns="" id="{D7739088-19DF-4033-A5AA-A34C807608EE}"/>
                </a:ext>
              </a:extLst>
            </p:cNvPr>
            <p:cNvSpPr/>
            <p:nvPr/>
          </p:nvSpPr>
          <p:spPr>
            <a:xfrm>
              <a:off x="755575" y="3177699"/>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sp>
          <p:nvSpPr>
            <p:cNvPr id="14" name="Rectangle 13">
              <a:extLst>
                <a:ext uri="{FF2B5EF4-FFF2-40B4-BE49-F238E27FC236}">
                  <a16:creationId xmlns:a16="http://schemas.microsoft.com/office/drawing/2014/main" xmlns="" id="{AA81AC5B-19C8-4746-85A4-12E2ECF68565}"/>
                </a:ext>
              </a:extLst>
            </p:cNvPr>
            <p:cNvSpPr/>
            <p:nvPr/>
          </p:nvSpPr>
          <p:spPr>
            <a:xfrm>
              <a:off x="705340" y="3177056"/>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grpSp>
      <p:pic>
        <p:nvPicPr>
          <p:cNvPr id="10" name="Picture 9"/>
          <p:cNvPicPr>
            <a:picLocks noChangeAspect="1"/>
          </p:cNvPicPr>
          <p:nvPr/>
        </p:nvPicPr>
        <p:blipFill>
          <a:blip r:embed="rId2"/>
          <a:srcRect/>
          <a:stretch/>
        </p:blipFill>
        <p:spPr>
          <a:xfrm>
            <a:off x="9347756" y="2125926"/>
            <a:ext cx="2035178" cy="2206924"/>
          </a:xfrm>
          <a:prstGeom prst="rect">
            <a:avLst/>
          </a:prstGeom>
        </p:spPr>
      </p:pic>
      <p:pic>
        <p:nvPicPr>
          <p:cNvPr id="3" name="Google Shape;54;p1" descr="ffdg.png">
            <a:extLst>
              <a:ext uri="{FF2B5EF4-FFF2-40B4-BE49-F238E27FC236}">
                <a16:creationId xmlns:a16="http://schemas.microsoft.com/office/drawing/2014/main" xmlns="" id="{4A281B8D-CA76-A3BE-A5EE-D3CA4615853C}"/>
              </a:ext>
            </a:extLst>
          </p:cNvPr>
          <p:cNvPicPr preferRelativeResize="0"/>
          <p:nvPr/>
        </p:nvPicPr>
        <p:blipFill rotWithShape="1">
          <a:blip r:embed="rId3">
            <a:alphaModFix/>
          </a:blip>
          <a:srcRect/>
          <a:stretch/>
        </p:blipFill>
        <p:spPr>
          <a:xfrm>
            <a:off x="11416410" y="6078265"/>
            <a:ext cx="784270" cy="750833"/>
          </a:xfrm>
          <a:prstGeom prst="rect">
            <a:avLst/>
          </a:prstGeom>
          <a:noFill/>
          <a:ln>
            <a:noFill/>
          </a:ln>
        </p:spPr>
      </p:pic>
    </p:spTree>
    <p:extLst>
      <p:ext uri="{BB962C8B-B14F-4D97-AF65-F5344CB8AC3E}">
        <p14:creationId xmlns:p14="http://schemas.microsoft.com/office/powerpoint/2010/main" val="2849238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A53317B-7099-4DB2-9B9B-CB6B8052FD23}"/>
              </a:ext>
            </a:extLst>
          </p:cNvPr>
          <p:cNvSpPr txBox="1"/>
          <p:nvPr/>
        </p:nvSpPr>
        <p:spPr>
          <a:xfrm>
            <a:off x="1112113" y="492370"/>
            <a:ext cx="10102304" cy="584775"/>
          </a:xfrm>
          <a:prstGeom prst="rect">
            <a:avLst/>
          </a:prstGeom>
          <a:noFill/>
        </p:spPr>
        <p:txBody>
          <a:bodyPr wrap="square" rtlCol="0" anchor="ctr">
            <a:spAutoFit/>
          </a:bodyPr>
          <a:lstStyle/>
          <a:p>
            <a:pPr algn="just"/>
            <a:r>
              <a:rPr lang="en-US" sz="3200" b="1" i="0" dirty="0">
                <a:solidFill>
                  <a:srgbClr val="FF0000"/>
                </a:solidFill>
                <a:effectLst/>
                <a:latin typeface="+mn-lt"/>
              </a:rPr>
              <a:t>Creating links with </a:t>
            </a:r>
            <a:r>
              <a:rPr lang="en-US" sz="3200" b="1" dirty="0">
                <a:solidFill>
                  <a:srgbClr val="FF0000"/>
                </a:solidFill>
                <a:latin typeface="+mn-lt"/>
              </a:rPr>
              <a:t>hyperlink and email</a:t>
            </a:r>
            <a:r>
              <a:rPr lang="en-US" sz="3200" b="1" i="0" dirty="0">
                <a:solidFill>
                  <a:srgbClr val="FF0000"/>
                </a:solidFill>
                <a:effectLst/>
                <a:latin typeface="+mn-lt"/>
              </a:rPr>
              <a:t> </a:t>
            </a:r>
          </a:p>
        </p:txBody>
      </p:sp>
      <p:sp>
        <p:nvSpPr>
          <p:cNvPr id="8" name="Freeform: Shape 7">
            <a:extLst>
              <a:ext uri="{FF2B5EF4-FFF2-40B4-BE49-F238E27FC236}">
                <a16:creationId xmlns:a16="http://schemas.microsoft.com/office/drawing/2014/main" xmlns="" id="{637BFAD2-9B23-49E5-9442-6B5F0426A5D3}"/>
              </a:ext>
            </a:extLst>
          </p:cNvPr>
          <p:cNvSpPr/>
          <p:nvPr/>
        </p:nvSpPr>
        <p:spPr>
          <a:xfrm rot="18276566" flipH="1">
            <a:off x="7220052" y="2293408"/>
            <a:ext cx="2037854" cy="1126178"/>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bg1"/>
          </a:solidFill>
          <a:ln w="9525" cap="flat">
            <a:noFill/>
            <a:prstDash val="solid"/>
            <a:miter/>
          </a:ln>
        </p:spPr>
        <p:txBody>
          <a:bodyPr rtlCol="0" anchor="ctr"/>
          <a:lstStyle/>
          <a:p>
            <a:endParaRPr lang="en-US"/>
          </a:p>
        </p:txBody>
      </p:sp>
      <p:sp>
        <p:nvSpPr>
          <p:cNvPr id="25" name="TextBox 24">
            <a:extLst>
              <a:ext uri="{FF2B5EF4-FFF2-40B4-BE49-F238E27FC236}">
                <a16:creationId xmlns:a16="http://schemas.microsoft.com/office/drawing/2014/main" xmlns="" id="{51B2C291-F240-4FB2-B677-B42BA4BB1FBF}"/>
              </a:ext>
            </a:extLst>
          </p:cNvPr>
          <p:cNvSpPr txBox="1"/>
          <p:nvPr/>
        </p:nvSpPr>
        <p:spPr>
          <a:xfrm>
            <a:off x="977583" y="1205630"/>
            <a:ext cx="8166417" cy="6740307"/>
          </a:xfrm>
          <a:prstGeom prst="rect">
            <a:avLst/>
          </a:prstGeom>
          <a:noFill/>
        </p:spPr>
        <p:txBody>
          <a:bodyPr wrap="square" rtlCol="0">
            <a:spAutoFit/>
          </a:bodyPr>
          <a:lstStyle/>
          <a:p>
            <a:pPr algn="just"/>
            <a:r>
              <a:rPr lang="en-US" sz="2400" b="1" i="0" dirty="0">
                <a:solidFill>
                  <a:schemeClr val="tx1"/>
                </a:solidFill>
                <a:effectLst/>
                <a:latin typeface="+mn-lt"/>
              </a:rPr>
              <a:t>&lt;a </a:t>
            </a:r>
            <a:r>
              <a:rPr lang="en-US" sz="2400" b="1" i="0" dirty="0" err="1">
                <a:solidFill>
                  <a:schemeClr val="tx1"/>
                </a:solidFill>
                <a:effectLst/>
                <a:latin typeface="+mn-lt"/>
              </a:rPr>
              <a:t>href</a:t>
            </a:r>
            <a:r>
              <a:rPr lang="en-US" sz="2400" b="1" i="0" dirty="0">
                <a:solidFill>
                  <a:schemeClr val="tx1"/>
                </a:solidFill>
                <a:effectLst/>
                <a:latin typeface="+mn-lt"/>
              </a:rPr>
              <a:t>="https://www.google.com/"&gt;My Website&lt;/a&gt;</a:t>
            </a:r>
          </a:p>
          <a:p>
            <a:pPr algn="just"/>
            <a:endParaRPr lang="en-US" sz="2400" b="1" i="0" dirty="0">
              <a:solidFill>
                <a:schemeClr val="tx1"/>
              </a:solidFill>
              <a:effectLst/>
              <a:latin typeface="+mn-lt"/>
            </a:endParaRPr>
          </a:p>
          <a:p>
            <a:pPr algn="just"/>
            <a:r>
              <a:rPr lang="en-US" sz="2400" b="1" i="0" dirty="0">
                <a:solidFill>
                  <a:schemeClr val="tx1"/>
                </a:solidFill>
                <a:effectLst/>
                <a:latin typeface="+mn-lt"/>
              </a:rPr>
              <a:t>The value of the </a:t>
            </a:r>
            <a:r>
              <a:rPr lang="en-US" sz="2400" b="1" i="0" dirty="0" err="1">
                <a:solidFill>
                  <a:schemeClr val="tx1"/>
                </a:solidFill>
                <a:effectLst/>
                <a:latin typeface="+mn-lt"/>
              </a:rPr>
              <a:t>href</a:t>
            </a:r>
            <a:r>
              <a:rPr lang="en-US" sz="2400" b="1" i="0" dirty="0">
                <a:solidFill>
                  <a:schemeClr val="tx1"/>
                </a:solidFill>
                <a:effectLst/>
                <a:latin typeface="+mn-lt"/>
              </a:rPr>
              <a:t> attribute is usually a URL pointing to a web page (like the one above).</a:t>
            </a:r>
          </a:p>
          <a:p>
            <a:pPr algn="just"/>
            <a:endParaRPr lang="en-US" sz="2400" b="1" dirty="0">
              <a:solidFill>
                <a:schemeClr val="tx1"/>
              </a:solidFill>
              <a:latin typeface="+mn-lt"/>
            </a:endParaRPr>
          </a:p>
          <a:p>
            <a:pPr algn="just"/>
            <a:r>
              <a:rPr lang="en-US" sz="2400" b="1" i="0" dirty="0">
                <a:solidFill>
                  <a:schemeClr val="tx1"/>
                </a:solidFill>
                <a:effectLst/>
                <a:latin typeface="+mn-lt"/>
              </a:rPr>
              <a:t>How to link to an email client</a:t>
            </a:r>
          </a:p>
          <a:p>
            <a:pPr algn="just"/>
            <a:r>
              <a:rPr lang="en-US" sz="2400" b="1" i="0" dirty="0">
                <a:solidFill>
                  <a:schemeClr val="tx1"/>
                </a:solidFill>
                <a:effectLst/>
                <a:latin typeface="+mn-lt"/>
              </a:rPr>
              <a:t>&lt;a </a:t>
            </a:r>
            <a:r>
              <a:rPr lang="en-US" sz="2400" b="1" i="0" dirty="0" err="1">
                <a:solidFill>
                  <a:schemeClr val="tx1"/>
                </a:solidFill>
                <a:effectLst/>
                <a:latin typeface="+mn-lt"/>
              </a:rPr>
              <a:t>href</a:t>
            </a:r>
            <a:r>
              <a:rPr lang="en-US" sz="2400" b="1" i="0" dirty="0">
                <a:solidFill>
                  <a:schemeClr val="tx1"/>
                </a:solidFill>
                <a:effectLst/>
                <a:latin typeface="+mn-lt"/>
              </a:rPr>
              <a:t>="mailto:me@example.com"&gt;Send email&lt;/a&gt;</a:t>
            </a:r>
          </a:p>
          <a:p>
            <a:pPr algn="just"/>
            <a:endParaRPr lang="en-US" sz="2400" b="1" i="0" dirty="0">
              <a:solidFill>
                <a:schemeClr val="tx1"/>
              </a:solidFill>
              <a:effectLst/>
              <a:latin typeface="+mn-lt"/>
            </a:endParaRPr>
          </a:p>
          <a:p>
            <a:pPr algn="just"/>
            <a:r>
              <a:rPr lang="en-US" sz="2400" b="1" i="0" dirty="0">
                <a:solidFill>
                  <a:schemeClr val="tx1"/>
                </a:solidFill>
                <a:effectLst/>
                <a:latin typeface="+mn-lt"/>
              </a:rPr>
              <a:t>Similarly, you can use the </a:t>
            </a:r>
            <a:r>
              <a:rPr lang="en-US" sz="2400" b="1" i="0" dirty="0" err="1">
                <a:solidFill>
                  <a:schemeClr val="tx1"/>
                </a:solidFill>
                <a:effectLst/>
                <a:latin typeface="+mn-lt"/>
              </a:rPr>
              <a:t>tel</a:t>
            </a:r>
            <a:r>
              <a:rPr lang="en-US" sz="2400" b="1" i="0" dirty="0">
                <a:solidFill>
                  <a:schemeClr val="tx1"/>
                </a:solidFill>
                <a:effectLst/>
                <a:latin typeface="+mn-lt"/>
              </a:rPr>
              <a:t>:&lt;Phone Number&gt; construct to open up the default phone app with the phone number when someone clicks on the link.</a:t>
            </a:r>
          </a:p>
          <a:p>
            <a:pPr algn="just"/>
            <a:endParaRPr lang="en-US" sz="2400" b="1" i="0" dirty="0">
              <a:solidFill>
                <a:schemeClr val="tx1"/>
              </a:solidFill>
              <a:effectLst/>
              <a:latin typeface="+mn-lt"/>
            </a:endParaRPr>
          </a:p>
          <a:p>
            <a:pPr algn="just"/>
            <a:endParaRPr lang="en-US" sz="2400" b="1" dirty="0">
              <a:solidFill>
                <a:schemeClr val="tx1"/>
              </a:solidFill>
              <a:latin typeface="+mn-lt"/>
            </a:endParaRPr>
          </a:p>
          <a:p>
            <a:pPr algn="just"/>
            <a:endParaRPr lang="en-US" sz="2400" b="1" i="0" dirty="0">
              <a:solidFill>
                <a:schemeClr val="tx1"/>
              </a:solidFill>
              <a:effectLst/>
              <a:latin typeface="+mn-lt"/>
            </a:endParaRPr>
          </a:p>
          <a:p>
            <a:pPr algn="just"/>
            <a:endParaRPr lang="en-US" sz="2400" b="1" i="0" dirty="0">
              <a:solidFill>
                <a:schemeClr val="tx1"/>
              </a:solidFill>
              <a:effectLst/>
              <a:latin typeface="+mn-lt"/>
            </a:endParaRPr>
          </a:p>
          <a:p>
            <a:pPr algn="just"/>
            <a:endParaRPr lang="en-US" sz="2400" b="0" i="0" dirty="0">
              <a:solidFill>
                <a:schemeClr val="tx1"/>
              </a:solidFill>
              <a:effectLst/>
              <a:latin typeface="+mn-lt"/>
            </a:endParaRPr>
          </a:p>
          <a:p>
            <a:pPr algn="l"/>
            <a:endParaRPr lang="en-US" sz="2400" dirty="0">
              <a:solidFill>
                <a:schemeClr val="tx1"/>
              </a:solidFill>
              <a:latin typeface="+mn-lt"/>
            </a:endParaRPr>
          </a:p>
          <a:p>
            <a:pPr algn="l"/>
            <a:endParaRPr lang="en-US" sz="2400" b="0" i="0" dirty="0">
              <a:solidFill>
                <a:schemeClr val="tx1"/>
              </a:solidFill>
              <a:effectLst/>
              <a:latin typeface="+mn-lt"/>
            </a:endParaRPr>
          </a:p>
        </p:txBody>
      </p:sp>
      <p:grpSp>
        <p:nvGrpSpPr>
          <p:cNvPr id="2" name="Group 11">
            <a:extLst>
              <a:ext uri="{FF2B5EF4-FFF2-40B4-BE49-F238E27FC236}">
                <a16:creationId xmlns:a16="http://schemas.microsoft.com/office/drawing/2014/main" xmlns="" id="{235EED64-9A99-4496-A447-E034B60D3719}"/>
              </a:ext>
            </a:extLst>
          </p:cNvPr>
          <p:cNvGrpSpPr/>
          <p:nvPr/>
        </p:nvGrpSpPr>
        <p:grpSpPr>
          <a:xfrm>
            <a:off x="-1" y="0"/>
            <a:ext cx="774551" cy="6858000"/>
            <a:chOff x="705340" y="3177056"/>
            <a:chExt cx="86235" cy="756643"/>
          </a:xfrm>
          <a:solidFill>
            <a:schemeClr val="accent4"/>
          </a:solidFill>
        </p:grpSpPr>
        <p:sp>
          <p:nvSpPr>
            <p:cNvPr id="13" name="Rectangle 12">
              <a:extLst>
                <a:ext uri="{FF2B5EF4-FFF2-40B4-BE49-F238E27FC236}">
                  <a16:creationId xmlns:a16="http://schemas.microsoft.com/office/drawing/2014/main" xmlns="" id="{D7739088-19DF-4033-A5AA-A34C807608EE}"/>
                </a:ext>
              </a:extLst>
            </p:cNvPr>
            <p:cNvSpPr/>
            <p:nvPr/>
          </p:nvSpPr>
          <p:spPr>
            <a:xfrm>
              <a:off x="755575" y="3177699"/>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sp>
          <p:nvSpPr>
            <p:cNvPr id="14" name="Rectangle 13">
              <a:extLst>
                <a:ext uri="{FF2B5EF4-FFF2-40B4-BE49-F238E27FC236}">
                  <a16:creationId xmlns:a16="http://schemas.microsoft.com/office/drawing/2014/main" xmlns="" id="{AA81AC5B-19C8-4746-85A4-12E2ECF68565}"/>
                </a:ext>
              </a:extLst>
            </p:cNvPr>
            <p:cNvSpPr/>
            <p:nvPr/>
          </p:nvSpPr>
          <p:spPr>
            <a:xfrm>
              <a:off x="705340" y="3177056"/>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grpSp>
      <p:pic>
        <p:nvPicPr>
          <p:cNvPr id="10" name="Picture 9"/>
          <p:cNvPicPr>
            <a:picLocks noChangeAspect="1"/>
          </p:cNvPicPr>
          <p:nvPr/>
        </p:nvPicPr>
        <p:blipFill>
          <a:blip r:embed="rId2"/>
          <a:srcRect/>
          <a:stretch/>
        </p:blipFill>
        <p:spPr>
          <a:xfrm>
            <a:off x="9347756" y="2125926"/>
            <a:ext cx="2035178" cy="2206924"/>
          </a:xfrm>
          <a:prstGeom prst="rect">
            <a:avLst/>
          </a:prstGeom>
        </p:spPr>
      </p:pic>
      <p:pic>
        <p:nvPicPr>
          <p:cNvPr id="3" name="Google Shape;54;p1" descr="ffdg.png">
            <a:extLst>
              <a:ext uri="{FF2B5EF4-FFF2-40B4-BE49-F238E27FC236}">
                <a16:creationId xmlns:a16="http://schemas.microsoft.com/office/drawing/2014/main" xmlns="" id="{4A281B8D-CA76-A3BE-A5EE-D3CA4615853C}"/>
              </a:ext>
            </a:extLst>
          </p:cNvPr>
          <p:cNvPicPr preferRelativeResize="0"/>
          <p:nvPr/>
        </p:nvPicPr>
        <p:blipFill rotWithShape="1">
          <a:blip r:embed="rId3">
            <a:alphaModFix/>
          </a:blip>
          <a:srcRect/>
          <a:stretch/>
        </p:blipFill>
        <p:spPr>
          <a:xfrm>
            <a:off x="11416410" y="6078265"/>
            <a:ext cx="784270" cy="750833"/>
          </a:xfrm>
          <a:prstGeom prst="rect">
            <a:avLst/>
          </a:prstGeom>
          <a:noFill/>
          <a:ln>
            <a:noFill/>
          </a:ln>
        </p:spPr>
      </p:pic>
    </p:spTree>
    <p:extLst>
      <p:ext uri="{BB962C8B-B14F-4D97-AF65-F5344CB8AC3E}">
        <p14:creationId xmlns:p14="http://schemas.microsoft.com/office/powerpoint/2010/main" val="897838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A53317B-7099-4DB2-9B9B-CB6B8052FD23}"/>
              </a:ext>
            </a:extLst>
          </p:cNvPr>
          <p:cNvSpPr txBox="1"/>
          <p:nvPr/>
        </p:nvSpPr>
        <p:spPr>
          <a:xfrm>
            <a:off x="1112113" y="492370"/>
            <a:ext cx="10102304" cy="584775"/>
          </a:xfrm>
          <a:prstGeom prst="rect">
            <a:avLst/>
          </a:prstGeom>
          <a:noFill/>
        </p:spPr>
        <p:txBody>
          <a:bodyPr wrap="square" rtlCol="0" anchor="ctr">
            <a:spAutoFit/>
          </a:bodyPr>
          <a:lstStyle/>
          <a:p>
            <a:pPr algn="just"/>
            <a:r>
              <a:rPr lang="en-US" sz="3200" b="1" i="0" dirty="0">
                <a:solidFill>
                  <a:srgbClr val="FF0000"/>
                </a:solidFill>
                <a:effectLst/>
                <a:latin typeface="+mn-lt"/>
              </a:rPr>
              <a:t>Creating links with </a:t>
            </a:r>
            <a:r>
              <a:rPr lang="en-US" sz="3200" b="1" dirty="0">
                <a:solidFill>
                  <a:srgbClr val="FF0000"/>
                </a:solidFill>
                <a:latin typeface="+mn-lt"/>
              </a:rPr>
              <a:t>mobile number and </a:t>
            </a:r>
            <a:r>
              <a:rPr lang="en-US" sz="3200" b="1" dirty="0" err="1">
                <a:solidFill>
                  <a:srgbClr val="FF0000"/>
                </a:solidFill>
                <a:latin typeface="+mn-lt"/>
              </a:rPr>
              <a:t>javascript</a:t>
            </a:r>
            <a:endParaRPr lang="en-US" sz="3200" b="1" i="0" dirty="0">
              <a:solidFill>
                <a:srgbClr val="FF0000"/>
              </a:solidFill>
              <a:effectLst/>
              <a:latin typeface="+mn-lt"/>
            </a:endParaRPr>
          </a:p>
        </p:txBody>
      </p:sp>
      <p:sp>
        <p:nvSpPr>
          <p:cNvPr id="8" name="Freeform: Shape 7">
            <a:extLst>
              <a:ext uri="{FF2B5EF4-FFF2-40B4-BE49-F238E27FC236}">
                <a16:creationId xmlns:a16="http://schemas.microsoft.com/office/drawing/2014/main" xmlns="" id="{637BFAD2-9B23-49E5-9442-6B5F0426A5D3}"/>
              </a:ext>
            </a:extLst>
          </p:cNvPr>
          <p:cNvSpPr/>
          <p:nvPr/>
        </p:nvSpPr>
        <p:spPr>
          <a:xfrm rot="18276566" flipH="1">
            <a:off x="7220052" y="2293408"/>
            <a:ext cx="2037854" cy="1126178"/>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bg1"/>
          </a:solidFill>
          <a:ln w="9525" cap="flat">
            <a:noFill/>
            <a:prstDash val="solid"/>
            <a:miter/>
          </a:ln>
        </p:spPr>
        <p:txBody>
          <a:bodyPr rtlCol="0" anchor="ctr"/>
          <a:lstStyle/>
          <a:p>
            <a:endParaRPr lang="en-US"/>
          </a:p>
        </p:txBody>
      </p:sp>
      <p:sp>
        <p:nvSpPr>
          <p:cNvPr id="25" name="TextBox 24">
            <a:extLst>
              <a:ext uri="{FF2B5EF4-FFF2-40B4-BE49-F238E27FC236}">
                <a16:creationId xmlns:a16="http://schemas.microsoft.com/office/drawing/2014/main" xmlns="" id="{51B2C291-F240-4FB2-B677-B42BA4BB1FBF}"/>
              </a:ext>
            </a:extLst>
          </p:cNvPr>
          <p:cNvSpPr txBox="1"/>
          <p:nvPr/>
        </p:nvSpPr>
        <p:spPr>
          <a:xfrm>
            <a:off x="977583" y="1205630"/>
            <a:ext cx="8166417" cy="4893647"/>
          </a:xfrm>
          <a:prstGeom prst="rect">
            <a:avLst/>
          </a:prstGeom>
          <a:noFill/>
        </p:spPr>
        <p:txBody>
          <a:bodyPr wrap="square" rtlCol="0">
            <a:spAutoFit/>
          </a:bodyPr>
          <a:lstStyle/>
          <a:p>
            <a:pPr algn="just"/>
            <a:r>
              <a:rPr lang="en-US" sz="2400" b="1" i="0" dirty="0">
                <a:solidFill>
                  <a:schemeClr val="tx1"/>
                </a:solidFill>
                <a:effectLst/>
                <a:latin typeface="+mn-lt"/>
              </a:rPr>
              <a:t>&lt;a </a:t>
            </a:r>
            <a:r>
              <a:rPr lang="en-US" sz="2400" b="1" i="0" dirty="0" err="1">
                <a:solidFill>
                  <a:schemeClr val="tx1"/>
                </a:solidFill>
                <a:effectLst/>
                <a:latin typeface="+mn-lt"/>
              </a:rPr>
              <a:t>href</a:t>
            </a:r>
            <a:r>
              <a:rPr lang="en-US" sz="2400" b="1" i="0" dirty="0">
                <a:solidFill>
                  <a:schemeClr val="tx1"/>
                </a:solidFill>
                <a:effectLst/>
                <a:latin typeface="+mn-lt"/>
              </a:rPr>
              <a:t>="</a:t>
            </a:r>
            <a:r>
              <a:rPr lang="en-US" sz="2400" b="1" i="0" dirty="0" err="1">
                <a:solidFill>
                  <a:schemeClr val="tx1"/>
                </a:solidFill>
                <a:effectLst/>
                <a:latin typeface="+mn-lt"/>
              </a:rPr>
              <a:t>tel</a:t>
            </a:r>
            <a:r>
              <a:rPr lang="en-US" sz="2400" b="1" i="0" dirty="0">
                <a:solidFill>
                  <a:schemeClr val="tx1"/>
                </a:solidFill>
                <a:effectLst/>
                <a:latin typeface="+mn-lt"/>
              </a:rPr>
              <a:t>:+914123456765"&gt;Call +914123456765&lt;/a&gt;</a:t>
            </a:r>
          </a:p>
          <a:p>
            <a:pPr algn="just"/>
            <a:endParaRPr lang="en-US" sz="2400" b="1" dirty="0">
              <a:solidFill>
                <a:schemeClr val="tx1"/>
              </a:solidFill>
              <a:latin typeface="+mn-lt"/>
            </a:endParaRPr>
          </a:p>
          <a:p>
            <a:pPr algn="just"/>
            <a:endParaRPr lang="en-US" sz="2400" b="1" i="0" dirty="0">
              <a:solidFill>
                <a:schemeClr val="tx1"/>
              </a:solidFill>
              <a:effectLst/>
              <a:latin typeface="+mn-lt"/>
            </a:endParaRPr>
          </a:p>
          <a:p>
            <a:pPr algn="just"/>
            <a:r>
              <a:rPr lang="en-US" sz="2400" b="1" i="0" dirty="0">
                <a:solidFill>
                  <a:schemeClr val="tx1"/>
                </a:solidFill>
                <a:effectLst/>
                <a:latin typeface="+mn-lt"/>
              </a:rPr>
              <a:t>How to link to a script and execute it</a:t>
            </a:r>
          </a:p>
          <a:p>
            <a:pPr algn="just"/>
            <a:endParaRPr lang="en-US" sz="2400" b="1" i="0" dirty="0">
              <a:solidFill>
                <a:schemeClr val="tx1"/>
              </a:solidFill>
              <a:effectLst/>
              <a:latin typeface="+mn-lt"/>
            </a:endParaRPr>
          </a:p>
          <a:p>
            <a:pPr algn="just"/>
            <a:r>
              <a:rPr lang="en-US" sz="2400" b="1" i="0" dirty="0">
                <a:solidFill>
                  <a:schemeClr val="tx1"/>
                </a:solidFill>
                <a:effectLst/>
                <a:latin typeface="+mn-lt"/>
              </a:rPr>
              <a:t>&lt;a </a:t>
            </a:r>
            <a:r>
              <a:rPr lang="en-US" sz="2400" b="1" i="0" dirty="0" err="1">
                <a:solidFill>
                  <a:schemeClr val="tx1"/>
                </a:solidFill>
                <a:effectLst/>
                <a:latin typeface="+mn-lt"/>
              </a:rPr>
              <a:t>href</a:t>
            </a:r>
            <a:r>
              <a:rPr lang="en-US" sz="2400" b="1" i="0" dirty="0">
                <a:solidFill>
                  <a:schemeClr val="tx1"/>
                </a:solidFill>
                <a:effectLst/>
                <a:latin typeface="+mn-lt"/>
              </a:rPr>
              <a:t>="</a:t>
            </a:r>
            <a:r>
              <a:rPr lang="en-US" sz="2400" b="1" i="0" dirty="0" err="1">
                <a:solidFill>
                  <a:schemeClr val="tx1"/>
                </a:solidFill>
                <a:effectLst/>
                <a:latin typeface="+mn-lt"/>
              </a:rPr>
              <a:t>javascript:alert</a:t>
            </a:r>
            <a:r>
              <a:rPr lang="en-US" sz="2400" b="1" i="0" dirty="0">
                <a:solidFill>
                  <a:schemeClr val="tx1"/>
                </a:solidFill>
                <a:effectLst/>
                <a:latin typeface="+mn-lt"/>
              </a:rPr>
              <a:t>('Hello World!')"&gt;Click me&lt;/a&gt;</a:t>
            </a:r>
          </a:p>
          <a:p>
            <a:pPr algn="just"/>
            <a:endParaRPr lang="en-US" sz="2400" b="1" i="0" dirty="0">
              <a:solidFill>
                <a:schemeClr val="tx1"/>
              </a:solidFill>
              <a:effectLst/>
              <a:latin typeface="+mn-lt"/>
            </a:endParaRPr>
          </a:p>
          <a:p>
            <a:pPr algn="just"/>
            <a:endParaRPr lang="en-US" sz="2400" b="1" dirty="0">
              <a:solidFill>
                <a:schemeClr val="tx1"/>
              </a:solidFill>
              <a:latin typeface="+mn-lt"/>
            </a:endParaRPr>
          </a:p>
          <a:p>
            <a:pPr algn="just"/>
            <a:endParaRPr lang="en-US" sz="2400" b="1" i="0" dirty="0">
              <a:solidFill>
                <a:schemeClr val="tx1"/>
              </a:solidFill>
              <a:effectLst/>
              <a:latin typeface="+mn-lt"/>
            </a:endParaRPr>
          </a:p>
          <a:p>
            <a:pPr algn="just"/>
            <a:endParaRPr lang="en-US" sz="2400" b="1" i="0" dirty="0">
              <a:solidFill>
                <a:schemeClr val="tx1"/>
              </a:solidFill>
              <a:effectLst/>
              <a:latin typeface="+mn-lt"/>
            </a:endParaRPr>
          </a:p>
          <a:p>
            <a:pPr algn="just"/>
            <a:endParaRPr lang="en-US" sz="2400" b="0" i="0" dirty="0">
              <a:solidFill>
                <a:schemeClr val="tx1"/>
              </a:solidFill>
              <a:effectLst/>
              <a:latin typeface="+mn-lt"/>
            </a:endParaRPr>
          </a:p>
          <a:p>
            <a:pPr algn="l"/>
            <a:endParaRPr lang="en-US" sz="2400" dirty="0">
              <a:solidFill>
                <a:schemeClr val="tx1"/>
              </a:solidFill>
              <a:latin typeface="+mn-lt"/>
            </a:endParaRPr>
          </a:p>
          <a:p>
            <a:pPr algn="l"/>
            <a:endParaRPr lang="en-US" sz="2400" b="0" i="0" dirty="0">
              <a:solidFill>
                <a:schemeClr val="tx1"/>
              </a:solidFill>
              <a:effectLst/>
              <a:latin typeface="+mn-lt"/>
            </a:endParaRPr>
          </a:p>
        </p:txBody>
      </p:sp>
      <p:grpSp>
        <p:nvGrpSpPr>
          <p:cNvPr id="2" name="Group 11">
            <a:extLst>
              <a:ext uri="{FF2B5EF4-FFF2-40B4-BE49-F238E27FC236}">
                <a16:creationId xmlns:a16="http://schemas.microsoft.com/office/drawing/2014/main" xmlns="" id="{235EED64-9A99-4496-A447-E034B60D3719}"/>
              </a:ext>
            </a:extLst>
          </p:cNvPr>
          <p:cNvGrpSpPr/>
          <p:nvPr/>
        </p:nvGrpSpPr>
        <p:grpSpPr>
          <a:xfrm>
            <a:off x="-1" y="0"/>
            <a:ext cx="774551" cy="6858000"/>
            <a:chOff x="705340" y="3177056"/>
            <a:chExt cx="86235" cy="756643"/>
          </a:xfrm>
          <a:solidFill>
            <a:schemeClr val="accent4"/>
          </a:solidFill>
        </p:grpSpPr>
        <p:sp>
          <p:nvSpPr>
            <p:cNvPr id="13" name="Rectangle 12">
              <a:extLst>
                <a:ext uri="{FF2B5EF4-FFF2-40B4-BE49-F238E27FC236}">
                  <a16:creationId xmlns:a16="http://schemas.microsoft.com/office/drawing/2014/main" xmlns="" id="{D7739088-19DF-4033-A5AA-A34C807608EE}"/>
                </a:ext>
              </a:extLst>
            </p:cNvPr>
            <p:cNvSpPr/>
            <p:nvPr/>
          </p:nvSpPr>
          <p:spPr>
            <a:xfrm>
              <a:off x="755575" y="3177699"/>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sp>
          <p:nvSpPr>
            <p:cNvPr id="14" name="Rectangle 13">
              <a:extLst>
                <a:ext uri="{FF2B5EF4-FFF2-40B4-BE49-F238E27FC236}">
                  <a16:creationId xmlns:a16="http://schemas.microsoft.com/office/drawing/2014/main" xmlns="" id="{AA81AC5B-19C8-4746-85A4-12E2ECF68565}"/>
                </a:ext>
              </a:extLst>
            </p:cNvPr>
            <p:cNvSpPr/>
            <p:nvPr/>
          </p:nvSpPr>
          <p:spPr>
            <a:xfrm>
              <a:off x="705340" y="3177056"/>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grpSp>
      <p:pic>
        <p:nvPicPr>
          <p:cNvPr id="10" name="Picture 9"/>
          <p:cNvPicPr>
            <a:picLocks noChangeAspect="1"/>
          </p:cNvPicPr>
          <p:nvPr/>
        </p:nvPicPr>
        <p:blipFill>
          <a:blip r:embed="rId2"/>
          <a:srcRect/>
          <a:stretch/>
        </p:blipFill>
        <p:spPr>
          <a:xfrm>
            <a:off x="9347756" y="2125926"/>
            <a:ext cx="2035178" cy="2206924"/>
          </a:xfrm>
          <a:prstGeom prst="rect">
            <a:avLst/>
          </a:prstGeom>
        </p:spPr>
      </p:pic>
      <p:pic>
        <p:nvPicPr>
          <p:cNvPr id="3" name="Google Shape;54;p1" descr="ffdg.png">
            <a:extLst>
              <a:ext uri="{FF2B5EF4-FFF2-40B4-BE49-F238E27FC236}">
                <a16:creationId xmlns:a16="http://schemas.microsoft.com/office/drawing/2014/main" xmlns="" id="{4A281B8D-CA76-A3BE-A5EE-D3CA4615853C}"/>
              </a:ext>
            </a:extLst>
          </p:cNvPr>
          <p:cNvPicPr preferRelativeResize="0"/>
          <p:nvPr/>
        </p:nvPicPr>
        <p:blipFill rotWithShape="1">
          <a:blip r:embed="rId3">
            <a:alphaModFix/>
          </a:blip>
          <a:srcRect/>
          <a:stretch/>
        </p:blipFill>
        <p:spPr>
          <a:xfrm>
            <a:off x="11416410" y="6078265"/>
            <a:ext cx="784270" cy="750833"/>
          </a:xfrm>
          <a:prstGeom prst="rect">
            <a:avLst/>
          </a:prstGeom>
          <a:noFill/>
          <a:ln>
            <a:noFill/>
          </a:ln>
        </p:spPr>
      </p:pic>
    </p:spTree>
    <p:extLst>
      <p:ext uri="{BB962C8B-B14F-4D97-AF65-F5344CB8AC3E}">
        <p14:creationId xmlns:p14="http://schemas.microsoft.com/office/powerpoint/2010/main" val="1662236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A53317B-7099-4DB2-9B9B-CB6B8052FD23}"/>
              </a:ext>
            </a:extLst>
          </p:cNvPr>
          <p:cNvSpPr txBox="1"/>
          <p:nvPr/>
        </p:nvSpPr>
        <p:spPr>
          <a:xfrm>
            <a:off x="1112113" y="492370"/>
            <a:ext cx="10102304" cy="584775"/>
          </a:xfrm>
          <a:prstGeom prst="rect">
            <a:avLst/>
          </a:prstGeom>
          <a:noFill/>
        </p:spPr>
        <p:txBody>
          <a:bodyPr wrap="square" rtlCol="0" anchor="ctr">
            <a:spAutoFit/>
          </a:bodyPr>
          <a:lstStyle/>
          <a:p>
            <a:pPr algn="just"/>
            <a:r>
              <a:rPr lang="en-US" sz="3200" b="1" i="0" dirty="0">
                <a:solidFill>
                  <a:srgbClr val="FF0000"/>
                </a:solidFill>
                <a:effectLst/>
                <a:latin typeface="+mn-lt"/>
              </a:rPr>
              <a:t>Multimedia- audio</a:t>
            </a:r>
          </a:p>
        </p:txBody>
      </p:sp>
      <p:sp>
        <p:nvSpPr>
          <p:cNvPr id="8" name="Freeform: Shape 7">
            <a:extLst>
              <a:ext uri="{FF2B5EF4-FFF2-40B4-BE49-F238E27FC236}">
                <a16:creationId xmlns:a16="http://schemas.microsoft.com/office/drawing/2014/main" xmlns="" id="{637BFAD2-9B23-49E5-9442-6B5F0426A5D3}"/>
              </a:ext>
            </a:extLst>
          </p:cNvPr>
          <p:cNvSpPr/>
          <p:nvPr/>
        </p:nvSpPr>
        <p:spPr>
          <a:xfrm rot="18276566" flipH="1">
            <a:off x="7220052" y="2293408"/>
            <a:ext cx="2037854" cy="1126178"/>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bg1"/>
          </a:solidFill>
          <a:ln w="9525" cap="flat">
            <a:noFill/>
            <a:prstDash val="solid"/>
            <a:miter/>
          </a:ln>
        </p:spPr>
        <p:txBody>
          <a:bodyPr rtlCol="0" anchor="ctr"/>
          <a:lstStyle/>
          <a:p>
            <a:endParaRPr lang="en-US"/>
          </a:p>
        </p:txBody>
      </p:sp>
      <p:sp>
        <p:nvSpPr>
          <p:cNvPr id="25" name="TextBox 24">
            <a:extLst>
              <a:ext uri="{FF2B5EF4-FFF2-40B4-BE49-F238E27FC236}">
                <a16:creationId xmlns:a16="http://schemas.microsoft.com/office/drawing/2014/main" xmlns="" id="{51B2C291-F240-4FB2-B677-B42BA4BB1FBF}"/>
              </a:ext>
            </a:extLst>
          </p:cNvPr>
          <p:cNvSpPr txBox="1"/>
          <p:nvPr/>
        </p:nvSpPr>
        <p:spPr>
          <a:xfrm>
            <a:off x="977583" y="1205630"/>
            <a:ext cx="8166417" cy="4893647"/>
          </a:xfrm>
          <a:prstGeom prst="rect">
            <a:avLst/>
          </a:prstGeom>
          <a:noFill/>
        </p:spPr>
        <p:txBody>
          <a:bodyPr wrap="square" rtlCol="0">
            <a:spAutoFit/>
          </a:bodyPr>
          <a:lstStyle/>
          <a:p>
            <a:pPr algn="just"/>
            <a:r>
              <a:rPr lang="en-US" sz="2400" b="1" i="0" dirty="0">
                <a:solidFill>
                  <a:schemeClr val="tx1"/>
                </a:solidFill>
                <a:effectLst/>
                <a:latin typeface="+mn-lt"/>
              </a:rPr>
              <a:t>Multimedia is almost anything you can hear or see (e.g. sound, music, images, records, videos, films, animations, etc.). </a:t>
            </a:r>
          </a:p>
          <a:p>
            <a:pPr algn="just"/>
            <a:endParaRPr lang="en-US" sz="2400" b="1" dirty="0">
              <a:solidFill>
                <a:schemeClr val="tx1"/>
              </a:solidFill>
              <a:latin typeface="+mn-lt"/>
            </a:endParaRPr>
          </a:p>
          <a:p>
            <a:pPr algn="just"/>
            <a:endParaRPr lang="en-US" sz="2400" b="1" i="0" dirty="0">
              <a:solidFill>
                <a:schemeClr val="tx1"/>
              </a:solidFill>
              <a:effectLst/>
              <a:latin typeface="+mn-lt"/>
            </a:endParaRPr>
          </a:p>
          <a:p>
            <a:pPr algn="just"/>
            <a:r>
              <a:rPr lang="en-US" sz="2400" b="1" i="0" dirty="0">
                <a:solidFill>
                  <a:schemeClr val="tx1"/>
                </a:solidFill>
                <a:effectLst/>
                <a:latin typeface="+mn-lt"/>
              </a:rPr>
              <a:t>It comes in different formats. Web pages can contain multimedia elements of different formats and types.</a:t>
            </a:r>
          </a:p>
          <a:p>
            <a:pPr algn="just"/>
            <a:endParaRPr lang="en-US" sz="2400" b="1" dirty="0">
              <a:solidFill>
                <a:schemeClr val="tx1"/>
              </a:solidFill>
              <a:latin typeface="+mn-lt"/>
            </a:endParaRPr>
          </a:p>
          <a:p>
            <a:pPr algn="just"/>
            <a:endParaRPr lang="en-US" sz="2400" b="1" i="0" dirty="0">
              <a:solidFill>
                <a:schemeClr val="tx1"/>
              </a:solidFill>
              <a:effectLst/>
              <a:latin typeface="+mn-lt"/>
            </a:endParaRPr>
          </a:p>
          <a:p>
            <a:pPr algn="just"/>
            <a:endParaRPr lang="en-US" sz="2400" b="1" i="0" dirty="0">
              <a:solidFill>
                <a:schemeClr val="tx1"/>
              </a:solidFill>
              <a:effectLst/>
              <a:latin typeface="+mn-lt"/>
            </a:endParaRPr>
          </a:p>
          <a:p>
            <a:pPr algn="just"/>
            <a:endParaRPr lang="en-US" sz="2400" b="0" i="0" dirty="0">
              <a:solidFill>
                <a:schemeClr val="tx1"/>
              </a:solidFill>
              <a:effectLst/>
              <a:latin typeface="+mn-lt"/>
            </a:endParaRPr>
          </a:p>
          <a:p>
            <a:pPr algn="l"/>
            <a:endParaRPr lang="en-US" sz="2400" dirty="0">
              <a:solidFill>
                <a:schemeClr val="tx1"/>
              </a:solidFill>
              <a:latin typeface="+mn-lt"/>
            </a:endParaRPr>
          </a:p>
          <a:p>
            <a:pPr algn="l"/>
            <a:endParaRPr lang="en-US" sz="2400" b="0" i="0" dirty="0">
              <a:solidFill>
                <a:schemeClr val="tx1"/>
              </a:solidFill>
              <a:effectLst/>
              <a:latin typeface="+mn-lt"/>
            </a:endParaRPr>
          </a:p>
        </p:txBody>
      </p:sp>
      <p:grpSp>
        <p:nvGrpSpPr>
          <p:cNvPr id="2" name="Group 11">
            <a:extLst>
              <a:ext uri="{FF2B5EF4-FFF2-40B4-BE49-F238E27FC236}">
                <a16:creationId xmlns:a16="http://schemas.microsoft.com/office/drawing/2014/main" xmlns="" id="{235EED64-9A99-4496-A447-E034B60D3719}"/>
              </a:ext>
            </a:extLst>
          </p:cNvPr>
          <p:cNvGrpSpPr/>
          <p:nvPr/>
        </p:nvGrpSpPr>
        <p:grpSpPr>
          <a:xfrm>
            <a:off x="-1" y="0"/>
            <a:ext cx="774551" cy="6858000"/>
            <a:chOff x="705340" y="3177056"/>
            <a:chExt cx="86235" cy="756643"/>
          </a:xfrm>
          <a:solidFill>
            <a:schemeClr val="accent4"/>
          </a:solidFill>
        </p:grpSpPr>
        <p:sp>
          <p:nvSpPr>
            <p:cNvPr id="13" name="Rectangle 12">
              <a:extLst>
                <a:ext uri="{FF2B5EF4-FFF2-40B4-BE49-F238E27FC236}">
                  <a16:creationId xmlns:a16="http://schemas.microsoft.com/office/drawing/2014/main" xmlns="" id="{D7739088-19DF-4033-A5AA-A34C807608EE}"/>
                </a:ext>
              </a:extLst>
            </p:cNvPr>
            <p:cNvSpPr/>
            <p:nvPr/>
          </p:nvSpPr>
          <p:spPr>
            <a:xfrm>
              <a:off x="755575" y="3177699"/>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sp>
          <p:nvSpPr>
            <p:cNvPr id="14" name="Rectangle 13">
              <a:extLst>
                <a:ext uri="{FF2B5EF4-FFF2-40B4-BE49-F238E27FC236}">
                  <a16:creationId xmlns:a16="http://schemas.microsoft.com/office/drawing/2014/main" xmlns="" id="{AA81AC5B-19C8-4746-85A4-12E2ECF68565}"/>
                </a:ext>
              </a:extLst>
            </p:cNvPr>
            <p:cNvSpPr/>
            <p:nvPr/>
          </p:nvSpPr>
          <p:spPr>
            <a:xfrm>
              <a:off x="705340" y="3177056"/>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grpSp>
      <p:pic>
        <p:nvPicPr>
          <p:cNvPr id="10" name="Picture 9"/>
          <p:cNvPicPr>
            <a:picLocks noChangeAspect="1"/>
          </p:cNvPicPr>
          <p:nvPr/>
        </p:nvPicPr>
        <p:blipFill>
          <a:blip r:embed="rId2"/>
          <a:srcRect/>
          <a:stretch/>
        </p:blipFill>
        <p:spPr>
          <a:xfrm>
            <a:off x="9347756" y="2125926"/>
            <a:ext cx="2035178" cy="2206924"/>
          </a:xfrm>
          <a:prstGeom prst="rect">
            <a:avLst/>
          </a:prstGeom>
        </p:spPr>
      </p:pic>
      <p:pic>
        <p:nvPicPr>
          <p:cNvPr id="3" name="Google Shape;54;p1" descr="ffdg.png">
            <a:extLst>
              <a:ext uri="{FF2B5EF4-FFF2-40B4-BE49-F238E27FC236}">
                <a16:creationId xmlns:a16="http://schemas.microsoft.com/office/drawing/2014/main" xmlns="" id="{4A281B8D-CA76-A3BE-A5EE-D3CA4615853C}"/>
              </a:ext>
            </a:extLst>
          </p:cNvPr>
          <p:cNvPicPr preferRelativeResize="0"/>
          <p:nvPr/>
        </p:nvPicPr>
        <p:blipFill rotWithShape="1">
          <a:blip r:embed="rId3">
            <a:alphaModFix/>
          </a:blip>
          <a:srcRect/>
          <a:stretch/>
        </p:blipFill>
        <p:spPr>
          <a:xfrm>
            <a:off x="11416410" y="6078265"/>
            <a:ext cx="784270" cy="750833"/>
          </a:xfrm>
          <a:prstGeom prst="rect">
            <a:avLst/>
          </a:prstGeom>
          <a:noFill/>
          <a:ln>
            <a:noFill/>
          </a:ln>
        </p:spPr>
      </p:pic>
    </p:spTree>
    <p:extLst>
      <p:ext uri="{BB962C8B-B14F-4D97-AF65-F5344CB8AC3E}">
        <p14:creationId xmlns:p14="http://schemas.microsoft.com/office/powerpoint/2010/main" val="2110045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A53317B-7099-4DB2-9B9B-CB6B8052FD23}"/>
              </a:ext>
            </a:extLst>
          </p:cNvPr>
          <p:cNvSpPr txBox="1"/>
          <p:nvPr/>
        </p:nvSpPr>
        <p:spPr>
          <a:xfrm>
            <a:off x="1112113" y="492370"/>
            <a:ext cx="10102304" cy="584775"/>
          </a:xfrm>
          <a:prstGeom prst="rect">
            <a:avLst/>
          </a:prstGeom>
          <a:noFill/>
        </p:spPr>
        <p:txBody>
          <a:bodyPr wrap="square" rtlCol="0" anchor="ctr">
            <a:spAutoFit/>
          </a:bodyPr>
          <a:lstStyle/>
          <a:p>
            <a:pPr algn="just"/>
            <a:r>
              <a:rPr lang="en-US" sz="3200" b="1" i="0" dirty="0">
                <a:solidFill>
                  <a:srgbClr val="FF0000"/>
                </a:solidFill>
                <a:effectLst/>
                <a:latin typeface="+mn-lt"/>
              </a:rPr>
              <a:t>Multimedia Tags</a:t>
            </a:r>
          </a:p>
        </p:txBody>
      </p:sp>
      <p:sp>
        <p:nvSpPr>
          <p:cNvPr id="8" name="Freeform: Shape 7">
            <a:extLst>
              <a:ext uri="{FF2B5EF4-FFF2-40B4-BE49-F238E27FC236}">
                <a16:creationId xmlns:a16="http://schemas.microsoft.com/office/drawing/2014/main" xmlns="" id="{637BFAD2-9B23-49E5-9442-6B5F0426A5D3}"/>
              </a:ext>
            </a:extLst>
          </p:cNvPr>
          <p:cNvSpPr/>
          <p:nvPr/>
        </p:nvSpPr>
        <p:spPr>
          <a:xfrm rot="18276566" flipH="1">
            <a:off x="7220052" y="2293408"/>
            <a:ext cx="2037854" cy="1126178"/>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bg1"/>
          </a:solidFill>
          <a:ln w="9525" cap="flat">
            <a:noFill/>
            <a:prstDash val="solid"/>
            <a:miter/>
          </a:ln>
        </p:spPr>
        <p:txBody>
          <a:bodyPr rtlCol="0" anchor="ctr"/>
          <a:lstStyle/>
          <a:p>
            <a:endParaRPr lang="en-US"/>
          </a:p>
        </p:txBody>
      </p:sp>
      <p:sp>
        <p:nvSpPr>
          <p:cNvPr id="25" name="TextBox 24">
            <a:extLst>
              <a:ext uri="{FF2B5EF4-FFF2-40B4-BE49-F238E27FC236}">
                <a16:creationId xmlns:a16="http://schemas.microsoft.com/office/drawing/2014/main" xmlns="" id="{51B2C291-F240-4FB2-B677-B42BA4BB1FBF}"/>
              </a:ext>
            </a:extLst>
          </p:cNvPr>
          <p:cNvSpPr txBox="1"/>
          <p:nvPr/>
        </p:nvSpPr>
        <p:spPr>
          <a:xfrm>
            <a:off x="977583" y="1205630"/>
            <a:ext cx="8166417" cy="6370975"/>
          </a:xfrm>
          <a:prstGeom prst="rect">
            <a:avLst/>
          </a:prstGeom>
          <a:noFill/>
        </p:spPr>
        <p:txBody>
          <a:bodyPr wrap="square" rtlCol="0">
            <a:spAutoFit/>
          </a:bodyPr>
          <a:lstStyle/>
          <a:p>
            <a:pPr algn="just"/>
            <a:r>
              <a:rPr lang="en-US" sz="2400" b="1" i="0" dirty="0">
                <a:solidFill>
                  <a:schemeClr val="tx1"/>
                </a:solidFill>
                <a:effectLst/>
                <a:latin typeface="+mn-lt"/>
              </a:rPr>
              <a:t>HTML allows adding different multimedia files on your website by various multimedia tags. These tags include:</a:t>
            </a:r>
          </a:p>
          <a:p>
            <a:pPr algn="just"/>
            <a:endParaRPr lang="en-US" sz="2400" b="1" i="0" dirty="0">
              <a:solidFill>
                <a:schemeClr val="tx1"/>
              </a:solidFill>
              <a:effectLst/>
              <a:latin typeface="+mn-lt"/>
            </a:endParaRPr>
          </a:p>
          <a:p>
            <a:pPr algn="just"/>
            <a:r>
              <a:rPr lang="en-US" sz="2400" b="1" i="0" dirty="0">
                <a:solidFill>
                  <a:schemeClr val="tx1"/>
                </a:solidFill>
                <a:effectLst/>
                <a:latin typeface="+mn-lt"/>
              </a:rPr>
              <a:t>&lt;audio&gt; for displaying a audio file on the web page,</a:t>
            </a:r>
          </a:p>
          <a:p>
            <a:pPr algn="just"/>
            <a:r>
              <a:rPr lang="en-US" sz="2400" b="1" i="0" dirty="0">
                <a:solidFill>
                  <a:schemeClr val="tx1"/>
                </a:solidFill>
                <a:effectLst/>
                <a:latin typeface="+mn-lt"/>
              </a:rPr>
              <a:t>&lt;video&gt; for displaying a video file on the web page,</a:t>
            </a:r>
          </a:p>
          <a:p>
            <a:pPr algn="just"/>
            <a:r>
              <a:rPr lang="en-US" sz="2400" b="1" i="0" dirty="0">
                <a:solidFill>
                  <a:schemeClr val="tx1"/>
                </a:solidFill>
                <a:effectLst/>
                <a:latin typeface="+mn-lt"/>
              </a:rPr>
              <a:t>&lt;embed&gt; for embedding multimedia files on the web page,</a:t>
            </a:r>
          </a:p>
          <a:p>
            <a:pPr algn="just"/>
            <a:r>
              <a:rPr lang="en-US" sz="2400" b="1" i="0" dirty="0">
                <a:solidFill>
                  <a:schemeClr val="tx1"/>
                </a:solidFill>
                <a:effectLst/>
                <a:latin typeface="+mn-lt"/>
              </a:rPr>
              <a:t>&lt;object&gt; for embedding multimedia files on the web page.</a:t>
            </a:r>
          </a:p>
          <a:p>
            <a:pPr algn="just"/>
            <a:r>
              <a:rPr lang="en-US" sz="2400" b="1" i="0" dirty="0">
                <a:solidFill>
                  <a:schemeClr val="tx1"/>
                </a:solidFill>
                <a:effectLst/>
                <a:latin typeface="+mn-lt"/>
              </a:rPr>
              <a:t>&lt;</a:t>
            </a:r>
            <a:r>
              <a:rPr lang="en-US" sz="2400" b="1" i="0" dirty="0" err="1">
                <a:solidFill>
                  <a:schemeClr val="tx1"/>
                </a:solidFill>
                <a:effectLst/>
                <a:latin typeface="+mn-lt"/>
              </a:rPr>
              <a:t>iframe</a:t>
            </a:r>
            <a:r>
              <a:rPr lang="en-US" sz="2400" b="1" i="0" dirty="0">
                <a:solidFill>
                  <a:schemeClr val="tx1"/>
                </a:solidFill>
                <a:effectLst/>
                <a:latin typeface="+mn-lt"/>
              </a:rPr>
              <a:t>&gt; for embedding other web pages.</a:t>
            </a:r>
          </a:p>
          <a:p>
            <a:pPr algn="just"/>
            <a:endParaRPr lang="en-US" sz="2400" b="1" dirty="0">
              <a:solidFill>
                <a:schemeClr val="tx1"/>
              </a:solidFill>
              <a:latin typeface="+mn-lt"/>
            </a:endParaRPr>
          </a:p>
          <a:p>
            <a:pPr algn="just"/>
            <a:endParaRPr lang="en-US" sz="2400" b="1" i="0" dirty="0">
              <a:solidFill>
                <a:schemeClr val="tx1"/>
              </a:solidFill>
              <a:effectLst/>
              <a:latin typeface="+mn-lt"/>
            </a:endParaRPr>
          </a:p>
          <a:p>
            <a:pPr algn="just"/>
            <a:endParaRPr lang="en-US" sz="2400" b="1" i="0" dirty="0">
              <a:solidFill>
                <a:schemeClr val="tx1"/>
              </a:solidFill>
              <a:effectLst/>
              <a:latin typeface="+mn-lt"/>
            </a:endParaRPr>
          </a:p>
          <a:p>
            <a:pPr algn="just"/>
            <a:endParaRPr lang="en-US" sz="2400" b="0" i="0" dirty="0">
              <a:solidFill>
                <a:schemeClr val="tx1"/>
              </a:solidFill>
              <a:effectLst/>
              <a:latin typeface="+mn-lt"/>
            </a:endParaRPr>
          </a:p>
          <a:p>
            <a:pPr algn="l"/>
            <a:endParaRPr lang="en-US" sz="2400" dirty="0">
              <a:solidFill>
                <a:schemeClr val="tx1"/>
              </a:solidFill>
              <a:latin typeface="+mn-lt"/>
            </a:endParaRPr>
          </a:p>
          <a:p>
            <a:pPr algn="l"/>
            <a:endParaRPr lang="en-US" sz="2400" b="0" i="0" dirty="0">
              <a:solidFill>
                <a:schemeClr val="tx1"/>
              </a:solidFill>
              <a:effectLst/>
              <a:latin typeface="+mn-lt"/>
            </a:endParaRPr>
          </a:p>
        </p:txBody>
      </p:sp>
      <p:grpSp>
        <p:nvGrpSpPr>
          <p:cNvPr id="2" name="Group 11">
            <a:extLst>
              <a:ext uri="{FF2B5EF4-FFF2-40B4-BE49-F238E27FC236}">
                <a16:creationId xmlns:a16="http://schemas.microsoft.com/office/drawing/2014/main" xmlns="" id="{235EED64-9A99-4496-A447-E034B60D3719}"/>
              </a:ext>
            </a:extLst>
          </p:cNvPr>
          <p:cNvGrpSpPr/>
          <p:nvPr/>
        </p:nvGrpSpPr>
        <p:grpSpPr>
          <a:xfrm>
            <a:off x="-1" y="0"/>
            <a:ext cx="774551" cy="6858000"/>
            <a:chOff x="705340" y="3177056"/>
            <a:chExt cx="86235" cy="756643"/>
          </a:xfrm>
          <a:solidFill>
            <a:schemeClr val="accent4"/>
          </a:solidFill>
        </p:grpSpPr>
        <p:sp>
          <p:nvSpPr>
            <p:cNvPr id="13" name="Rectangle 12">
              <a:extLst>
                <a:ext uri="{FF2B5EF4-FFF2-40B4-BE49-F238E27FC236}">
                  <a16:creationId xmlns:a16="http://schemas.microsoft.com/office/drawing/2014/main" xmlns="" id="{D7739088-19DF-4033-A5AA-A34C807608EE}"/>
                </a:ext>
              </a:extLst>
            </p:cNvPr>
            <p:cNvSpPr/>
            <p:nvPr/>
          </p:nvSpPr>
          <p:spPr>
            <a:xfrm>
              <a:off x="755575" y="3177699"/>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sp>
          <p:nvSpPr>
            <p:cNvPr id="14" name="Rectangle 13">
              <a:extLst>
                <a:ext uri="{FF2B5EF4-FFF2-40B4-BE49-F238E27FC236}">
                  <a16:creationId xmlns:a16="http://schemas.microsoft.com/office/drawing/2014/main" xmlns="" id="{AA81AC5B-19C8-4746-85A4-12E2ECF68565}"/>
                </a:ext>
              </a:extLst>
            </p:cNvPr>
            <p:cNvSpPr/>
            <p:nvPr/>
          </p:nvSpPr>
          <p:spPr>
            <a:xfrm>
              <a:off x="705340" y="3177056"/>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grpSp>
      <p:pic>
        <p:nvPicPr>
          <p:cNvPr id="10" name="Picture 9"/>
          <p:cNvPicPr>
            <a:picLocks noChangeAspect="1"/>
          </p:cNvPicPr>
          <p:nvPr/>
        </p:nvPicPr>
        <p:blipFill>
          <a:blip r:embed="rId2"/>
          <a:srcRect/>
          <a:stretch/>
        </p:blipFill>
        <p:spPr>
          <a:xfrm>
            <a:off x="9347756" y="2125926"/>
            <a:ext cx="2035178" cy="2206924"/>
          </a:xfrm>
          <a:prstGeom prst="rect">
            <a:avLst/>
          </a:prstGeom>
        </p:spPr>
      </p:pic>
      <p:pic>
        <p:nvPicPr>
          <p:cNvPr id="3" name="Google Shape;54;p1" descr="ffdg.png">
            <a:extLst>
              <a:ext uri="{FF2B5EF4-FFF2-40B4-BE49-F238E27FC236}">
                <a16:creationId xmlns:a16="http://schemas.microsoft.com/office/drawing/2014/main" xmlns="" id="{4A281B8D-CA76-A3BE-A5EE-D3CA4615853C}"/>
              </a:ext>
            </a:extLst>
          </p:cNvPr>
          <p:cNvPicPr preferRelativeResize="0"/>
          <p:nvPr/>
        </p:nvPicPr>
        <p:blipFill rotWithShape="1">
          <a:blip r:embed="rId3">
            <a:alphaModFix/>
          </a:blip>
          <a:srcRect/>
          <a:stretch/>
        </p:blipFill>
        <p:spPr>
          <a:xfrm>
            <a:off x="11416410" y="6078265"/>
            <a:ext cx="784270" cy="750833"/>
          </a:xfrm>
          <a:prstGeom prst="rect">
            <a:avLst/>
          </a:prstGeom>
          <a:noFill/>
          <a:ln>
            <a:noFill/>
          </a:ln>
        </p:spPr>
      </p:pic>
    </p:spTree>
    <p:extLst>
      <p:ext uri="{BB962C8B-B14F-4D97-AF65-F5344CB8AC3E}">
        <p14:creationId xmlns:p14="http://schemas.microsoft.com/office/powerpoint/2010/main" val="3653648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A53317B-7099-4DB2-9B9B-CB6B8052FD23}"/>
              </a:ext>
            </a:extLst>
          </p:cNvPr>
          <p:cNvSpPr txBox="1"/>
          <p:nvPr/>
        </p:nvSpPr>
        <p:spPr>
          <a:xfrm>
            <a:off x="1112113" y="492370"/>
            <a:ext cx="10102304" cy="584775"/>
          </a:xfrm>
          <a:prstGeom prst="rect">
            <a:avLst/>
          </a:prstGeom>
          <a:noFill/>
        </p:spPr>
        <p:txBody>
          <a:bodyPr wrap="square" rtlCol="0" anchor="ctr">
            <a:spAutoFit/>
          </a:bodyPr>
          <a:lstStyle/>
          <a:p>
            <a:pPr algn="just"/>
            <a:r>
              <a:rPr lang="en-US" sz="3200" b="1" i="0" dirty="0">
                <a:solidFill>
                  <a:srgbClr val="FF0000"/>
                </a:solidFill>
                <a:effectLst/>
                <a:latin typeface="+mn-lt"/>
              </a:rPr>
              <a:t>Audio Formats</a:t>
            </a:r>
          </a:p>
        </p:txBody>
      </p:sp>
      <p:sp>
        <p:nvSpPr>
          <p:cNvPr id="8" name="Freeform: Shape 7">
            <a:extLst>
              <a:ext uri="{FF2B5EF4-FFF2-40B4-BE49-F238E27FC236}">
                <a16:creationId xmlns:a16="http://schemas.microsoft.com/office/drawing/2014/main" xmlns="" id="{637BFAD2-9B23-49E5-9442-6B5F0426A5D3}"/>
              </a:ext>
            </a:extLst>
          </p:cNvPr>
          <p:cNvSpPr/>
          <p:nvPr/>
        </p:nvSpPr>
        <p:spPr>
          <a:xfrm rot="18276566" flipH="1">
            <a:off x="7220052" y="2293408"/>
            <a:ext cx="2037854" cy="1126178"/>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bg1"/>
          </a:solidFill>
          <a:ln w="9525" cap="flat">
            <a:noFill/>
            <a:prstDash val="solid"/>
            <a:miter/>
          </a:ln>
        </p:spPr>
        <p:txBody>
          <a:bodyPr rtlCol="0" anchor="ctr"/>
          <a:lstStyle/>
          <a:p>
            <a:endParaRPr lang="en-US"/>
          </a:p>
        </p:txBody>
      </p:sp>
      <p:sp>
        <p:nvSpPr>
          <p:cNvPr id="25" name="TextBox 24">
            <a:extLst>
              <a:ext uri="{FF2B5EF4-FFF2-40B4-BE49-F238E27FC236}">
                <a16:creationId xmlns:a16="http://schemas.microsoft.com/office/drawing/2014/main" xmlns="" id="{51B2C291-F240-4FB2-B677-B42BA4BB1FBF}"/>
              </a:ext>
            </a:extLst>
          </p:cNvPr>
          <p:cNvSpPr txBox="1"/>
          <p:nvPr/>
        </p:nvSpPr>
        <p:spPr>
          <a:xfrm>
            <a:off x="977583" y="1205630"/>
            <a:ext cx="8166417" cy="4524315"/>
          </a:xfrm>
          <a:prstGeom prst="rect">
            <a:avLst/>
          </a:prstGeom>
          <a:noFill/>
        </p:spPr>
        <p:txBody>
          <a:bodyPr wrap="square" rtlCol="0">
            <a:spAutoFit/>
          </a:bodyPr>
          <a:lstStyle/>
          <a:p>
            <a:pPr algn="just"/>
            <a:r>
              <a:rPr lang="en-US" sz="2400" b="1" i="0" dirty="0">
                <a:solidFill>
                  <a:schemeClr val="tx1"/>
                </a:solidFill>
                <a:effectLst/>
                <a:latin typeface="+mn-lt"/>
              </a:rPr>
              <a:t>•	The newest format for compressed recorded music is MP3. This term is synonymous with digital music.</a:t>
            </a:r>
          </a:p>
          <a:p>
            <a:pPr algn="just"/>
            <a:r>
              <a:rPr lang="en-US" sz="2400" b="1" i="0" dirty="0">
                <a:solidFill>
                  <a:schemeClr val="tx1"/>
                </a:solidFill>
                <a:effectLst/>
                <a:latin typeface="+mn-lt"/>
              </a:rPr>
              <a:t>•	MP3 is a good choice if your website is about recorded music. Only WAV, MP3, and </a:t>
            </a:r>
            <a:r>
              <a:rPr lang="en-US" sz="2400" b="1" i="0" dirty="0" err="1">
                <a:solidFill>
                  <a:schemeClr val="tx1"/>
                </a:solidFill>
                <a:effectLst/>
                <a:latin typeface="+mn-lt"/>
              </a:rPr>
              <a:t>Ogg</a:t>
            </a:r>
            <a:r>
              <a:rPr lang="en-US" sz="2400" b="1" i="0" dirty="0">
                <a:solidFill>
                  <a:schemeClr val="tx1"/>
                </a:solidFill>
                <a:effectLst/>
                <a:latin typeface="+mn-lt"/>
              </a:rPr>
              <a:t> audio formats are supported by the HTML5 standard.</a:t>
            </a:r>
          </a:p>
          <a:p>
            <a:pPr algn="just"/>
            <a:endParaRPr lang="en-US" sz="2400" b="1" dirty="0">
              <a:solidFill>
                <a:schemeClr val="tx1"/>
              </a:solidFill>
              <a:latin typeface="+mn-lt"/>
            </a:endParaRPr>
          </a:p>
          <a:p>
            <a:pPr algn="just"/>
            <a:endParaRPr lang="en-US" sz="2400" b="1" i="0" dirty="0">
              <a:solidFill>
                <a:schemeClr val="tx1"/>
              </a:solidFill>
              <a:effectLst/>
              <a:latin typeface="+mn-lt"/>
            </a:endParaRPr>
          </a:p>
          <a:p>
            <a:pPr algn="just"/>
            <a:endParaRPr lang="en-US" sz="2400" b="1" i="0" dirty="0">
              <a:solidFill>
                <a:schemeClr val="tx1"/>
              </a:solidFill>
              <a:effectLst/>
              <a:latin typeface="+mn-lt"/>
            </a:endParaRPr>
          </a:p>
          <a:p>
            <a:pPr algn="just"/>
            <a:endParaRPr lang="en-US" sz="2400" b="0" i="0" dirty="0">
              <a:solidFill>
                <a:schemeClr val="tx1"/>
              </a:solidFill>
              <a:effectLst/>
              <a:latin typeface="+mn-lt"/>
            </a:endParaRPr>
          </a:p>
          <a:p>
            <a:pPr algn="l"/>
            <a:endParaRPr lang="en-US" sz="2400" dirty="0">
              <a:solidFill>
                <a:schemeClr val="tx1"/>
              </a:solidFill>
              <a:latin typeface="+mn-lt"/>
            </a:endParaRPr>
          </a:p>
          <a:p>
            <a:pPr algn="l"/>
            <a:endParaRPr lang="en-US" sz="2400" b="0" i="0" dirty="0">
              <a:solidFill>
                <a:schemeClr val="tx1"/>
              </a:solidFill>
              <a:effectLst/>
              <a:latin typeface="+mn-lt"/>
            </a:endParaRPr>
          </a:p>
        </p:txBody>
      </p:sp>
      <p:grpSp>
        <p:nvGrpSpPr>
          <p:cNvPr id="2" name="Group 11">
            <a:extLst>
              <a:ext uri="{FF2B5EF4-FFF2-40B4-BE49-F238E27FC236}">
                <a16:creationId xmlns:a16="http://schemas.microsoft.com/office/drawing/2014/main" xmlns="" id="{235EED64-9A99-4496-A447-E034B60D3719}"/>
              </a:ext>
            </a:extLst>
          </p:cNvPr>
          <p:cNvGrpSpPr/>
          <p:nvPr/>
        </p:nvGrpSpPr>
        <p:grpSpPr>
          <a:xfrm>
            <a:off x="-1" y="0"/>
            <a:ext cx="774551" cy="6858000"/>
            <a:chOff x="705340" y="3177056"/>
            <a:chExt cx="86235" cy="756643"/>
          </a:xfrm>
          <a:solidFill>
            <a:schemeClr val="accent4"/>
          </a:solidFill>
        </p:grpSpPr>
        <p:sp>
          <p:nvSpPr>
            <p:cNvPr id="13" name="Rectangle 12">
              <a:extLst>
                <a:ext uri="{FF2B5EF4-FFF2-40B4-BE49-F238E27FC236}">
                  <a16:creationId xmlns:a16="http://schemas.microsoft.com/office/drawing/2014/main" xmlns="" id="{D7739088-19DF-4033-A5AA-A34C807608EE}"/>
                </a:ext>
              </a:extLst>
            </p:cNvPr>
            <p:cNvSpPr/>
            <p:nvPr/>
          </p:nvSpPr>
          <p:spPr>
            <a:xfrm>
              <a:off x="755575" y="3177699"/>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sp>
          <p:nvSpPr>
            <p:cNvPr id="14" name="Rectangle 13">
              <a:extLst>
                <a:ext uri="{FF2B5EF4-FFF2-40B4-BE49-F238E27FC236}">
                  <a16:creationId xmlns:a16="http://schemas.microsoft.com/office/drawing/2014/main" xmlns="" id="{AA81AC5B-19C8-4746-85A4-12E2ECF68565}"/>
                </a:ext>
              </a:extLst>
            </p:cNvPr>
            <p:cNvSpPr/>
            <p:nvPr/>
          </p:nvSpPr>
          <p:spPr>
            <a:xfrm>
              <a:off x="705340" y="3177056"/>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grpSp>
      <p:pic>
        <p:nvPicPr>
          <p:cNvPr id="10" name="Picture 9"/>
          <p:cNvPicPr>
            <a:picLocks noChangeAspect="1"/>
          </p:cNvPicPr>
          <p:nvPr/>
        </p:nvPicPr>
        <p:blipFill>
          <a:blip r:embed="rId2"/>
          <a:srcRect/>
          <a:stretch/>
        </p:blipFill>
        <p:spPr>
          <a:xfrm>
            <a:off x="9347756" y="2125926"/>
            <a:ext cx="2035178" cy="2206924"/>
          </a:xfrm>
          <a:prstGeom prst="rect">
            <a:avLst/>
          </a:prstGeom>
        </p:spPr>
      </p:pic>
      <p:pic>
        <p:nvPicPr>
          <p:cNvPr id="3" name="Google Shape;54;p1" descr="ffdg.png">
            <a:extLst>
              <a:ext uri="{FF2B5EF4-FFF2-40B4-BE49-F238E27FC236}">
                <a16:creationId xmlns:a16="http://schemas.microsoft.com/office/drawing/2014/main" xmlns="" id="{4A281B8D-CA76-A3BE-A5EE-D3CA4615853C}"/>
              </a:ext>
            </a:extLst>
          </p:cNvPr>
          <p:cNvPicPr preferRelativeResize="0"/>
          <p:nvPr/>
        </p:nvPicPr>
        <p:blipFill rotWithShape="1">
          <a:blip r:embed="rId3">
            <a:alphaModFix/>
          </a:blip>
          <a:srcRect/>
          <a:stretch/>
        </p:blipFill>
        <p:spPr>
          <a:xfrm>
            <a:off x="11416410" y="6078265"/>
            <a:ext cx="784270" cy="750833"/>
          </a:xfrm>
          <a:prstGeom prst="rect">
            <a:avLst/>
          </a:prstGeom>
          <a:noFill/>
          <a:ln>
            <a:noFill/>
          </a:ln>
        </p:spPr>
      </p:pic>
      <p:graphicFrame>
        <p:nvGraphicFramePr>
          <p:cNvPr id="6" name="Table 5">
            <a:extLst>
              <a:ext uri="{FF2B5EF4-FFF2-40B4-BE49-F238E27FC236}">
                <a16:creationId xmlns:a16="http://schemas.microsoft.com/office/drawing/2014/main" xmlns="" id="{53A61DB7-0FB9-7FF3-B3BD-B156283BF1DD}"/>
              </a:ext>
            </a:extLst>
          </p:cNvPr>
          <p:cNvGraphicFramePr>
            <a:graphicFrameLocks noGrp="1"/>
          </p:cNvGraphicFramePr>
          <p:nvPr>
            <p:extLst>
              <p:ext uri="{D42A27DB-BD31-4B8C-83A1-F6EECF244321}">
                <p14:modId xmlns:p14="http://schemas.microsoft.com/office/powerpoint/2010/main" val="1818862714"/>
              </p:ext>
            </p:extLst>
          </p:nvPr>
        </p:nvGraphicFramePr>
        <p:xfrm>
          <a:off x="1112112" y="3724764"/>
          <a:ext cx="8031887" cy="2335848"/>
        </p:xfrm>
        <a:graphic>
          <a:graphicData uri="http://schemas.openxmlformats.org/drawingml/2006/table">
            <a:tbl>
              <a:tblPr firstRow="1" firstCol="1" bandRow="1">
                <a:tableStyleId>{EC7CC41A-AFAB-4720-B91C-D69E25BC55C0}</a:tableStyleId>
              </a:tblPr>
              <a:tblGrid>
                <a:gridCol w="3753046">
                  <a:extLst>
                    <a:ext uri="{9D8B030D-6E8A-4147-A177-3AD203B41FA5}">
                      <a16:colId xmlns:a16="http://schemas.microsoft.com/office/drawing/2014/main" xmlns="" val="3045456776"/>
                    </a:ext>
                  </a:extLst>
                </a:gridCol>
                <a:gridCol w="525795">
                  <a:extLst>
                    <a:ext uri="{9D8B030D-6E8A-4147-A177-3AD203B41FA5}">
                      <a16:colId xmlns:a16="http://schemas.microsoft.com/office/drawing/2014/main" xmlns="" val="1428948221"/>
                    </a:ext>
                  </a:extLst>
                </a:gridCol>
                <a:gridCol w="3753046">
                  <a:extLst>
                    <a:ext uri="{9D8B030D-6E8A-4147-A177-3AD203B41FA5}">
                      <a16:colId xmlns:a16="http://schemas.microsoft.com/office/drawing/2014/main" xmlns="" val="1892515451"/>
                    </a:ext>
                  </a:extLst>
                </a:gridCol>
              </a:tblGrid>
              <a:tr h="585470">
                <a:tc>
                  <a:txBody>
                    <a:bodyPr/>
                    <a:lstStyle/>
                    <a:p>
                      <a:pPr algn="ctr">
                        <a:lnSpc>
                          <a:spcPct val="107000"/>
                        </a:lnSpc>
                        <a:spcBef>
                          <a:spcPts val="750"/>
                        </a:spcBef>
                        <a:spcAft>
                          <a:spcPts val="2400"/>
                        </a:spcAft>
                      </a:pPr>
                      <a:r>
                        <a:rPr lang="en-IN" sz="1400" b="1">
                          <a:effectLst/>
                        </a:rPr>
                        <a:t>Format</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ctr"/>
                </a:tc>
                <a:tc>
                  <a:txBody>
                    <a:bodyPr/>
                    <a:lstStyle/>
                    <a:p>
                      <a:pPr algn="ctr">
                        <a:lnSpc>
                          <a:spcPct val="107000"/>
                        </a:lnSpc>
                        <a:spcBef>
                          <a:spcPts val="750"/>
                        </a:spcBef>
                        <a:spcAft>
                          <a:spcPts val="2400"/>
                        </a:spcAft>
                      </a:pPr>
                      <a:r>
                        <a:rPr lang="en-IN" sz="1400" b="1">
                          <a:effectLst/>
                        </a:rPr>
                        <a:t>File</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ctr"/>
                </a:tc>
                <a:tc>
                  <a:txBody>
                    <a:bodyPr/>
                    <a:lstStyle/>
                    <a:p>
                      <a:pPr algn="ctr">
                        <a:lnSpc>
                          <a:spcPct val="107000"/>
                        </a:lnSpc>
                        <a:spcBef>
                          <a:spcPts val="750"/>
                        </a:spcBef>
                        <a:spcAft>
                          <a:spcPts val="2400"/>
                        </a:spcAft>
                      </a:pPr>
                      <a:r>
                        <a:rPr lang="en-IN" sz="1400" b="1">
                          <a:effectLst/>
                        </a:rPr>
                        <a:t>Description</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ctr"/>
                </a:tc>
                <a:extLst>
                  <a:ext uri="{0D108BD9-81ED-4DB2-BD59-A6C34878D82A}">
                    <a16:rowId xmlns:a16="http://schemas.microsoft.com/office/drawing/2014/main" xmlns="" val="1911863140"/>
                  </a:ext>
                </a:extLst>
              </a:tr>
              <a:tr h="1143000">
                <a:tc>
                  <a:txBody>
                    <a:bodyPr/>
                    <a:lstStyle/>
                    <a:p>
                      <a:pPr>
                        <a:lnSpc>
                          <a:spcPct val="107000"/>
                        </a:lnSpc>
                        <a:spcBef>
                          <a:spcPts val="750"/>
                        </a:spcBef>
                        <a:spcAft>
                          <a:spcPts val="2400"/>
                        </a:spcAft>
                      </a:pPr>
                      <a:r>
                        <a:rPr lang="en-IN" sz="1400" b="1" dirty="0">
                          <a:effectLst/>
                        </a:rPr>
                        <a:t>MIDI</a:t>
                      </a:r>
                      <a:br>
                        <a:rPr lang="en-IN" sz="1400" b="1" dirty="0">
                          <a:effectLst/>
                        </a:rPr>
                      </a:br>
                      <a:r>
                        <a:rPr lang="en-IN" sz="1400" b="1" dirty="0">
                          <a:effectLst/>
                        </a:rPr>
                        <a:t>(Musical Instrument Digital Interface).</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Bef>
                          <a:spcPts val="750"/>
                        </a:spcBef>
                        <a:spcAft>
                          <a:spcPts val="2400"/>
                        </a:spcAft>
                      </a:pPr>
                      <a:r>
                        <a:rPr lang="en-IN" sz="1400" b="1" dirty="0">
                          <a:effectLst/>
                        </a:rPr>
                        <a:t>.mid</a:t>
                      </a:r>
                      <a:br>
                        <a:rPr lang="en-IN" sz="1400" b="1" dirty="0">
                          <a:effectLst/>
                        </a:rPr>
                      </a:br>
                      <a:r>
                        <a:rPr lang="en-IN" sz="1400" b="1" dirty="0">
                          <a:effectLst/>
                        </a:rPr>
                        <a:t>.midi</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Bef>
                          <a:spcPts val="750"/>
                        </a:spcBef>
                        <a:spcAft>
                          <a:spcPts val="2400"/>
                        </a:spcAft>
                      </a:pPr>
                      <a:r>
                        <a:rPr lang="en-IN" sz="1400" b="1" dirty="0">
                          <a:effectLst/>
                        </a:rPr>
                        <a:t>This is the main format for all electronic music devices (e.g. synthesizers and PC sound cards). MIDI files contain digital notes that can be played by electronics, but they do not include sound. It plays well on music hardware and computers, but not in web browsers.</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extLst>
                  <a:ext uri="{0D108BD9-81ED-4DB2-BD59-A6C34878D82A}">
                    <a16:rowId xmlns:a16="http://schemas.microsoft.com/office/drawing/2014/main" xmlns="" val="2189314809"/>
                  </a:ext>
                </a:extLst>
              </a:tr>
            </a:tbl>
          </a:graphicData>
        </a:graphic>
      </p:graphicFrame>
    </p:spTree>
    <p:extLst>
      <p:ext uri="{BB962C8B-B14F-4D97-AF65-F5344CB8AC3E}">
        <p14:creationId xmlns:p14="http://schemas.microsoft.com/office/powerpoint/2010/main" val="2867562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A53317B-7099-4DB2-9B9B-CB6B8052FD23}"/>
              </a:ext>
            </a:extLst>
          </p:cNvPr>
          <p:cNvSpPr txBox="1"/>
          <p:nvPr/>
        </p:nvSpPr>
        <p:spPr>
          <a:xfrm>
            <a:off x="1112113" y="492370"/>
            <a:ext cx="10102304" cy="584775"/>
          </a:xfrm>
          <a:prstGeom prst="rect">
            <a:avLst/>
          </a:prstGeom>
          <a:noFill/>
        </p:spPr>
        <p:txBody>
          <a:bodyPr wrap="square" rtlCol="0" anchor="ctr">
            <a:spAutoFit/>
          </a:bodyPr>
          <a:lstStyle/>
          <a:p>
            <a:pPr algn="just"/>
            <a:r>
              <a:rPr lang="en-US" sz="3200" b="1" i="0" dirty="0">
                <a:solidFill>
                  <a:srgbClr val="FF0000"/>
                </a:solidFill>
                <a:effectLst/>
                <a:latin typeface="+mn-lt"/>
              </a:rPr>
              <a:t>Audio Formats</a:t>
            </a:r>
          </a:p>
        </p:txBody>
      </p:sp>
      <p:sp>
        <p:nvSpPr>
          <p:cNvPr id="8" name="Freeform: Shape 7">
            <a:extLst>
              <a:ext uri="{FF2B5EF4-FFF2-40B4-BE49-F238E27FC236}">
                <a16:creationId xmlns:a16="http://schemas.microsoft.com/office/drawing/2014/main" xmlns="" id="{637BFAD2-9B23-49E5-9442-6B5F0426A5D3}"/>
              </a:ext>
            </a:extLst>
          </p:cNvPr>
          <p:cNvSpPr/>
          <p:nvPr/>
        </p:nvSpPr>
        <p:spPr>
          <a:xfrm rot="18276566" flipH="1">
            <a:off x="7220052" y="2293408"/>
            <a:ext cx="2037854" cy="1126178"/>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bg1"/>
          </a:solidFill>
          <a:ln w="9525" cap="flat">
            <a:noFill/>
            <a:prstDash val="solid"/>
            <a:miter/>
          </a:ln>
        </p:spPr>
        <p:txBody>
          <a:bodyPr rtlCol="0" anchor="ctr"/>
          <a:lstStyle/>
          <a:p>
            <a:endParaRPr lang="en-US"/>
          </a:p>
        </p:txBody>
      </p:sp>
      <p:sp>
        <p:nvSpPr>
          <p:cNvPr id="25" name="TextBox 24">
            <a:extLst>
              <a:ext uri="{FF2B5EF4-FFF2-40B4-BE49-F238E27FC236}">
                <a16:creationId xmlns:a16="http://schemas.microsoft.com/office/drawing/2014/main" xmlns="" id="{51B2C291-F240-4FB2-B677-B42BA4BB1FBF}"/>
              </a:ext>
            </a:extLst>
          </p:cNvPr>
          <p:cNvSpPr txBox="1"/>
          <p:nvPr/>
        </p:nvSpPr>
        <p:spPr>
          <a:xfrm>
            <a:off x="977583" y="1205630"/>
            <a:ext cx="8166417" cy="2308324"/>
          </a:xfrm>
          <a:prstGeom prst="rect">
            <a:avLst/>
          </a:prstGeom>
          <a:noFill/>
        </p:spPr>
        <p:txBody>
          <a:bodyPr wrap="square" rtlCol="0">
            <a:spAutoFit/>
          </a:bodyPr>
          <a:lstStyle/>
          <a:p>
            <a:pPr algn="just"/>
            <a:endParaRPr lang="en-US" sz="2400" b="1" dirty="0">
              <a:solidFill>
                <a:schemeClr val="tx1"/>
              </a:solidFill>
              <a:latin typeface="+mn-lt"/>
            </a:endParaRPr>
          </a:p>
          <a:p>
            <a:pPr algn="just"/>
            <a:endParaRPr lang="en-US" sz="2400" b="1" i="0" dirty="0">
              <a:solidFill>
                <a:schemeClr val="tx1"/>
              </a:solidFill>
              <a:effectLst/>
              <a:latin typeface="+mn-lt"/>
            </a:endParaRPr>
          </a:p>
          <a:p>
            <a:pPr algn="just"/>
            <a:endParaRPr lang="en-US" sz="2400" b="1" i="0" dirty="0">
              <a:solidFill>
                <a:schemeClr val="tx1"/>
              </a:solidFill>
              <a:effectLst/>
              <a:latin typeface="+mn-lt"/>
            </a:endParaRPr>
          </a:p>
          <a:p>
            <a:pPr algn="just"/>
            <a:endParaRPr lang="en-US" sz="2400" b="0" i="0" dirty="0">
              <a:solidFill>
                <a:schemeClr val="tx1"/>
              </a:solidFill>
              <a:effectLst/>
              <a:latin typeface="+mn-lt"/>
            </a:endParaRPr>
          </a:p>
          <a:p>
            <a:pPr algn="l"/>
            <a:endParaRPr lang="en-US" sz="2400" dirty="0">
              <a:solidFill>
                <a:schemeClr val="tx1"/>
              </a:solidFill>
              <a:latin typeface="+mn-lt"/>
            </a:endParaRPr>
          </a:p>
          <a:p>
            <a:pPr algn="l"/>
            <a:endParaRPr lang="en-US" sz="2400" b="0" i="0" dirty="0">
              <a:solidFill>
                <a:schemeClr val="tx1"/>
              </a:solidFill>
              <a:effectLst/>
              <a:latin typeface="+mn-lt"/>
            </a:endParaRPr>
          </a:p>
        </p:txBody>
      </p:sp>
      <p:grpSp>
        <p:nvGrpSpPr>
          <p:cNvPr id="2" name="Group 11">
            <a:extLst>
              <a:ext uri="{FF2B5EF4-FFF2-40B4-BE49-F238E27FC236}">
                <a16:creationId xmlns:a16="http://schemas.microsoft.com/office/drawing/2014/main" xmlns="" id="{235EED64-9A99-4496-A447-E034B60D3719}"/>
              </a:ext>
            </a:extLst>
          </p:cNvPr>
          <p:cNvGrpSpPr/>
          <p:nvPr/>
        </p:nvGrpSpPr>
        <p:grpSpPr>
          <a:xfrm>
            <a:off x="-1" y="0"/>
            <a:ext cx="774551" cy="6858000"/>
            <a:chOff x="705340" y="3177056"/>
            <a:chExt cx="86235" cy="756643"/>
          </a:xfrm>
          <a:solidFill>
            <a:schemeClr val="accent4"/>
          </a:solidFill>
        </p:grpSpPr>
        <p:sp>
          <p:nvSpPr>
            <p:cNvPr id="13" name="Rectangle 12">
              <a:extLst>
                <a:ext uri="{FF2B5EF4-FFF2-40B4-BE49-F238E27FC236}">
                  <a16:creationId xmlns:a16="http://schemas.microsoft.com/office/drawing/2014/main" xmlns="" id="{D7739088-19DF-4033-A5AA-A34C807608EE}"/>
                </a:ext>
              </a:extLst>
            </p:cNvPr>
            <p:cNvSpPr/>
            <p:nvPr/>
          </p:nvSpPr>
          <p:spPr>
            <a:xfrm>
              <a:off x="755575" y="3177699"/>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sp>
          <p:nvSpPr>
            <p:cNvPr id="14" name="Rectangle 13">
              <a:extLst>
                <a:ext uri="{FF2B5EF4-FFF2-40B4-BE49-F238E27FC236}">
                  <a16:creationId xmlns:a16="http://schemas.microsoft.com/office/drawing/2014/main" xmlns="" id="{AA81AC5B-19C8-4746-85A4-12E2ECF68565}"/>
                </a:ext>
              </a:extLst>
            </p:cNvPr>
            <p:cNvSpPr/>
            <p:nvPr/>
          </p:nvSpPr>
          <p:spPr>
            <a:xfrm>
              <a:off x="705340" y="3177056"/>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grpSp>
      <p:pic>
        <p:nvPicPr>
          <p:cNvPr id="10" name="Picture 9"/>
          <p:cNvPicPr>
            <a:picLocks noChangeAspect="1"/>
          </p:cNvPicPr>
          <p:nvPr/>
        </p:nvPicPr>
        <p:blipFill>
          <a:blip r:embed="rId2"/>
          <a:srcRect/>
          <a:stretch/>
        </p:blipFill>
        <p:spPr>
          <a:xfrm>
            <a:off x="9347756" y="2125926"/>
            <a:ext cx="2035178" cy="2206924"/>
          </a:xfrm>
          <a:prstGeom prst="rect">
            <a:avLst/>
          </a:prstGeom>
        </p:spPr>
      </p:pic>
      <p:pic>
        <p:nvPicPr>
          <p:cNvPr id="3" name="Google Shape;54;p1" descr="ffdg.png">
            <a:extLst>
              <a:ext uri="{FF2B5EF4-FFF2-40B4-BE49-F238E27FC236}">
                <a16:creationId xmlns:a16="http://schemas.microsoft.com/office/drawing/2014/main" xmlns="" id="{4A281B8D-CA76-A3BE-A5EE-D3CA4615853C}"/>
              </a:ext>
            </a:extLst>
          </p:cNvPr>
          <p:cNvPicPr preferRelativeResize="0"/>
          <p:nvPr/>
        </p:nvPicPr>
        <p:blipFill rotWithShape="1">
          <a:blip r:embed="rId3">
            <a:alphaModFix/>
          </a:blip>
          <a:srcRect/>
          <a:stretch/>
        </p:blipFill>
        <p:spPr>
          <a:xfrm>
            <a:off x="11416410" y="6078265"/>
            <a:ext cx="784270" cy="750833"/>
          </a:xfrm>
          <a:prstGeom prst="rect">
            <a:avLst/>
          </a:prstGeom>
          <a:noFill/>
          <a:ln>
            <a:noFill/>
          </a:ln>
        </p:spPr>
      </p:pic>
      <p:graphicFrame>
        <p:nvGraphicFramePr>
          <p:cNvPr id="5" name="Table 4">
            <a:extLst>
              <a:ext uri="{FF2B5EF4-FFF2-40B4-BE49-F238E27FC236}">
                <a16:creationId xmlns:a16="http://schemas.microsoft.com/office/drawing/2014/main" xmlns="" id="{FFBD02C5-E62D-2C46-81A2-3C123C80AFF0}"/>
              </a:ext>
            </a:extLst>
          </p:cNvPr>
          <p:cNvGraphicFramePr>
            <a:graphicFrameLocks noGrp="1"/>
          </p:cNvGraphicFramePr>
          <p:nvPr>
            <p:extLst>
              <p:ext uri="{D42A27DB-BD31-4B8C-83A1-F6EECF244321}">
                <p14:modId xmlns:p14="http://schemas.microsoft.com/office/powerpoint/2010/main" val="2980735097"/>
              </p:ext>
            </p:extLst>
          </p:nvPr>
        </p:nvGraphicFramePr>
        <p:xfrm>
          <a:off x="1080765" y="1117571"/>
          <a:ext cx="8063235" cy="5426452"/>
        </p:xfrm>
        <a:graphic>
          <a:graphicData uri="http://schemas.openxmlformats.org/drawingml/2006/table">
            <a:tbl>
              <a:tblPr firstRow="1" firstCol="1" bandRow="1">
                <a:tableStyleId>{EC7CC41A-AFAB-4720-B91C-D69E25BC55C0}</a:tableStyleId>
              </a:tblPr>
              <a:tblGrid>
                <a:gridCol w="2687745">
                  <a:extLst>
                    <a:ext uri="{9D8B030D-6E8A-4147-A177-3AD203B41FA5}">
                      <a16:colId xmlns:a16="http://schemas.microsoft.com/office/drawing/2014/main" xmlns="" val="3670117063"/>
                    </a:ext>
                  </a:extLst>
                </a:gridCol>
                <a:gridCol w="2687745">
                  <a:extLst>
                    <a:ext uri="{9D8B030D-6E8A-4147-A177-3AD203B41FA5}">
                      <a16:colId xmlns:a16="http://schemas.microsoft.com/office/drawing/2014/main" xmlns="" val="2906391462"/>
                    </a:ext>
                  </a:extLst>
                </a:gridCol>
                <a:gridCol w="2687745">
                  <a:extLst>
                    <a:ext uri="{9D8B030D-6E8A-4147-A177-3AD203B41FA5}">
                      <a16:colId xmlns:a16="http://schemas.microsoft.com/office/drawing/2014/main" xmlns="" val="99806743"/>
                    </a:ext>
                  </a:extLst>
                </a:gridCol>
              </a:tblGrid>
              <a:tr h="860167">
                <a:tc>
                  <a:txBody>
                    <a:bodyPr/>
                    <a:lstStyle/>
                    <a:p>
                      <a:pPr>
                        <a:lnSpc>
                          <a:spcPct val="107000"/>
                        </a:lnSpc>
                        <a:spcBef>
                          <a:spcPts val="750"/>
                        </a:spcBef>
                        <a:spcAft>
                          <a:spcPts val="2400"/>
                        </a:spcAft>
                      </a:pPr>
                      <a:r>
                        <a:rPr lang="en-IN" sz="1400" b="1" dirty="0">
                          <a:effectLst/>
                        </a:rPr>
                        <a:t>RealAudio</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Bef>
                          <a:spcPts val="750"/>
                        </a:spcBef>
                        <a:spcAft>
                          <a:spcPts val="2400"/>
                        </a:spcAft>
                      </a:pPr>
                      <a:r>
                        <a:rPr lang="en-IN" sz="1400" b="1" dirty="0">
                          <a:effectLst/>
                        </a:rPr>
                        <a:t>.rm</a:t>
                      </a:r>
                      <a:br>
                        <a:rPr lang="en-IN" sz="1400" b="1" dirty="0">
                          <a:effectLst/>
                        </a:rPr>
                      </a:br>
                      <a:r>
                        <a:rPr lang="en-IN" sz="1400" b="1" dirty="0">
                          <a:effectLst/>
                        </a:rPr>
                        <a:t>.ram</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Bef>
                          <a:spcPts val="750"/>
                        </a:spcBef>
                        <a:spcAft>
                          <a:spcPts val="2400"/>
                        </a:spcAft>
                      </a:pPr>
                      <a:r>
                        <a:rPr lang="en-IN" sz="1400" b="1">
                          <a:effectLst/>
                        </a:rPr>
                        <a:t>Allows streaming of audio with low bandwidths. In web browsers, it does not play.</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extLst>
                  <a:ext uri="{0D108BD9-81ED-4DB2-BD59-A6C34878D82A}">
                    <a16:rowId xmlns:a16="http://schemas.microsoft.com/office/drawing/2014/main" xmlns="" val="1931610659"/>
                  </a:ext>
                </a:extLst>
              </a:tr>
              <a:tr h="1310866">
                <a:tc>
                  <a:txBody>
                    <a:bodyPr/>
                    <a:lstStyle/>
                    <a:p>
                      <a:pPr>
                        <a:lnSpc>
                          <a:spcPct val="107000"/>
                        </a:lnSpc>
                        <a:spcBef>
                          <a:spcPts val="750"/>
                        </a:spcBef>
                        <a:spcAft>
                          <a:spcPts val="2400"/>
                        </a:spcAft>
                      </a:pPr>
                      <a:r>
                        <a:rPr lang="en-IN" sz="1400" b="1">
                          <a:effectLst/>
                        </a:rPr>
                        <a:t>WMA</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Bef>
                          <a:spcPts val="750"/>
                        </a:spcBef>
                        <a:spcAft>
                          <a:spcPts val="2400"/>
                        </a:spcAft>
                      </a:pPr>
                      <a:r>
                        <a:rPr lang="en-IN" sz="1400" b="1">
                          <a:effectLst/>
                        </a:rPr>
                        <a:t>.wma</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Bef>
                          <a:spcPts val="750"/>
                        </a:spcBef>
                        <a:spcAft>
                          <a:spcPts val="2400"/>
                        </a:spcAft>
                      </a:pPr>
                      <a:r>
                        <a:rPr lang="en-IN" sz="1400" b="1">
                          <a:effectLst/>
                        </a:rPr>
                        <a:t>This format has been developed by Microsoft and is usually used in music players. It plays well on Windows computers, but not in web browsers.</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extLst>
                  <a:ext uri="{0D108BD9-81ED-4DB2-BD59-A6C34878D82A}">
                    <a16:rowId xmlns:a16="http://schemas.microsoft.com/office/drawing/2014/main" xmlns="" val="1159184080"/>
                  </a:ext>
                </a:extLst>
              </a:tr>
              <a:tr h="1310866">
                <a:tc>
                  <a:txBody>
                    <a:bodyPr/>
                    <a:lstStyle/>
                    <a:p>
                      <a:pPr>
                        <a:lnSpc>
                          <a:spcPct val="107000"/>
                        </a:lnSpc>
                        <a:spcBef>
                          <a:spcPts val="750"/>
                        </a:spcBef>
                        <a:spcAft>
                          <a:spcPts val="2400"/>
                        </a:spcAft>
                      </a:pPr>
                      <a:r>
                        <a:rPr lang="en-IN" sz="1400" b="1">
                          <a:effectLst/>
                        </a:rPr>
                        <a:t>AAC</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Bef>
                          <a:spcPts val="750"/>
                        </a:spcBef>
                        <a:spcAft>
                          <a:spcPts val="2400"/>
                        </a:spcAft>
                      </a:pPr>
                      <a:r>
                        <a:rPr lang="en-IN" sz="1400" b="1" dirty="0">
                          <a:effectLst/>
                        </a:rPr>
                        <a:t>.</a:t>
                      </a:r>
                      <a:r>
                        <a:rPr lang="en-IN" sz="1400" b="1" dirty="0" err="1">
                          <a:effectLst/>
                        </a:rPr>
                        <a:t>aac</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Bef>
                          <a:spcPts val="750"/>
                        </a:spcBef>
                        <a:spcAft>
                          <a:spcPts val="2400"/>
                        </a:spcAft>
                      </a:pPr>
                      <a:r>
                        <a:rPr lang="en-IN" sz="1400" b="1">
                          <a:effectLst/>
                        </a:rPr>
                        <a:t>This format has been developed by Apple as the default format for iTunes. It plays well on Apple computers, but not in web browsers.</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extLst>
                  <a:ext uri="{0D108BD9-81ED-4DB2-BD59-A6C34878D82A}">
                    <a16:rowId xmlns:a16="http://schemas.microsoft.com/office/drawing/2014/main" xmlns="" val="729716261"/>
                  </a:ext>
                </a:extLst>
              </a:tr>
              <a:tr h="1310866">
                <a:tc>
                  <a:txBody>
                    <a:bodyPr/>
                    <a:lstStyle/>
                    <a:p>
                      <a:pPr>
                        <a:lnSpc>
                          <a:spcPct val="107000"/>
                        </a:lnSpc>
                        <a:spcBef>
                          <a:spcPts val="750"/>
                        </a:spcBef>
                        <a:spcAft>
                          <a:spcPts val="2400"/>
                        </a:spcAft>
                      </a:pPr>
                      <a:r>
                        <a:rPr lang="en-IN" sz="1400" b="1">
                          <a:effectLst/>
                        </a:rPr>
                        <a:t>WAV</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Bef>
                          <a:spcPts val="750"/>
                        </a:spcBef>
                        <a:spcAft>
                          <a:spcPts val="2400"/>
                        </a:spcAft>
                      </a:pPr>
                      <a:r>
                        <a:rPr lang="en-IN" sz="1400" b="1">
                          <a:effectLst/>
                        </a:rPr>
                        <a:t>.wav</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Bef>
                          <a:spcPts val="750"/>
                        </a:spcBef>
                        <a:spcAft>
                          <a:spcPts val="2400"/>
                        </a:spcAft>
                      </a:pPr>
                      <a:r>
                        <a:rPr lang="en-IN" sz="1400" b="1" dirty="0">
                          <a:effectLst/>
                        </a:rPr>
                        <a:t>This format has been developed by IBM and Microsoft. It plays well on Windows, Linux, and Macintosh operating systems. Supported by HTML5.</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extLst>
                  <a:ext uri="{0D108BD9-81ED-4DB2-BD59-A6C34878D82A}">
                    <a16:rowId xmlns:a16="http://schemas.microsoft.com/office/drawing/2014/main" xmlns="" val="1249432310"/>
                  </a:ext>
                </a:extLst>
              </a:tr>
            </a:tbl>
          </a:graphicData>
        </a:graphic>
      </p:graphicFrame>
    </p:spTree>
    <p:extLst>
      <p:ext uri="{BB962C8B-B14F-4D97-AF65-F5344CB8AC3E}">
        <p14:creationId xmlns:p14="http://schemas.microsoft.com/office/powerpoint/2010/main" val="1293960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A53317B-7099-4DB2-9B9B-CB6B8052FD23}"/>
              </a:ext>
            </a:extLst>
          </p:cNvPr>
          <p:cNvSpPr txBox="1"/>
          <p:nvPr/>
        </p:nvSpPr>
        <p:spPr>
          <a:xfrm>
            <a:off x="1112113" y="492370"/>
            <a:ext cx="10102304" cy="584775"/>
          </a:xfrm>
          <a:prstGeom prst="rect">
            <a:avLst/>
          </a:prstGeom>
          <a:noFill/>
        </p:spPr>
        <p:txBody>
          <a:bodyPr wrap="square" rtlCol="0" anchor="ctr">
            <a:spAutoFit/>
          </a:bodyPr>
          <a:lstStyle/>
          <a:p>
            <a:pPr algn="just"/>
            <a:r>
              <a:rPr lang="en-US" sz="3200" b="1" i="0" dirty="0">
                <a:solidFill>
                  <a:srgbClr val="FF0000"/>
                </a:solidFill>
                <a:effectLst/>
                <a:latin typeface="+mn-lt"/>
              </a:rPr>
              <a:t>Audio Formats</a:t>
            </a:r>
          </a:p>
        </p:txBody>
      </p:sp>
      <p:sp>
        <p:nvSpPr>
          <p:cNvPr id="8" name="Freeform: Shape 7">
            <a:extLst>
              <a:ext uri="{FF2B5EF4-FFF2-40B4-BE49-F238E27FC236}">
                <a16:creationId xmlns:a16="http://schemas.microsoft.com/office/drawing/2014/main" xmlns="" id="{637BFAD2-9B23-49E5-9442-6B5F0426A5D3}"/>
              </a:ext>
            </a:extLst>
          </p:cNvPr>
          <p:cNvSpPr/>
          <p:nvPr/>
        </p:nvSpPr>
        <p:spPr>
          <a:xfrm rot="18276566" flipH="1">
            <a:off x="7220052" y="2293408"/>
            <a:ext cx="2037854" cy="1126178"/>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bg1"/>
          </a:solidFill>
          <a:ln w="9525" cap="flat">
            <a:noFill/>
            <a:prstDash val="solid"/>
            <a:miter/>
          </a:ln>
        </p:spPr>
        <p:txBody>
          <a:bodyPr rtlCol="0" anchor="ctr"/>
          <a:lstStyle/>
          <a:p>
            <a:endParaRPr lang="en-US"/>
          </a:p>
        </p:txBody>
      </p:sp>
      <p:sp>
        <p:nvSpPr>
          <p:cNvPr id="25" name="TextBox 24">
            <a:extLst>
              <a:ext uri="{FF2B5EF4-FFF2-40B4-BE49-F238E27FC236}">
                <a16:creationId xmlns:a16="http://schemas.microsoft.com/office/drawing/2014/main" xmlns="" id="{51B2C291-F240-4FB2-B677-B42BA4BB1FBF}"/>
              </a:ext>
            </a:extLst>
          </p:cNvPr>
          <p:cNvSpPr txBox="1"/>
          <p:nvPr/>
        </p:nvSpPr>
        <p:spPr>
          <a:xfrm>
            <a:off x="977583" y="1205630"/>
            <a:ext cx="8166417" cy="2308324"/>
          </a:xfrm>
          <a:prstGeom prst="rect">
            <a:avLst/>
          </a:prstGeom>
          <a:noFill/>
        </p:spPr>
        <p:txBody>
          <a:bodyPr wrap="square" rtlCol="0">
            <a:spAutoFit/>
          </a:bodyPr>
          <a:lstStyle/>
          <a:p>
            <a:pPr algn="just"/>
            <a:endParaRPr lang="en-US" sz="2400" b="1" dirty="0">
              <a:solidFill>
                <a:schemeClr val="tx1"/>
              </a:solidFill>
              <a:latin typeface="+mn-lt"/>
            </a:endParaRPr>
          </a:p>
          <a:p>
            <a:pPr algn="just"/>
            <a:endParaRPr lang="en-US" sz="2400" b="1" i="0" dirty="0">
              <a:solidFill>
                <a:schemeClr val="tx1"/>
              </a:solidFill>
              <a:effectLst/>
              <a:latin typeface="+mn-lt"/>
            </a:endParaRPr>
          </a:p>
          <a:p>
            <a:pPr algn="just"/>
            <a:endParaRPr lang="en-US" sz="2400" b="1" i="0" dirty="0">
              <a:solidFill>
                <a:schemeClr val="tx1"/>
              </a:solidFill>
              <a:effectLst/>
              <a:latin typeface="+mn-lt"/>
            </a:endParaRPr>
          </a:p>
          <a:p>
            <a:pPr algn="just"/>
            <a:endParaRPr lang="en-US" sz="2400" b="0" i="0" dirty="0">
              <a:solidFill>
                <a:schemeClr val="tx1"/>
              </a:solidFill>
              <a:effectLst/>
              <a:latin typeface="+mn-lt"/>
            </a:endParaRPr>
          </a:p>
          <a:p>
            <a:pPr algn="l"/>
            <a:endParaRPr lang="en-US" sz="2400" dirty="0">
              <a:solidFill>
                <a:schemeClr val="tx1"/>
              </a:solidFill>
              <a:latin typeface="+mn-lt"/>
            </a:endParaRPr>
          </a:p>
          <a:p>
            <a:pPr algn="l"/>
            <a:endParaRPr lang="en-US" sz="2400" b="0" i="0" dirty="0">
              <a:solidFill>
                <a:schemeClr val="tx1"/>
              </a:solidFill>
              <a:effectLst/>
              <a:latin typeface="+mn-lt"/>
            </a:endParaRPr>
          </a:p>
        </p:txBody>
      </p:sp>
      <p:grpSp>
        <p:nvGrpSpPr>
          <p:cNvPr id="2" name="Group 11">
            <a:extLst>
              <a:ext uri="{FF2B5EF4-FFF2-40B4-BE49-F238E27FC236}">
                <a16:creationId xmlns:a16="http://schemas.microsoft.com/office/drawing/2014/main" xmlns="" id="{235EED64-9A99-4496-A447-E034B60D3719}"/>
              </a:ext>
            </a:extLst>
          </p:cNvPr>
          <p:cNvGrpSpPr/>
          <p:nvPr/>
        </p:nvGrpSpPr>
        <p:grpSpPr>
          <a:xfrm>
            <a:off x="-1" y="0"/>
            <a:ext cx="774551" cy="6858000"/>
            <a:chOff x="705340" y="3177056"/>
            <a:chExt cx="86235" cy="756643"/>
          </a:xfrm>
          <a:solidFill>
            <a:schemeClr val="accent4"/>
          </a:solidFill>
        </p:grpSpPr>
        <p:sp>
          <p:nvSpPr>
            <p:cNvPr id="13" name="Rectangle 12">
              <a:extLst>
                <a:ext uri="{FF2B5EF4-FFF2-40B4-BE49-F238E27FC236}">
                  <a16:creationId xmlns:a16="http://schemas.microsoft.com/office/drawing/2014/main" xmlns="" id="{D7739088-19DF-4033-A5AA-A34C807608EE}"/>
                </a:ext>
              </a:extLst>
            </p:cNvPr>
            <p:cNvSpPr/>
            <p:nvPr/>
          </p:nvSpPr>
          <p:spPr>
            <a:xfrm>
              <a:off x="755575" y="3177699"/>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sp>
          <p:nvSpPr>
            <p:cNvPr id="14" name="Rectangle 13">
              <a:extLst>
                <a:ext uri="{FF2B5EF4-FFF2-40B4-BE49-F238E27FC236}">
                  <a16:creationId xmlns:a16="http://schemas.microsoft.com/office/drawing/2014/main" xmlns="" id="{AA81AC5B-19C8-4746-85A4-12E2ECF68565}"/>
                </a:ext>
              </a:extLst>
            </p:cNvPr>
            <p:cNvSpPr/>
            <p:nvPr/>
          </p:nvSpPr>
          <p:spPr>
            <a:xfrm>
              <a:off x="705340" y="3177056"/>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grpSp>
      <p:pic>
        <p:nvPicPr>
          <p:cNvPr id="10" name="Picture 9"/>
          <p:cNvPicPr>
            <a:picLocks noChangeAspect="1"/>
          </p:cNvPicPr>
          <p:nvPr/>
        </p:nvPicPr>
        <p:blipFill>
          <a:blip r:embed="rId2"/>
          <a:srcRect/>
          <a:stretch/>
        </p:blipFill>
        <p:spPr>
          <a:xfrm>
            <a:off x="9347756" y="2125926"/>
            <a:ext cx="2035178" cy="2206924"/>
          </a:xfrm>
          <a:prstGeom prst="rect">
            <a:avLst/>
          </a:prstGeom>
        </p:spPr>
      </p:pic>
      <p:pic>
        <p:nvPicPr>
          <p:cNvPr id="3" name="Google Shape;54;p1" descr="ffdg.png">
            <a:extLst>
              <a:ext uri="{FF2B5EF4-FFF2-40B4-BE49-F238E27FC236}">
                <a16:creationId xmlns:a16="http://schemas.microsoft.com/office/drawing/2014/main" xmlns="" id="{4A281B8D-CA76-A3BE-A5EE-D3CA4615853C}"/>
              </a:ext>
            </a:extLst>
          </p:cNvPr>
          <p:cNvPicPr preferRelativeResize="0"/>
          <p:nvPr/>
        </p:nvPicPr>
        <p:blipFill rotWithShape="1">
          <a:blip r:embed="rId3">
            <a:alphaModFix/>
          </a:blip>
          <a:srcRect/>
          <a:stretch/>
        </p:blipFill>
        <p:spPr>
          <a:xfrm>
            <a:off x="11416410" y="6078265"/>
            <a:ext cx="784270" cy="750833"/>
          </a:xfrm>
          <a:prstGeom prst="rect">
            <a:avLst/>
          </a:prstGeom>
          <a:noFill/>
          <a:ln>
            <a:noFill/>
          </a:ln>
        </p:spPr>
      </p:pic>
      <p:graphicFrame>
        <p:nvGraphicFramePr>
          <p:cNvPr id="6" name="Table 5">
            <a:extLst>
              <a:ext uri="{FF2B5EF4-FFF2-40B4-BE49-F238E27FC236}">
                <a16:creationId xmlns:a16="http://schemas.microsoft.com/office/drawing/2014/main" xmlns="" id="{0C16C522-52CD-6579-5FEB-C05C946C718C}"/>
              </a:ext>
            </a:extLst>
          </p:cNvPr>
          <p:cNvGraphicFramePr>
            <a:graphicFrameLocks noGrp="1"/>
          </p:cNvGraphicFramePr>
          <p:nvPr>
            <p:extLst>
              <p:ext uri="{D42A27DB-BD31-4B8C-83A1-F6EECF244321}">
                <p14:modId xmlns:p14="http://schemas.microsoft.com/office/powerpoint/2010/main" val="840440383"/>
              </p:ext>
            </p:extLst>
          </p:nvPr>
        </p:nvGraphicFramePr>
        <p:xfrm>
          <a:off x="1112113" y="1588957"/>
          <a:ext cx="7784439" cy="4514967"/>
        </p:xfrm>
        <a:graphic>
          <a:graphicData uri="http://schemas.openxmlformats.org/drawingml/2006/table">
            <a:tbl>
              <a:tblPr firstRow="1" firstCol="1" bandRow="1">
                <a:tableStyleId>{EC7CC41A-AFAB-4720-B91C-D69E25BC55C0}</a:tableStyleId>
              </a:tblPr>
              <a:tblGrid>
                <a:gridCol w="2594813">
                  <a:extLst>
                    <a:ext uri="{9D8B030D-6E8A-4147-A177-3AD203B41FA5}">
                      <a16:colId xmlns:a16="http://schemas.microsoft.com/office/drawing/2014/main" xmlns="" val="112201479"/>
                    </a:ext>
                  </a:extLst>
                </a:gridCol>
                <a:gridCol w="2594813">
                  <a:extLst>
                    <a:ext uri="{9D8B030D-6E8A-4147-A177-3AD203B41FA5}">
                      <a16:colId xmlns:a16="http://schemas.microsoft.com/office/drawing/2014/main" xmlns="" val="1665249573"/>
                    </a:ext>
                  </a:extLst>
                </a:gridCol>
                <a:gridCol w="2594813">
                  <a:extLst>
                    <a:ext uri="{9D8B030D-6E8A-4147-A177-3AD203B41FA5}">
                      <a16:colId xmlns:a16="http://schemas.microsoft.com/office/drawing/2014/main" xmlns="" val="4254270084"/>
                    </a:ext>
                  </a:extLst>
                </a:gridCol>
              </a:tblGrid>
              <a:tr h="1240187">
                <a:tc>
                  <a:txBody>
                    <a:bodyPr/>
                    <a:lstStyle/>
                    <a:p>
                      <a:pPr>
                        <a:lnSpc>
                          <a:spcPct val="107000"/>
                        </a:lnSpc>
                        <a:spcBef>
                          <a:spcPts val="750"/>
                        </a:spcBef>
                        <a:spcAft>
                          <a:spcPts val="2400"/>
                        </a:spcAft>
                      </a:pPr>
                      <a:r>
                        <a:rPr lang="en-IN" sz="1400" b="1">
                          <a:effectLst/>
                        </a:rPr>
                        <a:t>Ogg</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Bef>
                          <a:spcPts val="750"/>
                        </a:spcBef>
                        <a:spcAft>
                          <a:spcPts val="2400"/>
                        </a:spcAft>
                      </a:pPr>
                      <a:r>
                        <a:rPr lang="en-IN" sz="1400" b="1">
                          <a:effectLst/>
                        </a:rPr>
                        <a:t>.ogg</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Bef>
                          <a:spcPts val="750"/>
                        </a:spcBef>
                        <a:spcAft>
                          <a:spcPts val="2400"/>
                        </a:spcAft>
                      </a:pPr>
                      <a:r>
                        <a:rPr lang="en-IN" sz="1400" b="1">
                          <a:effectLst/>
                        </a:rPr>
                        <a:t>This format has been developed by the Xiph.Org Foundation. Supported by HTML5.</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extLst>
                  <a:ext uri="{0D108BD9-81ED-4DB2-BD59-A6C34878D82A}">
                    <a16:rowId xmlns:a16="http://schemas.microsoft.com/office/drawing/2014/main" xmlns="" val="3051561492"/>
                  </a:ext>
                </a:extLst>
              </a:tr>
              <a:tr h="1496436">
                <a:tc>
                  <a:txBody>
                    <a:bodyPr/>
                    <a:lstStyle/>
                    <a:p>
                      <a:pPr>
                        <a:lnSpc>
                          <a:spcPct val="107000"/>
                        </a:lnSpc>
                        <a:spcBef>
                          <a:spcPts val="750"/>
                        </a:spcBef>
                        <a:spcAft>
                          <a:spcPts val="2400"/>
                        </a:spcAft>
                      </a:pPr>
                      <a:r>
                        <a:rPr lang="en-IN" sz="1400" b="1">
                          <a:effectLst/>
                        </a:rPr>
                        <a:t>MP3</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Bef>
                          <a:spcPts val="750"/>
                        </a:spcBef>
                        <a:spcAft>
                          <a:spcPts val="2400"/>
                        </a:spcAft>
                      </a:pPr>
                      <a:r>
                        <a:rPr lang="en-IN" sz="1400" b="1" dirty="0">
                          <a:effectLst/>
                        </a:rPr>
                        <a:t>.mp3</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Bef>
                          <a:spcPts val="750"/>
                        </a:spcBef>
                        <a:spcAft>
                          <a:spcPts val="2400"/>
                        </a:spcAft>
                      </a:pPr>
                      <a:r>
                        <a:rPr lang="en-IN" sz="1400" b="1" dirty="0">
                          <a:effectLst/>
                        </a:rPr>
                        <a:t>This is the most popular format for music players. The format has good compression (small files) and high quality. Supported by all browsers.</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extLst>
                  <a:ext uri="{0D108BD9-81ED-4DB2-BD59-A6C34878D82A}">
                    <a16:rowId xmlns:a16="http://schemas.microsoft.com/office/drawing/2014/main" xmlns="" val="379509843"/>
                  </a:ext>
                </a:extLst>
              </a:tr>
              <a:tr h="1752685">
                <a:tc>
                  <a:txBody>
                    <a:bodyPr/>
                    <a:lstStyle/>
                    <a:p>
                      <a:pPr>
                        <a:lnSpc>
                          <a:spcPct val="107000"/>
                        </a:lnSpc>
                        <a:spcBef>
                          <a:spcPts val="750"/>
                        </a:spcBef>
                        <a:spcAft>
                          <a:spcPts val="2400"/>
                        </a:spcAft>
                      </a:pPr>
                      <a:r>
                        <a:rPr lang="en-IN" sz="1400" b="1" dirty="0">
                          <a:effectLst/>
                        </a:rPr>
                        <a:t>MP4</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Bef>
                          <a:spcPts val="750"/>
                        </a:spcBef>
                        <a:spcAft>
                          <a:spcPts val="2400"/>
                        </a:spcAft>
                      </a:pPr>
                      <a:r>
                        <a:rPr lang="en-IN" sz="1400" b="1" dirty="0">
                          <a:effectLst/>
                        </a:rPr>
                        <a:t>.mp4</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tc>
                  <a:txBody>
                    <a:bodyPr/>
                    <a:lstStyle/>
                    <a:p>
                      <a:pPr>
                        <a:lnSpc>
                          <a:spcPct val="107000"/>
                        </a:lnSpc>
                        <a:spcBef>
                          <a:spcPts val="750"/>
                        </a:spcBef>
                        <a:spcAft>
                          <a:spcPts val="2400"/>
                        </a:spcAft>
                      </a:pPr>
                      <a:r>
                        <a:rPr lang="en-IN" sz="1400" b="1" dirty="0">
                          <a:effectLst/>
                        </a:rPr>
                        <a:t>This is a video format but can be used for audio as well. MP4 video is the future video format on the internet leading to automatic support for MP4 audio by all browsers.</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76200" marB="76200" anchor="b"/>
                </a:tc>
                <a:extLst>
                  <a:ext uri="{0D108BD9-81ED-4DB2-BD59-A6C34878D82A}">
                    <a16:rowId xmlns:a16="http://schemas.microsoft.com/office/drawing/2014/main" xmlns="" val="2981251379"/>
                  </a:ext>
                </a:extLst>
              </a:tr>
            </a:tbl>
          </a:graphicData>
        </a:graphic>
      </p:graphicFrame>
    </p:spTree>
    <p:extLst>
      <p:ext uri="{BB962C8B-B14F-4D97-AF65-F5344CB8AC3E}">
        <p14:creationId xmlns:p14="http://schemas.microsoft.com/office/powerpoint/2010/main" val="1162034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A53317B-7099-4DB2-9B9B-CB6B8052FD23}"/>
              </a:ext>
            </a:extLst>
          </p:cNvPr>
          <p:cNvSpPr txBox="1"/>
          <p:nvPr/>
        </p:nvSpPr>
        <p:spPr>
          <a:xfrm>
            <a:off x="1112113" y="492370"/>
            <a:ext cx="10102304" cy="584775"/>
          </a:xfrm>
          <a:prstGeom prst="rect">
            <a:avLst/>
          </a:prstGeom>
          <a:noFill/>
        </p:spPr>
        <p:txBody>
          <a:bodyPr wrap="square" rtlCol="0" anchor="ctr">
            <a:spAutoFit/>
          </a:bodyPr>
          <a:lstStyle/>
          <a:p>
            <a:pPr algn="just"/>
            <a:r>
              <a:rPr lang="en-US" sz="3200" b="1" i="0" dirty="0">
                <a:solidFill>
                  <a:srgbClr val="FF0000"/>
                </a:solidFill>
                <a:effectLst/>
                <a:latin typeface="+mn-lt"/>
              </a:rPr>
              <a:t>HTML &lt;video&gt; Tag</a:t>
            </a:r>
          </a:p>
        </p:txBody>
      </p:sp>
      <p:sp>
        <p:nvSpPr>
          <p:cNvPr id="8" name="Freeform: Shape 7">
            <a:extLst>
              <a:ext uri="{FF2B5EF4-FFF2-40B4-BE49-F238E27FC236}">
                <a16:creationId xmlns:a16="http://schemas.microsoft.com/office/drawing/2014/main" xmlns="" id="{637BFAD2-9B23-49E5-9442-6B5F0426A5D3}"/>
              </a:ext>
            </a:extLst>
          </p:cNvPr>
          <p:cNvSpPr/>
          <p:nvPr/>
        </p:nvSpPr>
        <p:spPr>
          <a:xfrm rot="18276566" flipH="1">
            <a:off x="7220052" y="2293408"/>
            <a:ext cx="2037854" cy="1126178"/>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bg1"/>
          </a:solidFill>
          <a:ln w="9525" cap="flat">
            <a:noFill/>
            <a:prstDash val="solid"/>
            <a:miter/>
          </a:ln>
        </p:spPr>
        <p:txBody>
          <a:bodyPr rtlCol="0" anchor="ctr"/>
          <a:lstStyle/>
          <a:p>
            <a:endParaRPr lang="en-US"/>
          </a:p>
        </p:txBody>
      </p:sp>
      <p:sp>
        <p:nvSpPr>
          <p:cNvPr id="25" name="TextBox 24">
            <a:extLst>
              <a:ext uri="{FF2B5EF4-FFF2-40B4-BE49-F238E27FC236}">
                <a16:creationId xmlns:a16="http://schemas.microsoft.com/office/drawing/2014/main" xmlns="" id="{51B2C291-F240-4FB2-B677-B42BA4BB1FBF}"/>
              </a:ext>
            </a:extLst>
          </p:cNvPr>
          <p:cNvSpPr txBox="1"/>
          <p:nvPr/>
        </p:nvSpPr>
        <p:spPr>
          <a:xfrm>
            <a:off x="977583" y="1205630"/>
            <a:ext cx="8166417" cy="4893647"/>
          </a:xfrm>
          <a:prstGeom prst="rect">
            <a:avLst/>
          </a:prstGeom>
          <a:noFill/>
        </p:spPr>
        <p:txBody>
          <a:bodyPr wrap="square" rtlCol="0">
            <a:spAutoFit/>
          </a:bodyPr>
          <a:lstStyle/>
          <a:p>
            <a:pPr algn="just"/>
            <a:endParaRPr lang="en-US" sz="2400" b="1" i="0" dirty="0">
              <a:solidFill>
                <a:schemeClr val="tx1"/>
              </a:solidFill>
              <a:effectLst/>
              <a:latin typeface="+mn-lt"/>
            </a:endParaRPr>
          </a:p>
          <a:p>
            <a:pPr algn="just"/>
            <a:endParaRPr lang="en-US" sz="2800" b="1" dirty="0">
              <a:solidFill>
                <a:schemeClr val="tx1"/>
              </a:solidFill>
              <a:latin typeface="+mn-lt"/>
            </a:endParaRPr>
          </a:p>
          <a:p>
            <a:pPr algn="just"/>
            <a:r>
              <a:rPr lang="en-US" sz="2800" b="1" i="0" dirty="0">
                <a:solidFill>
                  <a:schemeClr val="tx1"/>
                </a:solidFill>
                <a:effectLst/>
                <a:latin typeface="+mn-lt"/>
              </a:rPr>
              <a:t>&lt;video width="320" height="240" controls&gt;</a:t>
            </a:r>
          </a:p>
          <a:p>
            <a:pPr algn="just"/>
            <a:r>
              <a:rPr lang="en-US" sz="2800" b="1" i="0" dirty="0">
                <a:solidFill>
                  <a:schemeClr val="tx1"/>
                </a:solidFill>
                <a:effectLst/>
                <a:latin typeface="+mn-lt"/>
              </a:rPr>
              <a:t>  &lt;source </a:t>
            </a:r>
            <a:r>
              <a:rPr lang="en-US" sz="2800" b="1" i="0" dirty="0" err="1">
                <a:solidFill>
                  <a:schemeClr val="tx1"/>
                </a:solidFill>
                <a:effectLst/>
                <a:latin typeface="+mn-lt"/>
              </a:rPr>
              <a:t>src</a:t>
            </a:r>
            <a:r>
              <a:rPr lang="en-US" sz="2800" b="1" i="0" dirty="0">
                <a:solidFill>
                  <a:schemeClr val="tx1"/>
                </a:solidFill>
                <a:effectLst/>
                <a:latin typeface="+mn-lt"/>
              </a:rPr>
              <a:t>="movie.mp4" type="video/mp4"&gt;</a:t>
            </a:r>
          </a:p>
          <a:p>
            <a:pPr algn="just"/>
            <a:r>
              <a:rPr lang="en-US" sz="2800" b="1" i="0" dirty="0">
                <a:solidFill>
                  <a:schemeClr val="tx1"/>
                </a:solidFill>
                <a:effectLst/>
                <a:latin typeface="+mn-lt"/>
              </a:rPr>
              <a:t>  &lt;source </a:t>
            </a:r>
            <a:r>
              <a:rPr lang="en-US" sz="2800" b="1" i="0" dirty="0" err="1">
                <a:solidFill>
                  <a:schemeClr val="tx1"/>
                </a:solidFill>
                <a:effectLst/>
                <a:latin typeface="+mn-lt"/>
              </a:rPr>
              <a:t>src</a:t>
            </a:r>
            <a:r>
              <a:rPr lang="en-US" sz="2800" b="1" i="0" dirty="0">
                <a:solidFill>
                  <a:schemeClr val="tx1"/>
                </a:solidFill>
                <a:effectLst/>
                <a:latin typeface="+mn-lt"/>
              </a:rPr>
              <a:t>="movie.ogg" type="video/</a:t>
            </a:r>
            <a:r>
              <a:rPr lang="en-US" sz="2800" b="1" i="0" dirty="0" err="1">
                <a:solidFill>
                  <a:schemeClr val="tx1"/>
                </a:solidFill>
                <a:effectLst/>
                <a:latin typeface="+mn-lt"/>
              </a:rPr>
              <a:t>ogg</a:t>
            </a:r>
            <a:r>
              <a:rPr lang="en-US" sz="2800" b="1" i="0" dirty="0">
                <a:solidFill>
                  <a:schemeClr val="tx1"/>
                </a:solidFill>
                <a:effectLst/>
                <a:latin typeface="+mn-lt"/>
              </a:rPr>
              <a:t>"&gt;</a:t>
            </a:r>
          </a:p>
          <a:p>
            <a:pPr algn="just"/>
            <a:r>
              <a:rPr lang="en-US" sz="2800" b="1" i="0" dirty="0">
                <a:solidFill>
                  <a:schemeClr val="tx1"/>
                </a:solidFill>
                <a:effectLst/>
                <a:latin typeface="+mn-lt"/>
              </a:rPr>
              <a:t>  Your browser does not support the video tag.</a:t>
            </a:r>
          </a:p>
          <a:p>
            <a:pPr algn="just"/>
            <a:r>
              <a:rPr lang="en-US" sz="2800" b="1" i="0" dirty="0">
                <a:solidFill>
                  <a:schemeClr val="tx1"/>
                </a:solidFill>
                <a:effectLst/>
                <a:latin typeface="+mn-lt"/>
              </a:rPr>
              <a:t>&lt;/video&gt;</a:t>
            </a:r>
            <a:endParaRPr lang="en-US" sz="2800" b="1" dirty="0">
              <a:solidFill>
                <a:schemeClr val="tx1"/>
              </a:solidFill>
              <a:latin typeface="+mn-lt"/>
            </a:endParaRPr>
          </a:p>
          <a:p>
            <a:pPr algn="just"/>
            <a:endParaRPr lang="en-US" sz="2400" b="1" i="0" dirty="0">
              <a:solidFill>
                <a:schemeClr val="tx1"/>
              </a:solidFill>
              <a:effectLst/>
              <a:latin typeface="+mn-lt"/>
            </a:endParaRPr>
          </a:p>
          <a:p>
            <a:pPr algn="just"/>
            <a:endParaRPr lang="en-US" sz="2400" b="1" i="0" dirty="0">
              <a:solidFill>
                <a:schemeClr val="tx1"/>
              </a:solidFill>
              <a:effectLst/>
              <a:latin typeface="+mn-lt"/>
            </a:endParaRPr>
          </a:p>
          <a:p>
            <a:pPr algn="just"/>
            <a:endParaRPr lang="en-US" sz="2400" b="0" i="0" dirty="0">
              <a:solidFill>
                <a:schemeClr val="tx1"/>
              </a:solidFill>
              <a:effectLst/>
              <a:latin typeface="+mn-lt"/>
            </a:endParaRPr>
          </a:p>
          <a:p>
            <a:pPr algn="l"/>
            <a:endParaRPr lang="en-US" sz="2400" dirty="0">
              <a:solidFill>
                <a:schemeClr val="tx1"/>
              </a:solidFill>
              <a:latin typeface="+mn-lt"/>
            </a:endParaRPr>
          </a:p>
          <a:p>
            <a:pPr algn="l"/>
            <a:endParaRPr lang="en-US" sz="2400" b="0" i="0" dirty="0">
              <a:solidFill>
                <a:schemeClr val="tx1"/>
              </a:solidFill>
              <a:effectLst/>
              <a:latin typeface="+mn-lt"/>
            </a:endParaRPr>
          </a:p>
        </p:txBody>
      </p:sp>
      <p:grpSp>
        <p:nvGrpSpPr>
          <p:cNvPr id="2" name="Group 11">
            <a:extLst>
              <a:ext uri="{FF2B5EF4-FFF2-40B4-BE49-F238E27FC236}">
                <a16:creationId xmlns:a16="http://schemas.microsoft.com/office/drawing/2014/main" xmlns="" id="{235EED64-9A99-4496-A447-E034B60D3719}"/>
              </a:ext>
            </a:extLst>
          </p:cNvPr>
          <p:cNvGrpSpPr/>
          <p:nvPr/>
        </p:nvGrpSpPr>
        <p:grpSpPr>
          <a:xfrm>
            <a:off x="-1" y="0"/>
            <a:ext cx="774551" cy="6858000"/>
            <a:chOff x="705340" y="3177056"/>
            <a:chExt cx="86235" cy="756643"/>
          </a:xfrm>
          <a:solidFill>
            <a:schemeClr val="accent4"/>
          </a:solidFill>
        </p:grpSpPr>
        <p:sp>
          <p:nvSpPr>
            <p:cNvPr id="13" name="Rectangle 12">
              <a:extLst>
                <a:ext uri="{FF2B5EF4-FFF2-40B4-BE49-F238E27FC236}">
                  <a16:creationId xmlns:a16="http://schemas.microsoft.com/office/drawing/2014/main" xmlns="" id="{D7739088-19DF-4033-A5AA-A34C807608EE}"/>
                </a:ext>
              </a:extLst>
            </p:cNvPr>
            <p:cNvSpPr/>
            <p:nvPr/>
          </p:nvSpPr>
          <p:spPr>
            <a:xfrm>
              <a:off x="755575" y="3177699"/>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sp>
          <p:nvSpPr>
            <p:cNvPr id="14" name="Rectangle 13">
              <a:extLst>
                <a:ext uri="{FF2B5EF4-FFF2-40B4-BE49-F238E27FC236}">
                  <a16:creationId xmlns:a16="http://schemas.microsoft.com/office/drawing/2014/main" xmlns="" id="{AA81AC5B-19C8-4746-85A4-12E2ECF68565}"/>
                </a:ext>
              </a:extLst>
            </p:cNvPr>
            <p:cNvSpPr/>
            <p:nvPr/>
          </p:nvSpPr>
          <p:spPr>
            <a:xfrm>
              <a:off x="705340" y="3177056"/>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grpSp>
      <p:pic>
        <p:nvPicPr>
          <p:cNvPr id="10" name="Picture 9"/>
          <p:cNvPicPr>
            <a:picLocks noChangeAspect="1"/>
          </p:cNvPicPr>
          <p:nvPr/>
        </p:nvPicPr>
        <p:blipFill>
          <a:blip r:embed="rId2"/>
          <a:srcRect/>
          <a:stretch/>
        </p:blipFill>
        <p:spPr>
          <a:xfrm>
            <a:off x="9347756" y="2125926"/>
            <a:ext cx="2035178" cy="2206924"/>
          </a:xfrm>
          <a:prstGeom prst="rect">
            <a:avLst/>
          </a:prstGeom>
        </p:spPr>
      </p:pic>
      <p:pic>
        <p:nvPicPr>
          <p:cNvPr id="3" name="Google Shape;54;p1" descr="ffdg.png">
            <a:extLst>
              <a:ext uri="{FF2B5EF4-FFF2-40B4-BE49-F238E27FC236}">
                <a16:creationId xmlns:a16="http://schemas.microsoft.com/office/drawing/2014/main" xmlns="" id="{4A281B8D-CA76-A3BE-A5EE-D3CA4615853C}"/>
              </a:ext>
            </a:extLst>
          </p:cNvPr>
          <p:cNvPicPr preferRelativeResize="0"/>
          <p:nvPr/>
        </p:nvPicPr>
        <p:blipFill rotWithShape="1">
          <a:blip r:embed="rId3">
            <a:alphaModFix/>
          </a:blip>
          <a:srcRect/>
          <a:stretch/>
        </p:blipFill>
        <p:spPr>
          <a:xfrm>
            <a:off x="11416410" y="6078265"/>
            <a:ext cx="784270" cy="750833"/>
          </a:xfrm>
          <a:prstGeom prst="rect">
            <a:avLst/>
          </a:prstGeom>
          <a:noFill/>
          <a:ln>
            <a:noFill/>
          </a:ln>
        </p:spPr>
      </p:pic>
    </p:spTree>
    <p:extLst>
      <p:ext uri="{BB962C8B-B14F-4D97-AF65-F5344CB8AC3E}">
        <p14:creationId xmlns:p14="http://schemas.microsoft.com/office/powerpoint/2010/main" val="18101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A53317B-7099-4DB2-9B9B-CB6B8052FD23}"/>
              </a:ext>
            </a:extLst>
          </p:cNvPr>
          <p:cNvSpPr txBox="1"/>
          <p:nvPr/>
        </p:nvSpPr>
        <p:spPr>
          <a:xfrm>
            <a:off x="1112113" y="492370"/>
            <a:ext cx="10102304" cy="584775"/>
          </a:xfrm>
          <a:prstGeom prst="rect">
            <a:avLst/>
          </a:prstGeom>
          <a:noFill/>
        </p:spPr>
        <p:txBody>
          <a:bodyPr wrap="square" rtlCol="0" anchor="ctr">
            <a:spAutoFit/>
          </a:bodyPr>
          <a:lstStyle/>
          <a:p>
            <a:pPr algn="just"/>
            <a:r>
              <a:rPr lang="en-US" sz="3200" b="1" i="0" dirty="0">
                <a:solidFill>
                  <a:srgbClr val="FF0000"/>
                </a:solidFill>
                <a:effectLst/>
                <a:latin typeface="+mn-lt"/>
              </a:rPr>
              <a:t>Attributes of HTML Video Tag</a:t>
            </a:r>
          </a:p>
        </p:txBody>
      </p:sp>
      <p:sp>
        <p:nvSpPr>
          <p:cNvPr id="8" name="Freeform: Shape 7">
            <a:extLst>
              <a:ext uri="{FF2B5EF4-FFF2-40B4-BE49-F238E27FC236}">
                <a16:creationId xmlns:a16="http://schemas.microsoft.com/office/drawing/2014/main" xmlns="" id="{637BFAD2-9B23-49E5-9442-6B5F0426A5D3}"/>
              </a:ext>
            </a:extLst>
          </p:cNvPr>
          <p:cNvSpPr/>
          <p:nvPr/>
        </p:nvSpPr>
        <p:spPr>
          <a:xfrm rot="18276566" flipH="1">
            <a:off x="7220052" y="2293408"/>
            <a:ext cx="2037854" cy="1126178"/>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bg1"/>
          </a:solidFill>
          <a:ln w="9525" cap="flat">
            <a:noFill/>
            <a:prstDash val="solid"/>
            <a:miter/>
          </a:ln>
        </p:spPr>
        <p:txBody>
          <a:bodyPr rtlCol="0" anchor="ctr"/>
          <a:lstStyle/>
          <a:p>
            <a:endParaRPr lang="en-US"/>
          </a:p>
        </p:txBody>
      </p:sp>
      <p:sp>
        <p:nvSpPr>
          <p:cNvPr id="25" name="TextBox 24">
            <a:extLst>
              <a:ext uri="{FF2B5EF4-FFF2-40B4-BE49-F238E27FC236}">
                <a16:creationId xmlns:a16="http://schemas.microsoft.com/office/drawing/2014/main" xmlns="" id="{51B2C291-F240-4FB2-B677-B42BA4BB1FBF}"/>
              </a:ext>
            </a:extLst>
          </p:cNvPr>
          <p:cNvSpPr txBox="1"/>
          <p:nvPr/>
        </p:nvSpPr>
        <p:spPr>
          <a:xfrm>
            <a:off x="977583" y="1205630"/>
            <a:ext cx="8166417" cy="1938992"/>
          </a:xfrm>
          <a:prstGeom prst="rect">
            <a:avLst/>
          </a:prstGeom>
          <a:noFill/>
        </p:spPr>
        <p:txBody>
          <a:bodyPr wrap="square" rtlCol="0">
            <a:spAutoFit/>
          </a:bodyPr>
          <a:lstStyle/>
          <a:p>
            <a:pPr algn="just"/>
            <a:endParaRPr lang="en-US" sz="2400" b="1" i="0" dirty="0">
              <a:solidFill>
                <a:schemeClr val="tx1"/>
              </a:solidFill>
              <a:effectLst/>
              <a:latin typeface="+mn-lt"/>
            </a:endParaRPr>
          </a:p>
          <a:p>
            <a:pPr algn="just"/>
            <a:endParaRPr lang="en-US" sz="2400" b="1" i="0" dirty="0">
              <a:solidFill>
                <a:schemeClr val="tx1"/>
              </a:solidFill>
              <a:effectLst/>
              <a:latin typeface="+mn-lt"/>
            </a:endParaRPr>
          </a:p>
          <a:p>
            <a:pPr algn="just"/>
            <a:endParaRPr lang="en-US" sz="2400" b="0" i="0" dirty="0">
              <a:solidFill>
                <a:schemeClr val="tx1"/>
              </a:solidFill>
              <a:effectLst/>
              <a:latin typeface="+mn-lt"/>
            </a:endParaRPr>
          </a:p>
          <a:p>
            <a:pPr algn="l"/>
            <a:endParaRPr lang="en-US" sz="2400" dirty="0">
              <a:solidFill>
                <a:schemeClr val="tx1"/>
              </a:solidFill>
              <a:latin typeface="+mn-lt"/>
            </a:endParaRPr>
          </a:p>
          <a:p>
            <a:pPr algn="l"/>
            <a:endParaRPr lang="en-US" sz="2400" b="0" i="0" dirty="0">
              <a:solidFill>
                <a:schemeClr val="tx1"/>
              </a:solidFill>
              <a:effectLst/>
              <a:latin typeface="+mn-lt"/>
            </a:endParaRPr>
          </a:p>
        </p:txBody>
      </p:sp>
      <p:grpSp>
        <p:nvGrpSpPr>
          <p:cNvPr id="2" name="Group 11">
            <a:extLst>
              <a:ext uri="{FF2B5EF4-FFF2-40B4-BE49-F238E27FC236}">
                <a16:creationId xmlns:a16="http://schemas.microsoft.com/office/drawing/2014/main" xmlns="" id="{235EED64-9A99-4496-A447-E034B60D3719}"/>
              </a:ext>
            </a:extLst>
          </p:cNvPr>
          <p:cNvGrpSpPr/>
          <p:nvPr/>
        </p:nvGrpSpPr>
        <p:grpSpPr>
          <a:xfrm>
            <a:off x="-1" y="0"/>
            <a:ext cx="774551" cy="6858000"/>
            <a:chOff x="705340" y="3177056"/>
            <a:chExt cx="86235" cy="756643"/>
          </a:xfrm>
          <a:solidFill>
            <a:schemeClr val="accent4"/>
          </a:solidFill>
        </p:grpSpPr>
        <p:sp>
          <p:nvSpPr>
            <p:cNvPr id="13" name="Rectangle 12">
              <a:extLst>
                <a:ext uri="{FF2B5EF4-FFF2-40B4-BE49-F238E27FC236}">
                  <a16:creationId xmlns:a16="http://schemas.microsoft.com/office/drawing/2014/main" xmlns="" id="{D7739088-19DF-4033-A5AA-A34C807608EE}"/>
                </a:ext>
              </a:extLst>
            </p:cNvPr>
            <p:cNvSpPr/>
            <p:nvPr/>
          </p:nvSpPr>
          <p:spPr>
            <a:xfrm>
              <a:off x="755575" y="3177699"/>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sp>
          <p:nvSpPr>
            <p:cNvPr id="14" name="Rectangle 13">
              <a:extLst>
                <a:ext uri="{FF2B5EF4-FFF2-40B4-BE49-F238E27FC236}">
                  <a16:creationId xmlns:a16="http://schemas.microsoft.com/office/drawing/2014/main" xmlns="" id="{AA81AC5B-19C8-4746-85A4-12E2ECF68565}"/>
                </a:ext>
              </a:extLst>
            </p:cNvPr>
            <p:cNvSpPr/>
            <p:nvPr/>
          </p:nvSpPr>
          <p:spPr>
            <a:xfrm>
              <a:off x="705340" y="3177056"/>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grpSp>
      <p:pic>
        <p:nvPicPr>
          <p:cNvPr id="10" name="Picture 9"/>
          <p:cNvPicPr>
            <a:picLocks noChangeAspect="1"/>
          </p:cNvPicPr>
          <p:nvPr/>
        </p:nvPicPr>
        <p:blipFill>
          <a:blip r:embed="rId2"/>
          <a:srcRect/>
          <a:stretch/>
        </p:blipFill>
        <p:spPr>
          <a:xfrm>
            <a:off x="9347756" y="2125926"/>
            <a:ext cx="2035178" cy="2206924"/>
          </a:xfrm>
          <a:prstGeom prst="rect">
            <a:avLst/>
          </a:prstGeom>
        </p:spPr>
      </p:pic>
      <p:pic>
        <p:nvPicPr>
          <p:cNvPr id="3" name="Google Shape;54;p1" descr="ffdg.png">
            <a:extLst>
              <a:ext uri="{FF2B5EF4-FFF2-40B4-BE49-F238E27FC236}">
                <a16:creationId xmlns:a16="http://schemas.microsoft.com/office/drawing/2014/main" xmlns="" id="{4A281B8D-CA76-A3BE-A5EE-D3CA4615853C}"/>
              </a:ext>
            </a:extLst>
          </p:cNvPr>
          <p:cNvPicPr preferRelativeResize="0"/>
          <p:nvPr/>
        </p:nvPicPr>
        <p:blipFill rotWithShape="1">
          <a:blip r:embed="rId3">
            <a:alphaModFix/>
          </a:blip>
          <a:srcRect/>
          <a:stretch/>
        </p:blipFill>
        <p:spPr>
          <a:xfrm>
            <a:off x="11416410" y="6078265"/>
            <a:ext cx="784270" cy="750833"/>
          </a:xfrm>
          <a:prstGeom prst="rect">
            <a:avLst/>
          </a:prstGeom>
          <a:noFill/>
          <a:ln>
            <a:noFill/>
          </a:ln>
        </p:spPr>
      </p:pic>
      <p:graphicFrame>
        <p:nvGraphicFramePr>
          <p:cNvPr id="5" name="Table 4">
            <a:extLst>
              <a:ext uri="{FF2B5EF4-FFF2-40B4-BE49-F238E27FC236}">
                <a16:creationId xmlns:a16="http://schemas.microsoft.com/office/drawing/2014/main" xmlns="" id="{8FBFE812-77C0-918B-69E6-F4B42187E95F}"/>
              </a:ext>
            </a:extLst>
          </p:cNvPr>
          <p:cNvGraphicFramePr>
            <a:graphicFrameLocks noGrp="1"/>
          </p:cNvGraphicFramePr>
          <p:nvPr>
            <p:extLst>
              <p:ext uri="{D42A27DB-BD31-4B8C-83A1-F6EECF244321}">
                <p14:modId xmlns:p14="http://schemas.microsoft.com/office/powerpoint/2010/main" val="2992859434"/>
              </p:ext>
            </p:extLst>
          </p:nvPr>
        </p:nvGraphicFramePr>
        <p:xfrm>
          <a:off x="977582" y="1274852"/>
          <a:ext cx="8166418" cy="4906135"/>
        </p:xfrm>
        <a:graphic>
          <a:graphicData uri="http://schemas.openxmlformats.org/drawingml/2006/table">
            <a:tbl>
              <a:tblPr firstRow="1" firstCol="1" bandRow="1">
                <a:tableStyleId>{EC7CC41A-AFAB-4720-B91C-D69E25BC55C0}</a:tableStyleId>
              </a:tblPr>
              <a:tblGrid>
                <a:gridCol w="4083209">
                  <a:extLst>
                    <a:ext uri="{9D8B030D-6E8A-4147-A177-3AD203B41FA5}">
                      <a16:colId xmlns:a16="http://schemas.microsoft.com/office/drawing/2014/main" xmlns="" val="689453071"/>
                    </a:ext>
                  </a:extLst>
                </a:gridCol>
                <a:gridCol w="4083209">
                  <a:extLst>
                    <a:ext uri="{9D8B030D-6E8A-4147-A177-3AD203B41FA5}">
                      <a16:colId xmlns:a16="http://schemas.microsoft.com/office/drawing/2014/main" xmlns="" val="2497170143"/>
                    </a:ext>
                  </a:extLst>
                </a:gridCol>
              </a:tblGrid>
              <a:tr h="792677">
                <a:tc>
                  <a:txBody>
                    <a:bodyPr/>
                    <a:lstStyle/>
                    <a:p>
                      <a:pPr>
                        <a:lnSpc>
                          <a:spcPct val="107000"/>
                        </a:lnSpc>
                        <a:spcAft>
                          <a:spcPts val="800"/>
                        </a:spcAft>
                      </a:pPr>
                      <a:r>
                        <a:rPr lang="en-IN" sz="2000" b="1">
                          <a:effectLst/>
                        </a:rPr>
                        <a:t>Attribute</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a:lnSpc>
                          <a:spcPct val="107000"/>
                        </a:lnSpc>
                        <a:spcAft>
                          <a:spcPts val="800"/>
                        </a:spcAft>
                      </a:pPr>
                      <a:r>
                        <a:rPr lang="en-IN" sz="2000" b="1">
                          <a:effectLst/>
                        </a:rPr>
                        <a:t>Description</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extLst>
                  <a:ext uri="{0D108BD9-81ED-4DB2-BD59-A6C34878D82A}">
                    <a16:rowId xmlns:a16="http://schemas.microsoft.com/office/drawing/2014/main" xmlns="" val="3358579604"/>
                  </a:ext>
                </a:extLst>
              </a:tr>
              <a:tr h="925921">
                <a:tc>
                  <a:txBody>
                    <a:bodyPr/>
                    <a:lstStyle/>
                    <a:p>
                      <a:pPr algn="just">
                        <a:lnSpc>
                          <a:spcPct val="107000"/>
                        </a:lnSpc>
                        <a:spcAft>
                          <a:spcPts val="800"/>
                        </a:spcAft>
                      </a:pPr>
                      <a:r>
                        <a:rPr lang="en-IN" sz="2000" b="1" dirty="0">
                          <a:effectLst/>
                        </a:rPr>
                        <a:t>controls</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2000" b="1">
                          <a:effectLst/>
                        </a:rPr>
                        <a:t>It defines the video controls which is displayed with play/pause buttons.</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xmlns="" val="3302260784"/>
                  </a:ext>
                </a:extLst>
              </a:tr>
              <a:tr h="925921">
                <a:tc>
                  <a:txBody>
                    <a:bodyPr/>
                    <a:lstStyle/>
                    <a:p>
                      <a:pPr algn="just">
                        <a:lnSpc>
                          <a:spcPct val="107000"/>
                        </a:lnSpc>
                        <a:spcAft>
                          <a:spcPts val="800"/>
                        </a:spcAft>
                      </a:pPr>
                      <a:r>
                        <a:rPr lang="en-IN" sz="2000" b="1">
                          <a:effectLst/>
                        </a:rPr>
                        <a:t>height</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2000" b="1">
                          <a:effectLst/>
                        </a:rPr>
                        <a:t>It is used to set the height of the video player.</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xmlns="" val="3581696739"/>
                  </a:ext>
                </a:extLst>
              </a:tr>
              <a:tr h="925921">
                <a:tc>
                  <a:txBody>
                    <a:bodyPr/>
                    <a:lstStyle/>
                    <a:p>
                      <a:pPr algn="just">
                        <a:lnSpc>
                          <a:spcPct val="107000"/>
                        </a:lnSpc>
                        <a:spcAft>
                          <a:spcPts val="800"/>
                        </a:spcAft>
                      </a:pPr>
                      <a:r>
                        <a:rPr lang="en-IN" sz="2000" b="1">
                          <a:effectLst/>
                        </a:rPr>
                        <a:t>width</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2000" b="1">
                          <a:effectLst/>
                        </a:rPr>
                        <a:t>It is used to set the width of the video player.</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xmlns="" val="1390871762"/>
                  </a:ext>
                </a:extLst>
              </a:tr>
              <a:tr h="925921">
                <a:tc>
                  <a:txBody>
                    <a:bodyPr/>
                    <a:lstStyle/>
                    <a:p>
                      <a:pPr algn="just">
                        <a:lnSpc>
                          <a:spcPct val="107000"/>
                        </a:lnSpc>
                        <a:spcAft>
                          <a:spcPts val="800"/>
                        </a:spcAft>
                      </a:pPr>
                      <a:r>
                        <a:rPr lang="en-IN" sz="2000" b="1">
                          <a:effectLst/>
                        </a:rPr>
                        <a:t>poster</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2000" b="1" dirty="0">
                          <a:effectLst/>
                        </a:rPr>
                        <a:t>It specifies the image which is displayed on the screen when the video is not played.</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xmlns="" val="1950239921"/>
                  </a:ext>
                </a:extLst>
              </a:tr>
            </a:tbl>
          </a:graphicData>
        </a:graphic>
      </p:graphicFrame>
    </p:spTree>
    <p:extLst>
      <p:ext uri="{BB962C8B-B14F-4D97-AF65-F5344CB8AC3E}">
        <p14:creationId xmlns:p14="http://schemas.microsoft.com/office/powerpoint/2010/main" val="2293466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A53317B-7099-4DB2-9B9B-CB6B8052FD23}"/>
              </a:ext>
            </a:extLst>
          </p:cNvPr>
          <p:cNvSpPr txBox="1"/>
          <p:nvPr/>
        </p:nvSpPr>
        <p:spPr>
          <a:xfrm>
            <a:off x="1112113" y="246149"/>
            <a:ext cx="6282528" cy="1077218"/>
          </a:xfrm>
          <a:prstGeom prst="rect">
            <a:avLst/>
          </a:prstGeom>
          <a:noFill/>
        </p:spPr>
        <p:txBody>
          <a:bodyPr wrap="square" rtlCol="0" anchor="ctr">
            <a:spAutoFit/>
          </a:bodyPr>
          <a:lstStyle/>
          <a:p>
            <a:r>
              <a:rPr lang="en-IN" sz="3200" b="1" dirty="0">
                <a:solidFill>
                  <a:srgbClr val="FF0000"/>
                </a:solidFill>
                <a:effectLst/>
                <a:latin typeface="Segoe UI" panose="020B0502040204020203" pitchFamily="34" charset="0"/>
                <a:ea typeface="Times New Roman" panose="02020603050405020304" pitchFamily="18" charset="0"/>
                <a:cs typeface="Times New Roman" panose="02020603050405020304" pitchFamily="18" charset="0"/>
              </a:rPr>
              <a:t>HTML Formatting Elements</a:t>
            </a:r>
            <a:endParaRPr lang="en-IN" sz="32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ko-KR" altLang="en-US" sz="3200" b="1" dirty="0">
              <a:solidFill>
                <a:srgbClr val="FF0000"/>
              </a:solidFill>
              <a:cs typeface="Arial" pitchFamily="34" charset="0"/>
            </a:endParaRPr>
          </a:p>
        </p:txBody>
      </p:sp>
      <p:sp>
        <p:nvSpPr>
          <p:cNvPr id="8" name="Freeform: Shape 7">
            <a:extLst>
              <a:ext uri="{FF2B5EF4-FFF2-40B4-BE49-F238E27FC236}">
                <a16:creationId xmlns:a16="http://schemas.microsoft.com/office/drawing/2014/main" xmlns="" id="{637BFAD2-9B23-49E5-9442-6B5F0426A5D3}"/>
              </a:ext>
            </a:extLst>
          </p:cNvPr>
          <p:cNvSpPr/>
          <p:nvPr/>
        </p:nvSpPr>
        <p:spPr>
          <a:xfrm rot="18276566" flipH="1">
            <a:off x="7220052" y="2293408"/>
            <a:ext cx="2037854" cy="1126178"/>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bg1"/>
          </a:solidFill>
          <a:ln w="9525" cap="flat">
            <a:noFill/>
            <a:prstDash val="solid"/>
            <a:miter/>
          </a:ln>
        </p:spPr>
        <p:txBody>
          <a:bodyPr rtlCol="0" anchor="ctr"/>
          <a:lstStyle/>
          <a:p>
            <a:endParaRPr lang="en-US"/>
          </a:p>
        </p:txBody>
      </p:sp>
      <p:sp>
        <p:nvSpPr>
          <p:cNvPr id="25" name="TextBox 24">
            <a:extLst>
              <a:ext uri="{FF2B5EF4-FFF2-40B4-BE49-F238E27FC236}">
                <a16:creationId xmlns:a16="http://schemas.microsoft.com/office/drawing/2014/main" xmlns="" id="{51B2C291-F240-4FB2-B677-B42BA4BB1FBF}"/>
              </a:ext>
            </a:extLst>
          </p:cNvPr>
          <p:cNvSpPr txBox="1"/>
          <p:nvPr/>
        </p:nvSpPr>
        <p:spPr>
          <a:xfrm>
            <a:off x="977583" y="1205630"/>
            <a:ext cx="7519303" cy="4735655"/>
          </a:xfrm>
          <a:prstGeom prst="rect">
            <a:avLst/>
          </a:prstGeom>
          <a:noFill/>
        </p:spPr>
        <p:txBody>
          <a:bodyPr wrap="square" rtlCol="0">
            <a:spAutoFit/>
          </a:bodyPr>
          <a:lstStyle/>
          <a:p>
            <a:pPr>
              <a:lnSpc>
                <a:spcPct val="107000"/>
              </a:lnSpc>
              <a:spcBef>
                <a:spcPts val="1440"/>
              </a:spcBef>
              <a:spcAft>
                <a:spcPts val="1440"/>
              </a:spcAft>
            </a:pPr>
            <a:r>
              <a:rPr lang="en-IN" sz="180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Formatting elements were designed to display special types of text:</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rgbClr val="DC143C"/>
                </a:solidFill>
                <a:effectLst/>
                <a:latin typeface="Consolas" panose="020B0609020204030204" pitchFamily="49" charset="0"/>
                <a:ea typeface="Times New Roman" panose="02020603050405020304" pitchFamily="18" charset="0"/>
                <a:cs typeface="Courier New" panose="02070309020205020404" pitchFamily="49" charset="0"/>
              </a:rPr>
              <a:t>&lt;b&gt;</a:t>
            </a:r>
            <a:r>
              <a:rPr lang="en-IN" sz="180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 Bold text</a:t>
            </a:r>
            <a:endPar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rgbClr val="DC143C"/>
                </a:solidFill>
                <a:effectLst/>
                <a:latin typeface="Consolas" panose="020B0609020204030204" pitchFamily="49" charset="0"/>
                <a:ea typeface="Times New Roman" panose="02020603050405020304" pitchFamily="18" charset="0"/>
                <a:cs typeface="Courier New" panose="02070309020205020404" pitchFamily="49" charset="0"/>
              </a:rPr>
              <a:t>&lt;strong&gt;</a:t>
            </a:r>
            <a:r>
              <a:rPr lang="en-IN" sz="180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 Important text</a:t>
            </a:r>
            <a:endPar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rgbClr val="DC143C"/>
                </a:solidFill>
                <a:effectLst/>
                <a:latin typeface="Consolas" panose="020B0609020204030204" pitchFamily="49" charset="0"/>
                <a:ea typeface="Times New Roman" panose="02020603050405020304" pitchFamily="18" charset="0"/>
                <a:cs typeface="Courier New" panose="02070309020205020404" pitchFamily="49" charset="0"/>
              </a:rPr>
              <a:t>&lt;</a:t>
            </a:r>
            <a:r>
              <a:rPr lang="en-IN" sz="1800" b="1" dirty="0" err="1">
                <a:solidFill>
                  <a:srgbClr val="DC143C"/>
                </a:solidFill>
                <a:effectLst/>
                <a:latin typeface="Consolas" panose="020B0609020204030204" pitchFamily="49" charset="0"/>
                <a:ea typeface="Times New Roman" panose="02020603050405020304" pitchFamily="18" charset="0"/>
                <a:cs typeface="Courier New" panose="02070309020205020404" pitchFamily="49" charset="0"/>
              </a:rPr>
              <a:t>i</a:t>
            </a:r>
            <a:r>
              <a:rPr lang="en-IN" sz="1800" b="1" dirty="0">
                <a:solidFill>
                  <a:srgbClr val="DC143C"/>
                </a:solidFill>
                <a:effectLst/>
                <a:latin typeface="Consolas" panose="020B0609020204030204" pitchFamily="49" charset="0"/>
                <a:ea typeface="Times New Roman" panose="02020603050405020304" pitchFamily="18" charset="0"/>
                <a:cs typeface="Courier New" panose="02070309020205020404" pitchFamily="49" charset="0"/>
              </a:rPr>
              <a:t>&gt;</a:t>
            </a:r>
            <a:r>
              <a:rPr lang="en-IN" sz="180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 Italic text</a:t>
            </a:r>
            <a:endPar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rgbClr val="DC143C"/>
                </a:solidFill>
                <a:effectLst/>
                <a:latin typeface="Consolas" panose="020B0609020204030204" pitchFamily="49" charset="0"/>
                <a:ea typeface="Times New Roman" panose="02020603050405020304" pitchFamily="18" charset="0"/>
                <a:cs typeface="Courier New" panose="02070309020205020404" pitchFamily="49" charset="0"/>
              </a:rPr>
              <a:t>&lt;</a:t>
            </a:r>
            <a:r>
              <a:rPr lang="en-IN" sz="1800" b="1" dirty="0" err="1">
                <a:solidFill>
                  <a:srgbClr val="DC143C"/>
                </a:solidFill>
                <a:effectLst/>
                <a:latin typeface="Consolas" panose="020B0609020204030204" pitchFamily="49" charset="0"/>
                <a:ea typeface="Times New Roman" panose="02020603050405020304" pitchFamily="18" charset="0"/>
                <a:cs typeface="Courier New" panose="02070309020205020404" pitchFamily="49" charset="0"/>
              </a:rPr>
              <a:t>em</a:t>
            </a:r>
            <a:r>
              <a:rPr lang="en-IN" sz="1800" b="1" dirty="0">
                <a:solidFill>
                  <a:srgbClr val="DC143C"/>
                </a:solidFill>
                <a:effectLst/>
                <a:latin typeface="Consolas" panose="020B0609020204030204" pitchFamily="49" charset="0"/>
                <a:ea typeface="Times New Roman" panose="02020603050405020304" pitchFamily="18" charset="0"/>
                <a:cs typeface="Courier New" panose="02070309020205020404" pitchFamily="49" charset="0"/>
              </a:rPr>
              <a:t>&gt;</a:t>
            </a:r>
            <a:r>
              <a:rPr lang="en-IN" sz="180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 Emphasized text</a:t>
            </a:r>
            <a:endPar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rgbClr val="DC143C"/>
                </a:solidFill>
                <a:effectLst/>
                <a:latin typeface="Consolas" panose="020B0609020204030204" pitchFamily="49" charset="0"/>
                <a:ea typeface="Times New Roman" panose="02020603050405020304" pitchFamily="18" charset="0"/>
                <a:cs typeface="Courier New" panose="02070309020205020404" pitchFamily="49" charset="0"/>
              </a:rPr>
              <a:t>&lt;mark&gt;</a:t>
            </a:r>
            <a:r>
              <a:rPr lang="en-IN" sz="180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 Marked text</a:t>
            </a:r>
            <a:endPar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rgbClr val="DC143C"/>
                </a:solidFill>
                <a:effectLst/>
                <a:latin typeface="Consolas" panose="020B0609020204030204" pitchFamily="49" charset="0"/>
                <a:ea typeface="Times New Roman" panose="02020603050405020304" pitchFamily="18" charset="0"/>
                <a:cs typeface="Courier New" panose="02070309020205020404" pitchFamily="49" charset="0"/>
              </a:rPr>
              <a:t>&lt;small&gt;</a:t>
            </a:r>
            <a:r>
              <a:rPr lang="en-IN" sz="180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 Smaller text</a:t>
            </a:r>
            <a:endPar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rgbClr val="DC143C"/>
                </a:solidFill>
                <a:effectLst/>
                <a:latin typeface="Consolas" panose="020B0609020204030204" pitchFamily="49" charset="0"/>
                <a:ea typeface="Times New Roman" panose="02020603050405020304" pitchFamily="18" charset="0"/>
                <a:cs typeface="Courier New" panose="02070309020205020404" pitchFamily="49" charset="0"/>
              </a:rPr>
              <a:t>&lt;del&gt;</a:t>
            </a:r>
            <a:r>
              <a:rPr lang="en-IN" sz="180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 Deleted text</a:t>
            </a:r>
            <a:endPar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rgbClr val="DC143C"/>
                </a:solidFill>
                <a:effectLst/>
                <a:latin typeface="Consolas" panose="020B0609020204030204" pitchFamily="49" charset="0"/>
                <a:ea typeface="Times New Roman" panose="02020603050405020304" pitchFamily="18" charset="0"/>
                <a:cs typeface="Courier New" panose="02070309020205020404" pitchFamily="49" charset="0"/>
              </a:rPr>
              <a:t>&lt;ins&gt;</a:t>
            </a:r>
            <a:r>
              <a:rPr lang="en-IN" sz="180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 Inserted text</a:t>
            </a:r>
            <a:endPar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rgbClr val="DC143C"/>
                </a:solidFill>
                <a:effectLst/>
                <a:latin typeface="Consolas" panose="020B0609020204030204" pitchFamily="49" charset="0"/>
                <a:ea typeface="Times New Roman" panose="02020603050405020304" pitchFamily="18" charset="0"/>
                <a:cs typeface="Courier New" panose="02070309020205020404" pitchFamily="49" charset="0"/>
              </a:rPr>
              <a:t>&lt;sub&gt;</a:t>
            </a:r>
            <a:r>
              <a:rPr lang="en-IN" sz="180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 Subscript text</a:t>
            </a:r>
            <a:endPar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rgbClr val="DC143C"/>
                </a:solidFill>
                <a:effectLst/>
                <a:latin typeface="Consolas" panose="020B0609020204030204" pitchFamily="49" charset="0"/>
                <a:ea typeface="Times New Roman" panose="02020603050405020304" pitchFamily="18" charset="0"/>
                <a:cs typeface="Courier New" panose="02070309020205020404" pitchFamily="49" charset="0"/>
              </a:rPr>
              <a:t>&lt;sup&gt;</a:t>
            </a:r>
            <a:r>
              <a:rPr lang="en-IN" sz="180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 Superscript text</a:t>
            </a:r>
            <a:endPar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2" name="Group 11">
            <a:extLst>
              <a:ext uri="{FF2B5EF4-FFF2-40B4-BE49-F238E27FC236}">
                <a16:creationId xmlns:a16="http://schemas.microsoft.com/office/drawing/2014/main" xmlns="" id="{235EED64-9A99-4496-A447-E034B60D3719}"/>
              </a:ext>
            </a:extLst>
          </p:cNvPr>
          <p:cNvGrpSpPr/>
          <p:nvPr/>
        </p:nvGrpSpPr>
        <p:grpSpPr>
          <a:xfrm>
            <a:off x="-1" y="0"/>
            <a:ext cx="774551" cy="6858000"/>
            <a:chOff x="705340" y="3177056"/>
            <a:chExt cx="86235" cy="756643"/>
          </a:xfrm>
          <a:solidFill>
            <a:schemeClr val="accent4"/>
          </a:solidFill>
        </p:grpSpPr>
        <p:sp>
          <p:nvSpPr>
            <p:cNvPr id="13" name="Rectangle 12">
              <a:extLst>
                <a:ext uri="{FF2B5EF4-FFF2-40B4-BE49-F238E27FC236}">
                  <a16:creationId xmlns:a16="http://schemas.microsoft.com/office/drawing/2014/main" xmlns="" id="{D7739088-19DF-4033-A5AA-A34C807608EE}"/>
                </a:ext>
              </a:extLst>
            </p:cNvPr>
            <p:cNvSpPr/>
            <p:nvPr/>
          </p:nvSpPr>
          <p:spPr>
            <a:xfrm>
              <a:off x="755575" y="3177699"/>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sp>
          <p:nvSpPr>
            <p:cNvPr id="14" name="Rectangle 13">
              <a:extLst>
                <a:ext uri="{FF2B5EF4-FFF2-40B4-BE49-F238E27FC236}">
                  <a16:creationId xmlns:a16="http://schemas.microsoft.com/office/drawing/2014/main" xmlns="" id="{AA81AC5B-19C8-4746-85A4-12E2ECF68565}"/>
                </a:ext>
              </a:extLst>
            </p:cNvPr>
            <p:cNvSpPr/>
            <p:nvPr/>
          </p:nvSpPr>
          <p:spPr>
            <a:xfrm>
              <a:off x="705340" y="3177056"/>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grpSp>
      <p:pic>
        <p:nvPicPr>
          <p:cNvPr id="15" name="Picture 14"/>
          <p:cNvPicPr>
            <a:picLocks noChangeAspect="1"/>
          </p:cNvPicPr>
          <p:nvPr/>
        </p:nvPicPr>
        <p:blipFill>
          <a:blip r:embed="rId2"/>
          <a:srcRect/>
          <a:stretch/>
        </p:blipFill>
        <p:spPr>
          <a:xfrm>
            <a:off x="9284869" y="1623830"/>
            <a:ext cx="1998091" cy="2262990"/>
          </a:xfrm>
          <a:prstGeom prst="rect">
            <a:avLst/>
          </a:prstGeom>
        </p:spPr>
      </p:pic>
      <p:pic>
        <p:nvPicPr>
          <p:cNvPr id="3" name="Google Shape;54;p1" descr="ffdg.png">
            <a:extLst>
              <a:ext uri="{FF2B5EF4-FFF2-40B4-BE49-F238E27FC236}">
                <a16:creationId xmlns:a16="http://schemas.microsoft.com/office/drawing/2014/main" xmlns="" id="{DD94432F-036D-4810-6694-0B1556FF118B}"/>
              </a:ext>
            </a:extLst>
          </p:cNvPr>
          <p:cNvPicPr preferRelativeResize="0"/>
          <p:nvPr/>
        </p:nvPicPr>
        <p:blipFill rotWithShape="1">
          <a:blip r:embed="rId3">
            <a:alphaModFix/>
          </a:blip>
          <a:srcRect/>
          <a:stretch/>
        </p:blipFill>
        <p:spPr>
          <a:xfrm>
            <a:off x="11416410" y="6078265"/>
            <a:ext cx="784270" cy="750833"/>
          </a:xfrm>
          <a:prstGeom prst="rect">
            <a:avLst/>
          </a:prstGeom>
          <a:noFill/>
          <a:ln>
            <a:noFill/>
          </a:ln>
        </p:spPr>
      </p:pic>
    </p:spTree>
    <p:extLst>
      <p:ext uri="{BB962C8B-B14F-4D97-AF65-F5344CB8AC3E}">
        <p14:creationId xmlns:p14="http://schemas.microsoft.com/office/powerpoint/2010/main" val="1238524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A53317B-7099-4DB2-9B9B-CB6B8052FD23}"/>
              </a:ext>
            </a:extLst>
          </p:cNvPr>
          <p:cNvSpPr txBox="1"/>
          <p:nvPr/>
        </p:nvSpPr>
        <p:spPr>
          <a:xfrm>
            <a:off x="1112113" y="492370"/>
            <a:ext cx="10102304" cy="584775"/>
          </a:xfrm>
          <a:prstGeom prst="rect">
            <a:avLst/>
          </a:prstGeom>
          <a:noFill/>
        </p:spPr>
        <p:txBody>
          <a:bodyPr wrap="square" rtlCol="0" anchor="ctr">
            <a:spAutoFit/>
          </a:bodyPr>
          <a:lstStyle/>
          <a:p>
            <a:pPr algn="just"/>
            <a:r>
              <a:rPr lang="en-US" sz="3200" b="1" i="0" dirty="0">
                <a:solidFill>
                  <a:srgbClr val="FF0000"/>
                </a:solidFill>
                <a:effectLst/>
                <a:latin typeface="+mn-lt"/>
              </a:rPr>
              <a:t>Attributes of HTML Video Tag</a:t>
            </a:r>
          </a:p>
        </p:txBody>
      </p:sp>
      <p:sp>
        <p:nvSpPr>
          <p:cNvPr id="8" name="Freeform: Shape 7">
            <a:extLst>
              <a:ext uri="{FF2B5EF4-FFF2-40B4-BE49-F238E27FC236}">
                <a16:creationId xmlns:a16="http://schemas.microsoft.com/office/drawing/2014/main" xmlns="" id="{637BFAD2-9B23-49E5-9442-6B5F0426A5D3}"/>
              </a:ext>
            </a:extLst>
          </p:cNvPr>
          <p:cNvSpPr/>
          <p:nvPr/>
        </p:nvSpPr>
        <p:spPr>
          <a:xfrm rot="18276566" flipH="1">
            <a:off x="7220052" y="2293408"/>
            <a:ext cx="2037854" cy="1126178"/>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bg1"/>
          </a:solidFill>
          <a:ln w="9525" cap="flat">
            <a:noFill/>
            <a:prstDash val="solid"/>
            <a:miter/>
          </a:ln>
        </p:spPr>
        <p:txBody>
          <a:bodyPr rtlCol="0" anchor="ctr"/>
          <a:lstStyle/>
          <a:p>
            <a:endParaRPr lang="en-US"/>
          </a:p>
        </p:txBody>
      </p:sp>
      <p:sp>
        <p:nvSpPr>
          <p:cNvPr id="25" name="TextBox 24">
            <a:extLst>
              <a:ext uri="{FF2B5EF4-FFF2-40B4-BE49-F238E27FC236}">
                <a16:creationId xmlns:a16="http://schemas.microsoft.com/office/drawing/2014/main" xmlns="" id="{51B2C291-F240-4FB2-B677-B42BA4BB1FBF}"/>
              </a:ext>
            </a:extLst>
          </p:cNvPr>
          <p:cNvSpPr txBox="1"/>
          <p:nvPr/>
        </p:nvSpPr>
        <p:spPr>
          <a:xfrm>
            <a:off x="977583" y="1205630"/>
            <a:ext cx="8166417" cy="1938992"/>
          </a:xfrm>
          <a:prstGeom prst="rect">
            <a:avLst/>
          </a:prstGeom>
          <a:noFill/>
        </p:spPr>
        <p:txBody>
          <a:bodyPr wrap="square" rtlCol="0">
            <a:spAutoFit/>
          </a:bodyPr>
          <a:lstStyle/>
          <a:p>
            <a:pPr algn="just"/>
            <a:endParaRPr lang="en-US" sz="2400" b="1" i="0" dirty="0">
              <a:solidFill>
                <a:schemeClr val="tx1"/>
              </a:solidFill>
              <a:effectLst/>
              <a:latin typeface="+mn-lt"/>
            </a:endParaRPr>
          </a:p>
          <a:p>
            <a:pPr algn="just"/>
            <a:endParaRPr lang="en-US" sz="2400" b="1" i="0" dirty="0">
              <a:solidFill>
                <a:schemeClr val="tx1"/>
              </a:solidFill>
              <a:effectLst/>
              <a:latin typeface="+mn-lt"/>
            </a:endParaRPr>
          </a:p>
          <a:p>
            <a:pPr algn="just"/>
            <a:endParaRPr lang="en-US" sz="2400" b="0" i="0" dirty="0">
              <a:solidFill>
                <a:schemeClr val="tx1"/>
              </a:solidFill>
              <a:effectLst/>
              <a:latin typeface="+mn-lt"/>
            </a:endParaRPr>
          </a:p>
          <a:p>
            <a:pPr algn="l"/>
            <a:endParaRPr lang="en-US" sz="2400" dirty="0">
              <a:solidFill>
                <a:schemeClr val="tx1"/>
              </a:solidFill>
              <a:latin typeface="+mn-lt"/>
            </a:endParaRPr>
          </a:p>
          <a:p>
            <a:pPr algn="l"/>
            <a:endParaRPr lang="en-US" sz="2400" b="0" i="0" dirty="0">
              <a:solidFill>
                <a:schemeClr val="tx1"/>
              </a:solidFill>
              <a:effectLst/>
              <a:latin typeface="+mn-lt"/>
            </a:endParaRPr>
          </a:p>
        </p:txBody>
      </p:sp>
      <p:grpSp>
        <p:nvGrpSpPr>
          <p:cNvPr id="2" name="Group 11">
            <a:extLst>
              <a:ext uri="{FF2B5EF4-FFF2-40B4-BE49-F238E27FC236}">
                <a16:creationId xmlns:a16="http://schemas.microsoft.com/office/drawing/2014/main" xmlns="" id="{235EED64-9A99-4496-A447-E034B60D3719}"/>
              </a:ext>
            </a:extLst>
          </p:cNvPr>
          <p:cNvGrpSpPr/>
          <p:nvPr/>
        </p:nvGrpSpPr>
        <p:grpSpPr>
          <a:xfrm>
            <a:off x="-1" y="0"/>
            <a:ext cx="774551" cy="6858000"/>
            <a:chOff x="705340" y="3177056"/>
            <a:chExt cx="86235" cy="756643"/>
          </a:xfrm>
          <a:solidFill>
            <a:schemeClr val="accent4"/>
          </a:solidFill>
        </p:grpSpPr>
        <p:sp>
          <p:nvSpPr>
            <p:cNvPr id="13" name="Rectangle 12">
              <a:extLst>
                <a:ext uri="{FF2B5EF4-FFF2-40B4-BE49-F238E27FC236}">
                  <a16:creationId xmlns:a16="http://schemas.microsoft.com/office/drawing/2014/main" xmlns="" id="{D7739088-19DF-4033-A5AA-A34C807608EE}"/>
                </a:ext>
              </a:extLst>
            </p:cNvPr>
            <p:cNvSpPr/>
            <p:nvPr/>
          </p:nvSpPr>
          <p:spPr>
            <a:xfrm>
              <a:off x="755575" y="3177699"/>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sp>
          <p:nvSpPr>
            <p:cNvPr id="14" name="Rectangle 13">
              <a:extLst>
                <a:ext uri="{FF2B5EF4-FFF2-40B4-BE49-F238E27FC236}">
                  <a16:creationId xmlns:a16="http://schemas.microsoft.com/office/drawing/2014/main" xmlns="" id="{AA81AC5B-19C8-4746-85A4-12E2ECF68565}"/>
                </a:ext>
              </a:extLst>
            </p:cNvPr>
            <p:cNvSpPr/>
            <p:nvPr/>
          </p:nvSpPr>
          <p:spPr>
            <a:xfrm>
              <a:off x="705340" y="3177056"/>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grpSp>
      <p:pic>
        <p:nvPicPr>
          <p:cNvPr id="10" name="Picture 9"/>
          <p:cNvPicPr>
            <a:picLocks noChangeAspect="1"/>
          </p:cNvPicPr>
          <p:nvPr/>
        </p:nvPicPr>
        <p:blipFill>
          <a:blip r:embed="rId2"/>
          <a:srcRect/>
          <a:stretch/>
        </p:blipFill>
        <p:spPr>
          <a:xfrm>
            <a:off x="9347756" y="2125926"/>
            <a:ext cx="2035178" cy="2206924"/>
          </a:xfrm>
          <a:prstGeom prst="rect">
            <a:avLst/>
          </a:prstGeom>
        </p:spPr>
      </p:pic>
      <p:pic>
        <p:nvPicPr>
          <p:cNvPr id="3" name="Google Shape;54;p1" descr="ffdg.png">
            <a:extLst>
              <a:ext uri="{FF2B5EF4-FFF2-40B4-BE49-F238E27FC236}">
                <a16:creationId xmlns:a16="http://schemas.microsoft.com/office/drawing/2014/main" xmlns="" id="{4A281B8D-CA76-A3BE-A5EE-D3CA4615853C}"/>
              </a:ext>
            </a:extLst>
          </p:cNvPr>
          <p:cNvPicPr preferRelativeResize="0"/>
          <p:nvPr/>
        </p:nvPicPr>
        <p:blipFill rotWithShape="1">
          <a:blip r:embed="rId3">
            <a:alphaModFix/>
          </a:blip>
          <a:srcRect/>
          <a:stretch/>
        </p:blipFill>
        <p:spPr>
          <a:xfrm>
            <a:off x="11416410" y="6078265"/>
            <a:ext cx="784270" cy="750833"/>
          </a:xfrm>
          <a:prstGeom prst="rect">
            <a:avLst/>
          </a:prstGeom>
          <a:noFill/>
          <a:ln>
            <a:noFill/>
          </a:ln>
        </p:spPr>
      </p:pic>
      <p:graphicFrame>
        <p:nvGraphicFramePr>
          <p:cNvPr id="6" name="Table 5">
            <a:extLst>
              <a:ext uri="{FF2B5EF4-FFF2-40B4-BE49-F238E27FC236}">
                <a16:creationId xmlns:a16="http://schemas.microsoft.com/office/drawing/2014/main" xmlns="" id="{7C274F4F-BA4C-431A-223C-178956D5722E}"/>
              </a:ext>
            </a:extLst>
          </p:cNvPr>
          <p:cNvGraphicFramePr>
            <a:graphicFrameLocks noGrp="1"/>
          </p:cNvGraphicFramePr>
          <p:nvPr>
            <p:extLst>
              <p:ext uri="{D42A27DB-BD31-4B8C-83A1-F6EECF244321}">
                <p14:modId xmlns:p14="http://schemas.microsoft.com/office/powerpoint/2010/main" val="109329864"/>
              </p:ext>
            </p:extLst>
          </p:nvPr>
        </p:nvGraphicFramePr>
        <p:xfrm>
          <a:off x="977582" y="1531359"/>
          <a:ext cx="7918970" cy="4653982"/>
        </p:xfrm>
        <a:graphic>
          <a:graphicData uri="http://schemas.openxmlformats.org/drawingml/2006/table">
            <a:tbl>
              <a:tblPr firstRow="1" firstCol="1" bandRow="1">
                <a:tableStyleId>{EC7CC41A-AFAB-4720-B91C-D69E25BC55C0}</a:tableStyleId>
              </a:tblPr>
              <a:tblGrid>
                <a:gridCol w="3959485">
                  <a:extLst>
                    <a:ext uri="{9D8B030D-6E8A-4147-A177-3AD203B41FA5}">
                      <a16:colId xmlns:a16="http://schemas.microsoft.com/office/drawing/2014/main" xmlns="" val="1727607893"/>
                    </a:ext>
                  </a:extLst>
                </a:gridCol>
                <a:gridCol w="3959485">
                  <a:extLst>
                    <a:ext uri="{9D8B030D-6E8A-4147-A177-3AD203B41FA5}">
                      <a16:colId xmlns:a16="http://schemas.microsoft.com/office/drawing/2014/main" xmlns="" val="4070744384"/>
                    </a:ext>
                  </a:extLst>
                </a:gridCol>
              </a:tblGrid>
              <a:tr h="979352">
                <a:tc>
                  <a:txBody>
                    <a:bodyPr/>
                    <a:lstStyle/>
                    <a:p>
                      <a:pPr algn="just">
                        <a:lnSpc>
                          <a:spcPct val="107000"/>
                        </a:lnSpc>
                        <a:spcAft>
                          <a:spcPts val="800"/>
                        </a:spcAft>
                      </a:pPr>
                      <a:r>
                        <a:rPr lang="en-IN" sz="1800" b="1">
                          <a:effectLst/>
                        </a:rPr>
                        <a:t>autoplay</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1800" b="1">
                          <a:effectLst/>
                        </a:rPr>
                        <a:t>It specifies that the video will start playing as soon as it is ready.</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xmlns="" val="4041969086"/>
                  </a:ext>
                </a:extLst>
              </a:tr>
              <a:tr h="979352">
                <a:tc>
                  <a:txBody>
                    <a:bodyPr/>
                    <a:lstStyle/>
                    <a:p>
                      <a:pPr algn="just">
                        <a:lnSpc>
                          <a:spcPct val="107000"/>
                        </a:lnSpc>
                        <a:spcAft>
                          <a:spcPts val="800"/>
                        </a:spcAft>
                      </a:pPr>
                      <a:r>
                        <a:rPr lang="en-IN" sz="1800" b="1">
                          <a:effectLst/>
                        </a:rPr>
                        <a:t>loop</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1800" b="1">
                          <a:effectLst/>
                        </a:rPr>
                        <a:t>It specifies that the video file will start over again, every time when it is completed.</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xmlns="" val="3058795611"/>
                  </a:ext>
                </a:extLst>
              </a:tr>
              <a:tr h="629496">
                <a:tc>
                  <a:txBody>
                    <a:bodyPr/>
                    <a:lstStyle/>
                    <a:p>
                      <a:pPr algn="just">
                        <a:lnSpc>
                          <a:spcPct val="107000"/>
                        </a:lnSpc>
                        <a:spcAft>
                          <a:spcPts val="800"/>
                        </a:spcAft>
                      </a:pPr>
                      <a:r>
                        <a:rPr lang="en-IN" sz="1800" b="1">
                          <a:effectLst/>
                        </a:rPr>
                        <a:t>muted</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1800" b="1">
                          <a:effectLst/>
                        </a:rPr>
                        <a:t>It is used to mute the video output.</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xmlns="" val="4230404808"/>
                  </a:ext>
                </a:extLst>
              </a:tr>
              <a:tr h="979352">
                <a:tc>
                  <a:txBody>
                    <a:bodyPr/>
                    <a:lstStyle/>
                    <a:p>
                      <a:pPr algn="just">
                        <a:lnSpc>
                          <a:spcPct val="107000"/>
                        </a:lnSpc>
                        <a:spcAft>
                          <a:spcPts val="800"/>
                        </a:spcAft>
                      </a:pPr>
                      <a:r>
                        <a:rPr lang="en-IN" sz="1800" b="1" dirty="0">
                          <a:effectLst/>
                        </a:rPr>
                        <a:t>preload</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1800" b="1">
                          <a:effectLst/>
                        </a:rPr>
                        <a:t>It specifies the author view to upload video file when the page loads.</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xmlns="" val="1987584717"/>
                  </a:ext>
                </a:extLst>
              </a:tr>
              <a:tr h="979352">
                <a:tc>
                  <a:txBody>
                    <a:bodyPr/>
                    <a:lstStyle/>
                    <a:p>
                      <a:pPr algn="just">
                        <a:lnSpc>
                          <a:spcPct val="107000"/>
                        </a:lnSpc>
                        <a:spcAft>
                          <a:spcPts val="800"/>
                        </a:spcAft>
                      </a:pPr>
                      <a:r>
                        <a:rPr lang="en-IN" sz="1800" b="1">
                          <a:effectLst/>
                        </a:rPr>
                        <a:t>src</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1800" b="1" dirty="0">
                          <a:effectLst/>
                        </a:rPr>
                        <a:t>It specifies the source URL of the video file.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xmlns="" val="3477141717"/>
                  </a:ext>
                </a:extLst>
              </a:tr>
            </a:tbl>
          </a:graphicData>
        </a:graphic>
      </p:graphicFrame>
    </p:spTree>
    <p:extLst>
      <p:ext uri="{BB962C8B-B14F-4D97-AF65-F5344CB8AC3E}">
        <p14:creationId xmlns:p14="http://schemas.microsoft.com/office/powerpoint/2010/main" val="3168381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A53317B-7099-4DB2-9B9B-CB6B8052FD23}"/>
              </a:ext>
            </a:extLst>
          </p:cNvPr>
          <p:cNvSpPr txBox="1"/>
          <p:nvPr/>
        </p:nvSpPr>
        <p:spPr>
          <a:xfrm>
            <a:off x="1112113" y="492370"/>
            <a:ext cx="10102304" cy="584775"/>
          </a:xfrm>
          <a:prstGeom prst="rect">
            <a:avLst/>
          </a:prstGeom>
          <a:noFill/>
        </p:spPr>
        <p:txBody>
          <a:bodyPr wrap="square" rtlCol="0" anchor="ctr">
            <a:spAutoFit/>
          </a:bodyPr>
          <a:lstStyle/>
          <a:p>
            <a:pPr algn="just"/>
            <a:r>
              <a:rPr lang="en-US" sz="3200" b="1" i="0" dirty="0">
                <a:solidFill>
                  <a:srgbClr val="FF0000"/>
                </a:solidFill>
                <a:effectLst/>
                <a:latin typeface="+mn-lt"/>
              </a:rPr>
              <a:t>HTML Video Tag Attribute Example</a:t>
            </a:r>
          </a:p>
        </p:txBody>
      </p:sp>
      <p:sp>
        <p:nvSpPr>
          <p:cNvPr id="8" name="Freeform: Shape 7">
            <a:extLst>
              <a:ext uri="{FF2B5EF4-FFF2-40B4-BE49-F238E27FC236}">
                <a16:creationId xmlns:a16="http://schemas.microsoft.com/office/drawing/2014/main" xmlns="" id="{637BFAD2-9B23-49E5-9442-6B5F0426A5D3}"/>
              </a:ext>
            </a:extLst>
          </p:cNvPr>
          <p:cNvSpPr/>
          <p:nvPr/>
        </p:nvSpPr>
        <p:spPr>
          <a:xfrm rot="18276566" flipH="1">
            <a:off x="7220052" y="2293408"/>
            <a:ext cx="2037854" cy="1126178"/>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bg1"/>
          </a:solidFill>
          <a:ln w="9525" cap="flat">
            <a:noFill/>
            <a:prstDash val="solid"/>
            <a:miter/>
          </a:ln>
        </p:spPr>
        <p:txBody>
          <a:bodyPr rtlCol="0" anchor="ctr"/>
          <a:lstStyle/>
          <a:p>
            <a:endParaRPr lang="en-US"/>
          </a:p>
        </p:txBody>
      </p:sp>
      <p:sp>
        <p:nvSpPr>
          <p:cNvPr id="25" name="TextBox 24">
            <a:extLst>
              <a:ext uri="{FF2B5EF4-FFF2-40B4-BE49-F238E27FC236}">
                <a16:creationId xmlns:a16="http://schemas.microsoft.com/office/drawing/2014/main" xmlns="" id="{51B2C291-F240-4FB2-B677-B42BA4BB1FBF}"/>
              </a:ext>
            </a:extLst>
          </p:cNvPr>
          <p:cNvSpPr txBox="1"/>
          <p:nvPr/>
        </p:nvSpPr>
        <p:spPr>
          <a:xfrm>
            <a:off x="977583" y="1205630"/>
            <a:ext cx="8166417" cy="4154984"/>
          </a:xfrm>
          <a:prstGeom prst="rect">
            <a:avLst/>
          </a:prstGeom>
          <a:noFill/>
        </p:spPr>
        <p:txBody>
          <a:bodyPr wrap="square" rtlCol="0">
            <a:spAutoFit/>
          </a:bodyPr>
          <a:lstStyle/>
          <a:p>
            <a:pPr algn="just"/>
            <a:r>
              <a:rPr lang="en-IN" sz="2400" b="1" dirty="0">
                <a:solidFill>
                  <a:srgbClr val="333333"/>
                </a:solidFill>
                <a:effectLst/>
                <a:latin typeface="Segoe UI" panose="020B0502040204020203" pitchFamily="34" charset="0"/>
                <a:ea typeface="Times New Roman" panose="02020603050405020304" pitchFamily="18" charset="0"/>
              </a:rPr>
              <a:t>Let's see the example of video tag in HTML where are using height, width, </a:t>
            </a:r>
            <a:r>
              <a:rPr lang="en-IN" sz="2400" b="1" dirty="0" err="1">
                <a:solidFill>
                  <a:srgbClr val="333333"/>
                </a:solidFill>
                <a:effectLst/>
                <a:latin typeface="Segoe UI" panose="020B0502040204020203" pitchFamily="34" charset="0"/>
                <a:ea typeface="Times New Roman" panose="02020603050405020304" pitchFamily="18" charset="0"/>
              </a:rPr>
              <a:t>autoplay</a:t>
            </a:r>
            <a:r>
              <a:rPr lang="en-IN" sz="2400" b="1" dirty="0">
                <a:solidFill>
                  <a:srgbClr val="333333"/>
                </a:solidFill>
                <a:effectLst/>
                <a:latin typeface="Segoe UI" panose="020B0502040204020203" pitchFamily="34" charset="0"/>
                <a:ea typeface="Times New Roman" panose="02020603050405020304" pitchFamily="18" charset="0"/>
              </a:rPr>
              <a:t>, controls and loop attributes.</a:t>
            </a:r>
          </a:p>
          <a:p>
            <a:pPr algn="just"/>
            <a:endParaRPr lang="en-IN" sz="2400" b="1" dirty="0">
              <a:solidFill>
                <a:srgbClr val="333333"/>
              </a:solidFill>
              <a:latin typeface="Segoe UI" panose="020B0502040204020203" pitchFamily="34" charset="0"/>
              <a:ea typeface="Times New Roman" panose="02020603050405020304" pitchFamily="18" charset="0"/>
            </a:endParaRPr>
          </a:p>
          <a:p>
            <a:pPr algn="just"/>
            <a:endParaRPr lang="en-IN" sz="2400" b="1" dirty="0">
              <a:solidFill>
                <a:srgbClr val="333333"/>
              </a:solidFill>
              <a:effectLst/>
              <a:latin typeface="Segoe UI" panose="020B0502040204020203" pitchFamily="34" charset="0"/>
              <a:ea typeface="Times New Roman" panose="02020603050405020304" pitchFamily="18" charset="0"/>
            </a:endParaRPr>
          </a:p>
          <a:p>
            <a:pPr algn="just"/>
            <a:r>
              <a:rPr lang="en-IN" sz="2400" b="1" dirty="0">
                <a:solidFill>
                  <a:srgbClr val="333333"/>
                </a:solidFill>
                <a:effectLst/>
                <a:latin typeface="Segoe UI" panose="020B0502040204020203" pitchFamily="34" charset="0"/>
                <a:ea typeface="Times New Roman" panose="02020603050405020304" pitchFamily="18" charset="0"/>
              </a:rPr>
              <a:t>1.	&lt;video width="320" height="240" controls </a:t>
            </a:r>
            <a:r>
              <a:rPr lang="en-IN" sz="2400" b="1" dirty="0" err="1">
                <a:solidFill>
                  <a:srgbClr val="333333"/>
                </a:solidFill>
                <a:effectLst/>
                <a:latin typeface="Segoe UI" panose="020B0502040204020203" pitchFamily="34" charset="0"/>
                <a:ea typeface="Times New Roman" panose="02020603050405020304" pitchFamily="18" charset="0"/>
              </a:rPr>
              <a:t>autoplay</a:t>
            </a:r>
            <a:r>
              <a:rPr lang="en-IN" sz="2400" b="1" dirty="0">
                <a:solidFill>
                  <a:srgbClr val="333333"/>
                </a:solidFill>
                <a:effectLst/>
                <a:latin typeface="Segoe UI" panose="020B0502040204020203" pitchFamily="34" charset="0"/>
                <a:ea typeface="Times New Roman" panose="02020603050405020304" pitchFamily="18" charset="0"/>
              </a:rPr>
              <a:t> loop&gt;  </a:t>
            </a:r>
          </a:p>
          <a:p>
            <a:pPr algn="just"/>
            <a:r>
              <a:rPr lang="en-IN" sz="2400" b="1" dirty="0">
                <a:solidFill>
                  <a:srgbClr val="333333"/>
                </a:solidFill>
                <a:effectLst/>
                <a:latin typeface="Segoe UI" panose="020B0502040204020203" pitchFamily="34" charset="0"/>
                <a:ea typeface="Times New Roman" panose="02020603050405020304" pitchFamily="18" charset="0"/>
              </a:rPr>
              <a:t>2.	  &lt;source </a:t>
            </a:r>
            <a:r>
              <a:rPr lang="en-IN" sz="2400" b="1" dirty="0" err="1">
                <a:solidFill>
                  <a:srgbClr val="333333"/>
                </a:solidFill>
                <a:effectLst/>
                <a:latin typeface="Segoe UI" panose="020B0502040204020203" pitchFamily="34" charset="0"/>
                <a:ea typeface="Times New Roman" panose="02020603050405020304" pitchFamily="18" charset="0"/>
              </a:rPr>
              <a:t>src</a:t>
            </a:r>
            <a:r>
              <a:rPr lang="en-IN" sz="2400" b="1" dirty="0">
                <a:solidFill>
                  <a:srgbClr val="333333"/>
                </a:solidFill>
                <a:effectLst/>
                <a:latin typeface="Segoe UI" panose="020B0502040204020203" pitchFamily="34" charset="0"/>
                <a:ea typeface="Times New Roman" panose="02020603050405020304" pitchFamily="18" charset="0"/>
              </a:rPr>
              <a:t>="movie.mp4" type="video/mp4"&gt;  </a:t>
            </a:r>
          </a:p>
          <a:p>
            <a:pPr algn="just"/>
            <a:r>
              <a:rPr lang="en-IN" sz="2400" b="1" dirty="0">
                <a:solidFill>
                  <a:srgbClr val="333333"/>
                </a:solidFill>
                <a:effectLst/>
                <a:latin typeface="Segoe UI" panose="020B0502040204020203" pitchFamily="34" charset="0"/>
                <a:ea typeface="Times New Roman" panose="02020603050405020304" pitchFamily="18" charset="0"/>
              </a:rPr>
              <a:t>3.	  Your browser does not support the html video tag.  </a:t>
            </a:r>
          </a:p>
          <a:p>
            <a:pPr algn="just"/>
            <a:r>
              <a:rPr lang="en-IN" sz="2400" b="1" dirty="0">
                <a:solidFill>
                  <a:srgbClr val="333333"/>
                </a:solidFill>
                <a:effectLst/>
                <a:latin typeface="Segoe UI" panose="020B0502040204020203" pitchFamily="34" charset="0"/>
                <a:ea typeface="Times New Roman" panose="02020603050405020304" pitchFamily="18" charset="0"/>
              </a:rPr>
              <a:t>4.	&lt;/video&gt; </a:t>
            </a:r>
            <a:endParaRPr lang="en-US" sz="2400" b="1" i="0" dirty="0">
              <a:solidFill>
                <a:schemeClr val="tx1"/>
              </a:solidFill>
              <a:effectLst/>
              <a:latin typeface="+mn-lt"/>
            </a:endParaRPr>
          </a:p>
        </p:txBody>
      </p:sp>
      <p:grpSp>
        <p:nvGrpSpPr>
          <p:cNvPr id="2" name="Group 11">
            <a:extLst>
              <a:ext uri="{FF2B5EF4-FFF2-40B4-BE49-F238E27FC236}">
                <a16:creationId xmlns:a16="http://schemas.microsoft.com/office/drawing/2014/main" xmlns="" id="{235EED64-9A99-4496-A447-E034B60D3719}"/>
              </a:ext>
            </a:extLst>
          </p:cNvPr>
          <p:cNvGrpSpPr/>
          <p:nvPr/>
        </p:nvGrpSpPr>
        <p:grpSpPr>
          <a:xfrm>
            <a:off x="-1" y="0"/>
            <a:ext cx="774551" cy="6858000"/>
            <a:chOff x="705340" y="3177056"/>
            <a:chExt cx="86235" cy="756643"/>
          </a:xfrm>
          <a:solidFill>
            <a:schemeClr val="accent4"/>
          </a:solidFill>
        </p:grpSpPr>
        <p:sp>
          <p:nvSpPr>
            <p:cNvPr id="13" name="Rectangle 12">
              <a:extLst>
                <a:ext uri="{FF2B5EF4-FFF2-40B4-BE49-F238E27FC236}">
                  <a16:creationId xmlns:a16="http://schemas.microsoft.com/office/drawing/2014/main" xmlns="" id="{D7739088-19DF-4033-A5AA-A34C807608EE}"/>
                </a:ext>
              </a:extLst>
            </p:cNvPr>
            <p:cNvSpPr/>
            <p:nvPr/>
          </p:nvSpPr>
          <p:spPr>
            <a:xfrm>
              <a:off x="755575" y="3177699"/>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sp>
          <p:nvSpPr>
            <p:cNvPr id="14" name="Rectangle 13">
              <a:extLst>
                <a:ext uri="{FF2B5EF4-FFF2-40B4-BE49-F238E27FC236}">
                  <a16:creationId xmlns:a16="http://schemas.microsoft.com/office/drawing/2014/main" xmlns="" id="{AA81AC5B-19C8-4746-85A4-12E2ECF68565}"/>
                </a:ext>
              </a:extLst>
            </p:cNvPr>
            <p:cNvSpPr/>
            <p:nvPr/>
          </p:nvSpPr>
          <p:spPr>
            <a:xfrm>
              <a:off x="705340" y="3177056"/>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grpSp>
      <p:pic>
        <p:nvPicPr>
          <p:cNvPr id="10" name="Picture 9"/>
          <p:cNvPicPr>
            <a:picLocks noChangeAspect="1"/>
          </p:cNvPicPr>
          <p:nvPr/>
        </p:nvPicPr>
        <p:blipFill>
          <a:blip r:embed="rId2"/>
          <a:srcRect/>
          <a:stretch/>
        </p:blipFill>
        <p:spPr>
          <a:xfrm>
            <a:off x="9347756" y="2125926"/>
            <a:ext cx="2035178" cy="2206924"/>
          </a:xfrm>
          <a:prstGeom prst="rect">
            <a:avLst/>
          </a:prstGeom>
        </p:spPr>
      </p:pic>
      <p:pic>
        <p:nvPicPr>
          <p:cNvPr id="3" name="Google Shape;54;p1" descr="ffdg.png">
            <a:extLst>
              <a:ext uri="{FF2B5EF4-FFF2-40B4-BE49-F238E27FC236}">
                <a16:creationId xmlns:a16="http://schemas.microsoft.com/office/drawing/2014/main" xmlns="" id="{4A281B8D-CA76-A3BE-A5EE-D3CA4615853C}"/>
              </a:ext>
            </a:extLst>
          </p:cNvPr>
          <p:cNvPicPr preferRelativeResize="0"/>
          <p:nvPr/>
        </p:nvPicPr>
        <p:blipFill rotWithShape="1">
          <a:blip r:embed="rId3">
            <a:alphaModFix/>
          </a:blip>
          <a:srcRect/>
          <a:stretch/>
        </p:blipFill>
        <p:spPr>
          <a:xfrm>
            <a:off x="11416410" y="6078265"/>
            <a:ext cx="784270" cy="750833"/>
          </a:xfrm>
          <a:prstGeom prst="rect">
            <a:avLst/>
          </a:prstGeom>
          <a:noFill/>
          <a:ln>
            <a:noFill/>
          </a:ln>
        </p:spPr>
      </p:pic>
    </p:spTree>
    <p:extLst>
      <p:ext uri="{BB962C8B-B14F-4D97-AF65-F5344CB8AC3E}">
        <p14:creationId xmlns:p14="http://schemas.microsoft.com/office/powerpoint/2010/main" val="976303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A53317B-7099-4DB2-9B9B-CB6B8052FD23}"/>
              </a:ext>
            </a:extLst>
          </p:cNvPr>
          <p:cNvSpPr txBox="1"/>
          <p:nvPr/>
        </p:nvSpPr>
        <p:spPr>
          <a:xfrm>
            <a:off x="1112113" y="492370"/>
            <a:ext cx="10102304" cy="584775"/>
          </a:xfrm>
          <a:prstGeom prst="rect">
            <a:avLst/>
          </a:prstGeom>
          <a:noFill/>
        </p:spPr>
        <p:txBody>
          <a:bodyPr wrap="square" rtlCol="0" anchor="ctr">
            <a:spAutoFit/>
          </a:bodyPr>
          <a:lstStyle/>
          <a:p>
            <a:pPr algn="just"/>
            <a:r>
              <a:rPr lang="en-US" sz="3200" b="1" i="0" dirty="0">
                <a:solidFill>
                  <a:srgbClr val="FF0000"/>
                </a:solidFill>
                <a:effectLst/>
                <a:latin typeface="+mn-lt"/>
              </a:rPr>
              <a:t>Working with images in a web page</a:t>
            </a:r>
          </a:p>
        </p:txBody>
      </p:sp>
      <p:sp>
        <p:nvSpPr>
          <p:cNvPr id="8" name="Freeform: Shape 7">
            <a:extLst>
              <a:ext uri="{FF2B5EF4-FFF2-40B4-BE49-F238E27FC236}">
                <a16:creationId xmlns:a16="http://schemas.microsoft.com/office/drawing/2014/main" xmlns="" id="{637BFAD2-9B23-49E5-9442-6B5F0426A5D3}"/>
              </a:ext>
            </a:extLst>
          </p:cNvPr>
          <p:cNvSpPr/>
          <p:nvPr/>
        </p:nvSpPr>
        <p:spPr>
          <a:xfrm rot="18276566" flipH="1">
            <a:off x="7220052" y="2293408"/>
            <a:ext cx="2037854" cy="1126178"/>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bg1"/>
          </a:solidFill>
          <a:ln w="9525" cap="flat">
            <a:noFill/>
            <a:prstDash val="solid"/>
            <a:miter/>
          </a:ln>
        </p:spPr>
        <p:txBody>
          <a:bodyPr rtlCol="0" anchor="ctr"/>
          <a:lstStyle/>
          <a:p>
            <a:endParaRPr lang="en-US"/>
          </a:p>
        </p:txBody>
      </p:sp>
      <p:sp>
        <p:nvSpPr>
          <p:cNvPr id="25" name="TextBox 24">
            <a:extLst>
              <a:ext uri="{FF2B5EF4-FFF2-40B4-BE49-F238E27FC236}">
                <a16:creationId xmlns:a16="http://schemas.microsoft.com/office/drawing/2014/main" xmlns="" id="{51B2C291-F240-4FB2-B677-B42BA4BB1FBF}"/>
              </a:ext>
            </a:extLst>
          </p:cNvPr>
          <p:cNvSpPr txBox="1"/>
          <p:nvPr/>
        </p:nvSpPr>
        <p:spPr>
          <a:xfrm>
            <a:off x="977583" y="1205630"/>
            <a:ext cx="8166417" cy="4524315"/>
          </a:xfrm>
          <a:prstGeom prst="rect">
            <a:avLst/>
          </a:prstGeom>
          <a:noFill/>
        </p:spPr>
        <p:txBody>
          <a:bodyPr wrap="square" rtlCol="0">
            <a:spAutoFit/>
          </a:bodyPr>
          <a:lstStyle/>
          <a:p>
            <a:pPr algn="just"/>
            <a:r>
              <a:rPr lang="en-US" sz="2400" b="1" dirty="0">
                <a:solidFill>
                  <a:srgbClr val="333333"/>
                </a:solidFill>
                <a:effectLst/>
                <a:latin typeface="Segoe UI" panose="020B0502040204020203" pitchFamily="34" charset="0"/>
                <a:ea typeface="Times New Roman" panose="02020603050405020304" pitchFamily="18" charset="0"/>
              </a:rPr>
              <a:t>The HTML &lt;</a:t>
            </a:r>
            <a:r>
              <a:rPr lang="en-US" sz="2400" b="1" dirty="0" err="1">
                <a:solidFill>
                  <a:srgbClr val="333333"/>
                </a:solidFill>
                <a:effectLst/>
                <a:latin typeface="Segoe UI" panose="020B0502040204020203" pitchFamily="34" charset="0"/>
                <a:ea typeface="Times New Roman" panose="02020603050405020304" pitchFamily="18" charset="0"/>
              </a:rPr>
              <a:t>img</a:t>
            </a:r>
            <a:r>
              <a:rPr lang="en-US" sz="2400" b="1" dirty="0">
                <a:solidFill>
                  <a:srgbClr val="333333"/>
                </a:solidFill>
                <a:effectLst/>
                <a:latin typeface="Segoe UI" panose="020B0502040204020203" pitchFamily="34" charset="0"/>
                <a:ea typeface="Times New Roman" panose="02020603050405020304" pitchFamily="18" charset="0"/>
              </a:rPr>
              <a:t>&gt; tag is used to embed an image in a web page.</a:t>
            </a:r>
          </a:p>
          <a:p>
            <a:pPr algn="just"/>
            <a:endParaRPr lang="en-US" sz="2400" b="1" dirty="0">
              <a:solidFill>
                <a:srgbClr val="333333"/>
              </a:solidFill>
              <a:effectLst/>
              <a:latin typeface="Segoe UI" panose="020B0502040204020203" pitchFamily="34" charset="0"/>
              <a:ea typeface="Times New Roman" panose="02020603050405020304" pitchFamily="18" charset="0"/>
            </a:endParaRPr>
          </a:p>
          <a:p>
            <a:pPr algn="just"/>
            <a:r>
              <a:rPr lang="en-US" sz="2400" b="1" dirty="0">
                <a:solidFill>
                  <a:srgbClr val="333333"/>
                </a:solidFill>
                <a:effectLst/>
                <a:latin typeface="Segoe UI" panose="020B0502040204020203" pitchFamily="34" charset="0"/>
                <a:ea typeface="Times New Roman" panose="02020603050405020304" pitchFamily="18" charset="0"/>
              </a:rPr>
              <a:t>Images are not technically inserted into a web page; images are linked to web pages. The &lt;</a:t>
            </a:r>
            <a:r>
              <a:rPr lang="en-US" sz="2400" b="1" dirty="0" err="1">
                <a:solidFill>
                  <a:srgbClr val="333333"/>
                </a:solidFill>
                <a:effectLst/>
                <a:latin typeface="Segoe UI" panose="020B0502040204020203" pitchFamily="34" charset="0"/>
                <a:ea typeface="Times New Roman" panose="02020603050405020304" pitchFamily="18" charset="0"/>
              </a:rPr>
              <a:t>img</a:t>
            </a:r>
            <a:r>
              <a:rPr lang="en-US" sz="2400" b="1" dirty="0">
                <a:solidFill>
                  <a:srgbClr val="333333"/>
                </a:solidFill>
                <a:effectLst/>
                <a:latin typeface="Segoe UI" panose="020B0502040204020203" pitchFamily="34" charset="0"/>
                <a:ea typeface="Times New Roman" panose="02020603050405020304" pitchFamily="18" charset="0"/>
              </a:rPr>
              <a:t>&gt; tag creates a holding space for the referenced image.</a:t>
            </a:r>
          </a:p>
          <a:p>
            <a:pPr algn="just"/>
            <a:endParaRPr lang="en-US" sz="2400" b="1" dirty="0">
              <a:solidFill>
                <a:srgbClr val="333333"/>
              </a:solidFill>
              <a:effectLst/>
              <a:latin typeface="Segoe UI" panose="020B0502040204020203" pitchFamily="34" charset="0"/>
              <a:ea typeface="Times New Roman" panose="02020603050405020304" pitchFamily="18" charset="0"/>
            </a:endParaRPr>
          </a:p>
          <a:p>
            <a:pPr algn="just"/>
            <a:r>
              <a:rPr lang="en-US" sz="2400" b="1" dirty="0">
                <a:solidFill>
                  <a:srgbClr val="333333"/>
                </a:solidFill>
                <a:effectLst/>
                <a:latin typeface="Segoe UI" panose="020B0502040204020203" pitchFamily="34" charset="0"/>
                <a:ea typeface="Times New Roman" panose="02020603050405020304" pitchFamily="18" charset="0"/>
              </a:rPr>
              <a:t>The &lt;</a:t>
            </a:r>
            <a:r>
              <a:rPr lang="en-US" sz="2400" b="1" dirty="0" err="1">
                <a:solidFill>
                  <a:srgbClr val="333333"/>
                </a:solidFill>
                <a:effectLst/>
                <a:latin typeface="Segoe UI" panose="020B0502040204020203" pitchFamily="34" charset="0"/>
                <a:ea typeface="Times New Roman" panose="02020603050405020304" pitchFamily="18" charset="0"/>
              </a:rPr>
              <a:t>img</a:t>
            </a:r>
            <a:r>
              <a:rPr lang="en-US" sz="2400" b="1" dirty="0">
                <a:solidFill>
                  <a:srgbClr val="333333"/>
                </a:solidFill>
                <a:effectLst/>
                <a:latin typeface="Segoe UI" panose="020B0502040204020203" pitchFamily="34" charset="0"/>
                <a:ea typeface="Times New Roman" panose="02020603050405020304" pitchFamily="18" charset="0"/>
              </a:rPr>
              <a:t>&gt; tag is empty, it contains attributes only, and does not have a closing tag.</a:t>
            </a:r>
          </a:p>
          <a:p>
            <a:pPr algn="just"/>
            <a:r>
              <a:rPr lang="en-US" sz="2400" b="1" dirty="0">
                <a:solidFill>
                  <a:srgbClr val="333333"/>
                </a:solidFill>
                <a:effectLst/>
                <a:latin typeface="Segoe UI" panose="020B0502040204020203" pitchFamily="34" charset="0"/>
                <a:ea typeface="Times New Roman" panose="02020603050405020304" pitchFamily="18" charset="0"/>
              </a:rPr>
              <a:t>The &lt;</a:t>
            </a:r>
            <a:r>
              <a:rPr lang="en-US" sz="2400" b="1" dirty="0" err="1">
                <a:solidFill>
                  <a:srgbClr val="333333"/>
                </a:solidFill>
                <a:effectLst/>
                <a:latin typeface="Segoe UI" panose="020B0502040204020203" pitchFamily="34" charset="0"/>
                <a:ea typeface="Times New Roman" panose="02020603050405020304" pitchFamily="18" charset="0"/>
              </a:rPr>
              <a:t>img</a:t>
            </a:r>
            <a:r>
              <a:rPr lang="en-US" sz="2400" b="1" dirty="0">
                <a:solidFill>
                  <a:srgbClr val="333333"/>
                </a:solidFill>
                <a:effectLst/>
                <a:latin typeface="Segoe UI" panose="020B0502040204020203" pitchFamily="34" charset="0"/>
                <a:ea typeface="Times New Roman" panose="02020603050405020304" pitchFamily="18" charset="0"/>
              </a:rPr>
              <a:t>&gt; tag has two required attributes:</a:t>
            </a:r>
          </a:p>
          <a:p>
            <a:pPr algn="just"/>
            <a:r>
              <a:rPr lang="en-US" sz="2400" b="1" dirty="0">
                <a:solidFill>
                  <a:srgbClr val="333333"/>
                </a:solidFill>
                <a:effectLst/>
                <a:latin typeface="Segoe UI" panose="020B0502040204020203" pitchFamily="34" charset="0"/>
                <a:ea typeface="Times New Roman" panose="02020603050405020304" pitchFamily="18" charset="0"/>
              </a:rPr>
              <a:t>•	</a:t>
            </a:r>
            <a:r>
              <a:rPr lang="en-US" sz="2400" b="1" dirty="0" err="1">
                <a:solidFill>
                  <a:srgbClr val="333333"/>
                </a:solidFill>
                <a:effectLst/>
                <a:latin typeface="Segoe UI" panose="020B0502040204020203" pitchFamily="34" charset="0"/>
                <a:ea typeface="Times New Roman" panose="02020603050405020304" pitchFamily="18" charset="0"/>
              </a:rPr>
              <a:t>src</a:t>
            </a:r>
            <a:r>
              <a:rPr lang="en-US" sz="2400" b="1" dirty="0">
                <a:solidFill>
                  <a:srgbClr val="333333"/>
                </a:solidFill>
                <a:effectLst/>
                <a:latin typeface="Segoe UI" panose="020B0502040204020203" pitchFamily="34" charset="0"/>
                <a:ea typeface="Times New Roman" panose="02020603050405020304" pitchFamily="18" charset="0"/>
              </a:rPr>
              <a:t> - Specifies the path to the image</a:t>
            </a:r>
          </a:p>
          <a:p>
            <a:pPr algn="just"/>
            <a:r>
              <a:rPr lang="en-US" sz="2400" b="1" dirty="0">
                <a:solidFill>
                  <a:srgbClr val="333333"/>
                </a:solidFill>
                <a:effectLst/>
                <a:latin typeface="Segoe UI" panose="020B0502040204020203" pitchFamily="34" charset="0"/>
                <a:ea typeface="Times New Roman" panose="02020603050405020304" pitchFamily="18" charset="0"/>
              </a:rPr>
              <a:t>•	alt - Specifies an alternate text for the image</a:t>
            </a:r>
          </a:p>
        </p:txBody>
      </p:sp>
      <p:grpSp>
        <p:nvGrpSpPr>
          <p:cNvPr id="2" name="Group 11">
            <a:extLst>
              <a:ext uri="{FF2B5EF4-FFF2-40B4-BE49-F238E27FC236}">
                <a16:creationId xmlns:a16="http://schemas.microsoft.com/office/drawing/2014/main" xmlns="" id="{235EED64-9A99-4496-A447-E034B60D3719}"/>
              </a:ext>
            </a:extLst>
          </p:cNvPr>
          <p:cNvGrpSpPr/>
          <p:nvPr/>
        </p:nvGrpSpPr>
        <p:grpSpPr>
          <a:xfrm>
            <a:off x="-1" y="0"/>
            <a:ext cx="774551" cy="6858000"/>
            <a:chOff x="705340" y="3177056"/>
            <a:chExt cx="86235" cy="756643"/>
          </a:xfrm>
          <a:solidFill>
            <a:schemeClr val="accent4"/>
          </a:solidFill>
        </p:grpSpPr>
        <p:sp>
          <p:nvSpPr>
            <p:cNvPr id="13" name="Rectangle 12">
              <a:extLst>
                <a:ext uri="{FF2B5EF4-FFF2-40B4-BE49-F238E27FC236}">
                  <a16:creationId xmlns:a16="http://schemas.microsoft.com/office/drawing/2014/main" xmlns="" id="{D7739088-19DF-4033-A5AA-A34C807608EE}"/>
                </a:ext>
              </a:extLst>
            </p:cNvPr>
            <p:cNvSpPr/>
            <p:nvPr/>
          </p:nvSpPr>
          <p:spPr>
            <a:xfrm>
              <a:off x="755575" y="3177699"/>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sp>
          <p:nvSpPr>
            <p:cNvPr id="14" name="Rectangle 13">
              <a:extLst>
                <a:ext uri="{FF2B5EF4-FFF2-40B4-BE49-F238E27FC236}">
                  <a16:creationId xmlns:a16="http://schemas.microsoft.com/office/drawing/2014/main" xmlns="" id="{AA81AC5B-19C8-4746-85A4-12E2ECF68565}"/>
                </a:ext>
              </a:extLst>
            </p:cNvPr>
            <p:cNvSpPr/>
            <p:nvPr/>
          </p:nvSpPr>
          <p:spPr>
            <a:xfrm>
              <a:off x="705340" y="3177056"/>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grpSp>
      <p:pic>
        <p:nvPicPr>
          <p:cNvPr id="10" name="Picture 9"/>
          <p:cNvPicPr>
            <a:picLocks noChangeAspect="1"/>
          </p:cNvPicPr>
          <p:nvPr/>
        </p:nvPicPr>
        <p:blipFill>
          <a:blip r:embed="rId2"/>
          <a:srcRect/>
          <a:stretch/>
        </p:blipFill>
        <p:spPr>
          <a:xfrm>
            <a:off x="9347756" y="2125926"/>
            <a:ext cx="2035178" cy="2206924"/>
          </a:xfrm>
          <a:prstGeom prst="rect">
            <a:avLst/>
          </a:prstGeom>
        </p:spPr>
      </p:pic>
      <p:pic>
        <p:nvPicPr>
          <p:cNvPr id="3" name="Google Shape;54;p1" descr="ffdg.png">
            <a:extLst>
              <a:ext uri="{FF2B5EF4-FFF2-40B4-BE49-F238E27FC236}">
                <a16:creationId xmlns:a16="http://schemas.microsoft.com/office/drawing/2014/main" xmlns="" id="{4A281B8D-CA76-A3BE-A5EE-D3CA4615853C}"/>
              </a:ext>
            </a:extLst>
          </p:cNvPr>
          <p:cNvPicPr preferRelativeResize="0"/>
          <p:nvPr/>
        </p:nvPicPr>
        <p:blipFill rotWithShape="1">
          <a:blip r:embed="rId3">
            <a:alphaModFix/>
          </a:blip>
          <a:srcRect/>
          <a:stretch/>
        </p:blipFill>
        <p:spPr>
          <a:xfrm>
            <a:off x="11416410" y="6078265"/>
            <a:ext cx="784270" cy="750833"/>
          </a:xfrm>
          <a:prstGeom prst="rect">
            <a:avLst/>
          </a:prstGeom>
          <a:noFill/>
          <a:ln>
            <a:noFill/>
          </a:ln>
        </p:spPr>
      </p:pic>
    </p:spTree>
    <p:extLst>
      <p:ext uri="{BB962C8B-B14F-4D97-AF65-F5344CB8AC3E}">
        <p14:creationId xmlns:p14="http://schemas.microsoft.com/office/powerpoint/2010/main" val="2418694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A53317B-7099-4DB2-9B9B-CB6B8052FD23}"/>
              </a:ext>
            </a:extLst>
          </p:cNvPr>
          <p:cNvSpPr txBox="1"/>
          <p:nvPr/>
        </p:nvSpPr>
        <p:spPr>
          <a:xfrm>
            <a:off x="1112113" y="492370"/>
            <a:ext cx="10102304" cy="584775"/>
          </a:xfrm>
          <a:prstGeom prst="rect">
            <a:avLst/>
          </a:prstGeom>
          <a:noFill/>
        </p:spPr>
        <p:txBody>
          <a:bodyPr wrap="square" rtlCol="0" anchor="ctr">
            <a:spAutoFit/>
          </a:bodyPr>
          <a:lstStyle/>
          <a:p>
            <a:pPr algn="just"/>
            <a:r>
              <a:rPr lang="en-US" sz="3200" b="1" i="0" dirty="0">
                <a:solidFill>
                  <a:srgbClr val="FF0000"/>
                </a:solidFill>
                <a:effectLst/>
                <a:latin typeface="+mn-lt"/>
              </a:rPr>
              <a:t>Working with images in a web page</a:t>
            </a:r>
          </a:p>
        </p:txBody>
      </p:sp>
      <p:sp>
        <p:nvSpPr>
          <p:cNvPr id="8" name="Freeform: Shape 7">
            <a:extLst>
              <a:ext uri="{FF2B5EF4-FFF2-40B4-BE49-F238E27FC236}">
                <a16:creationId xmlns:a16="http://schemas.microsoft.com/office/drawing/2014/main" xmlns="" id="{637BFAD2-9B23-49E5-9442-6B5F0426A5D3}"/>
              </a:ext>
            </a:extLst>
          </p:cNvPr>
          <p:cNvSpPr/>
          <p:nvPr/>
        </p:nvSpPr>
        <p:spPr>
          <a:xfrm rot="18276566" flipH="1">
            <a:off x="7220052" y="2293408"/>
            <a:ext cx="2037854" cy="1126178"/>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bg1"/>
          </a:solidFill>
          <a:ln w="9525" cap="flat">
            <a:noFill/>
            <a:prstDash val="solid"/>
            <a:miter/>
          </a:ln>
        </p:spPr>
        <p:txBody>
          <a:bodyPr rtlCol="0" anchor="ctr"/>
          <a:lstStyle/>
          <a:p>
            <a:endParaRPr lang="en-US"/>
          </a:p>
        </p:txBody>
      </p:sp>
      <p:sp>
        <p:nvSpPr>
          <p:cNvPr id="25" name="TextBox 24">
            <a:extLst>
              <a:ext uri="{FF2B5EF4-FFF2-40B4-BE49-F238E27FC236}">
                <a16:creationId xmlns:a16="http://schemas.microsoft.com/office/drawing/2014/main" xmlns="" id="{51B2C291-F240-4FB2-B677-B42BA4BB1FBF}"/>
              </a:ext>
            </a:extLst>
          </p:cNvPr>
          <p:cNvSpPr txBox="1"/>
          <p:nvPr/>
        </p:nvSpPr>
        <p:spPr>
          <a:xfrm>
            <a:off x="977583" y="1205630"/>
            <a:ext cx="8166417" cy="6553654"/>
          </a:xfrm>
          <a:prstGeom prst="rect">
            <a:avLst/>
          </a:prstGeom>
          <a:noFill/>
        </p:spPr>
        <p:txBody>
          <a:bodyPr wrap="square" rtlCol="0">
            <a:spAutoFit/>
          </a:bodyPr>
          <a:lstStyle/>
          <a:p>
            <a:pPr>
              <a:lnSpc>
                <a:spcPct val="107000"/>
              </a:lnSpc>
              <a:spcAft>
                <a:spcPts val="800"/>
              </a:spcAft>
            </a:pPr>
            <a:r>
              <a:rPr lang="en-IN" sz="1800"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&lt;</a:t>
            </a:r>
            <a:r>
              <a:rPr lang="en-IN" sz="1800" dirty="0" err="1">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img</a:t>
            </a:r>
            <a:r>
              <a:rPr lang="en-IN" sz="1800"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 </a:t>
            </a:r>
            <a:r>
              <a:rPr lang="en-IN" sz="1800" dirty="0" err="1">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src</a:t>
            </a:r>
            <a:r>
              <a:rPr lang="en-IN" sz="1800"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="img_chania.jpg"</a:t>
            </a:r>
            <a:r>
              <a:rPr lang="en-IN" sz="1800"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 alt</a:t>
            </a:r>
            <a:r>
              <a:rPr lang="en-IN" sz="1800"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="Flowers in Chania"&gt;</a:t>
            </a:r>
          </a:p>
          <a:p>
            <a:pPr>
              <a:lnSpc>
                <a:spcPct val="107000"/>
              </a:lnSpc>
              <a:spcAft>
                <a:spcPts val="800"/>
              </a:spcAft>
            </a:pPr>
            <a:endParaRPr lang="en-IN" sz="1800" dirty="0">
              <a:solidFill>
                <a:srgbClr val="0000CD"/>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solidFill>
                  <a:schemeClr val="tx1"/>
                </a:solidFill>
                <a:latin typeface="+mn-lt"/>
                <a:ea typeface="Calibri" panose="020F0502020204030204" pitchFamily="34" charset="0"/>
                <a:cs typeface="Times New Roman" panose="02020603050405020304" pitchFamily="18" charset="0"/>
              </a:rPr>
              <a:t>Image Size - Width and Height</a:t>
            </a:r>
          </a:p>
          <a:p>
            <a:pPr>
              <a:lnSpc>
                <a:spcPct val="107000"/>
              </a:lnSpc>
              <a:spcAft>
                <a:spcPts val="800"/>
              </a:spcAft>
            </a:pPr>
            <a:r>
              <a:rPr lang="en-US" sz="1800" b="1" dirty="0">
                <a:solidFill>
                  <a:schemeClr val="tx1"/>
                </a:solidFill>
                <a:latin typeface="+mn-lt"/>
                <a:ea typeface="Calibri" panose="020F0502020204030204" pitchFamily="34" charset="0"/>
                <a:cs typeface="Times New Roman" panose="02020603050405020304" pitchFamily="18" charset="0"/>
              </a:rPr>
              <a:t>You can use the style attribute to specify the width and height of an image.</a:t>
            </a:r>
          </a:p>
          <a:p>
            <a:pPr>
              <a:lnSpc>
                <a:spcPct val="107000"/>
              </a:lnSpc>
              <a:spcAft>
                <a:spcPts val="800"/>
              </a:spcAft>
            </a:pPr>
            <a:endParaRPr lang="en-US" sz="1800" b="1" dirty="0">
              <a:solidFill>
                <a:schemeClr val="tx1"/>
              </a:solidFill>
              <a:latin typeface="+mn-lt"/>
              <a:ea typeface="Calibri" panose="020F0502020204030204" pitchFamily="34" charset="0"/>
              <a:cs typeface="Times New Roman" panose="02020603050405020304" pitchFamily="18" charset="0"/>
            </a:endParaRPr>
          </a:p>
          <a:p>
            <a:pPr>
              <a:lnSpc>
                <a:spcPct val="107000"/>
              </a:lnSpc>
              <a:spcAft>
                <a:spcPts val="800"/>
              </a:spcAft>
            </a:pPr>
            <a:r>
              <a:rPr lang="en-US" sz="1800" b="1" dirty="0">
                <a:solidFill>
                  <a:schemeClr val="tx1"/>
                </a:solidFill>
                <a:latin typeface="+mn-lt"/>
                <a:ea typeface="Calibri" panose="020F0502020204030204" pitchFamily="34" charset="0"/>
                <a:cs typeface="Times New Roman" panose="02020603050405020304" pitchFamily="18" charset="0"/>
              </a:rPr>
              <a:t>Example</a:t>
            </a:r>
          </a:p>
          <a:p>
            <a:pPr>
              <a:lnSpc>
                <a:spcPct val="107000"/>
              </a:lnSpc>
              <a:spcAft>
                <a:spcPts val="800"/>
              </a:spcAft>
            </a:pPr>
            <a:r>
              <a:rPr lang="en-US" sz="1800" b="1" dirty="0">
                <a:solidFill>
                  <a:schemeClr val="tx1"/>
                </a:solidFill>
                <a:latin typeface="+mn-lt"/>
                <a:ea typeface="Calibri" panose="020F0502020204030204" pitchFamily="34" charset="0"/>
                <a:cs typeface="Times New Roman" panose="02020603050405020304" pitchFamily="18" charset="0"/>
              </a:rPr>
              <a:t>&lt;</a:t>
            </a:r>
            <a:r>
              <a:rPr lang="en-US" sz="1800" b="1" dirty="0" err="1">
                <a:solidFill>
                  <a:schemeClr val="tx1"/>
                </a:solidFill>
                <a:latin typeface="+mn-lt"/>
                <a:ea typeface="Calibri" panose="020F0502020204030204" pitchFamily="34" charset="0"/>
                <a:cs typeface="Times New Roman" panose="02020603050405020304" pitchFamily="18" charset="0"/>
              </a:rPr>
              <a:t>img</a:t>
            </a:r>
            <a:r>
              <a:rPr lang="en-US" sz="1800" b="1" dirty="0">
                <a:solidFill>
                  <a:schemeClr val="tx1"/>
                </a:solidFill>
                <a:latin typeface="+mn-lt"/>
                <a:ea typeface="Calibri" panose="020F0502020204030204" pitchFamily="34" charset="0"/>
                <a:cs typeface="Times New Roman" panose="02020603050405020304" pitchFamily="18" charset="0"/>
              </a:rPr>
              <a:t> </a:t>
            </a:r>
            <a:r>
              <a:rPr lang="en-US" sz="1800" b="1" dirty="0" err="1">
                <a:solidFill>
                  <a:schemeClr val="tx1"/>
                </a:solidFill>
                <a:latin typeface="+mn-lt"/>
                <a:ea typeface="Calibri" panose="020F0502020204030204" pitchFamily="34" charset="0"/>
                <a:cs typeface="Times New Roman" panose="02020603050405020304" pitchFamily="18" charset="0"/>
              </a:rPr>
              <a:t>src</a:t>
            </a:r>
            <a:r>
              <a:rPr lang="en-US" sz="1800" b="1" dirty="0">
                <a:solidFill>
                  <a:schemeClr val="tx1"/>
                </a:solidFill>
                <a:latin typeface="+mn-lt"/>
                <a:ea typeface="Calibri" panose="020F0502020204030204" pitchFamily="34" charset="0"/>
                <a:cs typeface="Times New Roman" panose="02020603050405020304" pitchFamily="18" charset="0"/>
              </a:rPr>
              <a:t>="img_girl.jpg" alt="Girl in a jacket" style="width:500px;height:600px;"&gt;</a:t>
            </a:r>
          </a:p>
          <a:p>
            <a:pPr>
              <a:lnSpc>
                <a:spcPct val="107000"/>
              </a:lnSpc>
              <a:spcAft>
                <a:spcPts val="800"/>
              </a:spcAft>
            </a:pPr>
            <a:r>
              <a:rPr lang="en-US" sz="1800" b="1" dirty="0">
                <a:solidFill>
                  <a:schemeClr val="tx1"/>
                </a:solidFill>
                <a:latin typeface="+mn-lt"/>
                <a:ea typeface="Calibri" panose="020F0502020204030204" pitchFamily="34" charset="0"/>
                <a:cs typeface="Times New Roman" panose="02020603050405020304" pitchFamily="18" charset="0"/>
              </a:rPr>
              <a:t>&lt;</a:t>
            </a:r>
            <a:r>
              <a:rPr lang="en-US" sz="1800" b="1" dirty="0" err="1">
                <a:solidFill>
                  <a:schemeClr val="tx1"/>
                </a:solidFill>
                <a:latin typeface="+mn-lt"/>
                <a:ea typeface="Calibri" panose="020F0502020204030204" pitchFamily="34" charset="0"/>
                <a:cs typeface="Times New Roman" panose="02020603050405020304" pitchFamily="18" charset="0"/>
              </a:rPr>
              <a:t>img</a:t>
            </a:r>
            <a:r>
              <a:rPr lang="en-US" sz="1800" b="1" dirty="0">
                <a:solidFill>
                  <a:schemeClr val="tx1"/>
                </a:solidFill>
                <a:latin typeface="+mn-lt"/>
                <a:ea typeface="Calibri" panose="020F0502020204030204" pitchFamily="34" charset="0"/>
                <a:cs typeface="Times New Roman" panose="02020603050405020304" pitchFamily="18" charset="0"/>
              </a:rPr>
              <a:t> </a:t>
            </a:r>
            <a:r>
              <a:rPr lang="en-US" sz="1800" b="1" dirty="0" err="1">
                <a:solidFill>
                  <a:schemeClr val="tx1"/>
                </a:solidFill>
                <a:latin typeface="+mn-lt"/>
                <a:ea typeface="Calibri" panose="020F0502020204030204" pitchFamily="34" charset="0"/>
                <a:cs typeface="Times New Roman" panose="02020603050405020304" pitchFamily="18" charset="0"/>
              </a:rPr>
              <a:t>src</a:t>
            </a:r>
            <a:r>
              <a:rPr lang="en-US" sz="1800" b="1" dirty="0">
                <a:solidFill>
                  <a:schemeClr val="tx1"/>
                </a:solidFill>
                <a:latin typeface="+mn-lt"/>
                <a:ea typeface="Calibri" panose="020F0502020204030204" pitchFamily="34" charset="0"/>
                <a:cs typeface="Times New Roman" panose="02020603050405020304" pitchFamily="18" charset="0"/>
              </a:rPr>
              <a:t>="img_girl.jpg" alt="Girl in a jacket" width="500" height="600"&gt;</a:t>
            </a:r>
          </a:p>
          <a:p>
            <a:pPr>
              <a:lnSpc>
                <a:spcPct val="107000"/>
              </a:lnSpc>
              <a:spcAft>
                <a:spcPts val="800"/>
              </a:spcAft>
            </a:pPr>
            <a:r>
              <a:rPr lang="en-US" sz="1800" b="1" dirty="0">
                <a:solidFill>
                  <a:schemeClr val="tx1"/>
                </a:solidFill>
                <a:latin typeface="+mn-lt"/>
                <a:ea typeface="Calibri" panose="020F0502020204030204" pitchFamily="34" charset="0"/>
                <a:cs typeface="Times New Roman" panose="02020603050405020304" pitchFamily="18" charset="0"/>
              </a:rPr>
              <a:t>The width, height, and style attributes are all valid in HTML.</a:t>
            </a:r>
          </a:p>
          <a:p>
            <a:pPr>
              <a:lnSpc>
                <a:spcPct val="107000"/>
              </a:lnSpc>
              <a:spcAft>
                <a:spcPts val="800"/>
              </a:spcAft>
            </a:pPr>
            <a:endParaRPr lang="en-IN" sz="1800" dirty="0">
              <a:solidFill>
                <a:srgbClr val="0000CD"/>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solidFill>
                <a:srgbClr val="0000CD"/>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solidFill>
                <a:srgbClr val="0000CD"/>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2" name="Group 11">
            <a:extLst>
              <a:ext uri="{FF2B5EF4-FFF2-40B4-BE49-F238E27FC236}">
                <a16:creationId xmlns:a16="http://schemas.microsoft.com/office/drawing/2014/main" xmlns="" id="{235EED64-9A99-4496-A447-E034B60D3719}"/>
              </a:ext>
            </a:extLst>
          </p:cNvPr>
          <p:cNvGrpSpPr/>
          <p:nvPr/>
        </p:nvGrpSpPr>
        <p:grpSpPr>
          <a:xfrm>
            <a:off x="-1" y="0"/>
            <a:ext cx="774551" cy="6858000"/>
            <a:chOff x="705340" y="3177056"/>
            <a:chExt cx="86235" cy="756643"/>
          </a:xfrm>
          <a:solidFill>
            <a:schemeClr val="accent4"/>
          </a:solidFill>
        </p:grpSpPr>
        <p:sp>
          <p:nvSpPr>
            <p:cNvPr id="13" name="Rectangle 12">
              <a:extLst>
                <a:ext uri="{FF2B5EF4-FFF2-40B4-BE49-F238E27FC236}">
                  <a16:creationId xmlns:a16="http://schemas.microsoft.com/office/drawing/2014/main" xmlns="" id="{D7739088-19DF-4033-A5AA-A34C807608EE}"/>
                </a:ext>
              </a:extLst>
            </p:cNvPr>
            <p:cNvSpPr/>
            <p:nvPr/>
          </p:nvSpPr>
          <p:spPr>
            <a:xfrm>
              <a:off x="755575" y="3177699"/>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sp>
          <p:nvSpPr>
            <p:cNvPr id="14" name="Rectangle 13">
              <a:extLst>
                <a:ext uri="{FF2B5EF4-FFF2-40B4-BE49-F238E27FC236}">
                  <a16:creationId xmlns:a16="http://schemas.microsoft.com/office/drawing/2014/main" xmlns="" id="{AA81AC5B-19C8-4746-85A4-12E2ECF68565}"/>
                </a:ext>
              </a:extLst>
            </p:cNvPr>
            <p:cNvSpPr/>
            <p:nvPr/>
          </p:nvSpPr>
          <p:spPr>
            <a:xfrm>
              <a:off x="705340" y="3177056"/>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grpSp>
      <p:pic>
        <p:nvPicPr>
          <p:cNvPr id="10" name="Picture 9"/>
          <p:cNvPicPr>
            <a:picLocks noChangeAspect="1"/>
          </p:cNvPicPr>
          <p:nvPr/>
        </p:nvPicPr>
        <p:blipFill>
          <a:blip r:embed="rId2"/>
          <a:srcRect/>
          <a:stretch/>
        </p:blipFill>
        <p:spPr>
          <a:xfrm>
            <a:off x="9347756" y="2125926"/>
            <a:ext cx="2035178" cy="2206924"/>
          </a:xfrm>
          <a:prstGeom prst="rect">
            <a:avLst/>
          </a:prstGeom>
        </p:spPr>
      </p:pic>
      <p:pic>
        <p:nvPicPr>
          <p:cNvPr id="3" name="Google Shape;54;p1" descr="ffdg.png">
            <a:extLst>
              <a:ext uri="{FF2B5EF4-FFF2-40B4-BE49-F238E27FC236}">
                <a16:creationId xmlns:a16="http://schemas.microsoft.com/office/drawing/2014/main" xmlns="" id="{4A281B8D-CA76-A3BE-A5EE-D3CA4615853C}"/>
              </a:ext>
            </a:extLst>
          </p:cNvPr>
          <p:cNvPicPr preferRelativeResize="0"/>
          <p:nvPr/>
        </p:nvPicPr>
        <p:blipFill rotWithShape="1">
          <a:blip r:embed="rId3">
            <a:alphaModFix/>
          </a:blip>
          <a:srcRect/>
          <a:stretch/>
        </p:blipFill>
        <p:spPr>
          <a:xfrm>
            <a:off x="11416410" y="6078265"/>
            <a:ext cx="784270" cy="750833"/>
          </a:xfrm>
          <a:prstGeom prst="rect">
            <a:avLst/>
          </a:prstGeom>
          <a:noFill/>
          <a:ln>
            <a:noFill/>
          </a:ln>
        </p:spPr>
      </p:pic>
    </p:spTree>
    <p:extLst>
      <p:ext uri="{BB962C8B-B14F-4D97-AF65-F5344CB8AC3E}">
        <p14:creationId xmlns:p14="http://schemas.microsoft.com/office/powerpoint/2010/main" val="21860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A53317B-7099-4DB2-9B9B-CB6B8052FD23}"/>
              </a:ext>
            </a:extLst>
          </p:cNvPr>
          <p:cNvSpPr txBox="1"/>
          <p:nvPr/>
        </p:nvSpPr>
        <p:spPr>
          <a:xfrm>
            <a:off x="1112113" y="492370"/>
            <a:ext cx="10102304" cy="584775"/>
          </a:xfrm>
          <a:prstGeom prst="rect">
            <a:avLst/>
          </a:prstGeom>
          <a:noFill/>
        </p:spPr>
        <p:txBody>
          <a:bodyPr wrap="square" rtlCol="0" anchor="ctr">
            <a:spAutoFit/>
          </a:bodyPr>
          <a:lstStyle/>
          <a:p>
            <a:pPr algn="just"/>
            <a:r>
              <a:rPr lang="en-US" sz="3200" b="1" i="0" dirty="0">
                <a:solidFill>
                  <a:srgbClr val="FF0000"/>
                </a:solidFill>
                <a:effectLst/>
                <a:latin typeface="+mn-lt"/>
              </a:rPr>
              <a:t>Working with images in a web page</a:t>
            </a:r>
          </a:p>
        </p:txBody>
      </p:sp>
      <p:sp>
        <p:nvSpPr>
          <p:cNvPr id="8" name="Freeform: Shape 7">
            <a:extLst>
              <a:ext uri="{FF2B5EF4-FFF2-40B4-BE49-F238E27FC236}">
                <a16:creationId xmlns:a16="http://schemas.microsoft.com/office/drawing/2014/main" xmlns="" id="{637BFAD2-9B23-49E5-9442-6B5F0426A5D3}"/>
              </a:ext>
            </a:extLst>
          </p:cNvPr>
          <p:cNvSpPr/>
          <p:nvPr/>
        </p:nvSpPr>
        <p:spPr>
          <a:xfrm rot="18276566" flipH="1">
            <a:off x="7220052" y="2293408"/>
            <a:ext cx="2037854" cy="1126178"/>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bg1"/>
          </a:solidFill>
          <a:ln w="9525" cap="flat">
            <a:noFill/>
            <a:prstDash val="solid"/>
            <a:miter/>
          </a:ln>
        </p:spPr>
        <p:txBody>
          <a:bodyPr rtlCol="0" anchor="ctr"/>
          <a:lstStyle/>
          <a:p>
            <a:endParaRPr lang="en-US"/>
          </a:p>
        </p:txBody>
      </p:sp>
      <p:sp>
        <p:nvSpPr>
          <p:cNvPr id="25" name="TextBox 24">
            <a:extLst>
              <a:ext uri="{FF2B5EF4-FFF2-40B4-BE49-F238E27FC236}">
                <a16:creationId xmlns:a16="http://schemas.microsoft.com/office/drawing/2014/main" xmlns="" id="{51B2C291-F240-4FB2-B677-B42BA4BB1FBF}"/>
              </a:ext>
            </a:extLst>
          </p:cNvPr>
          <p:cNvSpPr txBox="1"/>
          <p:nvPr/>
        </p:nvSpPr>
        <p:spPr>
          <a:xfrm>
            <a:off x="977583" y="1205630"/>
            <a:ext cx="8166417" cy="7910051"/>
          </a:xfrm>
          <a:prstGeom prst="rect">
            <a:avLst/>
          </a:prstGeom>
          <a:noFill/>
        </p:spPr>
        <p:txBody>
          <a:bodyPr wrap="square" rtlCol="0">
            <a:spAutoFit/>
          </a:bodyPr>
          <a:lstStyle/>
          <a:p>
            <a:pPr>
              <a:lnSpc>
                <a:spcPct val="107000"/>
              </a:lnSpc>
              <a:spcAft>
                <a:spcPts val="800"/>
              </a:spcAft>
            </a:pPr>
            <a:r>
              <a:rPr lang="en-US" sz="1800" b="1" dirty="0">
                <a:solidFill>
                  <a:schemeClr val="tx1"/>
                </a:solidFill>
                <a:effectLst/>
                <a:latin typeface="+mn-lt"/>
                <a:ea typeface="Calibri" panose="020F0502020204030204" pitchFamily="34" charset="0"/>
                <a:cs typeface="Times New Roman" panose="02020603050405020304" pitchFamily="18" charset="0"/>
              </a:rPr>
              <a:t>However, we suggest using the style attribute. It prevents styles sheets from changing the size of images:</a:t>
            </a:r>
          </a:p>
          <a:p>
            <a:pPr>
              <a:lnSpc>
                <a:spcPct val="107000"/>
              </a:lnSpc>
              <a:spcAft>
                <a:spcPts val="800"/>
              </a:spcAft>
            </a:pPr>
            <a:r>
              <a:rPr lang="en-IN"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r>
            <a:br>
              <a:rPr lang="en-IN"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en-IN" sz="1800" b="1"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&lt;</a:t>
            </a:r>
            <a:r>
              <a:rPr lang="en-IN" sz="1800" b="1" dirty="0">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html</a:t>
            </a:r>
            <a:r>
              <a:rPr lang="en-IN" sz="1800" b="1"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&gt;</a:t>
            </a:r>
            <a:r>
              <a:rPr lang="en-IN" sz="1800" b="1"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r>
            <a:br>
              <a:rPr lang="en-IN" sz="1800" b="1"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en-IN" sz="1800" b="1"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&lt;</a:t>
            </a:r>
            <a:r>
              <a:rPr lang="en-IN" sz="1800" b="1" dirty="0">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head</a:t>
            </a:r>
            <a:r>
              <a:rPr lang="en-IN" sz="1800" b="1"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&gt;</a:t>
            </a:r>
            <a:r>
              <a:rPr lang="en-IN" sz="1800" b="1"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r>
            <a:br>
              <a:rPr lang="en-IN" sz="1800" b="1"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en-IN" sz="1800" b="1"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&lt;</a:t>
            </a:r>
            <a:r>
              <a:rPr lang="en-IN" sz="1800" b="1" dirty="0">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style</a:t>
            </a:r>
            <a:r>
              <a:rPr lang="en-IN" sz="1800" b="1"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&gt;</a:t>
            </a:r>
            <a:r>
              <a:rPr lang="en-IN" sz="1800" b="1" dirty="0">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
            </a:r>
            <a:br>
              <a:rPr lang="en-IN" sz="1800" b="1" dirty="0">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br>
            <a:r>
              <a:rPr lang="en-IN" sz="1800" b="1" dirty="0" err="1">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img</a:t>
            </a:r>
            <a:r>
              <a:rPr lang="en-IN" sz="1800" b="1" dirty="0">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 </a:t>
            </a:r>
            <a:r>
              <a:rPr lang="en-IN" sz="1800" b="1"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IN" sz="1800" b="1"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
            </a:r>
            <a:br>
              <a:rPr lang="en-IN" sz="1800" b="1"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br>
            <a:r>
              <a:rPr lang="en-IN" sz="1800" b="1"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  width</a:t>
            </a:r>
            <a:r>
              <a:rPr lang="en-IN" sz="1800" b="1"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IN" sz="1800" b="1"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 100%</a:t>
            </a:r>
            <a:r>
              <a:rPr lang="en-IN" sz="1800" b="1"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IN" sz="1800" b="1"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
            </a:r>
            <a:br>
              <a:rPr lang="en-IN" sz="1800" b="1"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br>
            <a:r>
              <a:rPr lang="en-IN" sz="1800" b="1"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IN" sz="1800" b="1" dirty="0">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
            </a:r>
            <a:br>
              <a:rPr lang="en-IN" sz="1800" b="1" dirty="0">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br>
            <a:r>
              <a:rPr lang="en-IN" sz="1800" b="1"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&lt;</a:t>
            </a:r>
            <a:r>
              <a:rPr lang="en-IN" sz="1800" b="1" dirty="0">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/style</a:t>
            </a:r>
            <a:r>
              <a:rPr lang="en-IN" sz="1800" b="1"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&gt;</a:t>
            </a:r>
            <a:r>
              <a:rPr lang="en-IN" sz="1800" b="1"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r>
            <a:br>
              <a:rPr lang="en-IN" sz="1800" b="1"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en-IN" sz="1800" b="1"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&lt;</a:t>
            </a:r>
            <a:r>
              <a:rPr lang="en-IN" sz="1800" b="1" dirty="0">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/head</a:t>
            </a:r>
            <a:r>
              <a:rPr lang="en-IN" sz="1800" b="1"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&gt;</a:t>
            </a:r>
            <a:r>
              <a:rPr lang="en-IN" sz="1800" b="1"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r>
            <a:br>
              <a:rPr lang="en-IN" sz="1800" b="1"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en-IN" sz="1800" b="1"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&lt;</a:t>
            </a:r>
            <a:r>
              <a:rPr lang="en-IN" sz="1800" b="1" dirty="0">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body</a:t>
            </a:r>
            <a:r>
              <a:rPr lang="en-IN" sz="1800" b="1"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&gt;</a:t>
            </a:r>
            <a:r>
              <a:rPr lang="en-IN" sz="1800" b="1"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r>
            <a:br>
              <a:rPr lang="en-IN" sz="1800" b="1"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en-IN" sz="1800" b="1"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&lt;</a:t>
            </a:r>
            <a:r>
              <a:rPr lang="en-IN" sz="1800" b="1" dirty="0" err="1">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img</a:t>
            </a:r>
            <a:r>
              <a:rPr lang="en-IN" sz="1800" b="1"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 </a:t>
            </a:r>
            <a:r>
              <a:rPr lang="en-IN" sz="1800" b="1" dirty="0" err="1">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src</a:t>
            </a:r>
            <a:r>
              <a:rPr lang="en-IN" sz="1800" b="1"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="html5.gif"</a:t>
            </a:r>
            <a:r>
              <a:rPr lang="en-IN" sz="1800" b="1"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 alt</a:t>
            </a:r>
            <a:r>
              <a:rPr lang="en-IN" sz="1800" b="1"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="HTML5 Icon"</a:t>
            </a:r>
            <a:r>
              <a:rPr lang="en-IN" sz="1800" b="1"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 width</a:t>
            </a:r>
            <a:r>
              <a:rPr lang="en-IN" sz="1800" b="1"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="128"</a:t>
            </a:r>
            <a:r>
              <a:rPr lang="en-IN" sz="1800" b="1"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 height</a:t>
            </a:r>
            <a:r>
              <a:rPr lang="en-IN" sz="1800" b="1"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="128"&gt;</a:t>
            </a:r>
            <a:r>
              <a:rPr lang="en-IN" sz="1800" b="1"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r>
            <a:br>
              <a:rPr lang="en-IN" sz="1800" b="1"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en-IN" sz="1800" b="1"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&lt;</a:t>
            </a:r>
            <a:r>
              <a:rPr lang="en-IN" sz="1800" b="1" dirty="0" err="1">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img</a:t>
            </a:r>
            <a:r>
              <a:rPr lang="en-IN" sz="1800" b="1"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 </a:t>
            </a:r>
            <a:r>
              <a:rPr lang="en-IN" sz="1800" b="1" dirty="0" err="1">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src</a:t>
            </a:r>
            <a:r>
              <a:rPr lang="en-IN" sz="1800" b="1"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="html5.gif"</a:t>
            </a:r>
            <a:r>
              <a:rPr lang="en-IN" sz="1800" b="1"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 alt</a:t>
            </a:r>
            <a:r>
              <a:rPr lang="en-IN" sz="1800" b="1"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="HTML5 Icon"</a:t>
            </a:r>
            <a:r>
              <a:rPr lang="en-IN" sz="1800" b="1"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 style</a:t>
            </a:r>
            <a:r>
              <a:rPr lang="en-IN" sz="1800" b="1"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="width:128px;height:128px;"&gt;</a:t>
            </a:r>
            <a:r>
              <a:rPr lang="en-IN" sz="1800" b="1"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r>
            <a:br>
              <a:rPr lang="en-IN" sz="1800" b="1"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en-IN" sz="1800" b="1"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&lt;</a:t>
            </a:r>
            <a:r>
              <a:rPr lang="en-IN" sz="1800" b="1" dirty="0">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/body</a:t>
            </a:r>
            <a:r>
              <a:rPr lang="en-IN" sz="1800" b="1"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&gt;</a:t>
            </a:r>
            <a:r>
              <a:rPr lang="en-IN" sz="1800" b="1"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r>
            <a:br>
              <a:rPr lang="en-IN" sz="1800" b="1"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en-IN" sz="1800" b="1"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&lt;</a:t>
            </a:r>
            <a:r>
              <a:rPr lang="en-IN" sz="1800" b="1" dirty="0">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/html</a:t>
            </a:r>
            <a:r>
              <a:rPr lang="en-IN" sz="1800" b="1"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&gt;</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b="1" dirty="0">
              <a:solidFill>
                <a:schemeClr val="tx1"/>
              </a:solidFill>
              <a:effectLst/>
              <a:latin typeface="+mn-lt"/>
              <a:ea typeface="Calibri" panose="020F0502020204030204" pitchFamily="34" charset="0"/>
              <a:cs typeface="Times New Roman" panose="02020603050405020304" pitchFamily="18" charset="0"/>
            </a:endParaRPr>
          </a:p>
          <a:p>
            <a:pPr>
              <a:lnSpc>
                <a:spcPct val="107000"/>
              </a:lnSpc>
              <a:spcAft>
                <a:spcPts val="800"/>
              </a:spcAft>
            </a:pPr>
            <a:endParaRPr lang="en-IN" sz="1800"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solidFill>
                <a:srgbClr val="0000CD"/>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solidFill>
                <a:srgbClr val="0000CD"/>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2" name="Group 11">
            <a:extLst>
              <a:ext uri="{FF2B5EF4-FFF2-40B4-BE49-F238E27FC236}">
                <a16:creationId xmlns:a16="http://schemas.microsoft.com/office/drawing/2014/main" xmlns="" id="{235EED64-9A99-4496-A447-E034B60D3719}"/>
              </a:ext>
            </a:extLst>
          </p:cNvPr>
          <p:cNvGrpSpPr/>
          <p:nvPr/>
        </p:nvGrpSpPr>
        <p:grpSpPr>
          <a:xfrm>
            <a:off x="-1" y="0"/>
            <a:ext cx="774551" cy="6858000"/>
            <a:chOff x="705340" y="3177056"/>
            <a:chExt cx="86235" cy="756643"/>
          </a:xfrm>
          <a:solidFill>
            <a:schemeClr val="accent4"/>
          </a:solidFill>
        </p:grpSpPr>
        <p:sp>
          <p:nvSpPr>
            <p:cNvPr id="13" name="Rectangle 12">
              <a:extLst>
                <a:ext uri="{FF2B5EF4-FFF2-40B4-BE49-F238E27FC236}">
                  <a16:creationId xmlns:a16="http://schemas.microsoft.com/office/drawing/2014/main" xmlns="" id="{D7739088-19DF-4033-A5AA-A34C807608EE}"/>
                </a:ext>
              </a:extLst>
            </p:cNvPr>
            <p:cNvSpPr/>
            <p:nvPr/>
          </p:nvSpPr>
          <p:spPr>
            <a:xfrm>
              <a:off x="755575" y="3177699"/>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sp>
          <p:nvSpPr>
            <p:cNvPr id="14" name="Rectangle 13">
              <a:extLst>
                <a:ext uri="{FF2B5EF4-FFF2-40B4-BE49-F238E27FC236}">
                  <a16:creationId xmlns:a16="http://schemas.microsoft.com/office/drawing/2014/main" xmlns="" id="{AA81AC5B-19C8-4746-85A4-12E2ECF68565}"/>
                </a:ext>
              </a:extLst>
            </p:cNvPr>
            <p:cNvSpPr/>
            <p:nvPr/>
          </p:nvSpPr>
          <p:spPr>
            <a:xfrm>
              <a:off x="705340" y="3177056"/>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grpSp>
      <p:pic>
        <p:nvPicPr>
          <p:cNvPr id="10" name="Picture 9"/>
          <p:cNvPicPr>
            <a:picLocks noChangeAspect="1"/>
          </p:cNvPicPr>
          <p:nvPr/>
        </p:nvPicPr>
        <p:blipFill>
          <a:blip r:embed="rId2"/>
          <a:srcRect/>
          <a:stretch/>
        </p:blipFill>
        <p:spPr>
          <a:xfrm>
            <a:off x="9347756" y="2125926"/>
            <a:ext cx="2035178" cy="2206924"/>
          </a:xfrm>
          <a:prstGeom prst="rect">
            <a:avLst/>
          </a:prstGeom>
        </p:spPr>
      </p:pic>
      <p:pic>
        <p:nvPicPr>
          <p:cNvPr id="3" name="Google Shape;54;p1" descr="ffdg.png">
            <a:extLst>
              <a:ext uri="{FF2B5EF4-FFF2-40B4-BE49-F238E27FC236}">
                <a16:creationId xmlns:a16="http://schemas.microsoft.com/office/drawing/2014/main" xmlns="" id="{4A281B8D-CA76-A3BE-A5EE-D3CA4615853C}"/>
              </a:ext>
            </a:extLst>
          </p:cNvPr>
          <p:cNvPicPr preferRelativeResize="0"/>
          <p:nvPr/>
        </p:nvPicPr>
        <p:blipFill rotWithShape="1">
          <a:blip r:embed="rId3">
            <a:alphaModFix/>
          </a:blip>
          <a:srcRect/>
          <a:stretch/>
        </p:blipFill>
        <p:spPr>
          <a:xfrm>
            <a:off x="11416410" y="6078265"/>
            <a:ext cx="784270" cy="750833"/>
          </a:xfrm>
          <a:prstGeom prst="rect">
            <a:avLst/>
          </a:prstGeom>
          <a:noFill/>
          <a:ln>
            <a:noFill/>
          </a:ln>
        </p:spPr>
      </p:pic>
    </p:spTree>
    <p:extLst>
      <p:ext uri="{BB962C8B-B14F-4D97-AF65-F5344CB8AC3E}">
        <p14:creationId xmlns:p14="http://schemas.microsoft.com/office/powerpoint/2010/main" val="2434089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A53317B-7099-4DB2-9B9B-CB6B8052FD23}"/>
              </a:ext>
            </a:extLst>
          </p:cNvPr>
          <p:cNvSpPr txBox="1"/>
          <p:nvPr/>
        </p:nvSpPr>
        <p:spPr>
          <a:xfrm>
            <a:off x="1112113" y="492370"/>
            <a:ext cx="10102304" cy="584775"/>
          </a:xfrm>
          <a:prstGeom prst="rect">
            <a:avLst/>
          </a:prstGeom>
          <a:noFill/>
        </p:spPr>
        <p:txBody>
          <a:bodyPr wrap="square" rtlCol="0" anchor="ctr">
            <a:spAutoFit/>
          </a:bodyPr>
          <a:lstStyle/>
          <a:p>
            <a:pPr algn="just"/>
            <a:r>
              <a:rPr lang="en-US" sz="3200" b="1" i="0" dirty="0">
                <a:solidFill>
                  <a:srgbClr val="FF0000"/>
                </a:solidFill>
                <a:effectLst/>
                <a:latin typeface="+mn-lt"/>
              </a:rPr>
              <a:t>Questions</a:t>
            </a:r>
          </a:p>
        </p:txBody>
      </p:sp>
      <p:sp>
        <p:nvSpPr>
          <p:cNvPr id="8" name="Freeform: Shape 7">
            <a:extLst>
              <a:ext uri="{FF2B5EF4-FFF2-40B4-BE49-F238E27FC236}">
                <a16:creationId xmlns:a16="http://schemas.microsoft.com/office/drawing/2014/main" xmlns="" id="{637BFAD2-9B23-49E5-9442-6B5F0426A5D3}"/>
              </a:ext>
            </a:extLst>
          </p:cNvPr>
          <p:cNvSpPr/>
          <p:nvPr/>
        </p:nvSpPr>
        <p:spPr>
          <a:xfrm rot="18276566" flipH="1">
            <a:off x="7220052" y="2293408"/>
            <a:ext cx="2037854" cy="1126178"/>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bg1"/>
          </a:solidFill>
          <a:ln w="9525" cap="flat">
            <a:noFill/>
            <a:prstDash val="solid"/>
            <a:miter/>
          </a:ln>
        </p:spPr>
        <p:txBody>
          <a:bodyPr rtlCol="0" anchor="ctr"/>
          <a:lstStyle/>
          <a:p>
            <a:endParaRPr lang="en-US"/>
          </a:p>
        </p:txBody>
      </p:sp>
      <p:sp>
        <p:nvSpPr>
          <p:cNvPr id="25" name="TextBox 24">
            <a:extLst>
              <a:ext uri="{FF2B5EF4-FFF2-40B4-BE49-F238E27FC236}">
                <a16:creationId xmlns:a16="http://schemas.microsoft.com/office/drawing/2014/main" xmlns="" id="{51B2C291-F240-4FB2-B677-B42BA4BB1FBF}"/>
              </a:ext>
            </a:extLst>
          </p:cNvPr>
          <p:cNvSpPr txBox="1"/>
          <p:nvPr/>
        </p:nvSpPr>
        <p:spPr>
          <a:xfrm>
            <a:off x="977583" y="1205630"/>
            <a:ext cx="8166417" cy="7299755"/>
          </a:xfrm>
          <a:prstGeom prst="rect">
            <a:avLst/>
          </a:prstGeom>
          <a:noFill/>
        </p:spPr>
        <p:txBody>
          <a:bodyPr wrap="square" rtlCol="0">
            <a:spAutoFit/>
          </a:bodyPr>
          <a:lstStyle/>
          <a:p>
            <a:pPr>
              <a:lnSpc>
                <a:spcPct val="107000"/>
              </a:lnSpc>
              <a:spcAft>
                <a:spcPts val="800"/>
              </a:spcAft>
            </a:pPr>
            <a:r>
              <a:rPr lang="en-US" sz="2800" b="1" dirty="0">
                <a:solidFill>
                  <a:schemeClr val="tx1"/>
                </a:solidFill>
                <a:effectLst/>
                <a:latin typeface="+mn-lt"/>
                <a:ea typeface="Calibri" panose="020F0502020204030204" pitchFamily="34" charset="0"/>
                <a:cs typeface="Times New Roman" panose="02020603050405020304" pitchFamily="18" charset="0"/>
              </a:rPr>
              <a:t>How to create a hyperlink in HTML?</a:t>
            </a:r>
          </a:p>
          <a:p>
            <a:pPr>
              <a:lnSpc>
                <a:spcPct val="107000"/>
              </a:lnSpc>
              <a:spcAft>
                <a:spcPts val="800"/>
              </a:spcAft>
            </a:pPr>
            <a:r>
              <a:rPr lang="en-US" sz="2800" b="1" dirty="0">
                <a:solidFill>
                  <a:schemeClr val="tx1"/>
                </a:solidFill>
                <a:effectLst/>
                <a:latin typeface="+mn-lt"/>
                <a:ea typeface="Calibri" panose="020F0502020204030204" pitchFamily="34" charset="0"/>
                <a:cs typeface="Times New Roman" panose="02020603050405020304" pitchFamily="18" charset="0"/>
              </a:rPr>
              <a:t>How to make a picture of a background image of a web page?</a:t>
            </a:r>
          </a:p>
          <a:p>
            <a:pPr>
              <a:lnSpc>
                <a:spcPct val="107000"/>
              </a:lnSpc>
              <a:spcAft>
                <a:spcPts val="800"/>
              </a:spcAft>
            </a:pPr>
            <a:r>
              <a:rPr lang="en-US" sz="2800" b="1" dirty="0">
                <a:solidFill>
                  <a:schemeClr val="tx1"/>
                </a:solidFill>
                <a:effectLst/>
                <a:latin typeface="+mn-lt"/>
                <a:ea typeface="Calibri" panose="020F0502020204030204" pitchFamily="34" charset="0"/>
                <a:cs typeface="Times New Roman" panose="02020603050405020304" pitchFamily="18" charset="0"/>
              </a:rPr>
              <a:t>What is the use of a span tag? Give one example.</a:t>
            </a:r>
          </a:p>
          <a:p>
            <a:pPr>
              <a:lnSpc>
                <a:spcPct val="107000"/>
              </a:lnSpc>
              <a:spcAft>
                <a:spcPts val="800"/>
              </a:spcAft>
            </a:pPr>
            <a:r>
              <a:rPr lang="en-US" sz="2800" b="1" dirty="0">
                <a:solidFill>
                  <a:schemeClr val="tx1"/>
                </a:solidFill>
                <a:effectLst/>
                <a:latin typeface="+mn-lt"/>
                <a:ea typeface="Calibri" panose="020F0502020204030204" pitchFamily="34" charset="0"/>
                <a:cs typeface="Times New Roman" panose="02020603050405020304" pitchFamily="18" charset="0"/>
              </a:rPr>
              <a:t>What is the use of an </a:t>
            </a:r>
            <a:r>
              <a:rPr lang="en-US" sz="2800" b="1" dirty="0" err="1">
                <a:solidFill>
                  <a:schemeClr val="tx1"/>
                </a:solidFill>
                <a:effectLst/>
                <a:latin typeface="+mn-lt"/>
                <a:ea typeface="Calibri" panose="020F0502020204030204" pitchFamily="34" charset="0"/>
                <a:cs typeface="Times New Roman" panose="02020603050405020304" pitchFamily="18" charset="0"/>
              </a:rPr>
              <a:t>iframe</a:t>
            </a:r>
            <a:r>
              <a:rPr lang="en-US" sz="2800" b="1" dirty="0">
                <a:solidFill>
                  <a:schemeClr val="tx1"/>
                </a:solidFill>
                <a:effectLst/>
                <a:latin typeface="+mn-lt"/>
                <a:ea typeface="Calibri" panose="020F0502020204030204" pitchFamily="34" charset="0"/>
                <a:cs typeface="Times New Roman" panose="02020603050405020304" pitchFamily="18" charset="0"/>
              </a:rPr>
              <a:t> tag?</a:t>
            </a:r>
          </a:p>
          <a:p>
            <a:pPr>
              <a:lnSpc>
                <a:spcPct val="107000"/>
              </a:lnSpc>
              <a:spcAft>
                <a:spcPts val="800"/>
              </a:spcAft>
            </a:pPr>
            <a:r>
              <a:rPr lang="en-US" sz="2800" b="1" dirty="0">
                <a:solidFill>
                  <a:schemeClr val="tx1"/>
                </a:solidFill>
                <a:effectLst/>
                <a:latin typeface="+mn-lt"/>
                <a:ea typeface="Calibri" panose="020F0502020204030204" pitchFamily="34" charset="0"/>
                <a:cs typeface="Times New Roman" panose="02020603050405020304" pitchFamily="18" charset="0"/>
              </a:rPr>
              <a:t>Which type of video formats are supported by HTML5?</a:t>
            </a:r>
          </a:p>
          <a:p>
            <a:pPr>
              <a:lnSpc>
                <a:spcPct val="107000"/>
              </a:lnSpc>
              <a:spcAft>
                <a:spcPts val="800"/>
              </a:spcAft>
            </a:pPr>
            <a:r>
              <a:rPr lang="en-US" sz="2800" b="1" dirty="0">
                <a:solidFill>
                  <a:schemeClr val="tx1"/>
                </a:solidFill>
                <a:effectLst/>
                <a:latin typeface="+mn-lt"/>
                <a:ea typeface="Calibri" panose="020F0502020204030204" pitchFamily="34" charset="0"/>
                <a:cs typeface="Times New Roman" panose="02020603050405020304" pitchFamily="18" charset="0"/>
              </a:rPr>
              <a:t>What is an Anchor tag in HTML?</a:t>
            </a:r>
          </a:p>
          <a:p>
            <a:pPr>
              <a:lnSpc>
                <a:spcPct val="107000"/>
              </a:lnSpc>
              <a:spcAft>
                <a:spcPts val="800"/>
              </a:spcAft>
            </a:pPr>
            <a:r>
              <a:rPr lang="en-US" sz="2800" b="1" dirty="0">
                <a:solidFill>
                  <a:schemeClr val="tx1"/>
                </a:solidFill>
                <a:effectLst/>
                <a:latin typeface="+mn-lt"/>
                <a:ea typeface="Calibri" panose="020F0502020204030204" pitchFamily="34" charset="0"/>
                <a:cs typeface="Times New Roman" panose="02020603050405020304" pitchFamily="18" charset="0"/>
              </a:rPr>
              <a:t>Why is the Embed Tag Used in HTML?</a:t>
            </a:r>
          </a:p>
          <a:p>
            <a:pPr>
              <a:lnSpc>
                <a:spcPct val="107000"/>
              </a:lnSpc>
              <a:spcAft>
                <a:spcPts val="800"/>
              </a:spcAft>
            </a:pPr>
            <a:endParaRPr lang="en-IN" sz="1800"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solidFill>
                <a:srgbClr val="0000CD"/>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solidFill>
                <a:srgbClr val="0000CD"/>
              </a:solidFill>
              <a:effectLst/>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solidFill>
                <a:srgbClr val="0000CD"/>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2" name="Group 11">
            <a:extLst>
              <a:ext uri="{FF2B5EF4-FFF2-40B4-BE49-F238E27FC236}">
                <a16:creationId xmlns:a16="http://schemas.microsoft.com/office/drawing/2014/main" xmlns="" id="{235EED64-9A99-4496-A447-E034B60D3719}"/>
              </a:ext>
            </a:extLst>
          </p:cNvPr>
          <p:cNvGrpSpPr/>
          <p:nvPr/>
        </p:nvGrpSpPr>
        <p:grpSpPr>
          <a:xfrm>
            <a:off x="-1" y="0"/>
            <a:ext cx="774551" cy="6858000"/>
            <a:chOff x="705340" y="3177056"/>
            <a:chExt cx="86235" cy="756643"/>
          </a:xfrm>
          <a:solidFill>
            <a:schemeClr val="accent4"/>
          </a:solidFill>
        </p:grpSpPr>
        <p:sp>
          <p:nvSpPr>
            <p:cNvPr id="13" name="Rectangle 12">
              <a:extLst>
                <a:ext uri="{FF2B5EF4-FFF2-40B4-BE49-F238E27FC236}">
                  <a16:creationId xmlns:a16="http://schemas.microsoft.com/office/drawing/2014/main" xmlns="" id="{D7739088-19DF-4033-A5AA-A34C807608EE}"/>
                </a:ext>
              </a:extLst>
            </p:cNvPr>
            <p:cNvSpPr/>
            <p:nvPr/>
          </p:nvSpPr>
          <p:spPr>
            <a:xfrm>
              <a:off x="755575" y="3177699"/>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sp>
          <p:nvSpPr>
            <p:cNvPr id="14" name="Rectangle 13">
              <a:extLst>
                <a:ext uri="{FF2B5EF4-FFF2-40B4-BE49-F238E27FC236}">
                  <a16:creationId xmlns:a16="http://schemas.microsoft.com/office/drawing/2014/main" xmlns="" id="{AA81AC5B-19C8-4746-85A4-12E2ECF68565}"/>
                </a:ext>
              </a:extLst>
            </p:cNvPr>
            <p:cNvSpPr/>
            <p:nvPr/>
          </p:nvSpPr>
          <p:spPr>
            <a:xfrm>
              <a:off x="705340" y="3177056"/>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grpSp>
      <p:pic>
        <p:nvPicPr>
          <p:cNvPr id="10" name="Picture 9"/>
          <p:cNvPicPr>
            <a:picLocks noChangeAspect="1"/>
          </p:cNvPicPr>
          <p:nvPr/>
        </p:nvPicPr>
        <p:blipFill>
          <a:blip r:embed="rId2"/>
          <a:srcRect/>
          <a:stretch/>
        </p:blipFill>
        <p:spPr>
          <a:xfrm>
            <a:off x="9347756" y="2125926"/>
            <a:ext cx="2035178" cy="2206924"/>
          </a:xfrm>
          <a:prstGeom prst="rect">
            <a:avLst/>
          </a:prstGeom>
        </p:spPr>
      </p:pic>
      <p:pic>
        <p:nvPicPr>
          <p:cNvPr id="3" name="Google Shape;54;p1" descr="ffdg.png">
            <a:extLst>
              <a:ext uri="{FF2B5EF4-FFF2-40B4-BE49-F238E27FC236}">
                <a16:creationId xmlns:a16="http://schemas.microsoft.com/office/drawing/2014/main" xmlns="" id="{4A281B8D-CA76-A3BE-A5EE-D3CA4615853C}"/>
              </a:ext>
            </a:extLst>
          </p:cNvPr>
          <p:cNvPicPr preferRelativeResize="0"/>
          <p:nvPr/>
        </p:nvPicPr>
        <p:blipFill rotWithShape="1">
          <a:blip r:embed="rId3">
            <a:alphaModFix/>
          </a:blip>
          <a:srcRect/>
          <a:stretch/>
        </p:blipFill>
        <p:spPr>
          <a:xfrm>
            <a:off x="11416410" y="6078265"/>
            <a:ext cx="784270" cy="750833"/>
          </a:xfrm>
          <a:prstGeom prst="rect">
            <a:avLst/>
          </a:prstGeom>
          <a:noFill/>
          <a:ln>
            <a:noFill/>
          </a:ln>
        </p:spPr>
      </p:pic>
    </p:spTree>
    <p:extLst>
      <p:ext uri="{BB962C8B-B14F-4D97-AF65-F5344CB8AC3E}">
        <p14:creationId xmlns:p14="http://schemas.microsoft.com/office/powerpoint/2010/main" val="2761495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27"/>
          <p:cNvSpPr txBox="1"/>
          <p:nvPr/>
        </p:nvSpPr>
        <p:spPr>
          <a:xfrm>
            <a:off x="4018546" y="2649825"/>
            <a:ext cx="4331369" cy="99520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5867"/>
              <a:buFont typeface="Arial"/>
              <a:buNone/>
            </a:pPr>
            <a:r>
              <a:rPr lang="en-US" sz="5867" b="0" i="0" u="none" strike="noStrike" cap="none">
                <a:solidFill>
                  <a:srgbClr val="427EC6"/>
                </a:solidFill>
                <a:latin typeface="Arial"/>
                <a:ea typeface="Arial"/>
                <a:cs typeface="Arial"/>
                <a:sym typeface="Arial"/>
              </a:rPr>
              <a:t>Thank You</a:t>
            </a:r>
            <a:endParaRPr sz="5867" b="0" i="0" u="none" strike="noStrike" cap="none">
              <a:solidFill>
                <a:srgbClr val="427EC6"/>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A53317B-7099-4DB2-9B9B-CB6B8052FD23}"/>
              </a:ext>
            </a:extLst>
          </p:cNvPr>
          <p:cNvSpPr txBox="1"/>
          <p:nvPr/>
        </p:nvSpPr>
        <p:spPr>
          <a:xfrm>
            <a:off x="1112113" y="-72"/>
            <a:ext cx="9575874" cy="1569660"/>
          </a:xfrm>
          <a:prstGeom prst="rect">
            <a:avLst/>
          </a:prstGeom>
          <a:noFill/>
        </p:spPr>
        <p:txBody>
          <a:bodyPr wrap="square" rtlCol="0" anchor="ctr">
            <a:spAutoFit/>
          </a:bodyPr>
          <a:lstStyle/>
          <a:p>
            <a:pPr algn="just"/>
            <a:endParaRPr lang="en-US" sz="3200" b="1" dirty="0">
              <a:solidFill>
                <a:srgbClr val="FF0000"/>
              </a:solidFill>
            </a:endParaRPr>
          </a:p>
          <a:p>
            <a:pPr algn="just"/>
            <a:r>
              <a:rPr lang="en-US" sz="3200" b="1" dirty="0">
                <a:solidFill>
                  <a:srgbClr val="FF0000"/>
                </a:solidFill>
              </a:rPr>
              <a:t>HTML &lt;b&gt; and &lt;strong&gt; Elements</a:t>
            </a:r>
          </a:p>
          <a:p>
            <a:endParaRPr lang="ko-KR" altLang="en-US" sz="3200" b="1" dirty="0">
              <a:solidFill>
                <a:srgbClr val="FF0000"/>
              </a:solidFill>
              <a:cs typeface="Arial" pitchFamily="34" charset="0"/>
            </a:endParaRPr>
          </a:p>
        </p:txBody>
      </p:sp>
      <p:sp>
        <p:nvSpPr>
          <p:cNvPr id="8" name="Freeform: Shape 7">
            <a:extLst>
              <a:ext uri="{FF2B5EF4-FFF2-40B4-BE49-F238E27FC236}">
                <a16:creationId xmlns:a16="http://schemas.microsoft.com/office/drawing/2014/main" xmlns="" id="{637BFAD2-9B23-49E5-9442-6B5F0426A5D3}"/>
              </a:ext>
            </a:extLst>
          </p:cNvPr>
          <p:cNvSpPr/>
          <p:nvPr/>
        </p:nvSpPr>
        <p:spPr>
          <a:xfrm rot="18276566" flipH="1">
            <a:off x="7220052" y="2293408"/>
            <a:ext cx="2037854" cy="1126178"/>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bg1"/>
          </a:solidFill>
          <a:ln w="9525" cap="flat">
            <a:noFill/>
            <a:prstDash val="solid"/>
            <a:miter/>
          </a:ln>
        </p:spPr>
        <p:txBody>
          <a:bodyPr rtlCol="0" anchor="ctr"/>
          <a:lstStyle/>
          <a:p>
            <a:endParaRPr lang="en-US"/>
          </a:p>
        </p:txBody>
      </p:sp>
      <p:sp>
        <p:nvSpPr>
          <p:cNvPr id="25" name="TextBox 24">
            <a:extLst>
              <a:ext uri="{FF2B5EF4-FFF2-40B4-BE49-F238E27FC236}">
                <a16:creationId xmlns:a16="http://schemas.microsoft.com/office/drawing/2014/main" xmlns="" id="{51B2C291-F240-4FB2-B677-B42BA4BB1FBF}"/>
              </a:ext>
            </a:extLst>
          </p:cNvPr>
          <p:cNvSpPr txBox="1"/>
          <p:nvPr/>
        </p:nvSpPr>
        <p:spPr>
          <a:xfrm>
            <a:off x="977583" y="1205630"/>
            <a:ext cx="7519303" cy="4524315"/>
          </a:xfrm>
          <a:prstGeom prst="rect">
            <a:avLst/>
          </a:prstGeom>
          <a:noFill/>
        </p:spPr>
        <p:txBody>
          <a:bodyPr wrap="square" rtlCol="0">
            <a:spAutoFit/>
          </a:bodyPr>
          <a:lstStyle/>
          <a:p>
            <a:pPr marL="342900" indent="-342900" algn="just">
              <a:buFont typeface="+mj-lt"/>
              <a:buAutoNum type="arabicPeriod"/>
            </a:pPr>
            <a:endParaRPr lang="en-US" sz="2400" b="1" dirty="0"/>
          </a:p>
          <a:p>
            <a:pPr marL="342900" indent="-342900" algn="just">
              <a:buFont typeface="+mj-lt"/>
              <a:buAutoNum type="arabicPeriod"/>
            </a:pPr>
            <a:r>
              <a:rPr lang="en-US" sz="2400" b="1" dirty="0"/>
              <a:t>The HTML &lt;b&gt; element defines bold text, without any extra importance.</a:t>
            </a:r>
          </a:p>
          <a:p>
            <a:pPr marL="342900" indent="-342900" algn="just">
              <a:buFont typeface="+mj-lt"/>
              <a:buAutoNum type="arabicPeriod"/>
            </a:pPr>
            <a:endParaRPr lang="en-US" sz="2400" b="1" dirty="0"/>
          </a:p>
          <a:p>
            <a:pPr marL="342900" indent="-342900" algn="just">
              <a:buFont typeface="+mj-lt"/>
              <a:buAutoNum type="arabicPeriod"/>
            </a:pPr>
            <a:r>
              <a:rPr lang="en-US" sz="2400" b="1" dirty="0"/>
              <a:t>&lt;b&gt;This text is bold&lt;/b&gt;</a:t>
            </a:r>
          </a:p>
          <a:p>
            <a:pPr marL="342900" indent="-342900" algn="just">
              <a:buFont typeface="+mj-lt"/>
              <a:buAutoNum type="arabicPeriod"/>
            </a:pPr>
            <a:endParaRPr lang="en-US" sz="2400" b="1" dirty="0"/>
          </a:p>
          <a:p>
            <a:pPr marL="342900" indent="-342900" algn="just">
              <a:buFont typeface="+mj-lt"/>
              <a:buAutoNum type="arabicPeriod"/>
            </a:pPr>
            <a:r>
              <a:rPr lang="en-US" sz="2400" b="1" dirty="0"/>
              <a:t>The HTML &lt;strong&gt; element defines text with strong importance. The content inside is typically displayed in bold.</a:t>
            </a:r>
          </a:p>
          <a:p>
            <a:pPr marL="342900" indent="-342900" algn="just">
              <a:buFont typeface="+mj-lt"/>
              <a:buAutoNum type="arabicPeriod"/>
            </a:pPr>
            <a:endParaRPr lang="en-US" sz="2400" b="1" dirty="0"/>
          </a:p>
          <a:p>
            <a:pPr marL="342900" indent="-342900" algn="just">
              <a:buFont typeface="+mj-lt"/>
              <a:buAutoNum type="arabicPeriod"/>
            </a:pPr>
            <a:r>
              <a:rPr lang="en-US" sz="2400" b="1" dirty="0"/>
              <a:t>&lt;strong&gt;This text is important!&lt;/strong&gt;</a:t>
            </a:r>
          </a:p>
          <a:p>
            <a:pPr marL="342900" indent="-342900" algn="just">
              <a:buFont typeface="+mj-lt"/>
              <a:buAutoNum type="arabicPeriod"/>
            </a:pPr>
            <a:endParaRPr lang="en-US" sz="2400" b="1" dirty="0"/>
          </a:p>
        </p:txBody>
      </p:sp>
      <p:grpSp>
        <p:nvGrpSpPr>
          <p:cNvPr id="2" name="Group 11">
            <a:extLst>
              <a:ext uri="{FF2B5EF4-FFF2-40B4-BE49-F238E27FC236}">
                <a16:creationId xmlns:a16="http://schemas.microsoft.com/office/drawing/2014/main" xmlns="" id="{235EED64-9A99-4496-A447-E034B60D3719}"/>
              </a:ext>
            </a:extLst>
          </p:cNvPr>
          <p:cNvGrpSpPr/>
          <p:nvPr/>
        </p:nvGrpSpPr>
        <p:grpSpPr>
          <a:xfrm>
            <a:off x="-1" y="0"/>
            <a:ext cx="774551" cy="6858000"/>
            <a:chOff x="705340" y="3177056"/>
            <a:chExt cx="86235" cy="756643"/>
          </a:xfrm>
          <a:solidFill>
            <a:schemeClr val="accent4"/>
          </a:solidFill>
        </p:grpSpPr>
        <p:sp>
          <p:nvSpPr>
            <p:cNvPr id="13" name="Rectangle 12">
              <a:extLst>
                <a:ext uri="{FF2B5EF4-FFF2-40B4-BE49-F238E27FC236}">
                  <a16:creationId xmlns:a16="http://schemas.microsoft.com/office/drawing/2014/main" xmlns="" id="{D7739088-19DF-4033-A5AA-A34C807608EE}"/>
                </a:ext>
              </a:extLst>
            </p:cNvPr>
            <p:cNvSpPr/>
            <p:nvPr/>
          </p:nvSpPr>
          <p:spPr>
            <a:xfrm>
              <a:off x="755575" y="3177699"/>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sp>
          <p:nvSpPr>
            <p:cNvPr id="14" name="Rectangle 13">
              <a:extLst>
                <a:ext uri="{FF2B5EF4-FFF2-40B4-BE49-F238E27FC236}">
                  <a16:creationId xmlns:a16="http://schemas.microsoft.com/office/drawing/2014/main" xmlns="" id="{AA81AC5B-19C8-4746-85A4-12E2ECF68565}"/>
                </a:ext>
              </a:extLst>
            </p:cNvPr>
            <p:cNvSpPr/>
            <p:nvPr/>
          </p:nvSpPr>
          <p:spPr>
            <a:xfrm>
              <a:off x="705340" y="3177056"/>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grpSp>
      <p:pic>
        <p:nvPicPr>
          <p:cNvPr id="9" name="Picture 8" descr="happen.jpg"/>
          <p:cNvPicPr>
            <a:picLocks noChangeAspect="1"/>
          </p:cNvPicPr>
          <p:nvPr/>
        </p:nvPicPr>
        <p:blipFill>
          <a:blip r:embed="rId2"/>
          <a:stretch>
            <a:fillRect/>
          </a:stretch>
        </p:blipFill>
        <p:spPr>
          <a:xfrm>
            <a:off x="8608104" y="2060446"/>
            <a:ext cx="3343628" cy="2230200"/>
          </a:xfrm>
          <a:prstGeom prst="rect">
            <a:avLst/>
          </a:prstGeom>
        </p:spPr>
      </p:pic>
      <p:pic>
        <p:nvPicPr>
          <p:cNvPr id="3" name="Google Shape;54;p1" descr="ffdg.png">
            <a:extLst>
              <a:ext uri="{FF2B5EF4-FFF2-40B4-BE49-F238E27FC236}">
                <a16:creationId xmlns:a16="http://schemas.microsoft.com/office/drawing/2014/main" xmlns="" id="{E1044A8B-6566-F791-9435-109C99E2B8CE}"/>
              </a:ext>
            </a:extLst>
          </p:cNvPr>
          <p:cNvPicPr preferRelativeResize="0"/>
          <p:nvPr/>
        </p:nvPicPr>
        <p:blipFill rotWithShape="1">
          <a:blip r:embed="rId3">
            <a:alphaModFix/>
          </a:blip>
          <a:srcRect/>
          <a:stretch/>
        </p:blipFill>
        <p:spPr>
          <a:xfrm>
            <a:off x="11416410" y="6078265"/>
            <a:ext cx="784270" cy="750833"/>
          </a:xfrm>
          <a:prstGeom prst="rect">
            <a:avLst/>
          </a:prstGeom>
          <a:noFill/>
          <a:ln>
            <a:noFill/>
          </a:ln>
        </p:spPr>
      </p:pic>
    </p:spTree>
    <p:extLst>
      <p:ext uri="{BB962C8B-B14F-4D97-AF65-F5344CB8AC3E}">
        <p14:creationId xmlns:p14="http://schemas.microsoft.com/office/powerpoint/2010/main" val="3103053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A53317B-7099-4DB2-9B9B-CB6B8052FD23}"/>
              </a:ext>
            </a:extLst>
          </p:cNvPr>
          <p:cNvSpPr txBox="1"/>
          <p:nvPr/>
        </p:nvSpPr>
        <p:spPr>
          <a:xfrm>
            <a:off x="1112113" y="492370"/>
            <a:ext cx="10102304" cy="584775"/>
          </a:xfrm>
          <a:prstGeom prst="rect">
            <a:avLst/>
          </a:prstGeom>
          <a:noFill/>
        </p:spPr>
        <p:txBody>
          <a:bodyPr wrap="square" rtlCol="0" anchor="ctr">
            <a:spAutoFit/>
          </a:bodyPr>
          <a:lstStyle/>
          <a:p>
            <a:r>
              <a:rPr lang="en-US" altLang="ko-KR" sz="3200" b="1" dirty="0">
                <a:solidFill>
                  <a:srgbClr val="FF0000"/>
                </a:solidFill>
                <a:cs typeface="Arial" pitchFamily="34" charset="0"/>
              </a:rPr>
              <a:t>HTML &lt;</a:t>
            </a:r>
            <a:r>
              <a:rPr lang="en-US" altLang="ko-KR" sz="3200" b="1" dirty="0" err="1">
                <a:solidFill>
                  <a:srgbClr val="FF0000"/>
                </a:solidFill>
                <a:cs typeface="Arial" pitchFamily="34" charset="0"/>
              </a:rPr>
              <a:t>i</a:t>
            </a:r>
            <a:r>
              <a:rPr lang="en-US" altLang="ko-KR" sz="3200" b="1" dirty="0">
                <a:solidFill>
                  <a:srgbClr val="FF0000"/>
                </a:solidFill>
                <a:cs typeface="Arial" pitchFamily="34" charset="0"/>
              </a:rPr>
              <a:t>&gt; and &lt;</a:t>
            </a:r>
            <a:r>
              <a:rPr lang="en-US" altLang="ko-KR" sz="3200" b="1" dirty="0" err="1">
                <a:solidFill>
                  <a:srgbClr val="FF0000"/>
                </a:solidFill>
                <a:cs typeface="Arial" pitchFamily="34" charset="0"/>
              </a:rPr>
              <a:t>em</a:t>
            </a:r>
            <a:r>
              <a:rPr lang="en-US" altLang="ko-KR" sz="3200" b="1" dirty="0">
                <a:solidFill>
                  <a:srgbClr val="FF0000"/>
                </a:solidFill>
                <a:cs typeface="Arial" pitchFamily="34" charset="0"/>
              </a:rPr>
              <a:t>&gt; Elements</a:t>
            </a:r>
            <a:endParaRPr lang="ko-KR" altLang="en-US" sz="3200" b="1" dirty="0">
              <a:solidFill>
                <a:srgbClr val="FF0000"/>
              </a:solidFill>
              <a:cs typeface="Arial" pitchFamily="34" charset="0"/>
            </a:endParaRPr>
          </a:p>
        </p:txBody>
      </p:sp>
      <p:sp>
        <p:nvSpPr>
          <p:cNvPr id="8" name="Freeform: Shape 7">
            <a:extLst>
              <a:ext uri="{FF2B5EF4-FFF2-40B4-BE49-F238E27FC236}">
                <a16:creationId xmlns:a16="http://schemas.microsoft.com/office/drawing/2014/main" xmlns="" id="{637BFAD2-9B23-49E5-9442-6B5F0426A5D3}"/>
              </a:ext>
            </a:extLst>
          </p:cNvPr>
          <p:cNvSpPr/>
          <p:nvPr/>
        </p:nvSpPr>
        <p:spPr>
          <a:xfrm rot="18276566" flipH="1">
            <a:off x="7220052" y="2293408"/>
            <a:ext cx="2037854" cy="1126178"/>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bg1"/>
          </a:solidFill>
          <a:ln w="9525" cap="flat">
            <a:noFill/>
            <a:prstDash val="solid"/>
            <a:miter/>
          </a:ln>
        </p:spPr>
        <p:txBody>
          <a:bodyPr rtlCol="0" anchor="ctr"/>
          <a:lstStyle/>
          <a:p>
            <a:endParaRPr lang="en-US"/>
          </a:p>
        </p:txBody>
      </p:sp>
      <p:sp>
        <p:nvSpPr>
          <p:cNvPr id="25" name="TextBox 24">
            <a:extLst>
              <a:ext uri="{FF2B5EF4-FFF2-40B4-BE49-F238E27FC236}">
                <a16:creationId xmlns:a16="http://schemas.microsoft.com/office/drawing/2014/main" xmlns="" id="{51B2C291-F240-4FB2-B677-B42BA4BB1FBF}"/>
              </a:ext>
            </a:extLst>
          </p:cNvPr>
          <p:cNvSpPr txBox="1"/>
          <p:nvPr/>
        </p:nvSpPr>
        <p:spPr>
          <a:xfrm>
            <a:off x="977583" y="1205630"/>
            <a:ext cx="8166417" cy="7478970"/>
          </a:xfrm>
          <a:prstGeom prst="rect">
            <a:avLst/>
          </a:prstGeom>
          <a:noFill/>
        </p:spPr>
        <p:txBody>
          <a:bodyPr wrap="square" rtlCol="0">
            <a:spAutoFit/>
          </a:bodyPr>
          <a:lstStyle/>
          <a:p>
            <a:pPr algn="just"/>
            <a:r>
              <a:rPr lang="en-US" sz="2400" b="1" i="0" dirty="0">
                <a:solidFill>
                  <a:schemeClr val="tx1"/>
                </a:solidFill>
                <a:effectLst/>
                <a:latin typeface="+mn-lt"/>
              </a:rPr>
              <a:t>The HTML &lt;</a:t>
            </a:r>
            <a:r>
              <a:rPr lang="en-US" sz="2400" b="1" i="0" dirty="0" err="1">
                <a:solidFill>
                  <a:schemeClr val="tx1"/>
                </a:solidFill>
                <a:effectLst/>
                <a:latin typeface="+mn-lt"/>
              </a:rPr>
              <a:t>i</a:t>
            </a:r>
            <a:r>
              <a:rPr lang="en-US" sz="2400" b="1" i="0" dirty="0">
                <a:solidFill>
                  <a:schemeClr val="tx1"/>
                </a:solidFill>
                <a:effectLst/>
                <a:latin typeface="+mn-lt"/>
              </a:rPr>
              <a:t>&gt; element defines a part of text in an alternate voice or mood. The content inside is typically displayed in italic.</a:t>
            </a:r>
          </a:p>
          <a:p>
            <a:pPr algn="just"/>
            <a:endParaRPr lang="en-US" sz="2400" b="1" i="0" dirty="0">
              <a:solidFill>
                <a:schemeClr val="tx1"/>
              </a:solidFill>
              <a:effectLst/>
              <a:latin typeface="+mn-lt"/>
            </a:endParaRPr>
          </a:p>
          <a:p>
            <a:pPr algn="just"/>
            <a:r>
              <a:rPr lang="en-US" sz="2400" b="1" i="0" dirty="0">
                <a:solidFill>
                  <a:schemeClr val="tx1"/>
                </a:solidFill>
                <a:effectLst/>
                <a:latin typeface="+mn-lt"/>
              </a:rPr>
              <a:t>Tip: The &lt;</a:t>
            </a:r>
            <a:r>
              <a:rPr lang="en-US" sz="2400" b="1" i="0" dirty="0" err="1">
                <a:solidFill>
                  <a:schemeClr val="tx1"/>
                </a:solidFill>
                <a:effectLst/>
                <a:latin typeface="+mn-lt"/>
              </a:rPr>
              <a:t>i</a:t>
            </a:r>
            <a:r>
              <a:rPr lang="en-US" sz="2400" b="1" i="0" dirty="0">
                <a:solidFill>
                  <a:schemeClr val="tx1"/>
                </a:solidFill>
                <a:effectLst/>
                <a:latin typeface="+mn-lt"/>
              </a:rPr>
              <a:t>&gt; tag is often used to indicate a technical term, a phrase from another language, a thought, a ship name, etc.</a:t>
            </a:r>
          </a:p>
          <a:p>
            <a:pPr algn="just"/>
            <a:r>
              <a:rPr lang="en-US" sz="2400" b="1" i="0" dirty="0">
                <a:solidFill>
                  <a:schemeClr val="tx1"/>
                </a:solidFill>
                <a:effectLst/>
                <a:latin typeface="+mn-lt"/>
              </a:rPr>
              <a:t>&lt;</a:t>
            </a:r>
            <a:r>
              <a:rPr lang="en-US" sz="2400" b="1" i="0" dirty="0" err="1">
                <a:solidFill>
                  <a:schemeClr val="tx1"/>
                </a:solidFill>
                <a:effectLst/>
                <a:latin typeface="+mn-lt"/>
              </a:rPr>
              <a:t>i</a:t>
            </a:r>
            <a:r>
              <a:rPr lang="en-US" sz="2400" b="1" i="0" dirty="0">
                <a:solidFill>
                  <a:schemeClr val="tx1"/>
                </a:solidFill>
                <a:effectLst/>
                <a:latin typeface="+mn-lt"/>
              </a:rPr>
              <a:t>&gt;This text is italic&lt;/</a:t>
            </a:r>
            <a:r>
              <a:rPr lang="en-US" sz="2400" b="1" i="0" dirty="0" err="1">
                <a:solidFill>
                  <a:schemeClr val="tx1"/>
                </a:solidFill>
                <a:effectLst/>
                <a:latin typeface="+mn-lt"/>
              </a:rPr>
              <a:t>i</a:t>
            </a:r>
            <a:r>
              <a:rPr lang="en-US" sz="2400" b="1" i="0" dirty="0">
                <a:solidFill>
                  <a:schemeClr val="tx1"/>
                </a:solidFill>
                <a:effectLst/>
                <a:latin typeface="+mn-lt"/>
              </a:rPr>
              <a:t>&gt;</a:t>
            </a:r>
          </a:p>
          <a:p>
            <a:pPr algn="just"/>
            <a:endParaRPr lang="en-US" sz="2400" b="1" i="0" dirty="0">
              <a:solidFill>
                <a:schemeClr val="tx1"/>
              </a:solidFill>
              <a:effectLst/>
              <a:latin typeface="+mn-lt"/>
            </a:endParaRPr>
          </a:p>
          <a:p>
            <a:pPr algn="just"/>
            <a:r>
              <a:rPr lang="en-US" sz="2400" b="1" dirty="0">
                <a:solidFill>
                  <a:schemeClr val="tx1"/>
                </a:solidFill>
                <a:latin typeface="+mn-lt"/>
              </a:rPr>
              <a:t>The HTML &lt;</a:t>
            </a:r>
            <a:r>
              <a:rPr lang="en-US" sz="2400" b="1" dirty="0" err="1">
                <a:solidFill>
                  <a:schemeClr val="tx1"/>
                </a:solidFill>
                <a:latin typeface="+mn-lt"/>
              </a:rPr>
              <a:t>em</a:t>
            </a:r>
            <a:r>
              <a:rPr lang="en-US" sz="2400" b="1" dirty="0">
                <a:solidFill>
                  <a:schemeClr val="tx1"/>
                </a:solidFill>
                <a:latin typeface="+mn-lt"/>
              </a:rPr>
              <a:t>&gt; element defines emphasized text. The content inside is typically displayed in italic.</a:t>
            </a:r>
          </a:p>
          <a:p>
            <a:pPr algn="just"/>
            <a:endParaRPr lang="en-US" sz="2400" b="1" dirty="0">
              <a:solidFill>
                <a:schemeClr val="tx1"/>
              </a:solidFill>
              <a:latin typeface="+mn-lt"/>
            </a:endParaRPr>
          </a:p>
          <a:p>
            <a:pPr algn="just"/>
            <a:r>
              <a:rPr lang="en-US" sz="2400" b="1" dirty="0">
                <a:solidFill>
                  <a:schemeClr val="tx1"/>
                </a:solidFill>
                <a:latin typeface="+mn-lt"/>
              </a:rPr>
              <a:t>Tip: A screen reader will pronounce the words in &lt;</a:t>
            </a:r>
            <a:r>
              <a:rPr lang="en-US" sz="2400" b="1" dirty="0" err="1">
                <a:solidFill>
                  <a:schemeClr val="tx1"/>
                </a:solidFill>
                <a:latin typeface="+mn-lt"/>
              </a:rPr>
              <a:t>em</a:t>
            </a:r>
            <a:r>
              <a:rPr lang="en-US" sz="2400" b="1" dirty="0">
                <a:solidFill>
                  <a:schemeClr val="tx1"/>
                </a:solidFill>
                <a:latin typeface="+mn-lt"/>
              </a:rPr>
              <a:t>&gt; with an emphasis, using verbal stress.</a:t>
            </a:r>
          </a:p>
          <a:p>
            <a:pPr algn="l"/>
            <a:endParaRPr lang="en-US" sz="2400" dirty="0">
              <a:solidFill>
                <a:schemeClr val="tx1"/>
              </a:solidFill>
              <a:latin typeface="+mn-lt"/>
            </a:endParaRPr>
          </a:p>
          <a:p>
            <a:pPr algn="l"/>
            <a:endParaRPr lang="en-US" sz="2400" b="0" i="0" dirty="0">
              <a:solidFill>
                <a:schemeClr val="tx1"/>
              </a:solidFill>
              <a:effectLst/>
              <a:latin typeface="+mn-lt"/>
            </a:endParaRPr>
          </a:p>
          <a:p>
            <a:pPr algn="l"/>
            <a:endParaRPr lang="en-US" sz="2400" dirty="0">
              <a:solidFill>
                <a:schemeClr val="tx1"/>
              </a:solidFill>
              <a:latin typeface="+mn-lt"/>
            </a:endParaRPr>
          </a:p>
          <a:p>
            <a:pPr algn="l"/>
            <a:endParaRPr lang="en-US" sz="2400" b="0" i="0" dirty="0">
              <a:solidFill>
                <a:schemeClr val="tx1"/>
              </a:solidFill>
              <a:effectLst/>
              <a:latin typeface="+mn-lt"/>
            </a:endParaRPr>
          </a:p>
          <a:p>
            <a:pPr algn="l"/>
            <a:endParaRPr lang="en-US" sz="2400" dirty="0">
              <a:solidFill>
                <a:schemeClr val="tx1"/>
              </a:solidFill>
              <a:latin typeface="+mn-lt"/>
            </a:endParaRPr>
          </a:p>
          <a:p>
            <a:pPr algn="l"/>
            <a:endParaRPr lang="en-US" sz="2400" b="0" i="0" dirty="0">
              <a:solidFill>
                <a:schemeClr val="tx1"/>
              </a:solidFill>
              <a:effectLst/>
              <a:latin typeface="+mn-lt"/>
            </a:endParaRPr>
          </a:p>
        </p:txBody>
      </p:sp>
      <p:grpSp>
        <p:nvGrpSpPr>
          <p:cNvPr id="2" name="Group 11">
            <a:extLst>
              <a:ext uri="{FF2B5EF4-FFF2-40B4-BE49-F238E27FC236}">
                <a16:creationId xmlns:a16="http://schemas.microsoft.com/office/drawing/2014/main" xmlns="" id="{235EED64-9A99-4496-A447-E034B60D3719}"/>
              </a:ext>
            </a:extLst>
          </p:cNvPr>
          <p:cNvGrpSpPr/>
          <p:nvPr/>
        </p:nvGrpSpPr>
        <p:grpSpPr>
          <a:xfrm>
            <a:off x="-1" y="0"/>
            <a:ext cx="774551" cy="6858000"/>
            <a:chOff x="705340" y="3177056"/>
            <a:chExt cx="86235" cy="756643"/>
          </a:xfrm>
          <a:solidFill>
            <a:schemeClr val="accent4"/>
          </a:solidFill>
        </p:grpSpPr>
        <p:sp>
          <p:nvSpPr>
            <p:cNvPr id="13" name="Rectangle 12">
              <a:extLst>
                <a:ext uri="{FF2B5EF4-FFF2-40B4-BE49-F238E27FC236}">
                  <a16:creationId xmlns:a16="http://schemas.microsoft.com/office/drawing/2014/main" xmlns="" id="{D7739088-19DF-4033-A5AA-A34C807608EE}"/>
                </a:ext>
              </a:extLst>
            </p:cNvPr>
            <p:cNvSpPr/>
            <p:nvPr/>
          </p:nvSpPr>
          <p:spPr>
            <a:xfrm>
              <a:off x="755575" y="3177699"/>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sp>
          <p:nvSpPr>
            <p:cNvPr id="14" name="Rectangle 13">
              <a:extLst>
                <a:ext uri="{FF2B5EF4-FFF2-40B4-BE49-F238E27FC236}">
                  <a16:creationId xmlns:a16="http://schemas.microsoft.com/office/drawing/2014/main" xmlns="" id="{AA81AC5B-19C8-4746-85A4-12E2ECF68565}"/>
                </a:ext>
              </a:extLst>
            </p:cNvPr>
            <p:cNvSpPr/>
            <p:nvPr/>
          </p:nvSpPr>
          <p:spPr>
            <a:xfrm>
              <a:off x="705340" y="3177056"/>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grpSp>
      <p:pic>
        <p:nvPicPr>
          <p:cNvPr id="10" name="Picture 9"/>
          <p:cNvPicPr>
            <a:picLocks noChangeAspect="1"/>
          </p:cNvPicPr>
          <p:nvPr/>
        </p:nvPicPr>
        <p:blipFill>
          <a:blip r:embed="rId2"/>
          <a:srcRect/>
          <a:stretch/>
        </p:blipFill>
        <p:spPr>
          <a:xfrm>
            <a:off x="9347756" y="2125926"/>
            <a:ext cx="2035178" cy="2206924"/>
          </a:xfrm>
          <a:prstGeom prst="rect">
            <a:avLst/>
          </a:prstGeom>
        </p:spPr>
      </p:pic>
      <p:pic>
        <p:nvPicPr>
          <p:cNvPr id="3" name="Google Shape;54;p1" descr="ffdg.png">
            <a:extLst>
              <a:ext uri="{FF2B5EF4-FFF2-40B4-BE49-F238E27FC236}">
                <a16:creationId xmlns:a16="http://schemas.microsoft.com/office/drawing/2014/main" xmlns="" id="{4A281B8D-CA76-A3BE-A5EE-D3CA4615853C}"/>
              </a:ext>
            </a:extLst>
          </p:cNvPr>
          <p:cNvPicPr preferRelativeResize="0"/>
          <p:nvPr/>
        </p:nvPicPr>
        <p:blipFill rotWithShape="1">
          <a:blip r:embed="rId3">
            <a:alphaModFix/>
          </a:blip>
          <a:srcRect/>
          <a:stretch/>
        </p:blipFill>
        <p:spPr>
          <a:xfrm>
            <a:off x="11416410" y="6078265"/>
            <a:ext cx="784270" cy="750833"/>
          </a:xfrm>
          <a:prstGeom prst="rect">
            <a:avLst/>
          </a:prstGeom>
          <a:noFill/>
          <a:ln>
            <a:noFill/>
          </a:ln>
        </p:spPr>
      </p:pic>
    </p:spTree>
    <p:extLst>
      <p:ext uri="{BB962C8B-B14F-4D97-AF65-F5344CB8AC3E}">
        <p14:creationId xmlns:p14="http://schemas.microsoft.com/office/powerpoint/2010/main" val="2639882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A53317B-7099-4DB2-9B9B-CB6B8052FD23}"/>
              </a:ext>
            </a:extLst>
          </p:cNvPr>
          <p:cNvSpPr txBox="1"/>
          <p:nvPr/>
        </p:nvSpPr>
        <p:spPr>
          <a:xfrm>
            <a:off x="1112113" y="492370"/>
            <a:ext cx="10102304" cy="584775"/>
          </a:xfrm>
          <a:prstGeom prst="rect">
            <a:avLst/>
          </a:prstGeom>
          <a:noFill/>
        </p:spPr>
        <p:txBody>
          <a:bodyPr wrap="square" rtlCol="0" anchor="ctr">
            <a:spAutoFit/>
          </a:bodyPr>
          <a:lstStyle/>
          <a:p>
            <a:pPr algn="just"/>
            <a:r>
              <a:rPr lang="en-US" sz="3200" b="1" i="0" dirty="0">
                <a:solidFill>
                  <a:srgbClr val="FF0000"/>
                </a:solidFill>
                <a:effectLst/>
                <a:latin typeface="+mn-lt"/>
              </a:rPr>
              <a:t>HTML &lt;small&gt; and &lt;mark&gt; Element</a:t>
            </a:r>
          </a:p>
        </p:txBody>
      </p:sp>
      <p:sp>
        <p:nvSpPr>
          <p:cNvPr id="8" name="Freeform: Shape 7">
            <a:extLst>
              <a:ext uri="{FF2B5EF4-FFF2-40B4-BE49-F238E27FC236}">
                <a16:creationId xmlns:a16="http://schemas.microsoft.com/office/drawing/2014/main" xmlns="" id="{637BFAD2-9B23-49E5-9442-6B5F0426A5D3}"/>
              </a:ext>
            </a:extLst>
          </p:cNvPr>
          <p:cNvSpPr/>
          <p:nvPr/>
        </p:nvSpPr>
        <p:spPr>
          <a:xfrm rot="18276566" flipH="1">
            <a:off x="7220052" y="2293408"/>
            <a:ext cx="2037854" cy="1126178"/>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bg1"/>
          </a:solidFill>
          <a:ln w="9525" cap="flat">
            <a:noFill/>
            <a:prstDash val="solid"/>
            <a:miter/>
          </a:ln>
        </p:spPr>
        <p:txBody>
          <a:bodyPr rtlCol="0" anchor="ctr"/>
          <a:lstStyle/>
          <a:p>
            <a:endParaRPr lang="en-US"/>
          </a:p>
        </p:txBody>
      </p:sp>
      <p:sp>
        <p:nvSpPr>
          <p:cNvPr id="25" name="TextBox 24">
            <a:extLst>
              <a:ext uri="{FF2B5EF4-FFF2-40B4-BE49-F238E27FC236}">
                <a16:creationId xmlns:a16="http://schemas.microsoft.com/office/drawing/2014/main" xmlns="" id="{51B2C291-F240-4FB2-B677-B42BA4BB1FBF}"/>
              </a:ext>
            </a:extLst>
          </p:cNvPr>
          <p:cNvSpPr txBox="1"/>
          <p:nvPr/>
        </p:nvSpPr>
        <p:spPr>
          <a:xfrm>
            <a:off x="977583" y="1205630"/>
            <a:ext cx="8166417" cy="6001643"/>
          </a:xfrm>
          <a:prstGeom prst="rect">
            <a:avLst/>
          </a:prstGeom>
          <a:noFill/>
        </p:spPr>
        <p:txBody>
          <a:bodyPr wrap="square" rtlCol="0">
            <a:spAutoFit/>
          </a:bodyPr>
          <a:lstStyle/>
          <a:p>
            <a:pPr algn="just"/>
            <a:r>
              <a:rPr lang="en-US" sz="2400" b="1" i="0" dirty="0">
                <a:solidFill>
                  <a:schemeClr val="tx1"/>
                </a:solidFill>
                <a:effectLst/>
                <a:latin typeface="+mn-lt"/>
              </a:rPr>
              <a:t>The HTML &lt;small&gt; element defines smaller text:</a:t>
            </a:r>
          </a:p>
          <a:p>
            <a:pPr algn="just"/>
            <a:endParaRPr lang="en-US" sz="2400" b="1" i="0" dirty="0">
              <a:solidFill>
                <a:schemeClr val="tx1"/>
              </a:solidFill>
              <a:effectLst/>
              <a:latin typeface="+mn-lt"/>
            </a:endParaRPr>
          </a:p>
          <a:p>
            <a:pPr algn="just"/>
            <a:r>
              <a:rPr lang="en-US" sz="2400" b="1" i="0" dirty="0">
                <a:solidFill>
                  <a:schemeClr val="tx1"/>
                </a:solidFill>
                <a:effectLst/>
                <a:latin typeface="+mn-lt"/>
              </a:rPr>
              <a:t>&lt;small&gt;This is some smaller text.&lt;/small&gt;</a:t>
            </a:r>
          </a:p>
          <a:p>
            <a:pPr algn="just"/>
            <a:endParaRPr lang="en-US" sz="2400" b="1" i="0" dirty="0">
              <a:solidFill>
                <a:schemeClr val="tx1"/>
              </a:solidFill>
              <a:effectLst/>
              <a:latin typeface="+mn-lt"/>
            </a:endParaRPr>
          </a:p>
          <a:p>
            <a:pPr algn="just"/>
            <a:r>
              <a:rPr lang="en-US" sz="2400" b="1" i="0" dirty="0">
                <a:solidFill>
                  <a:schemeClr val="tx1"/>
                </a:solidFill>
                <a:effectLst/>
                <a:latin typeface="+mn-lt"/>
              </a:rPr>
              <a:t>HTML &lt;mark&gt; Element</a:t>
            </a:r>
          </a:p>
          <a:p>
            <a:pPr algn="just"/>
            <a:endParaRPr lang="en-US" sz="2400" b="1" i="0" dirty="0">
              <a:solidFill>
                <a:schemeClr val="tx1"/>
              </a:solidFill>
              <a:effectLst/>
              <a:latin typeface="+mn-lt"/>
            </a:endParaRPr>
          </a:p>
          <a:p>
            <a:pPr algn="just"/>
            <a:r>
              <a:rPr lang="en-US" sz="2400" b="1" i="0" dirty="0">
                <a:solidFill>
                  <a:schemeClr val="tx1"/>
                </a:solidFill>
                <a:effectLst/>
                <a:latin typeface="+mn-lt"/>
              </a:rPr>
              <a:t>The HTML &lt;mark&gt; element defines text that should be marked or highlighted:</a:t>
            </a:r>
          </a:p>
          <a:p>
            <a:pPr algn="just"/>
            <a:endParaRPr lang="en-US" sz="2400" b="1" i="0" dirty="0">
              <a:solidFill>
                <a:schemeClr val="tx1"/>
              </a:solidFill>
              <a:effectLst/>
              <a:latin typeface="+mn-lt"/>
            </a:endParaRPr>
          </a:p>
          <a:p>
            <a:pPr algn="just"/>
            <a:r>
              <a:rPr lang="en-US" sz="2400" b="1" i="0" dirty="0">
                <a:solidFill>
                  <a:schemeClr val="tx1"/>
                </a:solidFill>
                <a:effectLst/>
                <a:latin typeface="+mn-lt"/>
              </a:rPr>
              <a:t>&lt;p&gt;Do not forget to buy &lt;mark&gt;milk&lt;/mark&gt; today.&lt;/p&gt;</a:t>
            </a:r>
          </a:p>
          <a:p>
            <a:pPr algn="l"/>
            <a:endParaRPr lang="en-US" sz="2400" b="0" i="0" dirty="0">
              <a:solidFill>
                <a:schemeClr val="tx1"/>
              </a:solidFill>
              <a:effectLst/>
              <a:latin typeface="+mn-lt"/>
            </a:endParaRPr>
          </a:p>
          <a:p>
            <a:pPr algn="l"/>
            <a:endParaRPr lang="en-US" sz="2400" dirty="0">
              <a:solidFill>
                <a:schemeClr val="tx1"/>
              </a:solidFill>
              <a:latin typeface="+mn-lt"/>
            </a:endParaRPr>
          </a:p>
          <a:p>
            <a:pPr algn="l"/>
            <a:endParaRPr lang="en-US" sz="2400" b="0" i="0" dirty="0">
              <a:solidFill>
                <a:schemeClr val="tx1"/>
              </a:solidFill>
              <a:effectLst/>
              <a:latin typeface="+mn-lt"/>
            </a:endParaRPr>
          </a:p>
          <a:p>
            <a:pPr algn="l"/>
            <a:endParaRPr lang="en-US" sz="2400" dirty="0">
              <a:solidFill>
                <a:schemeClr val="tx1"/>
              </a:solidFill>
              <a:latin typeface="+mn-lt"/>
            </a:endParaRPr>
          </a:p>
          <a:p>
            <a:pPr algn="l"/>
            <a:endParaRPr lang="en-US" sz="2400" b="0" i="0" dirty="0">
              <a:solidFill>
                <a:schemeClr val="tx1"/>
              </a:solidFill>
              <a:effectLst/>
              <a:latin typeface="+mn-lt"/>
            </a:endParaRPr>
          </a:p>
        </p:txBody>
      </p:sp>
      <p:grpSp>
        <p:nvGrpSpPr>
          <p:cNvPr id="2" name="Group 11">
            <a:extLst>
              <a:ext uri="{FF2B5EF4-FFF2-40B4-BE49-F238E27FC236}">
                <a16:creationId xmlns:a16="http://schemas.microsoft.com/office/drawing/2014/main" xmlns="" id="{235EED64-9A99-4496-A447-E034B60D3719}"/>
              </a:ext>
            </a:extLst>
          </p:cNvPr>
          <p:cNvGrpSpPr/>
          <p:nvPr/>
        </p:nvGrpSpPr>
        <p:grpSpPr>
          <a:xfrm>
            <a:off x="-1" y="0"/>
            <a:ext cx="774551" cy="6858000"/>
            <a:chOff x="705340" y="3177056"/>
            <a:chExt cx="86235" cy="756643"/>
          </a:xfrm>
          <a:solidFill>
            <a:schemeClr val="accent4"/>
          </a:solidFill>
        </p:grpSpPr>
        <p:sp>
          <p:nvSpPr>
            <p:cNvPr id="13" name="Rectangle 12">
              <a:extLst>
                <a:ext uri="{FF2B5EF4-FFF2-40B4-BE49-F238E27FC236}">
                  <a16:creationId xmlns:a16="http://schemas.microsoft.com/office/drawing/2014/main" xmlns="" id="{D7739088-19DF-4033-A5AA-A34C807608EE}"/>
                </a:ext>
              </a:extLst>
            </p:cNvPr>
            <p:cNvSpPr/>
            <p:nvPr/>
          </p:nvSpPr>
          <p:spPr>
            <a:xfrm>
              <a:off x="755575" y="3177699"/>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sp>
          <p:nvSpPr>
            <p:cNvPr id="14" name="Rectangle 13">
              <a:extLst>
                <a:ext uri="{FF2B5EF4-FFF2-40B4-BE49-F238E27FC236}">
                  <a16:creationId xmlns:a16="http://schemas.microsoft.com/office/drawing/2014/main" xmlns="" id="{AA81AC5B-19C8-4746-85A4-12E2ECF68565}"/>
                </a:ext>
              </a:extLst>
            </p:cNvPr>
            <p:cNvSpPr/>
            <p:nvPr/>
          </p:nvSpPr>
          <p:spPr>
            <a:xfrm>
              <a:off x="705340" y="3177056"/>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grpSp>
      <p:pic>
        <p:nvPicPr>
          <p:cNvPr id="10" name="Picture 9"/>
          <p:cNvPicPr>
            <a:picLocks noChangeAspect="1"/>
          </p:cNvPicPr>
          <p:nvPr/>
        </p:nvPicPr>
        <p:blipFill>
          <a:blip r:embed="rId2"/>
          <a:srcRect/>
          <a:stretch/>
        </p:blipFill>
        <p:spPr>
          <a:xfrm>
            <a:off x="9347756" y="2125926"/>
            <a:ext cx="2035178" cy="2206924"/>
          </a:xfrm>
          <a:prstGeom prst="rect">
            <a:avLst/>
          </a:prstGeom>
        </p:spPr>
      </p:pic>
      <p:pic>
        <p:nvPicPr>
          <p:cNvPr id="3" name="Google Shape;54;p1" descr="ffdg.png">
            <a:extLst>
              <a:ext uri="{FF2B5EF4-FFF2-40B4-BE49-F238E27FC236}">
                <a16:creationId xmlns:a16="http://schemas.microsoft.com/office/drawing/2014/main" xmlns="" id="{4A281B8D-CA76-A3BE-A5EE-D3CA4615853C}"/>
              </a:ext>
            </a:extLst>
          </p:cNvPr>
          <p:cNvPicPr preferRelativeResize="0"/>
          <p:nvPr/>
        </p:nvPicPr>
        <p:blipFill rotWithShape="1">
          <a:blip r:embed="rId3">
            <a:alphaModFix/>
          </a:blip>
          <a:srcRect/>
          <a:stretch/>
        </p:blipFill>
        <p:spPr>
          <a:xfrm>
            <a:off x="11416410" y="6078265"/>
            <a:ext cx="784270" cy="750833"/>
          </a:xfrm>
          <a:prstGeom prst="rect">
            <a:avLst/>
          </a:prstGeom>
          <a:noFill/>
          <a:ln>
            <a:noFill/>
          </a:ln>
        </p:spPr>
      </p:pic>
    </p:spTree>
    <p:extLst>
      <p:ext uri="{BB962C8B-B14F-4D97-AF65-F5344CB8AC3E}">
        <p14:creationId xmlns:p14="http://schemas.microsoft.com/office/powerpoint/2010/main" val="139722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A53317B-7099-4DB2-9B9B-CB6B8052FD23}"/>
              </a:ext>
            </a:extLst>
          </p:cNvPr>
          <p:cNvSpPr txBox="1"/>
          <p:nvPr/>
        </p:nvSpPr>
        <p:spPr>
          <a:xfrm>
            <a:off x="1112113" y="492370"/>
            <a:ext cx="10102304" cy="584775"/>
          </a:xfrm>
          <a:prstGeom prst="rect">
            <a:avLst/>
          </a:prstGeom>
          <a:noFill/>
        </p:spPr>
        <p:txBody>
          <a:bodyPr wrap="square" rtlCol="0" anchor="ctr">
            <a:spAutoFit/>
          </a:bodyPr>
          <a:lstStyle/>
          <a:p>
            <a:pPr algn="just"/>
            <a:r>
              <a:rPr lang="en-US" sz="3200" b="1" i="0" dirty="0">
                <a:solidFill>
                  <a:srgbClr val="FF0000"/>
                </a:solidFill>
                <a:effectLst/>
                <a:latin typeface="+mn-lt"/>
              </a:rPr>
              <a:t>HTML &lt;</a:t>
            </a:r>
            <a:r>
              <a:rPr lang="en-US" sz="3200" b="1" dirty="0">
                <a:solidFill>
                  <a:srgbClr val="FF0000"/>
                </a:solidFill>
                <a:latin typeface="+mn-lt"/>
              </a:rPr>
              <a:t>del</a:t>
            </a:r>
            <a:r>
              <a:rPr lang="en-US" sz="3200" b="1" i="0" dirty="0">
                <a:solidFill>
                  <a:srgbClr val="FF0000"/>
                </a:solidFill>
                <a:effectLst/>
                <a:latin typeface="+mn-lt"/>
              </a:rPr>
              <a:t>&gt; and &lt;</a:t>
            </a:r>
            <a:r>
              <a:rPr lang="en-US" sz="3200" b="1" dirty="0">
                <a:solidFill>
                  <a:srgbClr val="FF0000"/>
                </a:solidFill>
                <a:latin typeface="+mn-lt"/>
              </a:rPr>
              <a:t>ins</a:t>
            </a:r>
            <a:r>
              <a:rPr lang="en-US" sz="3200" b="1" i="0" dirty="0">
                <a:solidFill>
                  <a:srgbClr val="FF0000"/>
                </a:solidFill>
                <a:effectLst/>
                <a:latin typeface="+mn-lt"/>
              </a:rPr>
              <a:t>&gt; Element</a:t>
            </a:r>
          </a:p>
        </p:txBody>
      </p:sp>
      <p:sp>
        <p:nvSpPr>
          <p:cNvPr id="8" name="Freeform: Shape 7">
            <a:extLst>
              <a:ext uri="{FF2B5EF4-FFF2-40B4-BE49-F238E27FC236}">
                <a16:creationId xmlns:a16="http://schemas.microsoft.com/office/drawing/2014/main" xmlns="" id="{637BFAD2-9B23-49E5-9442-6B5F0426A5D3}"/>
              </a:ext>
            </a:extLst>
          </p:cNvPr>
          <p:cNvSpPr/>
          <p:nvPr/>
        </p:nvSpPr>
        <p:spPr>
          <a:xfrm rot="18276566" flipH="1">
            <a:off x="7220052" y="2293408"/>
            <a:ext cx="2037854" cy="1126178"/>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bg1"/>
          </a:solidFill>
          <a:ln w="9525" cap="flat">
            <a:noFill/>
            <a:prstDash val="solid"/>
            <a:miter/>
          </a:ln>
        </p:spPr>
        <p:txBody>
          <a:bodyPr rtlCol="0" anchor="ctr"/>
          <a:lstStyle/>
          <a:p>
            <a:endParaRPr lang="en-US"/>
          </a:p>
        </p:txBody>
      </p:sp>
      <p:sp>
        <p:nvSpPr>
          <p:cNvPr id="25" name="TextBox 24">
            <a:extLst>
              <a:ext uri="{FF2B5EF4-FFF2-40B4-BE49-F238E27FC236}">
                <a16:creationId xmlns:a16="http://schemas.microsoft.com/office/drawing/2014/main" xmlns="" id="{51B2C291-F240-4FB2-B677-B42BA4BB1FBF}"/>
              </a:ext>
            </a:extLst>
          </p:cNvPr>
          <p:cNvSpPr txBox="1"/>
          <p:nvPr/>
        </p:nvSpPr>
        <p:spPr>
          <a:xfrm>
            <a:off x="977583" y="1205630"/>
            <a:ext cx="8166417" cy="6740307"/>
          </a:xfrm>
          <a:prstGeom prst="rect">
            <a:avLst/>
          </a:prstGeom>
          <a:noFill/>
        </p:spPr>
        <p:txBody>
          <a:bodyPr wrap="square" rtlCol="0">
            <a:spAutoFit/>
          </a:bodyPr>
          <a:lstStyle/>
          <a:p>
            <a:pPr algn="just"/>
            <a:r>
              <a:rPr lang="en-US" sz="2400" b="1" i="0" dirty="0">
                <a:solidFill>
                  <a:schemeClr val="tx1"/>
                </a:solidFill>
                <a:effectLst/>
                <a:latin typeface="+mn-lt"/>
              </a:rPr>
              <a:t>The HTML &lt;del&gt; element defines text that has been deleted from a document. Browsers will usually strike a line through deleted text:</a:t>
            </a:r>
          </a:p>
          <a:p>
            <a:pPr algn="just"/>
            <a:endParaRPr lang="en-US" sz="2400" b="1" i="0" dirty="0">
              <a:solidFill>
                <a:schemeClr val="tx1"/>
              </a:solidFill>
              <a:effectLst/>
              <a:latin typeface="+mn-lt"/>
            </a:endParaRPr>
          </a:p>
          <a:p>
            <a:pPr algn="just"/>
            <a:r>
              <a:rPr lang="en-US" sz="2400" b="1" i="0" dirty="0">
                <a:solidFill>
                  <a:schemeClr val="tx1"/>
                </a:solidFill>
                <a:effectLst/>
                <a:latin typeface="+mn-lt"/>
              </a:rPr>
              <a:t>&lt;p&gt;My favorite color is &lt;del&gt;blue&lt;/del&gt; red.&lt;/p&gt;</a:t>
            </a:r>
          </a:p>
          <a:p>
            <a:pPr algn="just"/>
            <a:endParaRPr lang="en-US" sz="2400" b="1" i="0" dirty="0">
              <a:solidFill>
                <a:schemeClr val="tx1"/>
              </a:solidFill>
              <a:effectLst/>
              <a:latin typeface="+mn-lt"/>
            </a:endParaRPr>
          </a:p>
          <a:p>
            <a:pPr algn="just"/>
            <a:r>
              <a:rPr lang="en-US" sz="2400" b="1" i="0" dirty="0">
                <a:solidFill>
                  <a:schemeClr val="tx1"/>
                </a:solidFill>
                <a:effectLst/>
                <a:latin typeface="+mn-lt"/>
              </a:rPr>
              <a:t>HTML &lt;ins&gt; Element</a:t>
            </a:r>
          </a:p>
          <a:p>
            <a:pPr algn="just"/>
            <a:endParaRPr lang="en-US" sz="2400" b="1" i="0" dirty="0">
              <a:solidFill>
                <a:schemeClr val="tx1"/>
              </a:solidFill>
              <a:effectLst/>
              <a:latin typeface="+mn-lt"/>
            </a:endParaRPr>
          </a:p>
          <a:p>
            <a:pPr algn="just"/>
            <a:r>
              <a:rPr lang="en-US" sz="2400" b="1" i="0" dirty="0">
                <a:solidFill>
                  <a:schemeClr val="tx1"/>
                </a:solidFill>
                <a:effectLst/>
                <a:latin typeface="+mn-lt"/>
              </a:rPr>
              <a:t>The HTML &lt;ins&gt; element defines a text that has been inserted into a document. Browsers will usually underline inserted text:</a:t>
            </a:r>
          </a:p>
          <a:p>
            <a:pPr algn="just"/>
            <a:endParaRPr lang="en-US" sz="2400" b="1" i="0" dirty="0">
              <a:solidFill>
                <a:schemeClr val="tx1"/>
              </a:solidFill>
              <a:effectLst/>
              <a:latin typeface="+mn-lt"/>
            </a:endParaRPr>
          </a:p>
          <a:p>
            <a:pPr algn="just"/>
            <a:r>
              <a:rPr lang="en-US" sz="2400" b="1" i="0" dirty="0">
                <a:solidFill>
                  <a:schemeClr val="tx1"/>
                </a:solidFill>
                <a:effectLst/>
                <a:latin typeface="+mn-lt"/>
              </a:rPr>
              <a:t>&lt;p&gt;My favorite color is &lt;del&gt;blue&lt;/del&gt; &lt;ins&gt;red&lt;/ins&gt;.&lt;/p&gt;</a:t>
            </a:r>
            <a:endParaRPr lang="en-US" sz="2400" b="0" i="0" dirty="0">
              <a:solidFill>
                <a:schemeClr val="tx1"/>
              </a:solidFill>
              <a:effectLst/>
              <a:latin typeface="+mn-lt"/>
            </a:endParaRPr>
          </a:p>
          <a:p>
            <a:pPr algn="l"/>
            <a:endParaRPr lang="en-US" sz="2400" dirty="0">
              <a:solidFill>
                <a:schemeClr val="tx1"/>
              </a:solidFill>
              <a:latin typeface="+mn-lt"/>
            </a:endParaRPr>
          </a:p>
          <a:p>
            <a:pPr algn="l"/>
            <a:endParaRPr lang="en-US" sz="2400" b="0" i="0" dirty="0">
              <a:solidFill>
                <a:schemeClr val="tx1"/>
              </a:solidFill>
              <a:effectLst/>
              <a:latin typeface="+mn-lt"/>
            </a:endParaRPr>
          </a:p>
          <a:p>
            <a:pPr algn="l"/>
            <a:endParaRPr lang="en-US" sz="2400" dirty="0">
              <a:solidFill>
                <a:schemeClr val="tx1"/>
              </a:solidFill>
              <a:latin typeface="+mn-lt"/>
            </a:endParaRPr>
          </a:p>
          <a:p>
            <a:pPr algn="l"/>
            <a:endParaRPr lang="en-US" sz="2400" b="0" i="0" dirty="0">
              <a:solidFill>
                <a:schemeClr val="tx1"/>
              </a:solidFill>
              <a:effectLst/>
              <a:latin typeface="+mn-lt"/>
            </a:endParaRPr>
          </a:p>
        </p:txBody>
      </p:sp>
      <p:grpSp>
        <p:nvGrpSpPr>
          <p:cNvPr id="2" name="Group 11">
            <a:extLst>
              <a:ext uri="{FF2B5EF4-FFF2-40B4-BE49-F238E27FC236}">
                <a16:creationId xmlns:a16="http://schemas.microsoft.com/office/drawing/2014/main" xmlns="" id="{235EED64-9A99-4496-A447-E034B60D3719}"/>
              </a:ext>
            </a:extLst>
          </p:cNvPr>
          <p:cNvGrpSpPr/>
          <p:nvPr/>
        </p:nvGrpSpPr>
        <p:grpSpPr>
          <a:xfrm>
            <a:off x="-1" y="0"/>
            <a:ext cx="774551" cy="6858000"/>
            <a:chOff x="705340" y="3177056"/>
            <a:chExt cx="86235" cy="756643"/>
          </a:xfrm>
          <a:solidFill>
            <a:schemeClr val="accent4"/>
          </a:solidFill>
        </p:grpSpPr>
        <p:sp>
          <p:nvSpPr>
            <p:cNvPr id="13" name="Rectangle 12">
              <a:extLst>
                <a:ext uri="{FF2B5EF4-FFF2-40B4-BE49-F238E27FC236}">
                  <a16:creationId xmlns:a16="http://schemas.microsoft.com/office/drawing/2014/main" xmlns="" id="{D7739088-19DF-4033-A5AA-A34C807608EE}"/>
                </a:ext>
              </a:extLst>
            </p:cNvPr>
            <p:cNvSpPr/>
            <p:nvPr/>
          </p:nvSpPr>
          <p:spPr>
            <a:xfrm>
              <a:off x="755575" y="3177699"/>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sp>
          <p:nvSpPr>
            <p:cNvPr id="14" name="Rectangle 13">
              <a:extLst>
                <a:ext uri="{FF2B5EF4-FFF2-40B4-BE49-F238E27FC236}">
                  <a16:creationId xmlns:a16="http://schemas.microsoft.com/office/drawing/2014/main" xmlns="" id="{AA81AC5B-19C8-4746-85A4-12E2ECF68565}"/>
                </a:ext>
              </a:extLst>
            </p:cNvPr>
            <p:cNvSpPr/>
            <p:nvPr/>
          </p:nvSpPr>
          <p:spPr>
            <a:xfrm>
              <a:off x="705340" y="3177056"/>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grpSp>
      <p:pic>
        <p:nvPicPr>
          <p:cNvPr id="10" name="Picture 9"/>
          <p:cNvPicPr>
            <a:picLocks noChangeAspect="1"/>
          </p:cNvPicPr>
          <p:nvPr/>
        </p:nvPicPr>
        <p:blipFill>
          <a:blip r:embed="rId2"/>
          <a:srcRect/>
          <a:stretch/>
        </p:blipFill>
        <p:spPr>
          <a:xfrm>
            <a:off x="9347756" y="2125926"/>
            <a:ext cx="2035178" cy="2206924"/>
          </a:xfrm>
          <a:prstGeom prst="rect">
            <a:avLst/>
          </a:prstGeom>
        </p:spPr>
      </p:pic>
      <p:pic>
        <p:nvPicPr>
          <p:cNvPr id="3" name="Google Shape;54;p1" descr="ffdg.png">
            <a:extLst>
              <a:ext uri="{FF2B5EF4-FFF2-40B4-BE49-F238E27FC236}">
                <a16:creationId xmlns:a16="http://schemas.microsoft.com/office/drawing/2014/main" xmlns="" id="{4A281B8D-CA76-A3BE-A5EE-D3CA4615853C}"/>
              </a:ext>
            </a:extLst>
          </p:cNvPr>
          <p:cNvPicPr preferRelativeResize="0"/>
          <p:nvPr/>
        </p:nvPicPr>
        <p:blipFill rotWithShape="1">
          <a:blip r:embed="rId3">
            <a:alphaModFix/>
          </a:blip>
          <a:srcRect/>
          <a:stretch/>
        </p:blipFill>
        <p:spPr>
          <a:xfrm>
            <a:off x="11416410" y="6078265"/>
            <a:ext cx="784270" cy="750833"/>
          </a:xfrm>
          <a:prstGeom prst="rect">
            <a:avLst/>
          </a:prstGeom>
          <a:noFill/>
          <a:ln>
            <a:noFill/>
          </a:ln>
        </p:spPr>
      </p:pic>
    </p:spTree>
    <p:extLst>
      <p:ext uri="{BB962C8B-B14F-4D97-AF65-F5344CB8AC3E}">
        <p14:creationId xmlns:p14="http://schemas.microsoft.com/office/powerpoint/2010/main" val="4105738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A53317B-7099-4DB2-9B9B-CB6B8052FD23}"/>
              </a:ext>
            </a:extLst>
          </p:cNvPr>
          <p:cNvSpPr txBox="1"/>
          <p:nvPr/>
        </p:nvSpPr>
        <p:spPr>
          <a:xfrm>
            <a:off x="1112113" y="492370"/>
            <a:ext cx="10102304" cy="584775"/>
          </a:xfrm>
          <a:prstGeom prst="rect">
            <a:avLst/>
          </a:prstGeom>
          <a:noFill/>
        </p:spPr>
        <p:txBody>
          <a:bodyPr wrap="square" rtlCol="0" anchor="ctr">
            <a:spAutoFit/>
          </a:bodyPr>
          <a:lstStyle/>
          <a:p>
            <a:pPr algn="just"/>
            <a:r>
              <a:rPr lang="en-US" sz="3200" b="1" i="0" dirty="0">
                <a:solidFill>
                  <a:srgbClr val="FF0000"/>
                </a:solidFill>
                <a:effectLst/>
                <a:latin typeface="+mn-lt"/>
              </a:rPr>
              <a:t>HTML &lt;sub&gt; and &lt;sup&gt; Element</a:t>
            </a:r>
          </a:p>
        </p:txBody>
      </p:sp>
      <p:sp>
        <p:nvSpPr>
          <p:cNvPr id="8" name="Freeform: Shape 7">
            <a:extLst>
              <a:ext uri="{FF2B5EF4-FFF2-40B4-BE49-F238E27FC236}">
                <a16:creationId xmlns:a16="http://schemas.microsoft.com/office/drawing/2014/main" xmlns="" id="{637BFAD2-9B23-49E5-9442-6B5F0426A5D3}"/>
              </a:ext>
            </a:extLst>
          </p:cNvPr>
          <p:cNvSpPr/>
          <p:nvPr/>
        </p:nvSpPr>
        <p:spPr>
          <a:xfrm rot="18276566" flipH="1">
            <a:off x="7220052" y="2293408"/>
            <a:ext cx="2037854" cy="1126178"/>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bg1"/>
          </a:solidFill>
          <a:ln w="9525" cap="flat">
            <a:noFill/>
            <a:prstDash val="solid"/>
            <a:miter/>
          </a:ln>
        </p:spPr>
        <p:txBody>
          <a:bodyPr rtlCol="0" anchor="ctr"/>
          <a:lstStyle/>
          <a:p>
            <a:endParaRPr lang="en-US"/>
          </a:p>
        </p:txBody>
      </p:sp>
      <p:sp>
        <p:nvSpPr>
          <p:cNvPr id="25" name="TextBox 24">
            <a:extLst>
              <a:ext uri="{FF2B5EF4-FFF2-40B4-BE49-F238E27FC236}">
                <a16:creationId xmlns:a16="http://schemas.microsoft.com/office/drawing/2014/main" xmlns="" id="{51B2C291-F240-4FB2-B677-B42BA4BB1FBF}"/>
              </a:ext>
            </a:extLst>
          </p:cNvPr>
          <p:cNvSpPr txBox="1"/>
          <p:nvPr/>
        </p:nvSpPr>
        <p:spPr>
          <a:xfrm>
            <a:off x="977583" y="1205630"/>
            <a:ext cx="8166417" cy="6740307"/>
          </a:xfrm>
          <a:prstGeom prst="rect">
            <a:avLst/>
          </a:prstGeom>
          <a:noFill/>
        </p:spPr>
        <p:txBody>
          <a:bodyPr wrap="square" rtlCol="0">
            <a:spAutoFit/>
          </a:bodyPr>
          <a:lstStyle/>
          <a:p>
            <a:pPr algn="just"/>
            <a:r>
              <a:rPr lang="en-US" sz="2400" b="1" i="0" dirty="0">
                <a:solidFill>
                  <a:schemeClr val="tx1"/>
                </a:solidFill>
                <a:effectLst/>
                <a:latin typeface="+mn-lt"/>
              </a:rPr>
              <a:t>The HTML &lt;sub&gt; element defines subscript text. Subscript text appears half a character below the normal line, and is sometimes rendered in a smaller font. Subscript text can be used for chemical formulas, like H2O:</a:t>
            </a:r>
          </a:p>
          <a:p>
            <a:pPr algn="just"/>
            <a:r>
              <a:rPr lang="en-US" sz="2400" b="1" i="0" dirty="0">
                <a:solidFill>
                  <a:schemeClr val="tx1"/>
                </a:solidFill>
                <a:effectLst/>
                <a:latin typeface="+mn-lt"/>
              </a:rPr>
              <a:t>&lt;p&gt;This is &lt;sub&gt;subscripted&lt;/sub&gt; text.&lt;/p&gt;</a:t>
            </a:r>
          </a:p>
          <a:p>
            <a:pPr algn="just"/>
            <a:endParaRPr lang="en-US" sz="2400" b="1" i="0" dirty="0">
              <a:solidFill>
                <a:schemeClr val="tx1"/>
              </a:solidFill>
              <a:effectLst/>
              <a:latin typeface="+mn-lt"/>
            </a:endParaRPr>
          </a:p>
          <a:p>
            <a:pPr algn="just"/>
            <a:r>
              <a:rPr lang="en-US" sz="2400" b="1" i="0" dirty="0">
                <a:solidFill>
                  <a:schemeClr val="tx1"/>
                </a:solidFill>
                <a:effectLst/>
                <a:latin typeface="+mn-lt"/>
              </a:rPr>
              <a:t>HTML &lt;sup&gt; Element</a:t>
            </a:r>
          </a:p>
          <a:p>
            <a:pPr algn="just"/>
            <a:endParaRPr lang="en-US" sz="2400" b="1" i="0" dirty="0">
              <a:solidFill>
                <a:schemeClr val="tx1"/>
              </a:solidFill>
              <a:effectLst/>
              <a:latin typeface="+mn-lt"/>
            </a:endParaRPr>
          </a:p>
          <a:p>
            <a:pPr algn="just"/>
            <a:r>
              <a:rPr lang="en-US" sz="2400" b="1" i="0" dirty="0">
                <a:solidFill>
                  <a:schemeClr val="tx1"/>
                </a:solidFill>
                <a:effectLst/>
                <a:latin typeface="+mn-lt"/>
              </a:rPr>
              <a:t>The HTML &lt;sup&gt; element defines superscript text. Superscript text appears half a character above the normal line, and is sometimes rendered in a smaller font. Superscript text can be used for footnotes, like WWW[1]:</a:t>
            </a:r>
          </a:p>
          <a:p>
            <a:pPr algn="just"/>
            <a:r>
              <a:rPr lang="en-US" sz="2400" b="1" i="0" dirty="0">
                <a:solidFill>
                  <a:schemeClr val="tx1"/>
                </a:solidFill>
                <a:effectLst/>
                <a:latin typeface="+mn-lt"/>
              </a:rPr>
              <a:t>&lt;p&gt;This is &lt;sup&gt;superscripted&lt;/sup&gt; text.&lt;/p&gt;</a:t>
            </a:r>
            <a:endParaRPr lang="en-US" sz="2400" dirty="0">
              <a:solidFill>
                <a:schemeClr val="tx1"/>
              </a:solidFill>
              <a:latin typeface="+mn-lt"/>
            </a:endParaRPr>
          </a:p>
          <a:p>
            <a:pPr algn="l"/>
            <a:endParaRPr lang="en-US" sz="2400" b="0" i="0" dirty="0">
              <a:solidFill>
                <a:schemeClr val="tx1"/>
              </a:solidFill>
              <a:effectLst/>
              <a:latin typeface="+mn-lt"/>
            </a:endParaRPr>
          </a:p>
          <a:p>
            <a:pPr algn="l"/>
            <a:endParaRPr lang="en-US" sz="2400" dirty="0">
              <a:solidFill>
                <a:schemeClr val="tx1"/>
              </a:solidFill>
              <a:latin typeface="+mn-lt"/>
            </a:endParaRPr>
          </a:p>
          <a:p>
            <a:pPr algn="l"/>
            <a:endParaRPr lang="en-US" sz="2400" b="0" i="0" dirty="0">
              <a:solidFill>
                <a:schemeClr val="tx1"/>
              </a:solidFill>
              <a:effectLst/>
              <a:latin typeface="+mn-lt"/>
            </a:endParaRPr>
          </a:p>
        </p:txBody>
      </p:sp>
      <p:grpSp>
        <p:nvGrpSpPr>
          <p:cNvPr id="2" name="Group 11">
            <a:extLst>
              <a:ext uri="{FF2B5EF4-FFF2-40B4-BE49-F238E27FC236}">
                <a16:creationId xmlns:a16="http://schemas.microsoft.com/office/drawing/2014/main" xmlns="" id="{235EED64-9A99-4496-A447-E034B60D3719}"/>
              </a:ext>
            </a:extLst>
          </p:cNvPr>
          <p:cNvGrpSpPr/>
          <p:nvPr/>
        </p:nvGrpSpPr>
        <p:grpSpPr>
          <a:xfrm>
            <a:off x="-1" y="0"/>
            <a:ext cx="774551" cy="6858000"/>
            <a:chOff x="705340" y="3177056"/>
            <a:chExt cx="86235" cy="756643"/>
          </a:xfrm>
          <a:solidFill>
            <a:schemeClr val="accent4"/>
          </a:solidFill>
        </p:grpSpPr>
        <p:sp>
          <p:nvSpPr>
            <p:cNvPr id="13" name="Rectangle 12">
              <a:extLst>
                <a:ext uri="{FF2B5EF4-FFF2-40B4-BE49-F238E27FC236}">
                  <a16:creationId xmlns:a16="http://schemas.microsoft.com/office/drawing/2014/main" xmlns="" id="{D7739088-19DF-4033-A5AA-A34C807608EE}"/>
                </a:ext>
              </a:extLst>
            </p:cNvPr>
            <p:cNvSpPr/>
            <p:nvPr/>
          </p:nvSpPr>
          <p:spPr>
            <a:xfrm>
              <a:off x="755575" y="3177699"/>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sp>
          <p:nvSpPr>
            <p:cNvPr id="14" name="Rectangle 13">
              <a:extLst>
                <a:ext uri="{FF2B5EF4-FFF2-40B4-BE49-F238E27FC236}">
                  <a16:creationId xmlns:a16="http://schemas.microsoft.com/office/drawing/2014/main" xmlns="" id="{AA81AC5B-19C8-4746-85A4-12E2ECF68565}"/>
                </a:ext>
              </a:extLst>
            </p:cNvPr>
            <p:cNvSpPr/>
            <p:nvPr/>
          </p:nvSpPr>
          <p:spPr>
            <a:xfrm>
              <a:off x="705340" y="3177056"/>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grpSp>
      <p:pic>
        <p:nvPicPr>
          <p:cNvPr id="10" name="Picture 9"/>
          <p:cNvPicPr>
            <a:picLocks noChangeAspect="1"/>
          </p:cNvPicPr>
          <p:nvPr/>
        </p:nvPicPr>
        <p:blipFill>
          <a:blip r:embed="rId2"/>
          <a:srcRect/>
          <a:stretch/>
        </p:blipFill>
        <p:spPr>
          <a:xfrm>
            <a:off x="9347756" y="2125926"/>
            <a:ext cx="2035178" cy="2206924"/>
          </a:xfrm>
          <a:prstGeom prst="rect">
            <a:avLst/>
          </a:prstGeom>
        </p:spPr>
      </p:pic>
      <p:pic>
        <p:nvPicPr>
          <p:cNvPr id="3" name="Google Shape;54;p1" descr="ffdg.png">
            <a:extLst>
              <a:ext uri="{FF2B5EF4-FFF2-40B4-BE49-F238E27FC236}">
                <a16:creationId xmlns:a16="http://schemas.microsoft.com/office/drawing/2014/main" xmlns="" id="{4A281B8D-CA76-A3BE-A5EE-D3CA4615853C}"/>
              </a:ext>
            </a:extLst>
          </p:cNvPr>
          <p:cNvPicPr preferRelativeResize="0"/>
          <p:nvPr/>
        </p:nvPicPr>
        <p:blipFill rotWithShape="1">
          <a:blip r:embed="rId3">
            <a:alphaModFix/>
          </a:blip>
          <a:srcRect/>
          <a:stretch/>
        </p:blipFill>
        <p:spPr>
          <a:xfrm>
            <a:off x="11416410" y="6078265"/>
            <a:ext cx="784270" cy="750833"/>
          </a:xfrm>
          <a:prstGeom prst="rect">
            <a:avLst/>
          </a:prstGeom>
          <a:noFill/>
          <a:ln>
            <a:noFill/>
          </a:ln>
        </p:spPr>
      </p:pic>
    </p:spTree>
    <p:extLst>
      <p:ext uri="{BB962C8B-B14F-4D97-AF65-F5344CB8AC3E}">
        <p14:creationId xmlns:p14="http://schemas.microsoft.com/office/powerpoint/2010/main" val="1154223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A53317B-7099-4DB2-9B9B-CB6B8052FD23}"/>
              </a:ext>
            </a:extLst>
          </p:cNvPr>
          <p:cNvSpPr txBox="1"/>
          <p:nvPr/>
        </p:nvSpPr>
        <p:spPr>
          <a:xfrm>
            <a:off x="1112113" y="492370"/>
            <a:ext cx="10102304" cy="584775"/>
          </a:xfrm>
          <a:prstGeom prst="rect">
            <a:avLst/>
          </a:prstGeom>
          <a:noFill/>
        </p:spPr>
        <p:txBody>
          <a:bodyPr wrap="square" rtlCol="0" anchor="ctr">
            <a:spAutoFit/>
          </a:bodyPr>
          <a:lstStyle/>
          <a:p>
            <a:pPr algn="just"/>
            <a:r>
              <a:rPr lang="en-US" sz="3200" b="1" i="0" dirty="0">
                <a:solidFill>
                  <a:srgbClr val="FF0000"/>
                </a:solidFill>
                <a:effectLst/>
                <a:latin typeface="+mn-lt"/>
              </a:rPr>
              <a:t>Formatting text with HTML logical style elements</a:t>
            </a:r>
          </a:p>
        </p:txBody>
      </p:sp>
      <p:sp>
        <p:nvSpPr>
          <p:cNvPr id="8" name="Freeform: Shape 7">
            <a:extLst>
              <a:ext uri="{FF2B5EF4-FFF2-40B4-BE49-F238E27FC236}">
                <a16:creationId xmlns:a16="http://schemas.microsoft.com/office/drawing/2014/main" xmlns="" id="{637BFAD2-9B23-49E5-9442-6B5F0426A5D3}"/>
              </a:ext>
            </a:extLst>
          </p:cNvPr>
          <p:cNvSpPr/>
          <p:nvPr/>
        </p:nvSpPr>
        <p:spPr>
          <a:xfrm rot="18276566" flipH="1">
            <a:off x="7220052" y="2293408"/>
            <a:ext cx="2037854" cy="1126178"/>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bg1"/>
          </a:solidFill>
          <a:ln w="9525" cap="flat">
            <a:noFill/>
            <a:prstDash val="solid"/>
            <a:miter/>
          </a:ln>
        </p:spPr>
        <p:txBody>
          <a:bodyPr rtlCol="0" anchor="ctr"/>
          <a:lstStyle/>
          <a:p>
            <a:endParaRPr lang="en-US"/>
          </a:p>
        </p:txBody>
      </p:sp>
      <p:sp>
        <p:nvSpPr>
          <p:cNvPr id="25" name="TextBox 24">
            <a:extLst>
              <a:ext uri="{FF2B5EF4-FFF2-40B4-BE49-F238E27FC236}">
                <a16:creationId xmlns:a16="http://schemas.microsoft.com/office/drawing/2014/main" xmlns="" id="{51B2C291-F240-4FB2-B677-B42BA4BB1FBF}"/>
              </a:ext>
            </a:extLst>
          </p:cNvPr>
          <p:cNvSpPr txBox="1"/>
          <p:nvPr/>
        </p:nvSpPr>
        <p:spPr>
          <a:xfrm>
            <a:off x="977583" y="1205630"/>
            <a:ext cx="8166417" cy="5632311"/>
          </a:xfrm>
          <a:prstGeom prst="rect">
            <a:avLst/>
          </a:prstGeom>
          <a:noFill/>
        </p:spPr>
        <p:txBody>
          <a:bodyPr wrap="square" rtlCol="0">
            <a:spAutoFit/>
          </a:bodyPr>
          <a:lstStyle/>
          <a:p>
            <a:pPr algn="just"/>
            <a:r>
              <a:rPr lang="en-US" sz="2400" b="1" i="0" dirty="0">
                <a:solidFill>
                  <a:schemeClr val="tx1"/>
                </a:solidFill>
                <a:effectLst/>
                <a:latin typeface="+mn-lt"/>
              </a:rPr>
              <a:t>in HTML, the logical style tags specify that the enclosed text has a specific meaning, context, or usage. </a:t>
            </a:r>
          </a:p>
          <a:p>
            <a:pPr algn="just"/>
            <a:endParaRPr lang="en-US" sz="2400" b="1" i="0" dirty="0">
              <a:solidFill>
                <a:schemeClr val="tx1"/>
              </a:solidFill>
              <a:effectLst/>
              <a:latin typeface="+mn-lt"/>
            </a:endParaRPr>
          </a:p>
          <a:p>
            <a:pPr algn="just"/>
            <a:r>
              <a:rPr lang="en-US" sz="2400" b="1" i="0" dirty="0">
                <a:solidFill>
                  <a:schemeClr val="tx1"/>
                </a:solidFill>
                <a:effectLst/>
                <a:latin typeface="+mn-lt"/>
              </a:rPr>
              <a:t>For example, the ABBR tag conveys to the Web browser that the text enclosed inside this tag is an abbreviation. The browser change the appearance of the text depending upon the meaning of the tags.</a:t>
            </a:r>
          </a:p>
          <a:p>
            <a:pPr algn="just"/>
            <a:endParaRPr lang="en-US" sz="2400" b="1" i="0" dirty="0">
              <a:solidFill>
                <a:schemeClr val="tx1"/>
              </a:solidFill>
              <a:effectLst/>
              <a:latin typeface="+mn-lt"/>
            </a:endParaRPr>
          </a:p>
          <a:p>
            <a:pPr algn="just"/>
            <a:r>
              <a:rPr lang="en-US" sz="2400" b="1" i="0" dirty="0">
                <a:solidFill>
                  <a:schemeClr val="tx1"/>
                </a:solidFill>
                <a:effectLst/>
                <a:latin typeface="+mn-lt"/>
              </a:rPr>
              <a:t>The advantage of using the logical style tags rather than the physical style tags is that the meaning related to the tag is more precisely conveyed to the users</a:t>
            </a:r>
          </a:p>
          <a:p>
            <a:pPr algn="l"/>
            <a:endParaRPr lang="en-US" sz="2400" b="0" i="0" dirty="0">
              <a:solidFill>
                <a:schemeClr val="tx1"/>
              </a:solidFill>
              <a:effectLst/>
              <a:latin typeface="+mn-lt"/>
            </a:endParaRPr>
          </a:p>
          <a:p>
            <a:pPr algn="l"/>
            <a:endParaRPr lang="en-US" sz="2400" dirty="0">
              <a:solidFill>
                <a:schemeClr val="tx1"/>
              </a:solidFill>
              <a:latin typeface="+mn-lt"/>
            </a:endParaRPr>
          </a:p>
          <a:p>
            <a:pPr algn="l"/>
            <a:endParaRPr lang="en-US" sz="2400" b="0" i="0" dirty="0">
              <a:solidFill>
                <a:schemeClr val="tx1"/>
              </a:solidFill>
              <a:effectLst/>
              <a:latin typeface="+mn-lt"/>
            </a:endParaRPr>
          </a:p>
        </p:txBody>
      </p:sp>
      <p:grpSp>
        <p:nvGrpSpPr>
          <p:cNvPr id="2" name="Group 11">
            <a:extLst>
              <a:ext uri="{FF2B5EF4-FFF2-40B4-BE49-F238E27FC236}">
                <a16:creationId xmlns:a16="http://schemas.microsoft.com/office/drawing/2014/main" xmlns="" id="{235EED64-9A99-4496-A447-E034B60D3719}"/>
              </a:ext>
            </a:extLst>
          </p:cNvPr>
          <p:cNvGrpSpPr/>
          <p:nvPr/>
        </p:nvGrpSpPr>
        <p:grpSpPr>
          <a:xfrm>
            <a:off x="-1" y="0"/>
            <a:ext cx="774551" cy="6858000"/>
            <a:chOff x="705340" y="3177056"/>
            <a:chExt cx="86235" cy="756643"/>
          </a:xfrm>
          <a:solidFill>
            <a:schemeClr val="accent4"/>
          </a:solidFill>
        </p:grpSpPr>
        <p:sp>
          <p:nvSpPr>
            <p:cNvPr id="13" name="Rectangle 12">
              <a:extLst>
                <a:ext uri="{FF2B5EF4-FFF2-40B4-BE49-F238E27FC236}">
                  <a16:creationId xmlns:a16="http://schemas.microsoft.com/office/drawing/2014/main" xmlns="" id="{D7739088-19DF-4033-A5AA-A34C807608EE}"/>
                </a:ext>
              </a:extLst>
            </p:cNvPr>
            <p:cNvSpPr/>
            <p:nvPr/>
          </p:nvSpPr>
          <p:spPr>
            <a:xfrm>
              <a:off x="755575" y="3177699"/>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sp>
          <p:nvSpPr>
            <p:cNvPr id="14" name="Rectangle 13">
              <a:extLst>
                <a:ext uri="{FF2B5EF4-FFF2-40B4-BE49-F238E27FC236}">
                  <a16:creationId xmlns:a16="http://schemas.microsoft.com/office/drawing/2014/main" xmlns="" id="{AA81AC5B-19C8-4746-85A4-12E2ECF68565}"/>
                </a:ext>
              </a:extLst>
            </p:cNvPr>
            <p:cNvSpPr/>
            <p:nvPr/>
          </p:nvSpPr>
          <p:spPr>
            <a:xfrm>
              <a:off x="705340" y="3177056"/>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grpSp>
      <p:pic>
        <p:nvPicPr>
          <p:cNvPr id="10" name="Picture 9"/>
          <p:cNvPicPr>
            <a:picLocks noChangeAspect="1"/>
          </p:cNvPicPr>
          <p:nvPr/>
        </p:nvPicPr>
        <p:blipFill>
          <a:blip r:embed="rId2"/>
          <a:srcRect/>
          <a:stretch/>
        </p:blipFill>
        <p:spPr>
          <a:xfrm>
            <a:off x="9347756" y="2125926"/>
            <a:ext cx="2035178" cy="2206924"/>
          </a:xfrm>
          <a:prstGeom prst="rect">
            <a:avLst/>
          </a:prstGeom>
        </p:spPr>
      </p:pic>
      <p:pic>
        <p:nvPicPr>
          <p:cNvPr id="3" name="Google Shape;54;p1" descr="ffdg.png">
            <a:extLst>
              <a:ext uri="{FF2B5EF4-FFF2-40B4-BE49-F238E27FC236}">
                <a16:creationId xmlns:a16="http://schemas.microsoft.com/office/drawing/2014/main" xmlns="" id="{4A281B8D-CA76-A3BE-A5EE-D3CA4615853C}"/>
              </a:ext>
            </a:extLst>
          </p:cNvPr>
          <p:cNvPicPr preferRelativeResize="0"/>
          <p:nvPr/>
        </p:nvPicPr>
        <p:blipFill rotWithShape="1">
          <a:blip r:embed="rId3">
            <a:alphaModFix/>
          </a:blip>
          <a:srcRect/>
          <a:stretch/>
        </p:blipFill>
        <p:spPr>
          <a:xfrm>
            <a:off x="11416410" y="6078265"/>
            <a:ext cx="784270" cy="750833"/>
          </a:xfrm>
          <a:prstGeom prst="rect">
            <a:avLst/>
          </a:prstGeom>
          <a:noFill/>
          <a:ln>
            <a:noFill/>
          </a:ln>
        </p:spPr>
      </p:pic>
    </p:spTree>
    <p:extLst>
      <p:ext uri="{BB962C8B-B14F-4D97-AF65-F5344CB8AC3E}">
        <p14:creationId xmlns:p14="http://schemas.microsoft.com/office/powerpoint/2010/main" val="1352630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A53317B-7099-4DB2-9B9B-CB6B8052FD23}"/>
              </a:ext>
            </a:extLst>
          </p:cNvPr>
          <p:cNvSpPr txBox="1"/>
          <p:nvPr/>
        </p:nvSpPr>
        <p:spPr>
          <a:xfrm>
            <a:off x="1112113" y="492370"/>
            <a:ext cx="10102304" cy="584775"/>
          </a:xfrm>
          <a:prstGeom prst="rect">
            <a:avLst/>
          </a:prstGeom>
          <a:noFill/>
        </p:spPr>
        <p:txBody>
          <a:bodyPr wrap="square" rtlCol="0" anchor="ctr">
            <a:spAutoFit/>
          </a:bodyPr>
          <a:lstStyle/>
          <a:p>
            <a:pPr algn="just"/>
            <a:r>
              <a:rPr lang="en-US" sz="3200" b="1" i="0" dirty="0">
                <a:solidFill>
                  <a:srgbClr val="FF0000"/>
                </a:solidFill>
                <a:effectLst/>
                <a:latin typeface="+mn-lt"/>
              </a:rPr>
              <a:t>Formatting text with HTML logical style elements</a:t>
            </a:r>
          </a:p>
        </p:txBody>
      </p:sp>
      <p:sp>
        <p:nvSpPr>
          <p:cNvPr id="8" name="Freeform: Shape 7">
            <a:extLst>
              <a:ext uri="{FF2B5EF4-FFF2-40B4-BE49-F238E27FC236}">
                <a16:creationId xmlns:a16="http://schemas.microsoft.com/office/drawing/2014/main" xmlns="" id="{637BFAD2-9B23-49E5-9442-6B5F0426A5D3}"/>
              </a:ext>
            </a:extLst>
          </p:cNvPr>
          <p:cNvSpPr/>
          <p:nvPr/>
        </p:nvSpPr>
        <p:spPr>
          <a:xfrm rot="18276566" flipH="1">
            <a:off x="7220052" y="2293408"/>
            <a:ext cx="2037854" cy="1126178"/>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bg1"/>
          </a:solidFill>
          <a:ln w="9525" cap="flat">
            <a:noFill/>
            <a:prstDash val="solid"/>
            <a:miter/>
          </a:ln>
        </p:spPr>
        <p:txBody>
          <a:bodyPr rtlCol="0" anchor="ctr"/>
          <a:lstStyle/>
          <a:p>
            <a:endParaRPr lang="en-US"/>
          </a:p>
        </p:txBody>
      </p:sp>
      <p:grpSp>
        <p:nvGrpSpPr>
          <p:cNvPr id="2" name="Group 11">
            <a:extLst>
              <a:ext uri="{FF2B5EF4-FFF2-40B4-BE49-F238E27FC236}">
                <a16:creationId xmlns:a16="http://schemas.microsoft.com/office/drawing/2014/main" xmlns="" id="{235EED64-9A99-4496-A447-E034B60D3719}"/>
              </a:ext>
            </a:extLst>
          </p:cNvPr>
          <p:cNvGrpSpPr/>
          <p:nvPr/>
        </p:nvGrpSpPr>
        <p:grpSpPr>
          <a:xfrm>
            <a:off x="-1" y="0"/>
            <a:ext cx="774551" cy="6858000"/>
            <a:chOff x="705340" y="3177056"/>
            <a:chExt cx="86235" cy="756643"/>
          </a:xfrm>
          <a:solidFill>
            <a:schemeClr val="accent4"/>
          </a:solidFill>
        </p:grpSpPr>
        <p:sp>
          <p:nvSpPr>
            <p:cNvPr id="13" name="Rectangle 12">
              <a:extLst>
                <a:ext uri="{FF2B5EF4-FFF2-40B4-BE49-F238E27FC236}">
                  <a16:creationId xmlns:a16="http://schemas.microsoft.com/office/drawing/2014/main" xmlns="" id="{D7739088-19DF-4033-A5AA-A34C807608EE}"/>
                </a:ext>
              </a:extLst>
            </p:cNvPr>
            <p:cNvSpPr/>
            <p:nvPr/>
          </p:nvSpPr>
          <p:spPr>
            <a:xfrm>
              <a:off x="755575" y="3177699"/>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sp>
          <p:nvSpPr>
            <p:cNvPr id="14" name="Rectangle 13">
              <a:extLst>
                <a:ext uri="{FF2B5EF4-FFF2-40B4-BE49-F238E27FC236}">
                  <a16:creationId xmlns:a16="http://schemas.microsoft.com/office/drawing/2014/main" xmlns="" id="{AA81AC5B-19C8-4746-85A4-12E2ECF68565}"/>
                </a:ext>
              </a:extLst>
            </p:cNvPr>
            <p:cNvSpPr/>
            <p:nvPr/>
          </p:nvSpPr>
          <p:spPr>
            <a:xfrm>
              <a:off x="705340" y="3177056"/>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grpSp>
      <p:pic>
        <p:nvPicPr>
          <p:cNvPr id="10" name="Picture 9"/>
          <p:cNvPicPr>
            <a:picLocks noChangeAspect="1"/>
          </p:cNvPicPr>
          <p:nvPr/>
        </p:nvPicPr>
        <p:blipFill>
          <a:blip r:embed="rId2"/>
          <a:srcRect/>
          <a:stretch/>
        </p:blipFill>
        <p:spPr>
          <a:xfrm>
            <a:off x="9347756" y="2125926"/>
            <a:ext cx="2035178" cy="2206924"/>
          </a:xfrm>
          <a:prstGeom prst="rect">
            <a:avLst/>
          </a:prstGeom>
        </p:spPr>
      </p:pic>
      <p:pic>
        <p:nvPicPr>
          <p:cNvPr id="3" name="Google Shape;54;p1" descr="ffdg.png">
            <a:extLst>
              <a:ext uri="{FF2B5EF4-FFF2-40B4-BE49-F238E27FC236}">
                <a16:creationId xmlns:a16="http://schemas.microsoft.com/office/drawing/2014/main" xmlns="" id="{4A281B8D-CA76-A3BE-A5EE-D3CA4615853C}"/>
              </a:ext>
            </a:extLst>
          </p:cNvPr>
          <p:cNvPicPr preferRelativeResize="0"/>
          <p:nvPr/>
        </p:nvPicPr>
        <p:blipFill rotWithShape="1">
          <a:blip r:embed="rId3">
            <a:alphaModFix/>
          </a:blip>
          <a:srcRect/>
          <a:stretch/>
        </p:blipFill>
        <p:spPr>
          <a:xfrm>
            <a:off x="11416410" y="6078265"/>
            <a:ext cx="784270" cy="750833"/>
          </a:xfrm>
          <a:prstGeom prst="rect">
            <a:avLst/>
          </a:prstGeom>
          <a:noFill/>
          <a:ln>
            <a:noFill/>
          </a:ln>
        </p:spPr>
      </p:pic>
      <p:graphicFrame>
        <p:nvGraphicFramePr>
          <p:cNvPr id="7" name="Table 6">
            <a:extLst>
              <a:ext uri="{FF2B5EF4-FFF2-40B4-BE49-F238E27FC236}">
                <a16:creationId xmlns:a16="http://schemas.microsoft.com/office/drawing/2014/main" xmlns="" id="{39549748-C0B4-9076-DEB9-B50027D745E5}"/>
              </a:ext>
            </a:extLst>
          </p:cNvPr>
          <p:cNvGraphicFramePr>
            <a:graphicFrameLocks noGrp="1"/>
          </p:cNvGraphicFramePr>
          <p:nvPr>
            <p:extLst>
              <p:ext uri="{D42A27DB-BD31-4B8C-83A1-F6EECF244321}">
                <p14:modId xmlns:p14="http://schemas.microsoft.com/office/powerpoint/2010/main" val="276722218"/>
              </p:ext>
            </p:extLst>
          </p:nvPr>
        </p:nvGraphicFramePr>
        <p:xfrm>
          <a:off x="1112112" y="1349115"/>
          <a:ext cx="8046876" cy="5479985"/>
        </p:xfrm>
        <a:graphic>
          <a:graphicData uri="http://schemas.openxmlformats.org/drawingml/2006/table">
            <a:tbl>
              <a:tblPr firstRow="1" firstCol="1" bandRow="1">
                <a:tableStyleId>{EC7CC41A-AFAB-4720-B91C-D69E25BC55C0}</a:tableStyleId>
              </a:tblPr>
              <a:tblGrid>
                <a:gridCol w="4023438">
                  <a:extLst>
                    <a:ext uri="{9D8B030D-6E8A-4147-A177-3AD203B41FA5}">
                      <a16:colId xmlns:a16="http://schemas.microsoft.com/office/drawing/2014/main" xmlns="" val="1276883010"/>
                    </a:ext>
                  </a:extLst>
                </a:gridCol>
                <a:gridCol w="4023438">
                  <a:extLst>
                    <a:ext uri="{9D8B030D-6E8A-4147-A177-3AD203B41FA5}">
                      <a16:colId xmlns:a16="http://schemas.microsoft.com/office/drawing/2014/main" xmlns="" val="88168526"/>
                    </a:ext>
                  </a:extLst>
                </a:gridCol>
              </a:tblGrid>
              <a:tr h="321347">
                <a:tc>
                  <a:txBody>
                    <a:bodyPr/>
                    <a:lstStyle/>
                    <a:p>
                      <a:pPr>
                        <a:lnSpc>
                          <a:spcPct val="107000"/>
                        </a:lnSpc>
                        <a:spcAft>
                          <a:spcPts val="800"/>
                        </a:spcAft>
                      </a:pPr>
                      <a:r>
                        <a:rPr lang="en-IN" sz="1200" b="1">
                          <a:effectLst/>
                        </a:rPr>
                        <a:t>Tag</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54052" marR="54052" marT="54052" marB="54052" anchor="ctr"/>
                </a:tc>
                <a:tc>
                  <a:txBody>
                    <a:bodyPr/>
                    <a:lstStyle/>
                    <a:p>
                      <a:pPr>
                        <a:lnSpc>
                          <a:spcPct val="107000"/>
                        </a:lnSpc>
                        <a:spcAft>
                          <a:spcPts val="800"/>
                        </a:spcAft>
                      </a:pPr>
                      <a:r>
                        <a:rPr lang="en-IN" sz="1200" b="1">
                          <a:effectLst/>
                        </a:rPr>
                        <a:t>Description</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54052" marR="54052" marT="54052" marB="54052" anchor="ctr"/>
                </a:tc>
                <a:extLst>
                  <a:ext uri="{0D108BD9-81ED-4DB2-BD59-A6C34878D82A}">
                    <a16:rowId xmlns:a16="http://schemas.microsoft.com/office/drawing/2014/main" xmlns="" val="1614337665"/>
                  </a:ext>
                </a:extLst>
              </a:tr>
              <a:tr h="504138">
                <a:tc>
                  <a:txBody>
                    <a:bodyPr/>
                    <a:lstStyle/>
                    <a:p>
                      <a:pPr>
                        <a:lnSpc>
                          <a:spcPct val="107000"/>
                        </a:lnSpc>
                        <a:spcAft>
                          <a:spcPts val="800"/>
                        </a:spcAft>
                      </a:pPr>
                      <a:r>
                        <a:rPr lang="en-IN" sz="1200" b="1">
                          <a:effectLst/>
                        </a:rPr>
                        <a:t>ABBR</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47295" marR="47295" marT="47295" marB="47295" anchor="ctr"/>
                </a:tc>
                <a:tc>
                  <a:txBody>
                    <a:bodyPr/>
                    <a:lstStyle/>
                    <a:p>
                      <a:pPr>
                        <a:lnSpc>
                          <a:spcPct val="107000"/>
                        </a:lnSpc>
                        <a:spcAft>
                          <a:spcPts val="800"/>
                        </a:spcAft>
                      </a:pPr>
                      <a:r>
                        <a:rPr lang="en-IN" sz="1200" b="1">
                          <a:effectLst/>
                        </a:rPr>
                        <a:t>Displays the abbreviation on the Web page</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47295" marR="47295" marT="47295" marB="47295" anchor="ctr"/>
                </a:tc>
                <a:extLst>
                  <a:ext uri="{0D108BD9-81ED-4DB2-BD59-A6C34878D82A}">
                    <a16:rowId xmlns:a16="http://schemas.microsoft.com/office/drawing/2014/main" xmlns="" val="3135292734"/>
                  </a:ext>
                </a:extLst>
              </a:tr>
              <a:tr h="304830">
                <a:tc>
                  <a:txBody>
                    <a:bodyPr/>
                    <a:lstStyle/>
                    <a:p>
                      <a:pPr>
                        <a:lnSpc>
                          <a:spcPct val="107000"/>
                        </a:lnSpc>
                        <a:spcAft>
                          <a:spcPts val="800"/>
                        </a:spcAft>
                      </a:pPr>
                      <a:r>
                        <a:rPr lang="en-IN" sz="1200" b="1" dirty="0">
                          <a:effectLst/>
                        </a:rPr>
                        <a:t>CODE</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295" marR="47295" marT="47295" marB="47295" anchor="ctr"/>
                </a:tc>
                <a:tc>
                  <a:txBody>
                    <a:bodyPr/>
                    <a:lstStyle/>
                    <a:p>
                      <a:pPr>
                        <a:lnSpc>
                          <a:spcPct val="107000"/>
                        </a:lnSpc>
                        <a:spcAft>
                          <a:spcPts val="800"/>
                        </a:spcAft>
                      </a:pPr>
                      <a:r>
                        <a:rPr lang="en-IN" sz="1200" b="1">
                          <a:effectLst/>
                        </a:rPr>
                        <a:t>Refers to the program code</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47295" marR="47295" marT="47295" marB="47295" anchor="ctr"/>
                </a:tc>
                <a:extLst>
                  <a:ext uri="{0D108BD9-81ED-4DB2-BD59-A6C34878D82A}">
                    <a16:rowId xmlns:a16="http://schemas.microsoft.com/office/drawing/2014/main" xmlns="" val="275999586"/>
                  </a:ext>
                </a:extLst>
              </a:tr>
              <a:tr h="504138">
                <a:tc>
                  <a:txBody>
                    <a:bodyPr/>
                    <a:lstStyle/>
                    <a:p>
                      <a:pPr>
                        <a:lnSpc>
                          <a:spcPct val="107000"/>
                        </a:lnSpc>
                        <a:spcAft>
                          <a:spcPts val="800"/>
                        </a:spcAft>
                      </a:pPr>
                      <a:r>
                        <a:rPr lang="en-IN" sz="1200" b="1">
                          <a:effectLst/>
                        </a:rPr>
                        <a:t>SAMP</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47295" marR="47295" marT="47295" marB="47295" anchor="ctr"/>
                </a:tc>
                <a:tc>
                  <a:txBody>
                    <a:bodyPr/>
                    <a:lstStyle/>
                    <a:p>
                      <a:pPr>
                        <a:lnSpc>
                          <a:spcPct val="107000"/>
                        </a:lnSpc>
                        <a:spcAft>
                          <a:spcPts val="800"/>
                        </a:spcAft>
                      </a:pPr>
                      <a:r>
                        <a:rPr lang="en-IN" sz="1200" b="1">
                          <a:effectLst/>
                        </a:rPr>
                        <a:t>Displays the sample program output on the Web page</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47295" marR="47295" marT="47295" marB="47295" anchor="ctr"/>
                </a:tc>
                <a:extLst>
                  <a:ext uri="{0D108BD9-81ED-4DB2-BD59-A6C34878D82A}">
                    <a16:rowId xmlns:a16="http://schemas.microsoft.com/office/drawing/2014/main" xmlns="" val="1593418191"/>
                  </a:ext>
                </a:extLst>
              </a:tr>
              <a:tr h="304830">
                <a:tc>
                  <a:txBody>
                    <a:bodyPr/>
                    <a:lstStyle/>
                    <a:p>
                      <a:pPr>
                        <a:lnSpc>
                          <a:spcPct val="107000"/>
                        </a:lnSpc>
                        <a:spcAft>
                          <a:spcPts val="800"/>
                        </a:spcAft>
                      </a:pPr>
                      <a:r>
                        <a:rPr lang="en-IN" sz="1200" b="1">
                          <a:effectLst/>
                        </a:rPr>
                        <a:t>KBD</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47295" marR="47295" marT="47295" marB="47295" anchor="ctr"/>
                </a:tc>
                <a:tc>
                  <a:txBody>
                    <a:bodyPr/>
                    <a:lstStyle/>
                    <a:p>
                      <a:pPr>
                        <a:lnSpc>
                          <a:spcPct val="107000"/>
                        </a:lnSpc>
                        <a:spcAft>
                          <a:spcPts val="800"/>
                        </a:spcAft>
                      </a:pPr>
                      <a:r>
                        <a:rPr lang="en-IN" sz="1200" b="1">
                          <a:effectLst/>
                        </a:rPr>
                        <a:t>Refers to the keyboard keys</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47295" marR="47295" marT="47295" marB="47295" anchor="ctr"/>
                </a:tc>
                <a:extLst>
                  <a:ext uri="{0D108BD9-81ED-4DB2-BD59-A6C34878D82A}">
                    <a16:rowId xmlns:a16="http://schemas.microsoft.com/office/drawing/2014/main" xmlns="" val="3534726082"/>
                  </a:ext>
                </a:extLst>
              </a:tr>
              <a:tr h="304830">
                <a:tc>
                  <a:txBody>
                    <a:bodyPr/>
                    <a:lstStyle/>
                    <a:p>
                      <a:pPr>
                        <a:lnSpc>
                          <a:spcPct val="107000"/>
                        </a:lnSpc>
                        <a:spcAft>
                          <a:spcPts val="800"/>
                        </a:spcAft>
                      </a:pPr>
                      <a:r>
                        <a:rPr lang="en-IN" sz="1200" b="1">
                          <a:effectLst/>
                        </a:rPr>
                        <a:t>EM</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47295" marR="47295" marT="47295" marB="47295" anchor="ctr"/>
                </a:tc>
                <a:tc>
                  <a:txBody>
                    <a:bodyPr/>
                    <a:lstStyle/>
                    <a:p>
                      <a:pPr>
                        <a:lnSpc>
                          <a:spcPct val="107000"/>
                        </a:lnSpc>
                        <a:spcAft>
                          <a:spcPts val="800"/>
                        </a:spcAft>
                      </a:pPr>
                      <a:r>
                        <a:rPr lang="en-IN" sz="1200" b="1">
                          <a:effectLst/>
                        </a:rPr>
                        <a:t>Emphasized text</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47295" marR="47295" marT="47295" marB="47295" anchor="ctr"/>
                </a:tc>
                <a:extLst>
                  <a:ext uri="{0D108BD9-81ED-4DB2-BD59-A6C34878D82A}">
                    <a16:rowId xmlns:a16="http://schemas.microsoft.com/office/drawing/2014/main" xmlns="" val="3108583280"/>
                  </a:ext>
                </a:extLst>
              </a:tr>
              <a:tr h="504138">
                <a:tc>
                  <a:txBody>
                    <a:bodyPr/>
                    <a:lstStyle/>
                    <a:p>
                      <a:pPr>
                        <a:lnSpc>
                          <a:spcPct val="107000"/>
                        </a:lnSpc>
                        <a:spcAft>
                          <a:spcPts val="800"/>
                        </a:spcAft>
                      </a:pPr>
                      <a:r>
                        <a:rPr lang="en-IN" sz="1200" b="1">
                          <a:effectLst/>
                        </a:rPr>
                        <a:t>STRONG</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47295" marR="47295" marT="47295" marB="47295" anchor="ctr"/>
                </a:tc>
                <a:tc>
                  <a:txBody>
                    <a:bodyPr/>
                    <a:lstStyle/>
                    <a:p>
                      <a:pPr>
                        <a:lnSpc>
                          <a:spcPct val="107000"/>
                        </a:lnSpc>
                        <a:spcAft>
                          <a:spcPts val="800"/>
                        </a:spcAft>
                      </a:pPr>
                      <a:r>
                        <a:rPr lang="en-IN" sz="1200" b="1">
                          <a:effectLst/>
                        </a:rPr>
                        <a:t>Emphasized text by increasing boldness</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47295" marR="47295" marT="47295" marB="47295" anchor="ctr"/>
                </a:tc>
                <a:extLst>
                  <a:ext uri="{0D108BD9-81ED-4DB2-BD59-A6C34878D82A}">
                    <a16:rowId xmlns:a16="http://schemas.microsoft.com/office/drawing/2014/main" xmlns="" val="665480419"/>
                  </a:ext>
                </a:extLst>
              </a:tr>
              <a:tr h="504138">
                <a:tc>
                  <a:txBody>
                    <a:bodyPr/>
                    <a:lstStyle/>
                    <a:p>
                      <a:pPr>
                        <a:lnSpc>
                          <a:spcPct val="107000"/>
                        </a:lnSpc>
                        <a:spcAft>
                          <a:spcPts val="800"/>
                        </a:spcAft>
                      </a:pPr>
                      <a:r>
                        <a:rPr lang="en-IN" sz="1200" b="1">
                          <a:effectLst/>
                        </a:rPr>
                        <a:t>DFN</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47295" marR="47295" marT="47295" marB="47295" anchor="ctr"/>
                </a:tc>
                <a:tc>
                  <a:txBody>
                    <a:bodyPr/>
                    <a:lstStyle/>
                    <a:p>
                      <a:pPr>
                        <a:lnSpc>
                          <a:spcPct val="107000"/>
                        </a:lnSpc>
                        <a:spcAft>
                          <a:spcPts val="800"/>
                        </a:spcAft>
                      </a:pPr>
                      <a:r>
                        <a:rPr lang="en-IN" sz="1200" b="1">
                          <a:effectLst/>
                        </a:rPr>
                        <a:t>Displays new terms on the Web page</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47295" marR="47295" marT="47295" marB="47295" anchor="ctr"/>
                </a:tc>
                <a:extLst>
                  <a:ext uri="{0D108BD9-81ED-4DB2-BD59-A6C34878D82A}">
                    <a16:rowId xmlns:a16="http://schemas.microsoft.com/office/drawing/2014/main" xmlns="" val="1324558969"/>
                  </a:ext>
                </a:extLst>
              </a:tr>
              <a:tr h="504138">
                <a:tc>
                  <a:txBody>
                    <a:bodyPr/>
                    <a:lstStyle/>
                    <a:p>
                      <a:pPr>
                        <a:lnSpc>
                          <a:spcPct val="107000"/>
                        </a:lnSpc>
                        <a:spcAft>
                          <a:spcPts val="800"/>
                        </a:spcAft>
                      </a:pPr>
                      <a:r>
                        <a:rPr lang="en-IN" sz="1200" b="1">
                          <a:effectLst/>
                        </a:rPr>
                        <a:t>Q</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47295" marR="47295" marT="47295" marB="47295" anchor="ctr"/>
                </a:tc>
                <a:tc>
                  <a:txBody>
                    <a:bodyPr/>
                    <a:lstStyle/>
                    <a:p>
                      <a:pPr>
                        <a:lnSpc>
                          <a:spcPct val="107000"/>
                        </a:lnSpc>
                        <a:spcAft>
                          <a:spcPts val="800"/>
                        </a:spcAft>
                      </a:pPr>
                      <a:r>
                        <a:rPr lang="en-IN" sz="1200" b="1">
                          <a:effectLst/>
                        </a:rPr>
                        <a:t>Displays the short quotations on the Web page</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47295" marR="47295" marT="47295" marB="47295" anchor="ctr"/>
                </a:tc>
                <a:extLst>
                  <a:ext uri="{0D108BD9-81ED-4DB2-BD59-A6C34878D82A}">
                    <a16:rowId xmlns:a16="http://schemas.microsoft.com/office/drawing/2014/main" xmlns="" val="3517571731"/>
                  </a:ext>
                </a:extLst>
              </a:tr>
              <a:tr h="504138">
                <a:tc>
                  <a:txBody>
                    <a:bodyPr/>
                    <a:lstStyle/>
                    <a:p>
                      <a:pPr>
                        <a:lnSpc>
                          <a:spcPct val="107000"/>
                        </a:lnSpc>
                        <a:spcAft>
                          <a:spcPts val="800"/>
                        </a:spcAft>
                      </a:pPr>
                      <a:r>
                        <a:rPr lang="en-IN" sz="1200" b="1">
                          <a:effectLst/>
                        </a:rPr>
                        <a:t>BLOCKQUOTE</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47295" marR="47295" marT="47295" marB="47295" anchor="ctr"/>
                </a:tc>
                <a:tc>
                  <a:txBody>
                    <a:bodyPr/>
                    <a:lstStyle/>
                    <a:p>
                      <a:pPr>
                        <a:lnSpc>
                          <a:spcPct val="107000"/>
                        </a:lnSpc>
                        <a:spcAft>
                          <a:spcPts val="800"/>
                        </a:spcAft>
                      </a:pPr>
                      <a:r>
                        <a:rPr lang="en-IN" sz="1200" b="1">
                          <a:effectLst/>
                        </a:rPr>
                        <a:t>Displays the long quotations on the Web page</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47295" marR="47295" marT="47295" marB="47295" anchor="ctr"/>
                </a:tc>
                <a:extLst>
                  <a:ext uri="{0D108BD9-81ED-4DB2-BD59-A6C34878D82A}">
                    <a16:rowId xmlns:a16="http://schemas.microsoft.com/office/drawing/2014/main" xmlns="" val="3449550647"/>
                  </a:ext>
                </a:extLst>
              </a:tr>
              <a:tr h="304830">
                <a:tc>
                  <a:txBody>
                    <a:bodyPr/>
                    <a:lstStyle/>
                    <a:p>
                      <a:pPr>
                        <a:lnSpc>
                          <a:spcPct val="107000"/>
                        </a:lnSpc>
                        <a:spcAft>
                          <a:spcPts val="800"/>
                        </a:spcAft>
                      </a:pPr>
                      <a:r>
                        <a:rPr lang="en-IN" sz="1200" b="1" dirty="0">
                          <a:effectLst/>
                        </a:rPr>
                        <a:t>INS</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295" marR="47295" marT="47295" marB="47295" anchor="ctr"/>
                </a:tc>
                <a:tc>
                  <a:txBody>
                    <a:bodyPr/>
                    <a:lstStyle/>
                    <a:p>
                      <a:pPr>
                        <a:lnSpc>
                          <a:spcPct val="107000"/>
                        </a:lnSpc>
                        <a:spcAft>
                          <a:spcPts val="800"/>
                        </a:spcAft>
                      </a:pPr>
                      <a:r>
                        <a:rPr lang="en-IN" sz="1200" b="1">
                          <a:effectLst/>
                        </a:rPr>
                        <a:t>Displays the inserted text</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47295" marR="47295" marT="47295" marB="47295" anchor="ctr"/>
                </a:tc>
                <a:extLst>
                  <a:ext uri="{0D108BD9-81ED-4DB2-BD59-A6C34878D82A}">
                    <a16:rowId xmlns:a16="http://schemas.microsoft.com/office/drawing/2014/main" xmlns="" val="4025285368"/>
                  </a:ext>
                </a:extLst>
              </a:tr>
              <a:tr h="304830">
                <a:tc>
                  <a:txBody>
                    <a:bodyPr/>
                    <a:lstStyle/>
                    <a:p>
                      <a:pPr>
                        <a:lnSpc>
                          <a:spcPct val="107000"/>
                        </a:lnSpc>
                        <a:spcAft>
                          <a:spcPts val="800"/>
                        </a:spcAft>
                      </a:pPr>
                      <a:r>
                        <a:rPr lang="en-IN" sz="1200" b="1">
                          <a:effectLst/>
                        </a:rPr>
                        <a:t>DEL</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47295" marR="47295" marT="47295" marB="47295" anchor="ctr"/>
                </a:tc>
                <a:tc>
                  <a:txBody>
                    <a:bodyPr/>
                    <a:lstStyle/>
                    <a:p>
                      <a:pPr>
                        <a:lnSpc>
                          <a:spcPct val="107000"/>
                        </a:lnSpc>
                        <a:spcAft>
                          <a:spcPts val="800"/>
                        </a:spcAft>
                      </a:pPr>
                      <a:r>
                        <a:rPr lang="en-IN" sz="1200" b="1">
                          <a:effectLst/>
                        </a:rPr>
                        <a:t>Displays the deleted text</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47295" marR="47295" marT="47295" marB="47295" anchor="ctr"/>
                </a:tc>
                <a:extLst>
                  <a:ext uri="{0D108BD9-81ED-4DB2-BD59-A6C34878D82A}">
                    <a16:rowId xmlns:a16="http://schemas.microsoft.com/office/drawing/2014/main" xmlns="" val="3959195389"/>
                  </a:ext>
                </a:extLst>
              </a:tr>
              <a:tr h="304830">
                <a:tc>
                  <a:txBody>
                    <a:bodyPr/>
                    <a:lstStyle/>
                    <a:p>
                      <a:pPr>
                        <a:lnSpc>
                          <a:spcPct val="107000"/>
                        </a:lnSpc>
                        <a:spcAft>
                          <a:spcPts val="800"/>
                        </a:spcAft>
                      </a:pPr>
                      <a:r>
                        <a:rPr lang="en-IN" sz="1200" b="1">
                          <a:effectLst/>
                        </a:rPr>
                        <a:t>VAR</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47295" marR="47295" marT="47295" marB="47295" anchor="ctr"/>
                </a:tc>
                <a:tc>
                  <a:txBody>
                    <a:bodyPr/>
                    <a:lstStyle/>
                    <a:p>
                      <a:pPr>
                        <a:lnSpc>
                          <a:spcPct val="107000"/>
                        </a:lnSpc>
                        <a:spcAft>
                          <a:spcPts val="800"/>
                        </a:spcAft>
                      </a:pPr>
                      <a:r>
                        <a:rPr lang="en-IN" sz="1200" b="1">
                          <a:effectLst/>
                        </a:rPr>
                        <a:t>Represent a variable</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47295" marR="47295" marT="47295" marB="47295" anchor="ctr"/>
                </a:tc>
                <a:extLst>
                  <a:ext uri="{0D108BD9-81ED-4DB2-BD59-A6C34878D82A}">
                    <a16:rowId xmlns:a16="http://schemas.microsoft.com/office/drawing/2014/main" xmlns="" val="1933335830"/>
                  </a:ext>
                </a:extLst>
              </a:tr>
              <a:tr h="304830">
                <a:tc>
                  <a:txBody>
                    <a:bodyPr/>
                    <a:lstStyle/>
                    <a:p>
                      <a:pPr>
                        <a:lnSpc>
                          <a:spcPct val="107000"/>
                        </a:lnSpc>
                        <a:spcAft>
                          <a:spcPts val="800"/>
                        </a:spcAft>
                      </a:pPr>
                      <a:r>
                        <a:rPr lang="en-IN" sz="1200" b="1">
                          <a:effectLst/>
                        </a:rPr>
                        <a:t>BDO</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47295" marR="47295" marT="47295" marB="47295" anchor="ctr"/>
                </a:tc>
                <a:tc>
                  <a:txBody>
                    <a:bodyPr/>
                    <a:lstStyle/>
                    <a:p>
                      <a:pPr>
                        <a:lnSpc>
                          <a:spcPct val="107000"/>
                        </a:lnSpc>
                        <a:spcAft>
                          <a:spcPts val="800"/>
                        </a:spcAft>
                      </a:pPr>
                      <a:r>
                        <a:rPr lang="en-IN" sz="1200" b="1" dirty="0">
                          <a:effectLst/>
                        </a:rPr>
                        <a:t>Changes the direction of text</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295" marR="47295" marT="47295" marB="47295" anchor="ctr"/>
                </a:tc>
                <a:extLst>
                  <a:ext uri="{0D108BD9-81ED-4DB2-BD59-A6C34878D82A}">
                    <a16:rowId xmlns:a16="http://schemas.microsoft.com/office/drawing/2014/main" xmlns="" val="2713072860"/>
                  </a:ext>
                </a:extLst>
              </a:tr>
            </a:tbl>
          </a:graphicData>
        </a:graphic>
      </p:graphicFrame>
    </p:spTree>
    <p:extLst>
      <p:ext uri="{BB962C8B-B14F-4D97-AF65-F5344CB8AC3E}">
        <p14:creationId xmlns:p14="http://schemas.microsoft.com/office/powerpoint/2010/main" val="2004745022"/>
      </p:ext>
    </p:extLst>
  </p:cSld>
  <p:clrMapOvr>
    <a:masterClrMapping/>
  </p:clrMapOvr>
</p:sld>
</file>

<file path=ppt/theme/theme1.xml><?xml version="1.0" encoding="utf-8"?>
<a:theme xmlns:a="http://schemas.openxmlformats.org/drawingml/2006/main" name="Contents Slide Master">
  <a:themeElements>
    <a:clrScheme name="ALLPPT-Artificial Intelligence">
      <a:dk1>
        <a:srgbClr val="000000"/>
      </a:dk1>
      <a:lt1>
        <a:srgbClr val="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ver and End Slide Master">
  <a:themeElements>
    <a:clrScheme name="AI">
      <a:dk1>
        <a:srgbClr val="000000"/>
      </a:dk1>
      <a:lt1>
        <a:srgbClr val="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13767</TotalTime>
  <Words>1699</Words>
  <Application>Microsoft Office PowerPoint</Application>
  <PresentationFormat>Custom</PresentationFormat>
  <Paragraphs>302</Paragraphs>
  <Slides>26</Slides>
  <Notes>2</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Contents Slide Master</vt:lpstr>
      <vt:lpstr>Cover and End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Allppt.com;Googleslidesppt.com</dc:creator>
  <cp:lastModifiedBy>Windows User</cp:lastModifiedBy>
  <cp:revision>613</cp:revision>
  <dcterms:created xsi:type="dcterms:W3CDTF">2018-04-24T17:14:44Z</dcterms:created>
  <dcterms:modified xsi:type="dcterms:W3CDTF">2022-10-04T03:25:05Z</dcterms:modified>
</cp:coreProperties>
</file>