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Lst>
  <p:sldSz cy="5143500" cx="9144000"/>
  <p:notesSz cx="6858000" cy="9144000"/>
  <p:embeddedFontLst>
    <p:embeddedFont>
      <p:font typeface="Raleway"/>
      <p:regular r:id="rId29"/>
      <p:bold r:id="rId30"/>
      <p:italic r:id="rId31"/>
      <p:boldItalic r:id="rId32"/>
    </p:embeddedFont>
    <p:embeddedFont>
      <p:font typeface="Lato"/>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ABD23FF5-2B06-44C4-896A-7A323CD8A9D1}">
  <a:tblStyle styleId="{ABD23FF5-2B06-44C4-896A-7A323CD8A9D1}"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Raleway-regular.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aleway-italic.fntdata"/><Relationship Id="rId30" Type="http://schemas.openxmlformats.org/officeDocument/2006/relationships/font" Target="fonts/Raleway-bold.fntdata"/><Relationship Id="rId11" Type="http://schemas.openxmlformats.org/officeDocument/2006/relationships/slide" Target="slides/slide5.xml"/><Relationship Id="rId33" Type="http://schemas.openxmlformats.org/officeDocument/2006/relationships/font" Target="fonts/Lato-regular.fntdata"/><Relationship Id="rId10" Type="http://schemas.openxmlformats.org/officeDocument/2006/relationships/slide" Target="slides/slide4.xml"/><Relationship Id="rId32" Type="http://schemas.openxmlformats.org/officeDocument/2006/relationships/font" Target="fonts/Raleway-boldItalic.fntdata"/><Relationship Id="rId13" Type="http://schemas.openxmlformats.org/officeDocument/2006/relationships/slide" Target="slides/slide7.xml"/><Relationship Id="rId35" Type="http://schemas.openxmlformats.org/officeDocument/2006/relationships/font" Target="fonts/Lato-italic.fntdata"/><Relationship Id="rId12" Type="http://schemas.openxmlformats.org/officeDocument/2006/relationships/slide" Target="slides/slide6.xml"/><Relationship Id="rId34" Type="http://schemas.openxmlformats.org/officeDocument/2006/relationships/font" Target="fonts/Lato-bold.fntdata"/><Relationship Id="rId15" Type="http://schemas.openxmlformats.org/officeDocument/2006/relationships/slide" Target="slides/slide9.xml"/><Relationship Id="rId14" Type="http://schemas.openxmlformats.org/officeDocument/2006/relationships/slide" Target="slides/slide8.xml"/><Relationship Id="rId36" Type="http://schemas.openxmlformats.org/officeDocument/2006/relationships/font" Target="fonts/Lato-boldItalic.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cb9a0b07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cb9a0b07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g76a345512b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76a345512b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76a345512b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76a345512b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g76a345512b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76a345512b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g76a345512b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76a345512b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g76a345512b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76a345512b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Only restaurants with over 450 reviews are included</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g76a345512b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76a345512b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g76a345512b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76a345512b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g76a345512b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76a345512b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g76a345512b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76a345512b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Google Shape;181;gcb9a0b074_1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cb9a0b074_1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Google Shape;76;gd5b15f0a3_5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d5b15f0a3_5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Google Shape;189;gcb9a0b074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cb9a0b074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Google Shape;200;gcb9a0b074_1_2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cb9a0b074_1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Google Shape;208;g76a345512b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76a345512b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723630543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723630543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50">
                <a:solidFill>
                  <a:srgbClr val="222222"/>
                </a:solidFill>
                <a:highlight>
                  <a:srgbClr val="FFFFFF"/>
                </a:highlight>
              </a:rPr>
              <a:t>Mayor Michael Bloomberg attended the opening, praising Eataly for creating 300 new jobs. Two weeks after opening, there were still lines extending down Fifth Avenue to get into the store and it has since been very positively reviewed by the press.The New York Eataly was originally planned for a smaller space near Rockefeller Center.</a:t>
            </a:r>
            <a:endParaRPr sz="1050">
              <a:solidFill>
                <a:srgbClr val="222222"/>
              </a:solidFill>
              <a:highlight>
                <a:srgbClr val="FFFFFF"/>
              </a:highlight>
            </a:endParaRPr>
          </a:p>
          <a:p>
            <a:pPr indent="0" lvl="0" marL="0" rtl="0" algn="l">
              <a:spcBef>
                <a:spcPts val="0"/>
              </a:spcBef>
              <a:spcAft>
                <a:spcPts val="0"/>
              </a:spcAft>
              <a:buNone/>
            </a:pPr>
            <a:r>
              <a:rPr lang="en" sz="1050">
                <a:solidFill>
                  <a:srgbClr val="222222"/>
                </a:solidFill>
                <a:highlight>
                  <a:srgbClr val="FFFFFF"/>
                </a:highlight>
              </a:rPr>
              <a:t>In October 2017 Eataly Century City location opened at the newly remodeled $1 billion Westfield Century City Mall in Los Angeles County. Covering 67,000 square feet, Eataly L.A. surpassed Eataly Chicago to become the largest Eataly in the United States</a:t>
            </a:r>
            <a:endParaRPr sz="1050">
              <a:solidFill>
                <a:srgbClr val="222222"/>
              </a:solidFill>
              <a:highlight>
                <a:srgbClr val="FFFFFF"/>
              </a:highlight>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gd251bb473_0_6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d251bb473_0_6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d251bb473_0_6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d251bb473_0_6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e965474a9_3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e965474a9_3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cb9a0b074_1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cb9a0b074_1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76a345512b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76a345512b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g76a345512b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76a345512b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p:nvPr>
            <p:ph idx="1" type="body"/>
          </p:nvPr>
        </p:nvSpPr>
        <p:spPr>
          <a:xfrm>
            <a:off x="853950" y="2919450"/>
            <a:ext cx="7436100" cy="10716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65" name="Google Shape;65;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4800"/>
              <a:buNone/>
              <a:defRPr sz="4800">
                <a:solidFill>
                  <a:schemeClr val="lt1"/>
                </a:solidFill>
              </a:defRPr>
            </a:lvl1pPr>
            <a:lvl2pPr lvl="1" rtl="0" algn="ctr">
              <a:spcBef>
                <a:spcPts val="0"/>
              </a:spcBef>
              <a:spcAft>
                <a:spcPts val="0"/>
              </a:spcAft>
              <a:buClr>
                <a:schemeClr val="lt1"/>
              </a:buClr>
              <a:buSzPts val="4800"/>
              <a:buNone/>
              <a:defRPr sz="4800">
                <a:solidFill>
                  <a:schemeClr val="lt1"/>
                </a:solidFill>
              </a:defRPr>
            </a:lvl2pPr>
            <a:lvl3pPr lvl="2" rtl="0" algn="ctr">
              <a:spcBef>
                <a:spcPts val="0"/>
              </a:spcBef>
              <a:spcAft>
                <a:spcPts val="0"/>
              </a:spcAft>
              <a:buClr>
                <a:schemeClr val="lt1"/>
              </a:buClr>
              <a:buSzPts val="4800"/>
              <a:buNone/>
              <a:defRPr sz="4800">
                <a:solidFill>
                  <a:schemeClr val="lt1"/>
                </a:solidFill>
              </a:defRPr>
            </a:lvl3pPr>
            <a:lvl4pPr lvl="3" rtl="0" algn="ctr">
              <a:spcBef>
                <a:spcPts val="0"/>
              </a:spcBef>
              <a:spcAft>
                <a:spcPts val="0"/>
              </a:spcAft>
              <a:buClr>
                <a:schemeClr val="lt1"/>
              </a:buClr>
              <a:buSzPts val="4800"/>
              <a:buNone/>
              <a:defRPr sz="4800">
                <a:solidFill>
                  <a:schemeClr val="lt1"/>
                </a:solidFill>
              </a:defRPr>
            </a:lvl4pPr>
            <a:lvl5pPr lvl="4" rtl="0" algn="ctr">
              <a:spcBef>
                <a:spcPts val="0"/>
              </a:spcBef>
              <a:spcAft>
                <a:spcPts val="0"/>
              </a:spcAft>
              <a:buClr>
                <a:schemeClr val="lt1"/>
              </a:buClr>
              <a:buSzPts val="4800"/>
              <a:buNone/>
              <a:defRPr sz="4800">
                <a:solidFill>
                  <a:schemeClr val="lt1"/>
                </a:solidFill>
              </a:defRPr>
            </a:lvl5pPr>
            <a:lvl6pPr lvl="5" rtl="0" algn="ctr">
              <a:spcBef>
                <a:spcPts val="0"/>
              </a:spcBef>
              <a:spcAft>
                <a:spcPts val="0"/>
              </a:spcAft>
              <a:buClr>
                <a:schemeClr val="lt1"/>
              </a:buClr>
              <a:buSzPts val="4800"/>
              <a:buNone/>
              <a:defRPr sz="4800">
                <a:solidFill>
                  <a:schemeClr val="lt1"/>
                </a:solidFill>
              </a:defRPr>
            </a:lvl6pPr>
            <a:lvl7pPr lvl="6" rtl="0" algn="ctr">
              <a:spcBef>
                <a:spcPts val="0"/>
              </a:spcBef>
              <a:spcAft>
                <a:spcPts val="0"/>
              </a:spcAft>
              <a:buClr>
                <a:schemeClr val="lt1"/>
              </a:buClr>
              <a:buSzPts val="4800"/>
              <a:buNone/>
              <a:defRPr sz="4800">
                <a:solidFill>
                  <a:schemeClr val="lt1"/>
                </a:solidFill>
              </a:defRPr>
            </a:lvl7pPr>
            <a:lvl8pPr lvl="7" rtl="0" algn="ctr">
              <a:spcBef>
                <a:spcPts val="0"/>
              </a:spcBef>
              <a:spcAft>
                <a:spcPts val="0"/>
              </a:spcAft>
              <a:buClr>
                <a:schemeClr val="lt1"/>
              </a:buClr>
              <a:buSzPts val="4800"/>
              <a:buNone/>
              <a:defRPr sz="4800">
                <a:solidFill>
                  <a:schemeClr val="lt1"/>
                </a:solidFill>
              </a:defRPr>
            </a:lvl8pPr>
            <a:lvl9pPr lvl="8" rtl="0"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p4"/>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6" name="Google Shape;26;p4"/>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7" name="Google Shape;27;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8" name="Google Shape;38;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7"/>
          <p:cNvSpPr txBox="1"/>
          <p:nvPr>
            <p:ph type="title"/>
          </p:nvPr>
        </p:nvSpPr>
        <p:spPr>
          <a:xfrm>
            <a:off x="319500" y="936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2" name="Google Shape;42;p7"/>
          <p:cNvSpPr txBox="1"/>
          <p:nvPr>
            <p:ph idx="1" type="body"/>
          </p:nvPr>
        </p:nvSpPr>
        <p:spPr>
          <a:xfrm>
            <a:off x="319500" y="1846804"/>
            <a:ext cx="2808000" cy="28062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8"/>
          <p:cNvSpPr txBox="1"/>
          <p:nvPr>
            <p:ph type="title"/>
          </p:nvPr>
        </p:nvSpPr>
        <p:spPr>
          <a:xfrm>
            <a:off x="283103" y="712141"/>
            <a:ext cx="6244200" cy="38355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265500" y="1397350"/>
            <a:ext cx="4045200" cy="13182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1"/>
              </a:buClr>
              <a:buSzPts val="3600"/>
              <a:buNone/>
              <a:defRPr sz="3600">
                <a:solidFill>
                  <a:schemeClr val="dk1"/>
                </a:solidFill>
              </a:defRPr>
            </a:lvl1pPr>
            <a:lvl2pPr lvl="1" rtl="0" algn="ctr">
              <a:spcBef>
                <a:spcPts val="0"/>
              </a:spcBef>
              <a:spcAft>
                <a:spcPts val="0"/>
              </a:spcAft>
              <a:buClr>
                <a:schemeClr val="dk1"/>
              </a:buClr>
              <a:buSzPts val="3600"/>
              <a:buNone/>
              <a:defRPr sz="3600">
                <a:solidFill>
                  <a:schemeClr val="dk1"/>
                </a:solidFill>
              </a:defRPr>
            </a:lvl2pPr>
            <a:lvl3pPr lvl="2" rtl="0" algn="ctr">
              <a:spcBef>
                <a:spcPts val="0"/>
              </a:spcBef>
              <a:spcAft>
                <a:spcPts val="0"/>
              </a:spcAft>
              <a:buClr>
                <a:schemeClr val="dk1"/>
              </a:buClr>
              <a:buSzPts val="3600"/>
              <a:buNone/>
              <a:defRPr sz="3600">
                <a:solidFill>
                  <a:schemeClr val="dk1"/>
                </a:solidFill>
              </a:defRPr>
            </a:lvl3pPr>
            <a:lvl4pPr lvl="3" rtl="0" algn="ctr">
              <a:spcBef>
                <a:spcPts val="0"/>
              </a:spcBef>
              <a:spcAft>
                <a:spcPts val="0"/>
              </a:spcAft>
              <a:buClr>
                <a:schemeClr val="dk1"/>
              </a:buClr>
              <a:buSzPts val="3600"/>
              <a:buNone/>
              <a:defRPr sz="3600">
                <a:solidFill>
                  <a:schemeClr val="dk1"/>
                </a:solidFill>
              </a:defRPr>
            </a:lvl4pPr>
            <a:lvl5pPr lvl="4" rtl="0" algn="ctr">
              <a:spcBef>
                <a:spcPts val="0"/>
              </a:spcBef>
              <a:spcAft>
                <a:spcPts val="0"/>
              </a:spcAft>
              <a:buClr>
                <a:schemeClr val="dk1"/>
              </a:buClr>
              <a:buSzPts val="3600"/>
              <a:buNone/>
              <a:defRPr sz="3600">
                <a:solidFill>
                  <a:schemeClr val="dk1"/>
                </a:solidFill>
              </a:defRPr>
            </a:lvl5pPr>
            <a:lvl6pPr lvl="5" rtl="0" algn="ctr">
              <a:spcBef>
                <a:spcPts val="0"/>
              </a:spcBef>
              <a:spcAft>
                <a:spcPts val="0"/>
              </a:spcAft>
              <a:buClr>
                <a:schemeClr val="dk1"/>
              </a:buClr>
              <a:buSzPts val="3600"/>
              <a:buNone/>
              <a:defRPr sz="3600">
                <a:solidFill>
                  <a:schemeClr val="dk1"/>
                </a:solidFill>
              </a:defRPr>
            </a:lvl6pPr>
            <a:lvl7pPr lvl="6" rtl="0" algn="ctr">
              <a:spcBef>
                <a:spcPts val="0"/>
              </a:spcBef>
              <a:spcAft>
                <a:spcPts val="0"/>
              </a:spcAft>
              <a:buClr>
                <a:schemeClr val="dk1"/>
              </a:buClr>
              <a:buSzPts val="3600"/>
              <a:buNone/>
              <a:defRPr sz="3600">
                <a:solidFill>
                  <a:schemeClr val="dk1"/>
                </a:solidFill>
              </a:defRPr>
            </a:lvl7pPr>
            <a:lvl8pPr lvl="7" rtl="0" algn="ctr">
              <a:spcBef>
                <a:spcPts val="0"/>
              </a:spcBef>
              <a:spcAft>
                <a:spcPts val="0"/>
              </a:spcAft>
              <a:buClr>
                <a:schemeClr val="dk1"/>
              </a:buClr>
              <a:buSzPts val="3600"/>
              <a:buNone/>
              <a:defRPr sz="3600">
                <a:solidFill>
                  <a:schemeClr val="dk1"/>
                </a:solidFill>
              </a:defRPr>
            </a:lvl8pPr>
            <a:lvl9pPr lvl="8" rtl="0" algn="ctr">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idx="1" type="subTitle"/>
          </p:nvPr>
        </p:nvSpPr>
        <p:spPr>
          <a:xfrm>
            <a:off x="265500" y="2735371"/>
            <a:ext cx="4045200" cy="134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0"/>
          <p:cNvSpPr txBox="1"/>
          <p:nvPr>
            <p:ph idx="1" type="body"/>
          </p:nvPr>
        </p:nvSpPr>
        <p:spPr>
          <a:xfrm>
            <a:off x="328017" y="4226025"/>
            <a:ext cx="8388600" cy="3936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59" name="Google Shape;59;p1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wiss-2">
    <p:bg>
      <p:bgPr>
        <a:solidFill>
          <a:srgbClr val="434343"/>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rtl="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latin typeface="Lato"/>
                <a:ea typeface="Lato"/>
                <a:cs typeface="Lato"/>
                <a:sym typeface="Lato"/>
              </a:defRPr>
            </a:lvl1pPr>
            <a:lvl2pPr lvl="1" rtl="0" algn="r">
              <a:buNone/>
              <a:defRPr sz="1000">
                <a:solidFill>
                  <a:schemeClr val="dk2"/>
                </a:solidFill>
                <a:latin typeface="Lato"/>
                <a:ea typeface="Lato"/>
                <a:cs typeface="Lato"/>
                <a:sym typeface="Lato"/>
              </a:defRPr>
            </a:lvl2pPr>
            <a:lvl3pPr lvl="2" rtl="0" algn="r">
              <a:buNone/>
              <a:defRPr sz="1000">
                <a:solidFill>
                  <a:schemeClr val="dk2"/>
                </a:solidFill>
                <a:latin typeface="Lato"/>
                <a:ea typeface="Lato"/>
                <a:cs typeface="Lato"/>
                <a:sym typeface="Lato"/>
              </a:defRPr>
            </a:lvl3pPr>
            <a:lvl4pPr lvl="3" rtl="0" algn="r">
              <a:buNone/>
              <a:defRPr sz="1000">
                <a:solidFill>
                  <a:schemeClr val="dk2"/>
                </a:solidFill>
                <a:latin typeface="Lato"/>
                <a:ea typeface="Lato"/>
                <a:cs typeface="Lato"/>
                <a:sym typeface="Lato"/>
              </a:defRPr>
            </a:lvl4pPr>
            <a:lvl5pPr lvl="4" rtl="0" algn="r">
              <a:buNone/>
              <a:defRPr sz="1000">
                <a:solidFill>
                  <a:schemeClr val="dk2"/>
                </a:solidFill>
                <a:latin typeface="Lato"/>
                <a:ea typeface="Lato"/>
                <a:cs typeface="Lato"/>
                <a:sym typeface="Lato"/>
              </a:defRPr>
            </a:lvl5pPr>
            <a:lvl6pPr lvl="5" rtl="0" algn="r">
              <a:buNone/>
              <a:defRPr sz="1000">
                <a:solidFill>
                  <a:schemeClr val="dk2"/>
                </a:solidFill>
                <a:latin typeface="Lato"/>
                <a:ea typeface="Lato"/>
                <a:cs typeface="Lato"/>
                <a:sym typeface="Lato"/>
              </a:defRPr>
            </a:lvl6pPr>
            <a:lvl7pPr lvl="6" rtl="0" algn="r">
              <a:buNone/>
              <a:defRPr sz="1000">
                <a:solidFill>
                  <a:schemeClr val="dk2"/>
                </a:solidFill>
                <a:latin typeface="Lato"/>
                <a:ea typeface="Lato"/>
                <a:cs typeface="Lato"/>
                <a:sym typeface="Lato"/>
              </a:defRPr>
            </a:lvl7pPr>
            <a:lvl8pPr lvl="7" rtl="0" algn="r">
              <a:buNone/>
              <a:defRPr sz="1000">
                <a:solidFill>
                  <a:schemeClr val="dk2"/>
                </a:solidFill>
                <a:latin typeface="Lato"/>
                <a:ea typeface="Lato"/>
                <a:cs typeface="Lato"/>
                <a:sym typeface="Lato"/>
              </a:defRPr>
            </a:lvl8pPr>
            <a:lvl9pPr lvl="8" rtl="0"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1.png"/><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 Id="rId3"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 Id="rId3"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 Id="rId3" Type="http://schemas.openxmlformats.org/officeDocument/2006/relationships/image" Target="../media/image1.png"/><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1.xml"/><Relationship Id="rId3" Type="http://schemas.openxmlformats.org/officeDocument/2006/relationships/image" Target="../media/image1.png"/><Relationship Id="rId4" Type="http://schemas.openxmlformats.org/officeDocument/2006/relationships/image" Target="../media/image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2.xml"/><Relationship Id="rId3" Type="http://schemas.openxmlformats.org/officeDocument/2006/relationships/image" Target="../media/image1.png"/><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3"/>
          <p:cNvSpPr txBox="1"/>
          <p:nvPr>
            <p:ph type="title"/>
          </p:nvPr>
        </p:nvSpPr>
        <p:spPr>
          <a:xfrm>
            <a:off x="283100" y="347325"/>
            <a:ext cx="6244200" cy="1559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400"/>
              <a:t>NYC DSA Web-Scraping Project</a:t>
            </a:r>
            <a:endParaRPr sz="2400"/>
          </a:p>
          <a:p>
            <a:pPr indent="0" lvl="0" marL="0" rtl="0" algn="l">
              <a:spcBef>
                <a:spcPts val="0"/>
              </a:spcBef>
              <a:spcAft>
                <a:spcPts val="0"/>
              </a:spcAft>
              <a:buNone/>
            </a:pPr>
            <a:r>
              <a:t/>
            </a:r>
            <a:endParaRPr sz="2400"/>
          </a:p>
        </p:txBody>
      </p:sp>
      <p:sp>
        <p:nvSpPr>
          <p:cNvPr id="73" name="Google Shape;73;p13"/>
          <p:cNvSpPr txBox="1"/>
          <p:nvPr>
            <p:ph idx="4294967295" type="subTitle"/>
          </p:nvPr>
        </p:nvSpPr>
        <p:spPr>
          <a:xfrm>
            <a:off x="6271625" y="4063350"/>
            <a:ext cx="2526300" cy="721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i="1" lang="en" sz="2000">
                <a:solidFill>
                  <a:srgbClr val="FFFFFF"/>
                </a:solidFill>
              </a:rPr>
              <a:t>By Mohamad Sayed</a:t>
            </a:r>
            <a:endParaRPr b="1" i="1" sz="2000">
              <a:solidFill>
                <a:srgbClr val="FFFFFF"/>
              </a:solidFill>
            </a:endParaRPr>
          </a:p>
        </p:txBody>
      </p:sp>
      <p:sp>
        <p:nvSpPr>
          <p:cNvPr id="74" name="Google Shape;74;p13"/>
          <p:cNvSpPr txBox="1"/>
          <p:nvPr>
            <p:ph idx="4294967295" type="ctrTitle"/>
          </p:nvPr>
        </p:nvSpPr>
        <p:spPr>
          <a:xfrm>
            <a:off x="283100" y="1835800"/>
            <a:ext cx="8618400" cy="249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solidFill>
                  <a:srgbClr val="93C47D"/>
                </a:solidFill>
              </a:rPr>
              <a:t>Where next, Eataly asks?</a:t>
            </a:r>
            <a:endParaRPr sz="3600">
              <a:solidFill>
                <a:srgbClr val="93C47D"/>
              </a:solidFill>
            </a:endParaRPr>
          </a:p>
          <a:p>
            <a:pPr indent="0" lvl="0" marL="0" rtl="0" algn="l">
              <a:spcBef>
                <a:spcPts val="0"/>
              </a:spcBef>
              <a:spcAft>
                <a:spcPts val="0"/>
              </a:spcAft>
              <a:buNone/>
            </a:pPr>
            <a:r>
              <a:rPr lang="en" sz="3600">
                <a:solidFill>
                  <a:srgbClr val="93C47D"/>
                </a:solidFill>
              </a:rPr>
              <a:t>Expandeth to wh're, eataly asks</a:t>
            </a:r>
            <a:endParaRPr sz="3600">
              <a:solidFill>
                <a:srgbClr val="93C47D"/>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pic>
        <p:nvPicPr>
          <p:cNvPr id="129" name="Google Shape;129;p22"/>
          <p:cNvPicPr preferRelativeResize="0"/>
          <p:nvPr/>
        </p:nvPicPr>
        <p:blipFill>
          <a:blip r:embed="rId3">
            <a:alphaModFix/>
          </a:blip>
          <a:stretch>
            <a:fillRect/>
          </a:stretch>
        </p:blipFill>
        <p:spPr>
          <a:xfrm>
            <a:off x="0" y="0"/>
            <a:ext cx="9143999" cy="514349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pic>
        <p:nvPicPr>
          <p:cNvPr id="134" name="Google Shape;134;p23"/>
          <p:cNvPicPr preferRelativeResize="0"/>
          <p:nvPr/>
        </p:nvPicPr>
        <p:blipFill>
          <a:blip r:embed="rId3">
            <a:alphaModFix/>
          </a:blip>
          <a:stretch>
            <a:fillRect/>
          </a:stretch>
        </p:blipFill>
        <p:spPr>
          <a:xfrm>
            <a:off x="2444700" y="162737"/>
            <a:ext cx="4254600" cy="4818038"/>
          </a:xfrm>
          <a:prstGeom prst="rect">
            <a:avLst/>
          </a:prstGeom>
          <a:noFill/>
          <a:ln>
            <a:noFill/>
          </a:ln>
        </p:spPr>
      </p:pic>
      <p:pic>
        <p:nvPicPr>
          <p:cNvPr descr="Piece of duct tape sticking a note to the slide" id="135" name="Google Shape;135;p23"/>
          <p:cNvPicPr preferRelativeResize="0"/>
          <p:nvPr/>
        </p:nvPicPr>
        <p:blipFill rotWithShape="1">
          <a:blip r:embed="rId4">
            <a:alphaModFix/>
          </a:blip>
          <a:srcRect b="10011" l="9244" r="2118" t="5926"/>
          <a:stretch/>
        </p:blipFill>
        <p:spPr>
          <a:xfrm rot="154828">
            <a:off x="3536000" y="147301"/>
            <a:ext cx="2072000" cy="736050"/>
          </a:xfrm>
          <a:prstGeom prst="rect">
            <a:avLst/>
          </a:prstGeom>
          <a:noFill/>
          <a:ln>
            <a:noFill/>
          </a:ln>
        </p:spPr>
      </p:pic>
      <p:sp>
        <p:nvSpPr>
          <p:cNvPr id="136" name="Google Shape;136;p23"/>
          <p:cNvSpPr txBox="1"/>
          <p:nvPr/>
        </p:nvSpPr>
        <p:spPr>
          <a:xfrm>
            <a:off x="2855550" y="687397"/>
            <a:ext cx="3432900" cy="7626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3000">
                <a:solidFill>
                  <a:schemeClr val="lt2"/>
                </a:solidFill>
                <a:latin typeface="Raleway"/>
                <a:ea typeface="Raleway"/>
                <a:cs typeface="Raleway"/>
                <a:sym typeface="Raleway"/>
              </a:rPr>
              <a:t>2. Analysis II</a:t>
            </a:r>
            <a:endParaRPr b="1" sz="3000">
              <a:solidFill>
                <a:schemeClr val="lt2"/>
              </a:solidFill>
              <a:latin typeface="Raleway"/>
              <a:ea typeface="Raleway"/>
              <a:cs typeface="Raleway"/>
              <a:sym typeface="Raleway"/>
            </a:endParaRPr>
          </a:p>
        </p:txBody>
      </p:sp>
      <p:sp>
        <p:nvSpPr>
          <p:cNvPr id="137" name="Google Shape;137;p23"/>
          <p:cNvSpPr txBox="1"/>
          <p:nvPr>
            <p:ph idx="4294967295" type="body"/>
          </p:nvPr>
        </p:nvSpPr>
        <p:spPr>
          <a:xfrm>
            <a:off x="2855550" y="1377480"/>
            <a:ext cx="3432900" cy="332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t/>
            </a:r>
            <a:endParaRPr sz="1200">
              <a:latin typeface="Raleway"/>
              <a:ea typeface="Raleway"/>
              <a:cs typeface="Raleway"/>
              <a:sym typeface="Raleway"/>
            </a:endParaRPr>
          </a:p>
          <a:p>
            <a:pPr indent="-317500" lvl="0" marL="457200" rtl="0" algn="l">
              <a:spcBef>
                <a:spcPts val="1600"/>
              </a:spcBef>
              <a:spcAft>
                <a:spcPts val="0"/>
              </a:spcAft>
              <a:buClr>
                <a:schemeClr val="dk1"/>
              </a:buClr>
              <a:buSzPts val="1400"/>
              <a:buFont typeface="Raleway"/>
              <a:buChar char="➔"/>
            </a:pPr>
            <a:r>
              <a:rPr b="1" lang="en" sz="1400">
                <a:solidFill>
                  <a:schemeClr val="dk1"/>
                </a:solidFill>
                <a:latin typeface="Raleway"/>
                <a:ea typeface="Raleway"/>
                <a:cs typeface="Raleway"/>
                <a:sym typeface="Raleway"/>
              </a:rPr>
              <a:t>What</a:t>
            </a:r>
            <a:br>
              <a:rPr lang="en" sz="1200">
                <a:latin typeface="Raleway"/>
                <a:ea typeface="Raleway"/>
                <a:cs typeface="Raleway"/>
                <a:sym typeface="Raleway"/>
              </a:rPr>
            </a:br>
            <a:r>
              <a:rPr lang="en" sz="1200">
                <a:latin typeface="Raleway"/>
                <a:ea typeface="Raleway"/>
                <a:cs typeface="Raleway"/>
                <a:sym typeface="Raleway"/>
              </a:rPr>
              <a:t>Is there any noticeable trend of frequency for restaurants of different pricing ranges?</a:t>
            </a:r>
            <a:endParaRPr sz="1200">
              <a:latin typeface="Raleway"/>
              <a:ea typeface="Raleway"/>
              <a:cs typeface="Raleway"/>
              <a:sym typeface="Raleway"/>
            </a:endParaRPr>
          </a:p>
          <a:p>
            <a:pPr indent="0" lvl="0" marL="457200" rtl="0" algn="l">
              <a:spcBef>
                <a:spcPts val="1000"/>
              </a:spcBef>
              <a:spcAft>
                <a:spcPts val="0"/>
              </a:spcAft>
              <a:buNone/>
            </a:pPr>
            <a:r>
              <a:t/>
            </a:r>
            <a:endParaRPr sz="1200">
              <a:latin typeface="Raleway"/>
              <a:ea typeface="Raleway"/>
              <a:cs typeface="Raleway"/>
              <a:sym typeface="Raleway"/>
            </a:endParaRPr>
          </a:p>
          <a:p>
            <a:pPr indent="-317500" lvl="0" marL="457200" rtl="0" algn="l">
              <a:spcBef>
                <a:spcPts val="1000"/>
              </a:spcBef>
              <a:spcAft>
                <a:spcPts val="1000"/>
              </a:spcAft>
              <a:buClr>
                <a:srgbClr val="6AA84F"/>
              </a:buClr>
              <a:buSzPts val="1400"/>
              <a:buFont typeface="Raleway"/>
              <a:buChar char="➔"/>
            </a:pPr>
            <a:r>
              <a:rPr b="1" lang="en" sz="1400">
                <a:solidFill>
                  <a:srgbClr val="6AA84F"/>
                </a:solidFill>
                <a:latin typeface="Raleway"/>
                <a:ea typeface="Raleway"/>
                <a:cs typeface="Raleway"/>
                <a:sym typeface="Raleway"/>
              </a:rPr>
              <a:t>Result</a:t>
            </a:r>
            <a:br>
              <a:rPr lang="en" sz="1400">
                <a:latin typeface="Raleway"/>
                <a:ea typeface="Raleway"/>
                <a:cs typeface="Raleway"/>
                <a:sym typeface="Raleway"/>
              </a:rPr>
            </a:br>
            <a:endParaRPr sz="1200">
              <a:latin typeface="Raleway"/>
              <a:ea typeface="Raleway"/>
              <a:cs typeface="Raleway"/>
              <a:sym typeface="Raleway"/>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24"/>
          <p:cNvSpPr txBox="1"/>
          <p:nvPr/>
        </p:nvSpPr>
        <p:spPr>
          <a:xfrm>
            <a:off x="5197025" y="1137450"/>
            <a:ext cx="3864300" cy="3116100"/>
          </a:xfrm>
          <a:prstGeom prst="rect">
            <a:avLst/>
          </a:prstGeom>
          <a:noFill/>
          <a:ln>
            <a:noFill/>
          </a:ln>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Clr>
                <a:srgbClr val="FF9900"/>
              </a:buClr>
              <a:buSzPts val="1800"/>
              <a:buFont typeface="Lato"/>
              <a:buAutoNum type="arabicPeriod"/>
            </a:pPr>
            <a:r>
              <a:rPr lang="en" sz="1800">
                <a:solidFill>
                  <a:srgbClr val="FF9900"/>
                </a:solidFill>
                <a:latin typeface="Lato"/>
                <a:ea typeface="Lato"/>
                <a:cs typeface="Lato"/>
                <a:sym typeface="Lato"/>
              </a:rPr>
              <a:t>With the lowest ratio of affordable restaurants , DC seems like an untouched market</a:t>
            </a:r>
            <a:endParaRPr sz="1800">
              <a:solidFill>
                <a:srgbClr val="FF9900"/>
              </a:solidFill>
              <a:latin typeface="Lato"/>
              <a:ea typeface="Lato"/>
              <a:cs typeface="Lato"/>
              <a:sym typeface="Lato"/>
            </a:endParaRPr>
          </a:p>
          <a:p>
            <a:pPr indent="-342900" lvl="0" marL="457200" rtl="0" algn="l">
              <a:lnSpc>
                <a:spcPct val="150000"/>
              </a:lnSpc>
              <a:spcBef>
                <a:spcPts val="0"/>
              </a:spcBef>
              <a:spcAft>
                <a:spcPts val="0"/>
              </a:spcAft>
              <a:buClr>
                <a:srgbClr val="FF9900"/>
              </a:buClr>
              <a:buSzPts val="1800"/>
              <a:buFont typeface="Lato"/>
              <a:buAutoNum type="arabicPeriod"/>
            </a:pPr>
            <a:r>
              <a:rPr lang="en" sz="1800">
                <a:solidFill>
                  <a:srgbClr val="FF9900"/>
                </a:solidFill>
                <a:latin typeface="Lato"/>
                <a:ea typeface="Lato"/>
                <a:cs typeface="Lato"/>
                <a:sym typeface="Lato"/>
              </a:rPr>
              <a:t>Seattle comes close, but Northern California is already highly competitive</a:t>
            </a:r>
            <a:endParaRPr sz="1800">
              <a:solidFill>
                <a:srgbClr val="FF9900"/>
              </a:solidFill>
              <a:latin typeface="Lato"/>
              <a:ea typeface="Lato"/>
              <a:cs typeface="Lato"/>
              <a:sym typeface="Lato"/>
            </a:endParaRPr>
          </a:p>
        </p:txBody>
      </p:sp>
      <p:sp>
        <p:nvSpPr>
          <p:cNvPr id="143" name="Google Shape;143;p24"/>
          <p:cNvSpPr txBox="1"/>
          <p:nvPr/>
        </p:nvSpPr>
        <p:spPr>
          <a:xfrm>
            <a:off x="140700" y="513050"/>
            <a:ext cx="4803300" cy="624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6AA84F"/>
                </a:solidFill>
                <a:latin typeface="Lato"/>
                <a:ea typeface="Lato"/>
                <a:cs typeface="Lato"/>
                <a:sym typeface="Lato"/>
              </a:rPr>
              <a:t>Ratio of $$ reviews versus all price points</a:t>
            </a:r>
            <a:endParaRPr sz="1800">
              <a:solidFill>
                <a:srgbClr val="6AA84F"/>
              </a:solidFill>
              <a:latin typeface="Lato"/>
              <a:ea typeface="Lato"/>
              <a:cs typeface="Lato"/>
              <a:sym typeface="Lato"/>
            </a:endParaRPr>
          </a:p>
        </p:txBody>
      </p:sp>
      <p:graphicFrame>
        <p:nvGraphicFramePr>
          <p:cNvPr id="144" name="Google Shape;144;p24"/>
          <p:cNvGraphicFramePr/>
          <p:nvPr/>
        </p:nvGraphicFramePr>
        <p:xfrm>
          <a:off x="586250" y="1289850"/>
          <a:ext cx="3000000" cy="3000000"/>
        </p:xfrm>
        <a:graphic>
          <a:graphicData uri="http://schemas.openxmlformats.org/drawingml/2006/table">
            <a:tbl>
              <a:tblPr>
                <a:noFill/>
                <a:tableStyleId>{ABD23FF5-2B06-44C4-896A-7A323CD8A9D1}</a:tableStyleId>
              </a:tblPr>
              <a:tblGrid>
                <a:gridCol w="1859200"/>
                <a:gridCol w="1204050"/>
              </a:tblGrid>
              <a:tr h="406575">
                <a:tc>
                  <a:txBody>
                    <a:bodyPr/>
                    <a:lstStyle/>
                    <a:p>
                      <a:pPr indent="0" lvl="0" marL="0" rtl="0" algn="ctr">
                        <a:spcBef>
                          <a:spcPts val="0"/>
                        </a:spcBef>
                        <a:spcAft>
                          <a:spcPts val="0"/>
                        </a:spcAft>
                        <a:buNone/>
                      </a:pPr>
                      <a:r>
                        <a:rPr b="1" lang="en" sz="1600">
                          <a:solidFill>
                            <a:srgbClr val="FFFFFF"/>
                          </a:solidFill>
                        </a:rPr>
                        <a:t>City</a:t>
                      </a:r>
                      <a:endParaRPr b="1" sz="1600">
                        <a:solidFill>
                          <a:srgbClr val="FFFFFF"/>
                        </a:solidFill>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sz="1600">
                          <a:solidFill>
                            <a:srgbClr val="FFFFFF"/>
                          </a:solidFill>
                        </a:rPr>
                        <a:t>Ratio</a:t>
                      </a:r>
                      <a:endParaRPr b="1" sz="1600">
                        <a:solidFill>
                          <a:srgbClr val="FFFFFF"/>
                        </a:solidFill>
                      </a:endParaRPr>
                    </a:p>
                  </a:txBody>
                  <a:tcPr marT="91425" marB="91425" marR="91425" marL="91425">
                    <a:lnB cap="flat" cmpd="sng" w="9525">
                      <a:solidFill>
                        <a:srgbClr val="9E9E9E"/>
                      </a:solidFill>
                      <a:prstDash val="solid"/>
                      <a:round/>
                      <a:headEnd len="sm" w="sm" type="none"/>
                      <a:tailEnd len="sm" w="sm" type="none"/>
                    </a:lnB>
                  </a:tcPr>
                </a:tc>
              </a:tr>
              <a:tr h="406350">
                <a:tc>
                  <a:txBody>
                    <a:bodyPr/>
                    <a:lstStyle/>
                    <a:p>
                      <a:pPr indent="0" lvl="0" marL="0" rtl="0" algn="ctr">
                        <a:spcBef>
                          <a:spcPts val="0"/>
                        </a:spcBef>
                        <a:spcAft>
                          <a:spcPts val="0"/>
                        </a:spcAft>
                        <a:buNone/>
                      </a:pPr>
                      <a:r>
                        <a:rPr lang="en">
                          <a:solidFill>
                            <a:srgbClr val="FFFFFF"/>
                          </a:solidFill>
                        </a:rPr>
                        <a:t>Washington, DC</a:t>
                      </a:r>
                      <a:endParaRPr>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solidFill>
                            <a:srgbClr val="FFFFFF"/>
                          </a:solidFill>
                        </a:rPr>
                        <a:t>0.67</a:t>
                      </a:r>
                      <a:endParaRPr>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406350">
                <a:tc>
                  <a:txBody>
                    <a:bodyPr/>
                    <a:lstStyle/>
                    <a:p>
                      <a:pPr indent="0" lvl="0" marL="0" rtl="0" algn="ctr">
                        <a:spcBef>
                          <a:spcPts val="0"/>
                        </a:spcBef>
                        <a:spcAft>
                          <a:spcPts val="0"/>
                        </a:spcAft>
                        <a:buNone/>
                      </a:pPr>
                      <a:r>
                        <a:rPr lang="en">
                          <a:solidFill>
                            <a:srgbClr val="FFFFFF"/>
                          </a:solidFill>
                        </a:rPr>
                        <a:t>Seattle, WA</a:t>
                      </a:r>
                      <a:endParaRPr>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solidFill>
                            <a:srgbClr val="FFFFFF"/>
                          </a:solidFill>
                        </a:rPr>
                        <a:t>0.73</a:t>
                      </a:r>
                      <a:endParaRPr>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406350">
                <a:tc>
                  <a:txBody>
                    <a:bodyPr/>
                    <a:lstStyle/>
                    <a:p>
                      <a:pPr indent="0" lvl="0" marL="0" rtl="0" algn="ctr">
                        <a:spcBef>
                          <a:spcPts val="0"/>
                        </a:spcBef>
                        <a:spcAft>
                          <a:spcPts val="0"/>
                        </a:spcAft>
                        <a:buNone/>
                      </a:pPr>
                      <a:r>
                        <a:rPr lang="en">
                          <a:solidFill>
                            <a:srgbClr val="FFFFFF"/>
                          </a:solidFill>
                        </a:rPr>
                        <a:t>Austin, TX</a:t>
                      </a:r>
                      <a:endParaRPr>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solidFill>
                            <a:srgbClr val="FFFFFF"/>
                          </a:solidFill>
                        </a:rPr>
                        <a:t>0.73</a:t>
                      </a:r>
                      <a:endParaRPr>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406350">
                <a:tc>
                  <a:txBody>
                    <a:bodyPr/>
                    <a:lstStyle/>
                    <a:p>
                      <a:pPr indent="0" lvl="0" marL="0" rtl="0" algn="ctr">
                        <a:spcBef>
                          <a:spcPts val="0"/>
                        </a:spcBef>
                        <a:spcAft>
                          <a:spcPts val="0"/>
                        </a:spcAft>
                        <a:buNone/>
                      </a:pPr>
                      <a:r>
                        <a:rPr lang="en">
                          <a:solidFill>
                            <a:srgbClr val="FFFFFF"/>
                          </a:solidFill>
                        </a:rPr>
                        <a:t>Miami, FL</a:t>
                      </a:r>
                      <a:endParaRPr>
                        <a:solidFill>
                          <a:srgbClr val="FFFFFF"/>
                        </a:solidFill>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ctr">
                        <a:spcBef>
                          <a:spcPts val="0"/>
                        </a:spcBef>
                        <a:spcAft>
                          <a:spcPts val="0"/>
                        </a:spcAft>
                        <a:buNone/>
                      </a:pPr>
                      <a:r>
                        <a:rPr lang="en">
                          <a:solidFill>
                            <a:srgbClr val="FFFFFF"/>
                          </a:solidFill>
                        </a:rPr>
                        <a:t>0.74</a:t>
                      </a:r>
                      <a:endParaRPr>
                        <a:solidFill>
                          <a:srgbClr val="FFFFFF"/>
                        </a:solidFill>
                      </a:endParaRPr>
                    </a:p>
                  </a:txBody>
                  <a:tcPr marT="91425" marB="91425" marR="91425" marL="91425">
                    <a:lnT cap="flat" cmpd="sng" w="9525">
                      <a:solidFill>
                        <a:srgbClr val="9E9E9E"/>
                      </a:solidFill>
                      <a:prstDash val="solid"/>
                      <a:round/>
                      <a:headEnd len="sm" w="sm" type="none"/>
                      <a:tailEnd len="sm" w="sm" type="none"/>
                    </a:lnT>
                  </a:tcPr>
                </a:tc>
              </a:tr>
              <a:tr h="406350">
                <a:tc>
                  <a:txBody>
                    <a:bodyPr/>
                    <a:lstStyle/>
                    <a:p>
                      <a:pPr indent="0" lvl="0" marL="0" rtl="0" algn="ctr">
                        <a:spcBef>
                          <a:spcPts val="0"/>
                        </a:spcBef>
                        <a:spcAft>
                          <a:spcPts val="0"/>
                        </a:spcAft>
                        <a:buNone/>
                      </a:pPr>
                      <a:r>
                        <a:rPr lang="en">
                          <a:solidFill>
                            <a:srgbClr val="FFFFFF"/>
                          </a:solidFill>
                        </a:rPr>
                        <a:t>San Jose, CA</a:t>
                      </a:r>
                      <a:endParaRPr>
                        <a:solidFill>
                          <a:srgbClr val="FFFFFF"/>
                        </a:solidFill>
                      </a:endParaRPr>
                    </a:p>
                  </a:txBody>
                  <a:tcPr marT="91425" marB="91425" marR="91425" marL="91425"/>
                </a:tc>
                <a:tc>
                  <a:txBody>
                    <a:bodyPr/>
                    <a:lstStyle/>
                    <a:p>
                      <a:pPr indent="0" lvl="0" marL="0" rtl="0" algn="ctr">
                        <a:spcBef>
                          <a:spcPts val="0"/>
                        </a:spcBef>
                        <a:spcAft>
                          <a:spcPts val="0"/>
                        </a:spcAft>
                        <a:buNone/>
                      </a:pPr>
                      <a:r>
                        <a:rPr lang="en">
                          <a:solidFill>
                            <a:srgbClr val="FFFFFF"/>
                          </a:solidFill>
                        </a:rPr>
                        <a:t>0.77</a:t>
                      </a:r>
                      <a:endParaRPr>
                        <a:solidFill>
                          <a:srgbClr val="FFFFFF"/>
                        </a:solidFill>
                      </a:endParaRPr>
                    </a:p>
                  </a:txBody>
                  <a:tcPr marT="91425" marB="91425" marR="91425" marL="91425"/>
                </a:tc>
              </a:tr>
              <a:tr h="406350">
                <a:tc>
                  <a:txBody>
                    <a:bodyPr/>
                    <a:lstStyle/>
                    <a:p>
                      <a:pPr indent="0" lvl="0" marL="0" rtl="0" algn="ctr">
                        <a:spcBef>
                          <a:spcPts val="0"/>
                        </a:spcBef>
                        <a:spcAft>
                          <a:spcPts val="0"/>
                        </a:spcAft>
                        <a:buNone/>
                      </a:pPr>
                      <a:r>
                        <a:rPr lang="en">
                          <a:solidFill>
                            <a:srgbClr val="FFFFFF"/>
                          </a:solidFill>
                        </a:rPr>
                        <a:t>San Francisco, CA</a:t>
                      </a:r>
                      <a:endParaRPr>
                        <a:solidFill>
                          <a:srgbClr val="FFFFFF"/>
                        </a:solidFill>
                      </a:endParaRPr>
                    </a:p>
                  </a:txBody>
                  <a:tcPr marT="91425" marB="91425" marR="91425" marL="91425"/>
                </a:tc>
                <a:tc>
                  <a:txBody>
                    <a:bodyPr/>
                    <a:lstStyle/>
                    <a:p>
                      <a:pPr indent="0" lvl="0" marL="0" rtl="0" algn="ctr">
                        <a:spcBef>
                          <a:spcPts val="0"/>
                        </a:spcBef>
                        <a:spcAft>
                          <a:spcPts val="0"/>
                        </a:spcAft>
                        <a:buNone/>
                      </a:pPr>
                      <a:r>
                        <a:rPr lang="en">
                          <a:solidFill>
                            <a:srgbClr val="FFFFFF"/>
                          </a:solidFill>
                        </a:rPr>
                        <a:t>0.79</a:t>
                      </a:r>
                      <a:endParaRPr>
                        <a:solidFill>
                          <a:srgbClr val="FFFFFF"/>
                        </a:solidFill>
                      </a:endParaRPr>
                    </a:p>
                  </a:txBody>
                  <a:tcPr marT="91425" marB="91425" marR="91425" marL="91425"/>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pic>
        <p:nvPicPr>
          <p:cNvPr id="149" name="Google Shape;149;p25"/>
          <p:cNvPicPr preferRelativeResize="0"/>
          <p:nvPr/>
        </p:nvPicPr>
        <p:blipFill>
          <a:blip r:embed="rId3">
            <a:alphaModFix/>
          </a:blip>
          <a:stretch>
            <a:fillRect/>
          </a:stretch>
        </p:blipFill>
        <p:spPr>
          <a:xfrm>
            <a:off x="0" y="0"/>
            <a:ext cx="9144000" cy="514349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pic>
        <p:nvPicPr>
          <p:cNvPr id="154" name="Google Shape;154;p26"/>
          <p:cNvPicPr preferRelativeResize="0"/>
          <p:nvPr/>
        </p:nvPicPr>
        <p:blipFill>
          <a:blip r:embed="rId3">
            <a:alphaModFix/>
          </a:blip>
          <a:stretch>
            <a:fillRect/>
          </a:stretch>
        </p:blipFill>
        <p:spPr>
          <a:xfrm>
            <a:off x="0" y="0"/>
            <a:ext cx="9144000" cy="514349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pic>
        <p:nvPicPr>
          <p:cNvPr id="159" name="Google Shape;159;p27"/>
          <p:cNvPicPr preferRelativeResize="0"/>
          <p:nvPr/>
        </p:nvPicPr>
        <p:blipFill>
          <a:blip r:embed="rId3">
            <a:alphaModFix/>
          </a:blip>
          <a:stretch>
            <a:fillRect/>
          </a:stretch>
        </p:blipFill>
        <p:spPr>
          <a:xfrm>
            <a:off x="2444700" y="162737"/>
            <a:ext cx="4254600" cy="4818038"/>
          </a:xfrm>
          <a:prstGeom prst="rect">
            <a:avLst/>
          </a:prstGeom>
          <a:noFill/>
          <a:ln>
            <a:noFill/>
          </a:ln>
        </p:spPr>
      </p:pic>
      <p:pic>
        <p:nvPicPr>
          <p:cNvPr descr="Piece of duct tape sticking a note to the slide" id="160" name="Google Shape;160;p27"/>
          <p:cNvPicPr preferRelativeResize="0"/>
          <p:nvPr/>
        </p:nvPicPr>
        <p:blipFill rotWithShape="1">
          <a:blip r:embed="rId4">
            <a:alphaModFix/>
          </a:blip>
          <a:srcRect b="10011" l="9244" r="2118" t="5926"/>
          <a:stretch/>
        </p:blipFill>
        <p:spPr>
          <a:xfrm rot="154828">
            <a:off x="3536000" y="147301"/>
            <a:ext cx="2072000" cy="736050"/>
          </a:xfrm>
          <a:prstGeom prst="rect">
            <a:avLst/>
          </a:prstGeom>
          <a:noFill/>
          <a:ln>
            <a:noFill/>
          </a:ln>
        </p:spPr>
      </p:pic>
      <p:sp>
        <p:nvSpPr>
          <p:cNvPr id="161" name="Google Shape;161;p27"/>
          <p:cNvSpPr txBox="1"/>
          <p:nvPr/>
        </p:nvSpPr>
        <p:spPr>
          <a:xfrm>
            <a:off x="2855550" y="687397"/>
            <a:ext cx="3432900" cy="7626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3000">
                <a:solidFill>
                  <a:schemeClr val="lt2"/>
                </a:solidFill>
                <a:latin typeface="Raleway"/>
                <a:ea typeface="Raleway"/>
                <a:cs typeface="Raleway"/>
                <a:sym typeface="Raleway"/>
              </a:rPr>
              <a:t>2. Analysis III</a:t>
            </a:r>
            <a:endParaRPr b="1" sz="3000">
              <a:solidFill>
                <a:schemeClr val="lt2"/>
              </a:solidFill>
              <a:latin typeface="Raleway"/>
              <a:ea typeface="Raleway"/>
              <a:cs typeface="Raleway"/>
              <a:sym typeface="Raleway"/>
            </a:endParaRPr>
          </a:p>
        </p:txBody>
      </p:sp>
      <p:sp>
        <p:nvSpPr>
          <p:cNvPr id="162" name="Google Shape;162;p27"/>
          <p:cNvSpPr txBox="1"/>
          <p:nvPr>
            <p:ph idx="4294967295" type="body"/>
          </p:nvPr>
        </p:nvSpPr>
        <p:spPr>
          <a:xfrm>
            <a:off x="2855550" y="1377480"/>
            <a:ext cx="3432900" cy="332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t/>
            </a:r>
            <a:endParaRPr sz="1200">
              <a:latin typeface="Raleway"/>
              <a:ea typeface="Raleway"/>
              <a:cs typeface="Raleway"/>
              <a:sym typeface="Raleway"/>
            </a:endParaRPr>
          </a:p>
          <a:p>
            <a:pPr indent="-317500" lvl="0" marL="457200" rtl="0" algn="l">
              <a:spcBef>
                <a:spcPts val="1600"/>
              </a:spcBef>
              <a:spcAft>
                <a:spcPts val="0"/>
              </a:spcAft>
              <a:buClr>
                <a:schemeClr val="dk1"/>
              </a:buClr>
              <a:buSzPts val="1400"/>
              <a:buFont typeface="Raleway"/>
              <a:buChar char="➔"/>
            </a:pPr>
            <a:r>
              <a:rPr b="1" lang="en" sz="1400">
                <a:solidFill>
                  <a:schemeClr val="dk1"/>
                </a:solidFill>
                <a:latin typeface="Raleway"/>
                <a:ea typeface="Raleway"/>
                <a:cs typeface="Raleway"/>
                <a:sym typeface="Raleway"/>
              </a:rPr>
              <a:t>What</a:t>
            </a:r>
            <a:br>
              <a:rPr lang="en" sz="1200">
                <a:latin typeface="Raleway"/>
                <a:ea typeface="Raleway"/>
                <a:cs typeface="Raleway"/>
                <a:sym typeface="Raleway"/>
              </a:rPr>
            </a:br>
            <a:r>
              <a:rPr lang="en" sz="1200">
                <a:latin typeface="Raleway"/>
                <a:ea typeface="Raleway"/>
                <a:cs typeface="Raleway"/>
                <a:sym typeface="Raleway"/>
              </a:rPr>
              <a:t>Is there any noticeable trend of frequency for restaurants of different pricing ranges?</a:t>
            </a:r>
            <a:endParaRPr sz="1200">
              <a:latin typeface="Raleway"/>
              <a:ea typeface="Raleway"/>
              <a:cs typeface="Raleway"/>
              <a:sym typeface="Raleway"/>
            </a:endParaRPr>
          </a:p>
          <a:p>
            <a:pPr indent="0" lvl="0" marL="457200" rtl="0" algn="l">
              <a:spcBef>
                <a:spcPts val="1000"/>
              </a:spcBef>
              <a:spcAft>
                <a:spcPts val="0"/>
              </a:spcAft>
              <a:buNone/>
            </a:pPr>
            <a:r>
              <a:t/>
            </a:r>
            <a:endParaRPr sz="1200">
              <a:latin typeface="Raleway"/>
              <a:ea typeface="Raleway"/>
              <a:cs typeface="Raleway"/>
              <a:sym typeface="Raleway"/>
            </a:endParaRPr>
          </a:p>
          <a:p>
            <a:pPr indent="-317500" lvl="0" marL="457200" rtl="0" algn="l">
              <a:spcBef>
                <a:spcPts val="1000"/>
              </a:spcBef>
              <a:spcAft>
                <a:spcPts val="1000"/>
              </a:spcAft>
              <a:buClr>
                <a:srgbClr val="6AA84F"/>
              </a:buClr>
              <a:buSzPts val="1400"/>
              <a:buFont typeface="Raleway"/>
              <a:buChar char="➔"/>
            </a:pPr>
            <a:r>
              <a:rPr b="1" lang="en" sz="1400">
                <a:solidFill>
                  <a:srgbClr val="6AA84F"/>
                </a:solidFill>
                <a:latin typeface="Raleway"/>
                <a:ea typeface="Raleway"/>
                <a:cs typeface="Raleway"/>
                <a:sym typeface="Raleway"/>
              </a:rPr>
              <a:t>Result</a:t>
            </a:r>
            <a:br>
              <a:rPr lang="en" sz="1400">
                <a:latin typeface="Raleway"/>
                <a:ea typeface="Raleway"/>
                <a:cs typeface="Raleway"/>
                <a:sym typeface="Raleway"/>
              </a:rPr>
            </a:br>
            <a:endParaRPr sz="1200">
              <a:latin typeface="Raleway"/>
              <a:ea typeface="Raleway"/>
              <a:cs typeface="Raleway"/>
              <a:sym typeface="Raleway"/>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Google Shape;167;p28"/>
          <p:cNvSpPr txBox="1"/>
          <p:nvPr/>
        </p:nvSpPr>
        <p:spPr>
          <a:xfrm>
            <a:off x="4944000" y="1137450"/>
            <a:ext cx="4117200" cy="3536700"/>
          </a:xfrm>
          <a:prstGeom prst="rect">
            <a:avLst/>
          </a:prstGeom>
          <a:noFill/>
          <a:ln>
            <a:noFill/>
          </a:ln>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Clr>
                <a:srgbClr val="FF9900"/>
              </a:buClr>
              <a:buSzPts val="1800"/>
              <a:buFont typeface="Lato"/>
              <a:buAutoNum type="arabicPeriod"/>
            </a:pPr>
            <a:r>
              <a:rPr lang="en" sz="1800">
                <a:solidFill>
                  <a:srgbClr val="FF9900"/>
                </a:solidFill>
                <a:latin typeface="Lato"/>
                <a:ea typeface="Lato"/>
                <a:cs typeface="Lato"/>
                <a:sym typeface="Lato"/>
              </a:rPr>
              <a:t>Seattle has the highest average number of reviews per restaurant</a:t>
            </a:r>
            <a:endParaRPr sz="1800">
              <a:solidFill>
                <a:srgbClr val="FF9900"/>
              </a:solidFill>
              <a:latin typeface="Lato"/>
              <a:ea typeface="Lato"/>
              <a:cs typeface="Lato"/>
              <a:sym typeface="Lato"/>
            </a:endParaRPr>
          </a:p>
          <a:p>
            <a:pPr indent="-342900" lvl="1" marL="914400" rtl="0" algn="l">
              <a:lnSpc>
                <a:spcPct val="150000"/>
              </a:lnSpc>
              <a:spcBef>
                <a:spcPts val="0"/>
              </a:spcBef>
              <a:spcAft>
                <a:spcPts val="0"/>
              </a:spcAft>
              <a:buClr>
                <a:srgbClr val="FF9900"/>
              </a:buClr>
              <a:buSzPts val="1800"/>
              <a:buFont typeface="Lato"/>
              <a:buAutoNum type="alphaLcPeriod"/>
            </a:pPr>
            <a:r>
              <a:rPr lang="en" sz="1800">
                <a:solidFill>
                  <a:srgbClr val="FF9900"/>
                </a:solidFill>
                <a:latin typeface="Lato"/>
                <a:ea typeface="Lato"/>
                <a:cs typeface="Lato"/>
                <a:sym typeface="Lato"/>
              </a:rPr>
              <a:t>Restaurant go-ers are more critical and thus value restaurants more</a:t>
            </a:r>
            <a:endParaRPr sz="1800">
              <a:solidFill>
                <a:srgbClr val="FF9900"/>
              </a:solidFill>
              <a:latin typeface="Lato"/>
              <a:ea typeface="Lato"/>
              <a:cs typeface="Lato"/>
              <a:sym typeface="Lato"/>
            </a:endParaRPr>
          </a:p>
          <a:p>
            <a:pPr indent="-342900" lvl="1" marL="914400" rtl="0" algn="l">
              <a:lnSpc>
                <a:spcPct val="150000"/>
              </a:lnSpc>
              <a:spcBef>
                <a:spcPts val="0"/>
              </a:spcBef>
              <a:spcAft>
                <a:spcPts val="0"/>
              </a:spcAft>
              <a:buClr>
                <a:srgbClr val="FF9900"/>
              </a:buClr>
              <a:buSzPts val="1800"/>
              <a:buFont typeface="Lato"/>
              <a:buAutoNum type="alphaLcPeriod"/>
            </a:pPr>
            <a:r>
              <a:rPr lang="en" sz="1800">
                <a:solidFill>
                  <a:srgbClr val="FF9900"/>
                </a:solidFill>
                <a:latin typeface="Lato"/>
                <a:ea typeface="Lato"/>
                <a:cs typeface="Lato"/>
                <a:sym typeface="Lato"/>
              </a:rPr>
              <a:t>More frequency in visiting Italian restaurants in Seattle and Florida than others</a:t>
            </a:r>
            <a:endParaRPr sz="1800">
              <a:solidFill>
                <a:srgbClr val="FF9900"/>
              </a:solidFill>
              <a:latin typeface="Lato"/>
              <a:ea typeface="Lato"/>
              <a:cs typeface="Lato"/>
              <a:sym typeface="Lato"/>
            </a:endParaRPr>
          </a:p>
        </p:txBody>
      </p:sp>
      <p:sp>
        <p:nvSpPr>
          <p:cNvPr id="168" name="Google Shape;168;p28"/>
          <p:cNvSpPr txBox="1"/>
          <p:nvPr/>
        </p:nvSpPr>
        <p:spPr>
          <a:xfrm>
            <a:off x="140700" y="513050"/>
            <a:ext cx="4803300" cy="62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6AA84F"/>
                </a:solidFill>
                <a:latin typeface="Lato"/>
                <a:ea typeface="Lato"/>
                <a:cs typeface="Lato"/>
                <a:sym typeface="Lato"/>
              </a:rPr>
              <a:t>    Consumer Review Frequency </a:t>
            </a:r>
            <a:endParaRPr sz="1800">
              <a:solidFill>
                <a:srgbClr val="6AA84F"/>
              </a:solidFill>
              <a:latin typeface="Lato"/>
              <a:ea typeface="Lato"/>
              <a:cs typeface="Lato"/>
              <a:sym typeface="Lato"/>
            </a:endParaRPr>
          </a:p>
        </p:txBody>
      </p:sp>
      <p:graphicFrame>
        <p:nvGraphicFramePr>
          <p:cNvPr id="169" name="Google Shape;169;p28"/>
          <p:cNvGraphicFramePr/>
          <p:nvPr/>
        </p:nvGraphicFramePr>
        <p:xfrm>
          <a:off x="65925" y="1229050"/>
          <a:ext cx="3000000" cy="3000000"/>
        </p:xfrm>
        <a:graphic>
          <a:graphicData uri="http://schemas.openxmlformats.org/drawingml/2006/table">
            <a:tbl>
              <a:tblPr>
                <a:noFill/>
                <a:tableStyleId>{ABD23FF5-2B06-44C4-896A-7A323CD8A9D1}</a:tableStyleId>
              </a:tblPr>
              <a:tblGrid>
                <a:gridCol w="1553900"/>
                <a:gridCol w="912075"/>
                <a:gridCol w="1221975"/>
                <a:gridCol w="1115375"/>
              </a:tblGrid>
              <a:tr h="406575">
                <a:tc>
                  <a:txBody>
                    <a:bodyPr/>
                    <a:lstStyle/>
                    <a:p>
                      <a:pPr indent="0" lvl="0" marL="0" rtl="0" algn="ctr">
                        <a:spcBef>
                          <a:spcPts val="0"/>
                        </a:spcBef>
                        <a:spcAft>
                          <a:spcPts val="0"/>
                        </a:spcAft>
                        <a:buNone/>
                      </a:pPr>
                      <a:r>
                        <a:rPr b="1" lang="en">
                          <a:solidFill>
                            <a:srgbClr val="FFFFFF"/>
                          </a:solidFill>
                        </a:rPr>
                        <a:t>City</a:t>
                      </a:r>
                      <a:endParaRPr b="1">
                        <a:solidFill>
                          <a:srgbClr val="FFFFFF"/>
                        </a:solidFill>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solidFill>
                            <a:srgbClr val="FFFFFF"/>
                          </a:solidFill>
                        </a:rPr>
                        <a:t>Nbr of Reviews</a:t>
                      </a:r>
                      <a:endParaRPr b="1">
                        <a:solidFill>
                          <a:srgbClr val="FFFFFF"/>
                        </a:solidFill>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solidFill>
                            <a:srgbClr val="FFFFFF"/>
                          </a:solidFill>
                        </a:rPr>
                        <a:t>Nbr of Restaurants</a:t>
                      </a:r>
                      <a:endParaRPr b="1">
                        <a:solidFill>
                          <a:srgbClr val="FFFFFF"/>
                        </a:solidFill>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solidFill>
                            <a:srgbClr val="FFFFFF"/>
                          </a:solidFill>
                        </a:rPr>
                        <a:t>Avg Nbr of Reviews per Rest.</a:t>
                      </a:r>
                      <a:endParaRPr b="1">
                        <a:solidFill>
                          <a:srgbClr val="FFFFFF"/>
                        </a:solidFill>
                      </a:endParaRPr>
                    </a:p>
                  </a:txBody>
                  <a:tcPr marT="91425" marB="91425" marR="91425" marL="91425">
                    <a:lnB cap="flat" cmpd="sng" w="9525">
                      <a:solidFill>
                        <a:srgbClr val="9E9E9E"/>
                      </a:solidFill>
                      <a:prstDash val="solid"/>
                      <a:round/>
                      <a:headEnd len="sm" w="sm" type="none"/>
                      <a:tailEnd len="sm" w="sm" type="none"/>
                    </a:lnB>
                  </a:tcPr>
                </a:tc>
              </a:tr>
              <a:tr h="406350">
                <a:tc>
                  <a:txBody>
                    <a:bodyPr/>
                    <a:lstStyle/>
                    <a:p>
                      <a:pPr indent="0" lvl="0" marL="0" rtl="0" algn="ctr">
                        <a:spcBef>
                          <a:spcPts val="0"/>
                        </a:spcBef>
                        <a:spcAft>
                          <a:spcPts val="0"/>
                        </a:spcAft>
                        <a:buNone/>
                      </a:pPr>
                      <a:r>
                        <a:rPr lang="en">
                          <a:solidFill>
                            <a:srgbClr val="FFFFFF"/>
                          </a:solidFill>
                        </a:rPr>
                        <a:t>Seattle, WA</a:t>
                      </a:r>
                      <a:endParaRPr>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solidFill>
                            <a:srgbClr val="FFFFFF"/>
                          </a:solidFill>
                        </a:rPr>
                        <a:t>33,076</a:t>
                      </a:r>
                      <a:endParaRPr>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solidFill>
                            <a:srgbClr val="FFFFFF"/>
                          </a:solidFill>
                        </a:rPr>
                        <a:t>30</a:t>
                      </a:r>
                      <a:endParaRPr>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solidFill>
                            <a:srgbClr val="FFFFFF"/>
                          </a:solidFill>
                        </a:rPr>
                        <a:t>1103</a:t>
                      </a:r>
                      <a:endParaRPr>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406350">
                <a:tc>
                  <a:txBody>
                    <a:bodyPr/>
                    <a:lstStyle/>
                    <a:p>
                      <a:pPr indent="0" lvl="0" marL="0" rtl="0" algn="ctr">
                        <a:spcBef>
                          <a:spcPts val="0"/>
                        </a:spcBef>
                        <a:spcAft>
                          <a:spcPts val="0"/>
                        </a:spcAft>
                        <a:buNone/>
                      </a:pPr>
                      <a:r>
                        <a:rPr lang="en">
                          <a:solidFill>
                            <a:srgbClr val="FFFFFF"/>
                          </a:solidFill>
                        </a:rPr>
                        <a:t>Miami, FL</a:t>
                      </a:r>
                      <a:endParaRPr>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solidFill>
                            <a:srgbClr val="FFFFFF"/>
                          </a:solidFill>
                        </a:rPr>
                        <a:t>160,683</a:t>
                      </a:r>
                      <a:endParaRPr>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solidFill>
                            <a:srgbClr val="FFFFFF"/>
                          </a:solidFill>
                        </a:rPr>
                        <a:t>180</a:t>
                      </a:r>
                      <a:endParaRPr>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solidFill>
                            <a:srgbClr val="FFFFFF"/>
                          </a:solidFill>
                        </a:rPr>
                        <a:t>893</a:t>
                      </a:r>
                      <a:endParaRPr>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406350">
                <a:tc>
                  <a:txBody>
                    <a:bodyPr/>
                    <a:lstStyle/>
                    <a:p>
                      <a:pPr indent="0" lvl="0" marL="0" rtl="0" algn="ctr">
                        <a:spcBef>
                          <a:spcPts val="0"/>
                        </a:spcBef>
                        <a:spcAft>
                          <a:spcPts val="0"/>
                        </a:spcAft>
                        <a:buNone/>
                      </a:pPr>
                      <a:r>
                        <a:rPr lang="en">
                          <a:solidFill>
                            <a:srgbClr val="FFFFFF"/>
                          </a:solidFill>
                        </a:rPr>
                        <a:t>San Jose, CA</a:t>
                      </a:r>
                      <a:endParaRPr>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solidFill>
                            <a:srgbClr val="FFFFFF"/>
                          </a:solidFill>
                        </a:rPr>
                        <a:t>125,217</a:t>
                      </a:r>
                      <a:endParaRPr>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solidFill>
                            <a:srgbClr val="FFFFFF"/>
                          </a:solidFill>
                        </a:rPr>
                        <a:t>179</a:t>
                      </a:r>
                      <a:endParaRPr>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solidFill>
                            <a:srgbClr val="FFFFFF"/>
                          </a:solidFill>
                        </a:rPr>
                        <a:t>700</a:t>
                      </a:r>
                      <a:endParaRPr>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406350">
                <a:tc>
                  <a:txBody>
                    <a:bodyPr/>
                    <a:lstStyle/>
                    <a:p>
                      <a:pPr indent="0" lvl="0" marL="0" rtl="0" algn="ctr">
                        <a:spcBef>
                          <a:spcPts val="0"/>
                        </a:spcBef>
                        <a:spcAft>
                          <a:spcPts val="0"/>
                        </a:spcAft>
                        <a:buNone/>
                      </a:pPr>
                      <a:r>
                        <a:rPr lang="en">
                          <a:solidFill>
                            <a:srgbClr val="FFFFFF"/>
                          </a:solidFill>
                        </a:rPr>
                        <a:t>Washington, DC</a:t>
                      </a:r>
                      <a:endParaRPr>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solidFill>
                            <a:srgbClr val="FFFFFF"/>
                          </a:solidFill>
                        </a:rPr>
                        <a:t>90,181</a:t>
                      </a:r>
                      <a:endParaRPr>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solidFill>
                            <a:srgbClr val="FFFFFF"/>
                          </a:solidFill>
                        </a:rPr>
                        <a:t>180</a:t>
                      </a:r>
                      <a:endParaRPr>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solidFill>
                            <a:srgbClr val="FFFFFF"/>
                          </a:solidFill>
                        </a:rPr>
                        <a:t>501</a:t>
                      </a:r>
                      <a:endParaRPr>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406350">
                <a:tc>
                  <a:txBody>
                    <a:bodyPr/>
                    <a:lstStyle/>
                    <a:p>
                      <a:pPr indent="0" lvl="0" marL="0" rtl="0" algn="ctr">
                        <a:spcBef>
                          <a:spcPts val="0"/>
                        </a:spcBef>
                        <a:spcAft>
                          <a:spcPts val="0"/>
                        </a:spcAft>
                        <a:buNone/>
                      </a:pPr>
                      <a:r>
                        <a:rPr lang="en">
                          <a:solidFill>
                            <a:srgbClr val="FFFFFF"/>
                          </a:solidFill>
                        </a:rPr>
                        <a:t>Austin, TX</a:t>
                      </a:r>
                      <a:endParaRPr>
                        <a:solidFill>
                          <a:srgbClr val="FFFFFF"/>
                        </a:solidFill>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ctr">
                        <a:spcBef>
                          <a:spcPts val="0"/>
                        </a:spcBef>
                        <a:spcAft>
                          <a:spcPts val="0"/>
                        </a:spcAft>
                        <a:buNone/>
                      </a:pPr>
                      <a:r>
                        <a:rPr lang="en">
                          <a:solidFill>
                            <a:srgbClr val="FFFFFF"/>
                          </a:solidFill>
                        </a:rPr>
                        <a:t>89,271</a:t>
                      </a:r>
                      <a:endParaRPr>
                        <a:solidFill>
                          <a:srgbClr val="FFFFFF"/>
                        </a:solidFill>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ctr">
                        <a:spcBef>
                          <a:spcPts val="0"/>
                        </a:spcBef>
                        <a:spcAft>
                          <a:spcPts val="0"/>
                        </a:spcAft>
                        <a:buNone/>
                      </a:pPr>
                      <a:r>
                        <a:rPr lang="en">
                          <a:solidFill>
                            <a:srgbClr val="FFFFFF"/>
                          </a:solidFill>
                        </a:rPr>
                        <a:t>180</a:t>
                      </a:r>
                      <a:endParaRPr>
                        <a:solidFill>
                          <a:srgbClr val="FFFFFF"/>
                        </a:solidFill>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ctr">
                        <a:spcBef>
                          <a:spcPts val="0"/>
                        </a:spcBef>
                        <a:spcAft>
                          <a:spcPts val="0"/>
                        </a:spcAft>
                        <a:buNone/>
                      </a:pPr>
                      <a:r>
                        <a:rPr lang="en">
                          <a:solidFill>
                            <a:srgbClr val="FFFFFF"/>
                          </a:solidFill>
                        </a:rPr>
                        <a:t>496</a:t>
                      </a:r>
                      <a:endParaRPr>
                        <a:solidFill>
                          <a:srgbClr val="FFFFFF"/>
                        </a:solidFill>
                      </a:endParaRPr>
                    </a:p>
                  </a:txBody>
                  <a:tcPr marT="91425" marB="91425" marR="91425" marL="91425">
                    <a:lnT cap="flat" cmpd="sng" w="9525">
                      <a:solidFill>
                        <a:srgbClr val="9E9E9E"/>
                      </a:solidFill>
                      <a:prstDash val="solid"/>
                      <a:round/>
                      <a:headEnd len="sm" w="sm" type="none"/>
                      <a:tailEnd len="sm" w="sm" type="none"/>
                    </a:lnT>
                  </a:tcPr>
                </a:tc>
              </a:tr>
              <a:tr h="406350">
                <a:tc>
                  <a:txBody>
                    <a:bodyPr/>
                    <a:lstStyle/>
                    <a:p>
                      <a:pPr indent="0" lvl="0" marL="0" rtl="0" algn="ctr">
                        <a:spcBef>
                          <a:spcPts val="0"/>
                        </a:spcBef>
                        <a:spcAft>
                          <a:spcPts val="0"/>
                        </a:spcAft>
                        <a:buNone/>
                      </a:pPr>
                      <a:r>
                        <a:rPr lang="en">
                          <a:solidFill>
                            <a:srgbClr val="FFFFFF"/>
                          </a:solidFill>
                        </a:rPr>
                        <a:t>San Francisco, CA</a:t>
                      </a:r>
                      <a:endParaRPr>
                        <a:solidFill>
                          <a:srgbClr val="FFFFFF"/>
                        </a:solidFill>
                      </a:endParaRPr>
                    </a:p>
                  </a:txBody>
                  <a:tcPr marT="91425" marB="91425" marR="91425" marL="91425"/>
                </a:tc>
                <a:tc>
                  <a:txBody>
                    <a:bodyPr/>
                    <a:lstStyle/>
                    <a:p>
                      <a:pPr indent="0" lvl="0" marL="0" rtl="0" algn="ctr">
                        <a:spcBef>
                          <a:spcPts val="0"/>
                        </a:spcBef>
                        <a:spcAft>
                          <a:spcPts val="0"/>
                        </a:spcAft>
                        <a:buNone/>
                      </a:pPr>
                      <a:r>
                        <a:rPr lang="en">
                          <a:solidFill>
                            <a:srgbClr val="FFFFFF"/>
                          </a:solidFill>
                        </a:rPr>
                        <a:t>28,177</a:t>
                      </a:r>
                      <a:endParaRPr>
                        <a:solidFill>
                          <a:srgbClr val="FFFFFF"/>
                        </a:solidFill>
                      </a:endParaRPr>
                    </a:p>
                  </a:txBody>
                  <a:tcPr marT="91425" marB="91425" marR="91425" marL="91425"/>
                </a:tc>
                <a:tc>
                  <a:txBody>
                    <a:bodyPr/>
                    <a:lstStyle/>
                    <a:p>
                      <a:pPr indent="0" lvl="0" marL="0" rtl="0" algn="ctr">
                        <a:spcBef>
                          <a:spcPts val="0"/>
                        </a:spcBef>
                        <a:spcAft>
                          <a:spcPts val="0"/>
                        </a:spcAft>
                        <a:buNone/>
                      </a:pPr>
                      <a:r>
                        <a:rPr lang="en">
                          <a:solidFill>
                            <a:srgbClr val="FFFFFF"/>
                          </a:solidFill>
                        </a:rPr>
                        <a:t>90</a:t>
                      </a:r>
                      <a:endParaRPr>
                        <a:solidFill>
                          <a:srgbClr val="FFFFFF"/>
                        </a:solidFill>
                      </a:endParaRPr>
                    </a:p>
                  </a:txBody>
                  <a:tcPr marT="91425" marB="91425" marR="91425" marL="91425"/>
                </a:tc>
                <a:tc>
                  <a:txBody>
                    <a:bodyPr/>
                    <a:lstStyle/>
                    <a:p>
                      <a:pPr indent="0" lvl="0" marL="0" rtl="0" algn="ctr">
                        <a:spcBef>
                          <a:spcPts val="0"/>
                        </a:spcBef>
                        <a:spcAft>
                          <a:spcPts val="0"/>
                        </a:spcAft>
                        <a:buNone/>
                      </a:pPr>
                      <a:r>
                        <a:rPr lang="en">
                          <a:solidFill>
                            <a:srgbClr val="FFFFFF"/>
                          </a:solidFill>
                        </a:rPr>
                        <a:t>313</a:t>
                      </a:r>
                      <a:endParaRPr>
                        <a:solidFill>
                          <a:srgbClr val="FFFFFF"/>
                        </a:solidFill>
                      </a:endParaRPr>
                    </a:p>
                  </a:txBody>
                  <a:tcPr marT="91425" marB="91425" marR="91425" marL="91425"/>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pic>
        <p:nvPicPr>
          <p:cNvPr id="174" name="Google Shape;174;p29"/>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pic>
        <p:nvPicPr>
          <p:cNvPr id="179" name="Google Shape;179;p30"/>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pic>
        <p:nvPicPr>
          <p:cNvPr id="184" name="Google Shape;184;p31"/>
          <p:cNvPicPr preferRelativeResize="0"/>
          <p:nvPr/>
        </p:nvPicPr>
        <p:blipFill>
          <a:blip r:embed="rId3">
            <a:alphaModFix/>
          </a:blip>
          <a:stretch>
            <a:fillRect/>
          </a:stretch>
        </p:blipFill>
        <p:spPr>
          <a:xfrm>
            <a:off x="2025650" y="162725"/>
            <a:ext cx="5196800" cy="4818049"/>
          </a:xfrm>
          <a:prstGeom prst="rect">
            <a:avLst/>
          </a:prstGeom>
          <a:noFill/>
          <a:ln>
            <a:noFill/>
          </a:ln>
        </p:spPr>
      </p:pic>
      <p:pic>
        <p:nvPicPr>
          <p:cNvPr descr="Piece of duct tape sticking a note to the slide" id="185" name="Google Shape;185;p31"/>
          <p:cNvPicPr preferRelativeResize="0"/>
          <p:nvPr/>
        </p:nvPicPr>
        <p:blipFill rotWithShape="1">
          <a:blip r:embed="rId4">
            <a:alphaModFix/>
          </a:blip>
          <a:srcRect b="10011" l="9244" r="2118" t="5926"/>
          <a:stretch/>
        </p:blipFill>
        <p:spPr>
          <a:xfrm rot="154828">
            <a:off x="3536000" y="147301"/>
            <a:ext cx="2072000" cy="736050"/>
          </a:xfrm>
          <a:prstGeom prst="rect">
            <a:avLst/>
          </a:prstGeom>
          <a:noFill/>
          <a:ln>
            <a:noFill/>
          </a:ln>
        </p:spPr>
      </p:pic>
      <p:sp>
        <p:nvSpPr>
          <p:cNvPr id="186" name="Google Shape;186;p31"/>
          <p:cNvSpPr txBox="1"/>
          <p:nvPr/>
        </p:nvSpPr>
        <p:spPr>
          <a:xfrm>
            <a:off x="2855550" y="687397"/>
            <a:ext cx="3432900" cy="7626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3000">
                <a:solidFill>
                  <a:schemeClr val="lt2"/>
                </a:solidFill>
                <a:latin typeface="Raleway"/>
                <a:ea typeface="Raleway"/>
                <a:cs typeface="Raleway"/>
                <a:sym typeface="Raleway"/>
              </a:rPr>
              <a:t>3</a:t>
            </a:r>
            <a:r>
              <a:rPr b="1" lang="en" sz="3000">
                <a:solidFill>
                  <a:schemeClr val="lt2"/>
                </a:solidFill>
                <a:latin typeface="Raleway"/>
                <a:ea typeface="Raleway"/>
                <a:cs typeface="Raleway"/>
                <a:sym typeface="Raleway"/>
              </a:rPr>
              <a:t>. Closing</a:t>
            </a:r>
            <a:endParaRPr b="1" sz="3000">
              <a:solidFill>
                <a:schemeClr val="lt2"/>
              </a:solidFill>
              <a:latin typeface="Raleway"/>
              <a:ea typeface="Raleway"/>
              <a:cs typeface="Raleway"/>
              <a:sym typeface="Raleway"/>
            </a:endParaRPr>
          </a:p>
        </p:txBody>
      </p:sp>
      <p:sp>
        <p:nvSpPr>
          <p:cNvPr id="187" name="Google Shape;187;p31"/>
          <p:cNvSpPr txBox="1"/>
          <p:nvPr>
            <p:ph idx="4294967295" type="body"/>
          </p:nvPr>
        </p:nvSpPr>
        <p:spPr>
          <a:xfrm>
            <a:off x="2172225" y="1226775"/>
            <a:ext cx="4823700" cy="3478500"/>
          </a:xfrm>
          <a:prstGeom prst="rect">
            <a:avLst/>
          </a:prstGeom>
        </p:spPr>
        <p:txBody>
          <a:bodyPr anchorCtr="0" anchor="t" bIns="91425" lIns="91425" spcFirstLastPara="1" rIns="91425" wrap="square" tIns="91425">
            <a:noAutofit/>
          </a:bodyPr>
          <a:lstStyle/>
          <a:p>
            <a:pPr indent="457200" lvl="0" marL="0" rtl="0" algn="l">
              <a:spcBef>
                <a:spcPts val="0"/>
              </a:spcBef>
              <a:spcAft>
                <a:spcPts val="0"/>
              </a:spcAft>
              <a:buNone/>
            </a:pPr>
            <a:r>
              <a:rPr lang="en" sz="1200">
                <a:latin typeface="Raleway"/>
                <a:ea typeface="Raleway"/>
                <a:cs typeface="Raleway"/>
                <a:sym typeface="Raleway"/>
              </a:rPr>
              <a:t>Wait, don’t bet on it just yet!</a:t>
            </a:r>
            <a:endParaRPr sz="1200">
              <a:latin typeface="Raleway"/>
              <a:ea typeface="Raleway"/>
              <a:cs typeface="Raleway"/>
              <a:sym typeface="Raleway"/>
            </a:endParaRPr>
          </a:p>
          <a:p>
            <a:pPr indent="-317500" lvl="0" marL="457200" rtl="0" algn="l">
              <a:spcBef>
                <a:spcPts val="1600"/>
              </a:spcBef>
              <a:spcAft>
                <a:spcPts val="0"/>
              </a:spcAft>
              <a:buClr>
                <a:schemeClr val="dk1"/>
              </a:buClr>
              <a:buSzPts val="1400"/>
              <a:buFont typeface="Raleway"/>
              <a:buChar char="➔"/>
            </a:pPr>
            <a:r>
              <a:rPr b="1" lang="en" sz="1400">
                <a:solidFill>
                  <a:schemeClr val="dk1"/>
                </a:solidFill>
                <a:latin typeface="Raleway"/>
                <a:ea typeface="Raleway"/>
                <a:cs typeface="Raleway"/>
                <a:sym typeface="Raleway"/>
              </a:rPr>
              <a:t>Results</a:t>
            </a:r>
            <a:endParaRPr sz="1200">
              <a:latin typeface="Raleway"/>
              <a:ea typeface="Raleway"/>
              <a:cs typeface="Raleway"/>
              <a:sym typeface="Raleway"/>
            </a:endParaRPr>
          </a:p>
          <a:p>
            <a:pPr indent="-304800" lvl="1" marL="914400" rtl="0" algn="l">
              <a:spcBef>
                <a:spcPts val="1000"/>
              </a:spcBef>
              <a:spcAft>
                <a:spcPts val="0"/>
              </a:spcAft>
              <a:buSzPts val="1200"/>
              <a:buFont typeface="Raleway"/>
              <a:buChar char="◆"/>
            </a:pPr>
            <a:r>
              <a:rPr lang="en" sz="1200">
                <a:latin typeface="Raleway"/>
                <a:ea typeface="Raleway"/>
                <a:cs typeface="Raleway"/>
                <a:sym typeface="Raleway"/>
              </a:rPr>
              <a:t>Seattle has the best match of Italian restaurant goers with what fits Eataly’s current market</a:t>
            </a:r>
            <a:endParaRPr sz="1200">
              <a:latin typeface="Raleway"/>
              <a:ea typeface="Raleway"/>
              <a:cs typeface="Raleway"/>
              <a:sym typeface="Raleway"/>
            </a:endParaRPr>
          </a:p>
          <a:p>
            <a:pPr indent="-304800" lvl="1" marL="914400" rtl="0" algn="l">
              <a:spcBef>
                <a:spcPts val="1000"/>
              </a:spcBef>
              <a:spcAft>
                <a:spcPts val="0"/>
              </a:spcAft>
              <a:buSzPts val="1200"/>
              <a:buFont typeface="Raleway"/>
              <a:buChar char="◆"/>
            </a:pPr>
            <a:r>
              <a:rPr lang="en" sz="1200">
                <a:latin typeface="Raleway"/>
                <a:ea typeface="Raleway"/>
                <a:cs typeface="Raleway"/>
                <a:sym typeface="Raleway"/>
              </a:rPr>
              <a:t>Data from Yelp can help determine a trend in customer behaviour, without reaching an absolute conclusion</a:t>
            </a:r>
            <a:endParaRPr sz="1200">
              <a:latin typeface="Raleway"/>
              <a:ea typeface="Raleway"/>
              <a:cs typeface="Raleway"/>
              <a:sym typeface="Raleway"/>
            </a:endParaRPr>
          </a:p>
          <a:p>
            <a:pPr indent="-304800" lvl="1" marL="914400" rtl="0" algn="l">
              <a:lnSpc>
                <a:spcPct val="150000"/>
              </a:lnSpc>
              <a:spcBef>
                <a:spcPts val="1000"/>
              </a:spcBef>
              <a:spcAft>
                <a:spcPts val="0"/>
              </a:spcAft>
              <a:buSzPts val="1200"/>
              <a:buFont typeface="Raleway"/>
              <a:buChar char="◆"/>
            </a:pPr>
            <a:r>
              <a:rPr lang="en" sz="1200">
                <a:latin typeface="Raleway"/>
                <a:ea typeface="Raleway"/>
                <a:cs typeface="Raleway"/>
                <a:sym typeface="Raleway"/>
              </a:rPr>
              <a:t>Socio-economic factors can add further value to the analysis, by comparing similarities within regions</a:t>
            </a:r>
            <a:endParaRPr sz="1200">
              <a:latin typeface="Raleway"/>
              <a:ea typeface="Raleway"/>
              <a:cs typeface="Raleway"/>
              <a:sym typeface="Raleway"/>
            </a:endParaRPr>
          </a:p>
          <a:p>
            <a:pPr indent="-304800" lvl="0" marL="457200" rtl="0" algn="l">
              <a:lnSpc>
                <a:spcPct val="150000"/>
              </a:lnSpc>
              <a:spcBef>
                <a:spcPts val="1000"/>
              </a:spcBef>
              <a:spcAft>
                <a:spcPts val="1000"/>
              </a:spcAft>
              <a:buClr>
                <a:srgbClr val="6AA84F"/>
              </a:buClr>
              <a:buSzPts val="1200"/>
              <a:buFont typeface="Raleway"/>
              <a:buChar char="➔"/>
            </a:pPr>
            <a:r>
              <a:rPr b="1" lang="en" sz="1400">
                <a:solidFill>
                  <a:srgbClr val="6AA84F"/>
                </a:solidFill>
                <a:latin typeface="Raleway"/>
                <a:ea typeface="Raleway"/>
                <a:cs typeface="Raleway"/>
                <a:sym typeface="Raleway"/>
              </a:rPr>
              <a:t>What’s next?</a:t>
            </a:r>
            <a:br>
              <a:rPr lang="en" sz="1200">
                <a:latin typeface="Raleway"/>
                <a:ea typeface="Raleway"/>
                <a:cs typeface="Raleway"/>
                <a:sym typeface="Raleway"/>
              </a:rPr>
            </a:br>
            <a:endParaRPr sz="1200">
              <a:latin typeface="Raleway"/>
              <a:ea typeface="Raleway"/>
              <a:cs typeface="Raleway"/>
              <a:sym typeface="Raleway"/>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Google Shape;79;p14"/>
          <p:cNvSpPr txBox="1"/>
          <p:nvPr>
            <p:ph idx="4294967295" type="title"/>
          </p:nvPr>
        </p:nvSpPr>
        <p:spPr>
          <a:xfrm>
            <a:off x="535775" y="392000"/>
            <a:ext cx="5197200" cy="1088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solidFill>
                  <a:schemeClr val="dk1"/>
                </a:solidFill>
              </a:rPr>
              <a:t>Why Eataly?</a:t>
            </a:r>
            <a:endParaRPr sz="3600">
              <a:solidFill>
                <a:schemeClr val="dk1"/>
              </a:solidFill>
            </a:endParaRPr>
          </a:p>
          <a:p>
            <a:pPr indent="0" lvl="0" marL="0" rtl="0" algn="l">
              <a:spcBef>
                <a:spcPts val="1600"/>
              </a:spcBef>
              <a:spcAft>
                <a:spcPts val="1600"/>
              </a:spcAft>
              <a:buNone/>
            </a:pPr>
            <a:r>
              <a:t/>
            </a:r>
            <a:endParaRPr sz="3600">
              <a:solidFill>
                <a:schemeClr val="dk1"/>
              </a:solidFill>
            </a:endParaRPr>
          </a:p>
        </p:txBody>
      </p:sp>
      <p:sp>
        <p:nvSpPr>
          <p:cNvPr id="80" name="Google Shape;80;p14"/>
          <p:cNvSpPr txBox="1"/>
          <p:nvPr>
            <p:ph idx="4294967295" type="title"/>
          </p:nvPr>
        </p:nvSpPr>
        <p:spPr>
          <a:xfrm>
            <a:off x="535775" y="1480150"/>
            <a:ext cx="5197200" cy="3067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0" lang="en" sz="2400">
                <a:solidFill>
                  <a:srgbClr val="FFFFFF"/>
                </a:solidFill>
                <a:latin typeface="Lato"/>
                <a:ea typeface="Lato"/>
                <a:cs typeface="Lato"/>
                <a:sym typeface="Lato"/>
              </a:rPr>
              <a:t>The famed International Italian marketplace has grown rapidly over the past dozen of years, so where could it head to next?</a:t>
            </a:r>
            <a:endParaRPr b="0" sz="2400">
              <a:solidFill>
                <a:srgbClr val="FFFFFF"/>
              </a:solidFill>
              <a:latin typeface="Lato"/>
              <a:ea typeface="Lato"/>
              <a:cs typeface="Lato"/>
              <a:sym typeface="Lato"/>
            </a:endParaRPr>
          </a:p>
          <a:p>
            <a:pPr indent="0" lvl="0" marL="0" rtl="0" algn="l">
              <a:lnSpc>
                <a:spcPct val="115000"/>
              </a:lnSpc>
              <a:spcBef>
                <a:spcPts val="1600"/>
              </a:spcBef>
              <a:spcAft>
                <a:spcPts val="1600"/>
              </a:spcAft>
              <a:buNone/>
            </a:pPr>
            <a:r>
              <a:t/>
            </a:r>
            <a:endParaRPr b="0" sz="2400">
              <a:latin typeface="Lato"/>
              <a:ea typeface="Lato"/>
              <a:cs typeface="Lato"/>
              <a:sym typeface="La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sp>
        <p:nvSpPr>
          <p:cNvPr id="192" name="Google Shape;192;p32"/>
          <p:cNvSpPr txBox="1"/>
          <p:nvPr>
            <p:ph type="title"/>
          </p:nvPr>
        </p:nvSpPr>
        <p:spPr>
          <a:xfrm>
            <a:off x="283100" y="712150"/>
            <a:ext cx="8620500" cy="101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Future Work</a:t>
            </a:r>
            <a:endParaRPr/>
          </a:p>
        </p:txBody>
      </p:sp>
      <p:sp>
        <p:nvSpPr>
          <p:cNvPr id="193" name="Google Shape;193;p32"/>
          <p:cNvSpPr/>
          <p:nvPr/>
        </p:nvSpPr>
        <p:spPr>
          <a:xfrm>
            <a:off x="371775" y="1988900"/>
            <a:ext cx="2629500" cy="2244900"/>
          </a:xfrm>
          <a:prstGeom prst="wedgeRectCallout">
            <a:avLst>
              <a:gd fmla="val -20833" name="adj1"/>
              <a:gd fmla="val 62500"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32"/>
          <p:cNvSpPr/>
          <p:nvPr/>
        </p:nvSpPr>
        <p:spPr>
          <a:xfrm>
            <a:off x="3210432" y="1988900"/>
            <a:ext cx="2629500" cy="2244900"/>
          </a:xfrm>
          <a:prstGeom prst="wedgeRectCallout">
            <a:avLst>
              <a:gd fmla="val -20833" name="adj1"/>
              <a:gd fmla="val 62500" name="adj2"/>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32"/>
          <p:cNvSpPr/>
          <p:nvPr/>
        </p:nvSpPr>
        <p:spPr>
          <a:xfrm>
            <a:off x="6049089" y="1988900"/>
            <a:ext cx="2629500" cy="2244900"/>
          </a:xfrm>
          <a:prstGeom prst="wedgeRectCallout">
            <a:avLst>
              <a:gd fmla="val -20833" name="adj1"/>
              <a:gd fmla="val 62500" name="adj2"/>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32"/>
          <p:cNvSpPr txBox="1"/>
          <p:nvPr>
            <p:ph type="title"/>
          </p:nvPr>
        </p:nvSpPr>
        <p:spPr>
          <a:xfrm>
            <a:off x="6125275" y="2061900"/>
            <a:ext cx="2481600" cy="20058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1800"/>
              <a:t>Implement a grade system for a more robust and objective assessment of location like-li-hood</a:t>
            </a:r>
            <a:endParaRPr sz="1800"/>
          </a:p>
        </p:txBody>
      </p:sp>
      <p:sp>
        <p:nvSpPr>
          <p:cNvPr id="197" name="Google Shape;197;p32"/>
          <p:cNvSpPr txBox="1"/>
          <p:nvPr>
            <p:ph type="title"/>
          </p:nvPr>
        </p:nvSpPr>
        <p:spPr>
          <a:xfrm>
            <a:off x="447975" y="2061900"/>
            <a:ext cx="2481600" cy="200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Create a metric for rating each city per Socio-economic factors</a:t>
            </a:r>
            <a:endParaRPr sz="1800">
              <a:solidFill>
                <a:schemeClr val="lt1"/>
              </a:solidFill>
            </a:endParaRPr>
          </a:p>
          <a:p>
            <a:pPr indent="0" lvl="0" marL="0" rtl="0" algn="l">
              <a:spcBef>
                <a:spcPts val="1200"/>
              </a:spcBef>
              <a:spcAft>
                <a:spcPts val="1200"/>
              </a:spcAft>
              <a:buNone/>
            </a:pPr>
            <a:r>
              <a:t/>
            </a:r>
            <a:endParaRPr sz="1800">
              <a:solidFill>
                <a:schemeClr val="lt1"/>
              </a:solidFill>
            </a:endParaRPr>
          </a:p>
        </p:txBody>
      </p:sp>
      <p:sp>
        <p:nvSpPr>
          <p:cNvPr id="198" name="Google Shape;198;p32"/>
          <p:cNvSpPr txBox="1"/>
          <p:nvPr>
            <p:ph type="title"/>
          </p:nvPr>
        </p:nvSpPr>
        <p:spPr>
          <a:xfrm>
            <a:off x="3286625" y="2061900"/>
            <a:ext cx="2481600" cy="20058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Clr>
                <a:schemeClr val="dk2"/>
              </a:buClr>
              <a:buSzPts val="1100"/>
              <a:buFont typeface="Arial"/>
              <a:buNone/>
            </a:pPr>
            <a:r>
              <a:rPr lang="en" sz="1800"/>
              <a:t>Comparing Italian restaurants with other cuisines to further understand restaurant go-er’s desires</a:t>
            </a:r>
            <a:endParaRPr b="0" sz="1800">
              <a:solidFill>
                <a:schemeClr val="lt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 name="Shape 202"/>
        <p:cNvGrpSpPr/>
        <p:nvPr/>
      </p:nvGrpSpPr>
      <p:grpSpPr>
        <a:xfrm>
          <a:off x="0" y="0"/>
          <a:ext cx="0" cy="0"/>
          <a:chOff x="0" y="0"/>
          <a:chExt cx="0" cy="0"/>
        </a:xfrm>
      </p:grpSpPr>
      <p:pic>
        <p:nvPicPr>
          <p:cNvPr id="203" name="Google Shape;203;p33"/>
          <p:cNvPicPr preferRelativeResize="0"/>
          <p:nvPr/>
        </p:nvPicPr>
        <p:blipFill>
          <a:blip r:embed="rId3">
            <a:alphaModFix/>
          </a:blip>
          <a:stretch>
            <a:fillRect/>
          </a:stretch>
        </p:blipFill>
        <p:spPr>
          <a:xfrm>
            <a:off x="2444700" y="162737"/>
            <a:ext cx="4254600" cy="4818038"/>
          </a:xfrm>
          <a:prstGeom prst="rect">
            <a:avLst/>
          </a:prstGeom>
          <a:noFill/>
          <a:ln>
            <a:noFill/>
          </a:ln>
        </p:spPr>
      </p:pic>
      <p:pic>
        <p:nvPicPr>
          <p:cNvPr descr="Piece of duct tape sticking a note to the slide" id="204" name="Google Shape;204;p33"/>
          <p:cNvPicPr preferRelativeResize="0"/>
          <p:nvPr/>
        </p:nvPicPr>
        <p:blipFill rotWithShape="1">
          <a:blip r:embed="rId4">
            <a:alphaModFix/>
          </a:blip>
          <a:srcRect b="10011" l="9244" r="2118" t="5926"/>
          <a:stretch/>
        </p:blipFill>
        <p:spPr>
          <a:xfrm rot="154828">
            <a:off x="3536000" y="147301"/>
            <a:ext cx="2072000" cy="736050"/>
          </a:xfrm>
          <a:prstGeom prst="rect">
            <a:avLst/>
          </a:prstGeom>
          <a:noFill/>
          <a:ln>
            <a:noFill/>
          </a:ln>
        </p:spPr>
      </p:pic>
      <p:sp>
        <p:nvSpPr>
          <p:cNvPr id="205" name="Google Shape;205;p33"/>
          <p:cNvSpPr txBox="1"/>
          <p:nvPr/>
        </p:nvSpPr>
        <p:spPr>
          <a:xfrm>
            <a:off x="2855550" y="687397"/>
            <a:ext cx="3432900" cy="7626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3000">
                <a:solidFill>
                  <a:schemeClr val="lt2"/>
                </a:solidFill>
                <a:latin typeface="Raleway"/>
                <a:ea typeface="Raleway"/>
                <a:cs typeface="Raleway"/>
                <a:sym typeface="Raleway"/>
              </a:rPr>
              <a:t>Grazie Mille!</a:t>
            </a:r>
            <a:endParaRPr b="1" sz="3000">
              <a:solidFill>
                <a:schemeClr val="lt2"/>
              </a:solidFill>
              <a:latin typeface="Raleway"/>
              <a:ea typeface="Raleway"/>
              <a:cs typeface="Raleway"/>
              <a:sym typeface="Raleway"/>
            </a:endParaRPr>
          </a:p>
        </p:txBody>
      </p:sp>
      <p:sp>
        <p:nvSpPr>
          <p:cNvPr id="206" name="Google Shape;206;p33"/>
          <p:cNvSpPr txBox="1"/>
          <p:nvPr>
            <p:ph idx="4294967295" type="body"/>
          </p:nvPr>
        </p:nvSpPr>
        <p:spPr>
          <a:xfrm>
            <a:off x="2855550" y="2017103"/>
            <a:ext cx="3432900" cy="163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Raleway"/>
                <a:ea typeface="Raleway"/>
                <a:cs typeface="Raleway"/>
                <a:sym typeface="Raleway"/>
              </a:rPr>
              <a:t>Any questions?</a:t>
            </a:r>
            <a:endParaRPr sz="2400">
              <a:latin typeface="Raleway"/>
              <a:ea typeface="Raleway"/>
              <a:cs typeface="Raleway"/>
              <a:sym typeface="Raleway"/>
            </a:endParaRPr>
          </a:p>
          <a:p>
            <a:pPr indent="0" lvl="0" marL="0" rtl="0" algn="l">
              <a:spcBef>
                <a:spcPts val="1200"/>
              </a:spcBef>
              <a:spcAft>
                <a:spcPts val="1200"/>
              </a:spcAft>
              <a:buNone/>
            </a:pPr>
            <a:r>
              <a:t/>
            </a:r>
            <a:endParaRPr sz="2400">
              <a:latin typeface="Raleway"/>
              <a:ea typeface="Raleway"/>
              <a:cs typeface="Raleway"/>
              <a:sym typeface="Raleway"/>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 name="Shape 210"/>
        <p:cNvGrpSpPr/>
        <p:nvPr/>
      </p:nvGrpSpPr>
      <p:grpSpPr>
        <a:xfrm>
          <a:off x="0" y="0"/>
          <a:ext cx="0" cy="0"/>
          <a:chOff x="0" y="0"/>
          <a:chExt cx="0" cy="0"/>
        </a:xfrm>
      </p:grpSpPr>
      <p:pic>
        <p:nvPicPr>
          <p:cNvPr id="211" name="Google Shape;211;p34"/>
          <p:cNvPicPr preferRelativeResize="0"/>
          <p:nvPr/>
        </p:nvPicPr>
        <p:blipFill>
          <a:blip r:embed="rId3">
            <a:alphaModFix/>
          </a:blip>
          <a:stretch>
            <a:fillRect/>
          </a:stretch>
        </p:blipFill>
        <p:spPr>
          <a:xfrm>
            <a:off x="2444700" y="162737"/>
            <a:ext cx="4254600" cy="4818038"/>
          </a:xfrm>
          <a:prstGeom prst="rect">
            <a:avLst/>
          </a:prstGeom>
          <a:noFill/>
          <a:ln>
            <a:noFill/>
          </a:ln>
        </p:spPr>
      </p:pic>
      <p:pic>
        <p:nvPicPr>
          <p:cNvPr descr="Piece of duct tape sticking a note to the slide" id="212" name="Google Shape;212;p34"/>
          <p:cNvPicPr preferRelativeResize="0"/>
          <p:nvPr/>
        </p:nvPicPr>
        <p:blipFill rotWithShape="1">
          <a:blip r:embed="rId4">
            <a:alphaModFix/>
          </a:blip>
          <a:srcRect b="10011" l="9244" r="2118" t="5926"/>
          <a:stretch/>
        </p:blipFill>
        <p:spPr>
          <a:xfrm rot="154828">
            <a:off x="3536000" y="147301"/>
            <a:ext cx="2072000" cy="736050"/>
          </a:xfrm>
          <a:prstGeom prst="rect">
            <a:avLst/>
          </a:prstGeom>
          <a:noFill/>
          <a:ln>
            <a:noFill/>
          </a:ln>
        </p:spPr>
      </p:pic>
      <p:sp>
        <p:nvSpPr>
          <p:cNvPr id="213" name="Google Shape;213;p34"/>
          <p:cNvSpPr txBox="1"/>
          <p:nvPr/>
        </p:nvSpPr>
        <p:spPr>
          <a:xfrm>
            <a:off x="2855550" y="687397"/>
            <a:ext cx="3432900" cy="7626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3000">
                <a:solidFill>
                  <a:schemeClr val="lt2"/>
                </a:solidFill>
                <a:latin typeface="Raleway"/>
                <a:ea typeface="Raleway"/>
                <a:cs typeface="Raleway"/>
                <a:sym typeface="Raleway"/>
              </a:rPr>
              <a:t>Grazie Mille!</a:t>
            </a:r>
            <a:endParaRPr b="1" sz="3000">
              <a:solidFill>
                <a:schemeClr val="lt2"/>
              </a:solidFill>
              <a:latin typeface="Raleway"/>
              <a:ea typeface="Raleway"/>
              <a:cs typeface="Raleway"/>
              <a:sym typeface="Raleway"/>
            </a:endParaRPr>
          </a:p>
        </p:txBody>
      </p:sp>
      <p:sp>
        <p:nvSpPr>
          <p:cNvPr id="214" name="Google Shape;214;p34"/>
          <p:cNvSpPr txBox="1"/>
          <p:nvPr>
            <p:ph idx="4294967295" type="body"/>
          </p:nvPr>
        </p:nvSpPr>
        <p:spPr>
          <a:xfrm>
            <a:off x="2855550" y="1950478"/>
            <a:ext cx="3432900" cy="163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Raleway"/>
                <a:ea typeface="Raleway"/>
                <a:cs typeface="Raleway"/>
                <a:sym typeface="Raleway"/>
              </a:rPr>
              <a:t>No?! </a:t>
            </a:r>
            <a:endParaRPr sz="2400">
              <a:latin typeface="Raleway"/>
              <a:ea typeface="Raleway"/>
              <a:cs typeface="Raleway"/>
              <a:sym typeface="Raleway"/>
            </a:endParaRPr>
          </a:p>
          <a:p>
            <a:pPr indent="0" lvl="0" marL="0" rtl="0" algn="l">
              <a:spcBef>
                <a:spcPts val="1200"/>
              </a:spcBef>
              <a:spcAft>
                <a:spcPts val="1200"/>
              </a:spcAft>
              <a:buNone/>
            </a:pPr>
            <a:r>
              <a:rPr lang="en" sz="2400">
                <a:latin typeface="Raleway"/>
                <a:ea typeface="Raleway"/>
                <a:cs typeface="Raleway"/>
                <a:sym typeface="Raleway"/>
              </a:rPr>
              <a:t>Come on, por favore!</a:t>
            </a:r>
            <a:endParaRPr sz="2400" u="sng">
              <a:solidFill>
                <a:schemeClr val="dk1"/>
              </a:solidFill>
              <a:latin typeface="Raleway"/>
              <a:ea typeface="Raleway"/>
              <a:cs typeface="Raleway"/>
              <a:sym typeface="Raleway"/>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pic>
        <p:nvPicPr>
          <p:cNvPr id="85" name="Google Shape;85;p15"/>
          <p:cNvPicPr preferRelativeResize="0"/>
          <p:nvPr/>
        </p:nvPicPr>
        <p:blipFill>
          <a:blip r:embed="rId3">
            <a:alphaModFix/>
          </a:blip>
          <a:stretch>
            <a:fillRect/>
          </a:stretch>
        </p:blipFill>
        <p:spPr>
          <a:xfrm>
            <a:off x="2444700" y="162737"/>
            <a:ext cx="4254600" cy="4818038"/>
          </a:xfrm>
          <a:prstGeom prst="rect">
            <a:avLst/>
          </a:prstGeom>
          <a:noFill/>
          <a:ln>
            <a:noFill/>
          </a:ln>
        </p:spPr>
      </p:pic>
      <p:pic>
        <p:nvPicPr>
          <p:cNvPr descr="Piece of duct tape sticking a note to the slide" id="86" name="Google Shape;86;p15"/>
          <p:cNvPicPr preferRelativeResize="0"/>
          <p:nvPr/>
        </p:nvPicPr>
        <p:blipFill rotWithShape="1">
          <a:blip r:embed="rId4">
            <a:alphaModFix/>
          </a:blip>
          <a:srcRect b="10011" l="9244" r="2118" t="5926"/>
          <a:stretch/>
        </p:blipFill>
        <p:spPr>
          <a:xfrm rot="154828">
            <a:off x="3536000" y="147301"/>
            <a:ext cx="2072000" cy="736050"/>
          </a:xfrm>
          <a:prstGeom prst="rect">
            <a:avLst/>
          </a:prstGeom>
          <a:noFill/>
          <a:ln>
            <a:noFill/>
          </a:ln>
        </p:spPr>
      </p:pic>
      <p:sp>
        <p:nvSpPr>
          <p:cNvPr id="87" name="Google Shape;87;p15"/>
          <p:cNvSpPr txBox="1"/>
          <p:nvPr/>
        </p:nvSpPr>
        <p:spPr>
          <a:xfrm>
            <a:off x="2855550" y="687397"/>
            <a:ext cx="3432900" cy="7626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3000">
                <a:solidFill>
                  <a:schemeClr val="lt2"/>
                </a:solidFill>
                <a:latin typeface="Raleway"/>
                <a:ea typeface="Raleway"/>
                <a:cs typeface="Raleway"/>
                <a:sym typeface="Raleway"/>
              </a:rPr>
              <a:t>1. Intro</a:t>
            </a:r>
            <a:endParaRPr b="1" sz="3000">
              <a:solidFill>
                <a:schemeClr val="lt2"/>
              </a:solidFill>
              <a:latin typeface="Raleway"/>
              <a:ea typeface="Raleway"/>
              <a:cs typeface="Raleway"/>
              <a:sym typeface="Raleway"/>
            </a:endParaRPr>
          </a:p>
        </p:txBody>
      </p:sp>
      <p:sp>
        <p:nvSpPr>
          <p:cNvPr id="88" name="Google Shape;88;p15"/>
          <p:cNvSpPr txBox="1"/>
          <p:nvPr>
            <p:ph idx="4294967295" type="body"/>
          </p:nvPr>
        </p:nvSpPr>
        <p:spPr>
          <a:xfrm>
            <a:off x="2855550" y="1377480"/>
            <a:ext cx="3432900" cy="332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latin typeface="Raleway"/>
                <a:ea typeface="Raleway"/>
                <a:cs typeface="Raleway"/>
                <a:sym typeface="Raleway"/>
              </a:rPr>
              <a:t>The history of Eataly in the US</a:t>
            </a:r>
            <a:endParaRPr sz="1200">
              <a:solidFill>
                <a:schemeClr val="dk2"/>
              </a:solidFill>
              <a:latin typeface="Raleway"/>
              <a:ea typeface="Raleway"/>
              <a:cs typeface="Raleway"/>
              <a:sym typeface="Raleway"/>
            </a:endParaRPr>
          </a:p>
          <a:p>
            <a:pPr indent="-317500" lvl="0" marL="457200" rtl="0" algn="l">
              <a:spcBef>
                <a:spcPts val="1600"/>
              </a:spcBef>
              <a:spcAft>
                <a:spcPts val="0"/>
              </a:spcAft>
              <a:buClr>
                <a:schemeClr val="dk1"/>
              </a:buClr>
              <a:buSzPts val="1400"/>
              <a:buFont typeface="Raleway"/>
              <a:buChar char="➔"/>
            </a:pPr>
            <a:r>
              <a:rPr b="1" lang="en" sz="1400">
                <a:solidFill>
                  <a:schemeClr val="dk1"/>
                </a:solidFill>
                <a:latin typeface="Raleway"/>
                <a:ea typeface="Raleway"/>
                <a:cs typeface="Raleway"/>
                <a:sym typeface="Raleway"/>
              </a:rPr>
              <a:t>First Store:</a:t>
            </a:r>
            <a:br>
              <a:rPr lang="en" sz="1400">
                <a:latin typeface="Raleway"/>
                <a:ea typeface="Raleway"/>
                <a:cs typeface="Raleway"/>
                <a:sym typeface="Raleway"/>
              </a:rPr>
            </a:br>
            <a:r>
              <a:rPr lang="en" sz="1200">
                <a:latin typeface="Raleway"/>
                <a:ea typeface="Raleway"/>
                <a:cs typeface="Raleway"/>
                <a:sym typeface="Raleway"/>
              </a:rPr>
              <a:t>New York City, Summer ‘10</a:t>
            </a:r>
            <a:endParaRPr sz="1200">
              <a:latin typeface="Raleway"/>
              <a:ea typeface="Raleway"/>
              <a:cs typeface="Raleway"/>
              <a:sym typeface="Raleway"/>
            </a:endParaRPr>
          </a:p>
          <a:p>
            <a:pPr indent="-317500" lvl="0" marL="457200" rtl="0" algn="l">
              <a:spcBef>
                <a:spcPts val="1000"/>
              </a:spcBef>
              <a:spcAft>
                <a:spcPts val="0"/>
              </a:spcAft>
              <a:buClr>
                <a:schemeClr val="dk1"/>
              </a:buClr>
              <a:buSzPts val="1400"/>
              <a:buFont typeface="Raleway"/>
              <a:buChar char="➔"/>
            </a:pPr>
            <a:r>
              <a:rPr b="1" lang="en" sz="1400">
                <a:solidFill>
                  <a:schemeClr val="dk1"/>
                </a:solidFill>
                <a:latin typeface="Raleway"/>
                <a:ea typeface="Raleway"/>
                <a:cs typeface="Raleway"/>
                <a:sym typeface="Raleway"/>
              </a:rPr>
              <a:t>Expansion to the West Coast</a:t>
            </a:r>
            <a:br>
              <a:rPr lang="en" sz="1400">
                <a:latin typeface="Raleway"/>
                <a:ea typeface="Raleway"/>
                <a:cs typeface="Raleway"/>
                <a:sym typeface="Raleway"/>
              </a:rPr>
            </a:br>
            <a:r>
              <a:rPr lang="en" sz="1200">
                <a:latin typeface="Raleway"/>
                <a:ea typeface="Raleway"/>
                <a:cs typeface="Raleway"/>
                <a:sym typeface="Raleway"/>
              </a:rPr>
              <a:t>Las Vegas June ‘16</a:t>
            </a:r>
            <a:br>
              <a:rPr lang="en" sz="1400">
                <a:latin typeface="Raleway"/>
                <a:ea typeface="Raleway"/>
                <a:cs typeface="Raleway"/>
                <a:sym typeface="Raleway"/>
              </a:rPr>
            </a:br>
            <a:r>
              <a:rPr lang="en" sz="1200">
                <a:latin typeface="Raleway"/>
                <a:ea typeface="Raleway"/>
                <a:cs typeface="Raleway"/>
                <a:sym typeface="Raleway"/>
              </a:rPr>
              <a:t>Los Angeles October ‘17</a:t>
            </a:r>
            <a:endParaRPr sz="1200">
              <a:latin typeface="Raleway"/>
              <a:ea typeface="Raleway"/>
              <a:cs typeface="Raleway"/>
              <a:sym typeface="Raleway"/>
            </a:endParaRPr>
          </a:p>
          <a:p>
            <a:pPr indent="-317500" lvl="0" marL="457200" rtl="0" algn="l">
              <a:spcBef>
                <a:spcPts val="1000"/>
              </a:spcBef>
              <a:spcAft>
                <a:spcPts val="1000"/>
              </a:spcAft>
              <a:buClr>
                <a:schemeClr val="dk1"/>
              </a:buClr>
              <a:buSzPts val="1400"/>
              <a:buFont typeface="Raleway"/>
              <a:buChar char="➔"/>
            </a:pPr>
            <a:r>
              <a:rPr b="1" lang="en" sz="1400">
                <a:solidFill>
                  <a:schemeClr val="dk1"/>
                </a:solidFill>
                <a:latin typeface="Raleway"/>
                <a:ea typeface="Raleway"/>
                <a:cs typeface="Raleway"/>
                <a:sym typeface="Raleway"/>
              </a:rPr>
              <a:t>Predicting Further Growth</a:t>
            </a:r>
            <a:br>
              <a:rPr lang="en" sz="1400">
                <a:latin typeface="Raleway"/>
                <a:ea typeface="Raleway"/>
                <a:cs typeface="Raleway"/>
                <a:sym typeface="Raleway"/>
              </a:rPr>
            </a:br>
            <a:r>
              <a:rPr lang="en" sz="1200">
                <a:latin typeface="Raleway"/>
                <a:ea typeface="Raleway"/>
                <a:cs typeface="Raleway"/>
                <a:sym typeface="Raleway"/>
              </a:rPr>
              <a:t>Plenty of untouched metropolitan cities, namely San Francisco and Miami</a:t>
            </a:r>
            <a:endParaRPr sz="1200">
              <a:solidFill>
                <a:schemeClr val="dk2"/>
              </a:solidFill>
              <a:latin typeface="Raleway"/>
              <a:ea typeface="Raleway"/>
              <a:cs typeface="Raleway"/>
              <a:sym typeface="Raleway"/>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16"/>
          <p:cNvSpPr txBox="1"/>
          <p:nvPr>
            <p:ph type="title"/>
          </p:nvPr>
        </p:nvSpPr>
        <p:spPr>
          <a:xfrm>
            <a:off x="283100" y="986925"/>
            <a:ext cx="8631600" cy="3560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600">
                <a:solidFill>
                  <a:srgbClr val="93C47D"/>
                </a:solidFill>
              </a:rPr>
              <a:t>La gra</a:t>
            </a:r>
            <a:r>
              <a:rPr lang="en" sz="3600"/>
              <a:t>nde doma</a:t>
            </a:r>
            <a:r>
              <a:rPr lang="en" sz="3600">
                <a:solidFill>
                  <a:srgbClr val="FF0000"/>
                </a:solidFill>
              </a:rPr>
              <a:t>nda  è ..</a:t>
            </a:r>
            <a:endParaRPr b="0" sz="3600">
              <a:solidFill>
                <a:srgbClr val="FF0000"/>
              </a:solidFill>
              <a:highlight>
                <a:srgbClr val="000000"/>
              </a:highlight>
              <a:latin typeface="Arial"/>
              <a:ea typeface="Arial"/>
              <a:cs typeface="Arial"/>
              <a:sym typeface="Arial"/>
            </a:endParaRPr>
          </a:p>
          <a:p>
            <a:pPr indent="0" lvl="0" marL="0" rtl="0" algn="l">
              <a:spcBef>
                <a:spcPts val="0"/>
              </a:spcBef>
              <a:spcAft>
                <a:spcPts val="0"/>
              </a:spcAft>
              <a:buNone/>
            </a:pPr>
            <a:r>
              <a:t/>
            </a:r>
            <a:endParaRPr sz="3600"/>
          </a:p>
          <a:p>
            <a:pPr indent="0" lvl="0" marL="0" rtl="0" algn="l">
              <a:spcBef>
                <a:spcPts val="0"/>
              </a:spcBef>
              <a:spcAft>
                <a:spcPts val="0"/>
              </a:spcAft>
              <a:buNone/>
            </a:pPr>
            <a:r>
              <a:t/>
            </a:r>
            <a:endParaRPr sz="3600"/>
          </a:p>
          <a:p>
            <a:pPr indent="0" lvl="0" marL="0" rtl="0" algn="ctr">
              <a:spcBef>
                <a:spcPts val="0"/>
              </a:spcBef>
              <a:spcAft>
                <a:spcPts val="0"/>
              </a:spcAft>
              <a:buNone/>
            </a:pPr>
            <a:r>
              <a:rPr lang="en" sz="3600"/>
              <a:t>Key factors that could be </a:t>
            </a:r>
            <a:r>
              <a:rPr lang="en" sz="3600"/>
              <a:t>key in the </a:t>
            </a:r>
            <a:r>
              <a:rPr lang="en" sz="3600"/>
              <a:t> expansion of </a:t>
            </a:r>
            <a:r>
              <a:rPr lang="en" sz="3600">
                <a:solidFill>
                  <a:srgbClr val="93C47D"/>
                </a:solidFill>
              </a:rPr>
              <a:t>Ea</a:t>
            </a:r>
            <a:r>
              <a:rPr lang="en" sz="3600">
                <a:solidFill>
                  <a:srgbClr val="FFFFFF"/>
                </a:solidFill>
              </a:rPr>
              <a:t>ta</a:t>
            </a:r>
            <a:r>
              <a:rPr lang="en" sz="3600">
                <a:solidFill>
                  <a:srgbClr val="FF0000"/>
                </a:solidFill>
              </a:rPr>
              <a:t>ly</a:t>
            </a:r>
            <a:r>
              <a:rPr lang="en" sz="3600">
                <a:solidFill>
                  <a:srgbClr val="93C47D"/>
                </a:solidFill>
              </a:rPr>
              <a:t> </a:t>
            </a:r>
            <a:r>
              <a:rPr lang="en" sz="3600">
                <a:solidFill>
                  <a:srgbClr val="FFFFFF"/>
                </a:solidFill>
              </a:rPr>
              <a:t>in the US</a:t>
            </a:r>
            <a:endParaRPr sz="3600">
              <a:solidFill>
                <a:srgbClr val="FFFFFF"/>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17"/>
          <p:cNvSpPr txBox="1"/>
          <p:nvPr>
            <p:ph type="title"/>
          </p:nvPr>
        </p:nvSpPr>
        <p:spPr>
          <a:xfrm>
            <a:off x="283099" y="712150"/>
            <a:ext cx="8622300" cy="383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6AA84F"/>
                </a:solidFill>
              </a:rPr>
              <a:t>Project Scope </a:t>
            </a:r>
            <a:endParaRPr>
              <a:solidFill>
                <a:srgbClr val="6AA84F"/>
              </a:solidFill>
            </a:endParaRPr>
          </a:p>
          <a:p>
            <a:pPr indent="-381000" lvl="0" marL="457200" rtl="0" algn="l">
              <a:lnSpc>
                <a:spcPct val="115000"/>
              </a:lnSpc>
              <a:spcBef>
                <a:spcPts val="1000"/>
              </a:spcBef>
              <a:spcAft>
                <a:spcPts val="0"/>
              </a:spcAft>
              <a:buSzPts val="2400"/>
              <a:buChar char="●"/>
            </a:pPr>
            <a:r>
              <a:rPr b="0" lang="en" sz="2400"/>
              <a:t>Understanding Eataly’s market strategy through Yelp reviews of existing stores</a:t>
            </a:r>
            <a:endParaRPr b="0" sz="2400"/>
          </a:p>
          <a:p>
            <a:pPr indent="-381000" lvl="0" marL="457200" rtl="0" algn="l">
              <a:lnSpc>
                <a:spcPct val="115000"/>
              </a:lnSpc>
              <a:spcBef>
                <a:spcPts val="0"/>
              </a:spcBef>
              <a:spcAft>
                <a:spcPts val="0"/>
              </a:spcAft>
              <a:buSzPts val="2400"/>
              <a:buChar char="●"/>
            </a:pPr>
            <a:r>
              <a:rPr b="0" lang="en" sz="2400"/>
              <a:t>Anticipate cities that could fit Eataly’s current stores by matching location specific social factors</a:t>
            </a:r>
            <a:endParaRPr b="0" sz="2400"/>
          </a:p>
          <a:p>
            <a:pPr indent="-381000" lvl="0" marL="457200" rtl="0" algn="l">
              <a:spcBef>
                <a:spcPts val="0"/>
              </a:spcBef>
              <a:spcAft>
                <a:spcPts val="0"/>
              </a:spcAft>
              <a:buSzPts val="2400"/>
              <a:buChar char="●"/>
            </a:pPr>
            <a:r>
              <a:rPr b="0" lang="en" sz="2400"/>
              <a:t>Determine the city that fits best with Eataly’s existing locations for a lower-risk strategy</a:t>
            </a:r>
            <a:endParaRPr b="0" sz="2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434343"/>
        </a:solidFill>
      </p:bgPr>
    </p:bg>
    <p:spTree>
      <p:nvGrpSpPr>
        <p:cNvPr id="102" name="Shape 102"/>
        <p:cNvGrpSpPr/>
        <p:nvPr/>
      </p:nvGrpSpPr>
      <p:grpSpPr>
        <a:xfrm>
          <a:off x="0" y="0"/>
          <a:ext cx="0" cy="0"/>
          <a:chOff x="0" y="0"/>
          <a:chExt cx="0" cy="0"/>
        </a:xfrm>
      </p:grpSpPr>
      <p:sp>
        <p:nvSpPr>
          <p:cNvPr id="103" name="Google Shape;103;p18"/>
          <p:cNvSpPr txBox="1"/>
          <p:nvPr>
            <p:ph idx="4294967295" type="title"/>
          </p:nvPr>
        </p:nvSpPr>
        <p:spPr>
          <a:xfrm>
            <a:off x="479925" y="1066875"/>
            <a:ext cx="8168400" cy="3917700"/>
          </a:xfrm>
          <a:prstGeom prst="rect">
            <a:avLst/>
          </a:prstGeom>
        </p:spPr>
        <p:txBody>
          <a:bodyPr anchorCtr="0" anchor="t" bIns="91425" lIns="91425" spcFirstLastPara="1" rIns="91425" wrap="square" tIns="91425">
            <a:noAutofit/>
          </a:bodyPr>
          <a:lstStyle/>
          <a:p>
            <a:pPr indent="-368300" lvl="0" marL="457200" rtl="0" algn="l">
              <a:lnSpc>
                <a:spcPct val="115000"/>
              </a:lnSpc>
              <a:spcBef>
                <a:spcPts val="0"/>
              </a:spcBef>
              <a:spcAft>
                <a:spcPts val="0"/>
              </a:spcAft>
              <a:buClr>
                <a:srgbClr val="FFFFFF"/>
              </a:buClr>
              <a:buSzPts val="2200"/>
              <a:buAutoNum type="romanUcPeriod"/>
            </a:pPr>
            <a:r>
              <a:rPr b="0" lang="en" sz="2200">
                <a:solidFill>
                  <a:srgbClr val="FFFFFF"/>
                </a:solidFill>
              </a:rPr>
              <a:t>Scrape yelp reviews of potential cities for data:</a:t>
            </a:r>
            <a:endParaRPr b="0" sz="2200">
              <a:solidFill>
                <a:srgbClr val="FFFFFF"/>
              </a:solidFill>
            </a:endParaRPr>
          </a:p>
          <a:p>
            <a:pPr indent="-355600" lvl="1" marL="914400" rtl="0" algn="l">
              <a:spcBef>
                <a:spcPts val="0"/>
              </a:spcBef>
              <a:spcAft>
                <a:spcPts val="0"/>
              </a:spcAft>
              <a:buClr>
                <a:srgbClr val="FFFFFF"/>
              </a:buClr>
              <a:buSzPts val="2000"/>
              <a:buAutoNum type="alphaUcPeriod"/>
            </a:pPr>
            <a:r>
              <a:rPr b="0" lang="en" sz="2000">
                <a:solidFill>
                  <a:srgbClr val="FFFFFF"/>
                </a:solidFill>
              </a:rPr>
              <a:t>Restaurant ratings</a:t>
            </a:r>
            <a:endParaRPr b="0" sz="2000">
              <a:solidFill>
                <a:srgbClr val="FFFFFF"/>
              </a:solidFill>
            </a:endParaRPr>
          </a:p>
          <a:p>
            <a:pPr indent="-355600" lvl="1" marL="914400" rtl="0" algn="l">
              <a:spcBef>
                <a:spcPts val="0"/>
              </a:spcBef>
              <a:spcAft>
                <a:spcPts val="0"/>
              </a:spcAft>
              <a:buClr>
                <a:srgbClr val="FFFFFF"/>
              </a:buClr>
              <a:buSzPts val="2000"/>
              <a:buAutoNum type="alphaUcPeriod"/>
            </a:pPr>
            <a:r>
              <a:rPr b="0" lang="en" sz="2000">
                <a:solidFill>
                  <a:srgbClr val="FFFFFF"/>
                </a:solidFill>
              </a:rPr>
              <a:t>Price range of restaurants</a:t>
            </a:r>
            <a:endParaRPr b="0" sz="2000">
              <a:solidFill>
                <a:srgbClr val="FFFFFF"/>
              </a:solidFill>
            </a:endParaRPr>
          </a:p>
          <a:p>
            <a:pPr indent="-355600" lvl="1" marL="914400" rtl="0" algn="l">
              <a:spcBef>
                <a:spcPts val="0"/>
              </a:spcBef>
              <a:spcAft>
                <a:spcPts val="0"/>
              </a:spcAft>
              <a:buClr>
                <a:srgbClr val="FFFFFF"/>
              </a:buClr>
              <a:buSzPts val="2000"/>
              <a:buAutoNum type="alphaUcPeriod"/>
            </a:pPr>
            <a:r>
              <a:rPr b="0" lang="en" sz="2000">
                <a:solidFill>
                  <a:srgbClr val="FFFFFF"/>
                </a:solidFill>
              </a:rPr>
              <a:t>Number of Reviews</a:t>
            </a:r>
            <a:endParaRPr b="0" sz="2000">
              <a:solidFill>
                <a:srgbClr val="FFFFFF"/>
              </a:solidFill>
            </a:endParaRPr>
          </a:p>
          <a:p>
            <a:pPr indent="-368300" lvl="1" marL="914400" rtl="0" algn="l">
              <a:spcBef>
                <a:spcPts val="0"/>
              </a:spcBef>
              <a:spcAft>
                <a:spcPts val="0"/>
              </a:spcAft>
              <a:buClr>
                <a:srgbClr val="FFFFFF"/>
              </a:buClr>
              <a:buSzPts val="2200"/>
              <a:buAutoNum type="alphaUcPeriod"/>
            </a:pPr>
            <a:r>
              <a:rPr b="0" lang="en" sz="2000">
                <a:solidFill>
                  <a:srgbClr val="FFFFFF"/>
                </a:solidFill>
              </a:rPr>
              <a:t>Location</a:t>
            </a:r>
            <a:br>
              <a:rPr b="0" lang="en" sz="2200">
                <a:solidFill>
                  <a:srgbClr val="FFFFFF"/>
                </a:solidFill>
              </a:rPr>
            </a:br>
            <a:endParaRPr b="0" sz="2200">
              <a:solidFill>
                <a:srgbClr val="FFFFFF"/>
              </a:solidFill>
            </a:endParaRPr>
          </a:p>
          <a:p>
            <a:pPr indent="-368300" lvl="0" marL="457200" rtl="0" algn="l">
              <a:spcBef>
                <a:spcPts val="0"/>
              </a:spcBef>
              <a:spcAft>
                <a:spcPts val="0"/>
              </a:spcAft>
              <a:buClr>
                <a:srgbClr val="FFFFFF"/>
              </a:buClr>
              <a:buSzPts val="2200"/>
              <a:buAutoNum type="romanUcPeriod"/>
            </a:pPr>
            <a:r>
              <a:rPr b="0" lang="en" sz="2200">
                <a:solidFill>
                  <a:srgbClr val="FFFFFF"/>
                </a:solidFill>
              </a:rPr>
              <a:t>Determine factors based on collected data:</a:t>
            </a:r>
            <a:endParaRPr b="0" sz="2200">
              <a:solidFill>
                <a:srgbClr val="FFFFFF"/>
              </a:solidFill>
            </a:endParaRPr>
          </a:p>
          <a:p>
            <a:pPr indent="-355600" lvl="1" marL="914400" rtl="0" algn="l">
              <a:spcBef>
                <a:spcPts val="0"/>
              </a:spcBef>
              <a:spcAft>
                <a:spcPts val="0"/>
              </a:spcAft>
              <a:buClr>
                <a:srgbClr val="FFFFFF"/>
              </a:buClr>
              <a:buSzPts val="2000"/>
              <a:buAutoNum type="alphaUcPeriod"/>
            </a:pPr>
            <a:r>
              <a:rPr b="0" lang="en" sz="2000">
                <a:solidFill>
                  <a:srgbClr val="FFFFFF"/>
                </a:solidFill>
              </a:rPr>
              <a:t>Frequency of restaurants go-ers with similar price power</a:t>
            </a:r>
            <a:endParaRPr b="0" sz="2000">
              <a:solidFill>
                <a:srgbClr val="FFFFFF"/>
              </a:solidFill>
            </a:endParaRPr>
          </a:p>
          <a:p>
            <a:pPr indent="-355600" lvl="1" marL="914400" rtl="0" algn="l">
              <a:spcBef>
                <a:spcPts val="0"/>
              </a:spcBef>
              <a:spcAft>
                <a:spcPts val="0"/>
              </a:spcAft>
              <a:buClr>
                <a:srgbClr val="FFFFFF"/>
              </a:buClr>
              <a:buSzPts val="2000"/>
              <a:buAutoNum type="alphaUcPeriod"/>
            </a:pPr>
            <a:r>
              <a:rPr b="0" lang="en" sz="2000">
                <a:solidFill>
                  <a:srgbClr val="FFFFFF"/>
                </a:solidFill>
              </a:rPr>
              <a:t>Highest average rating given by foodies</a:t>
            </a:r>
            <a:endParaRPr b="0" sz="2000">
              <a:solidFill>
                <a:srgbClr val="FFFFFF"/>
              </a:solidFill>
            </a:endParaRPr>
          </a:p>
          <a:p>
            <a:pPr indent="-355600" lvl="1" marL="914400" rtl="0" algn="l">
              <a:spcBef>
                <a:spcPts val="0"/>
              </a:spcBef>
              <a:spcAft>
                <a:spcPts val="0"/>
              </a:spcAft>
              <a:buClr>
                <a:srgbClr val="FFFFFF"/>
              </a:buClr>
              <a:buSzPts val="2000"/>
              <a:buAutoNum type="alphaUcPeriod"/>
            </a:pPr>
            <a:r>
              <a:rPr b="0" lang="en" sz="2000">
                <a:solidFill>
                  <a:srgbClr val="FFFFFF"/>
                </a:solidFill>
              </a:rPr>
              <a:t>Ratio of visits for high-end restaurant versus low-end</a:t>
            </a:r>
            <a:endParaRPr b="0" sz="2000">
              <a:solidFill>
                <a:srgbClr val="FFFFFF"/>
              </a:solidFill>
            </a:endParaRPr>
          </a:p>
        </p:txBody>
      </p:sp>
      <p:sp>
        <p:nvSpPr>
          <p:cNvPr id="104" name="Google Shape;104;p18"/>
          <p:cNvSpPr txBox="1"/>
          <p:nvPr/>
        </p:nvSpPr>
        <p:spPr>
          <a:xfrm>
            <a:off x="175950" y="214075"/>
            <a:ext cx="4224300" cy="102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600">
                <a:solidFill>
                  <a:srgbClr val="6AA84F"/>
                </a:solidFill>
                <a:latin typeface="Lato"/>
                <a:ea typeface="Lato"/>
                <a:cs typeface="Lato"/>
                <a:sym typeface="Lato"/>
              </a:rPr>
              <a:t>Flow of P</a:t>
            </a:r>
            <a:r>
              <a:rPr lang="en" sz="3600">
                <a:solidFill>
                  <a:srgbClr val="6AA84F"/>
                </a:solidFill>
                <a:latin typeface="Lato"/>
                <a:ea typeface="Lato"/>
                <a:cs typeface="Lato"/>
                <a:sym typeface="Lato"/>
              </a:rPr>
              <a:t>rocedures</a:t>
            </a:r>
            <a:endParaRPr sz="3600">
              <a:solidFill>
                <a:srgbClr val="6AA84F"/>
              </a:solidFill>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pic>
        <p:nvPicPr>
          <p:cNvPr id="109" name="Google Shape;109;p19"/>
          <p:cNvPicPr preferRelativeResize="0"/>
          <p:nvPr/>
        </p:nvPicPr>
        <p:blipFill>
          <a:blip r:embed="rId3">
            <a:alphaModFix/>
          </a:blip>
          <a:stretch>
            <a:fillRect/>
          </a:stretch>
        </p:blipFill>
        <p:spPr>
          <a:xfrm>
            <a:off x="2444700" y="162737"/>
            <a:ext cx="4254600" cy="4818038"/>
          </a:xfrm>
          <a:prstGeom prst="rect">
            <a:avLst/>
          </a:prstGeom>
          <a:noFill/>
          <a:ln>
            <a:noFill/>
          </a:ln>
        </p:spPr>
      </p:pic>
      <p:pic>
        <p:nvPicPr>
          <p:cNvPr descr="Piece of duct tape sticking a note to the slide" id="110" name="Google Shape;110;p19"/>
          <p:cNvPicPr preferRelativeResize="0"/>
          <p:nvPr/>
        </p:nvPicPr>
        <p:blipFill rotWithShape="1">
          <a:blip r:embed="rId4">
            <a:alphaModFix/>
          </a:blip>
          <a:srcRect b="10011" l="9244" r="2118" t="5926"/>
          <a:stretch/>
        </p:blipFill>
        <p:spPr>
          <a:xfrm rot="154828">
            <a:off x="3536000" y="147301"/>
            <a:ext cx="2072000" cy="736050"/>
          </a:xfrm>
          <a:prstGeom prst="rect">
            <a:avLst/>
          </a:prstGeom>
          <a:noFill/>
          <a:ln>
            <a:noFill/>
          </a:ln>
        </p:spPr>
      </p:pic>
      <p:sp>
        <p:nvSpPr>
          <p:cNvPr id="111" name="Google Shape;111;p19"/>
          <p:cNvSpPr txBox="1"/>
          <p:nvPr/>
        </p:nvSpPr>
        <p:spPr>
          <a:xfrm>
            <a:off x="2855550" y="687397"/>
            <a:ext cx="3432900" cy="7626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3000">
                <a:solidFill>
                  <a:schemeClr val="lt2"/>
                </a:solidFill>
                <a:latin typeface="Raleway"/>
                <a:ea typeface="Raleway"/>
                <a:cs typeface="Raleway"/>
                <a:sym typeface="Raleway"/>
              </a:rPr>
              <a:t>2. Analysis I</a:t>
            </a:r>
            <a:endParaRPr b="1" sz="3000">
              <a:solidFill>
                <a:schemeClr val="lt2"/>
              </a:solidFill>
              <a:latin typeface="Raleway"/>
              <a:ea typeface="Raleway"/>
              <a:cs typeface="Raleway"/>
              <a:sym typeface="Raleway"/>
            </a:endParaRPr>
          </a:p>
        </p:txBody>
      </p:sp>
      <p:sp>
        <p:nvSpPr>
          <p:cNvPr id="112" name="Google Shape;112;p19"/>
          <p:cNvSpPr txBox="1"/>
          <p:nvPr>
            <p:ph idx="4294967295" type="body"/>
          </p:nvPr>
        </p:nvSpPr>
        <p:spPr>
          <a:xfrm>
            <a:off x="2855550" y="1377480"/>
            <a:ext cx="3432900" cy="332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t/>
            </a:r>
            <a:endParaRPr sz="1200">
              <a:latin typeface="Raleway"/>
              <a:ea typeface="Raleway"/>
              <a:cs typeface="Raleway"/>
              <a:sym typeface="Raleway"/>
            </a:endParaRPr>
          </a:p>
          <a:p>
            <a:pPr indent="-317500" lvl="0" marL="457200" rtl="0" algn="l">
              <a:spcBef>
                <a:spcPts val="1600"/>
              </a:spcBef>
              <a:spcAft>
                <a:spcPts val="0"/>
              </a:spcAft>
              <a:buClr>
                <a:schemeClr val="dk1"/>
              </a:buClr>
              <a:buSzPts val="1400"/>
              <a:buFont typeface="Raleway"/>
              <a:buChar char="➔"/>
            </a:pPr>
            <a:r>
              <a:rPr b="1" lang="en" sz="1400">
                <a:solidFill>
                  <a:schemeClr val="dk1"/>
                </a:solidFill>
                <a:latin typeface="Raleway"/>
                <a:ea typeface="Raleway"/>
                <a:cs typeface="Raleway"/>
                <a:sym typeface="Raleway"/>
              </a:rPr>
              <a:t>What</a:t>
            </a:r>
            <a:br>
              <a:rPr lang="en" sz="1200">
                <a:latin typeface="Raleway"/>
                <a:ea typeface="Raleway"/>
                <a:cs typeface="Raleway"/>
                <a:sym typeface="Raleway"/>
              </a:rPr>
            </a:br>
            <a:r>
              <a:rPr lang="en" sz="1200">
                <a:latin typeface="Raleway"/>
                <a:ea typeface="Raleway"/>
                <a:cs typeface="Raleway"/>
                <a:sym typeface="Raleway"/>
              </a:rPr>
              <a:t>How do restaurant go-ers vary in their liking for Italian restaurants in different US cities </a:t>
            </a:r>
            <a:endParaRPr sz="1200">
              <a:latin typeface="Raleway"/>
              <a:ea typeface="Raleway"/>
              <a:cs typeface="Raleway"/>
              <a:sym typeface="Raleway"/>
            </a:endParaRPr>
          </a:p>
          <a:p>
            <a:pPr indent="0" lvl="0" marL="457200" rtl="0" algn="l">
              <a:spcBef>
                <a:spcPts val="1000"/>
              </a:spcBef>
              <a:spcAft>
                <a:spcPts val="0"/>
              </a:spcAft>
              <a:buNone/>
            </a:pPr>
            <a:r>
              <a:t/>
            </a:r>
            <a:endParaRPr sz="1200">
              <a:latin typeface="Raleway"/>
              <a:ea typeface="Raleway"/>
              <a:cs typeface="Raleway"/>
              <a:sym typeface="Raleway"/>
            </a:endParaRPr>
          </a:p>
          <a:p>
            <a:pPr indent="-317500" lvl="0" marL="457200" rtl="0" algn="l">
              <a:spcBef>
                <a:spcPts val="1000"/>
              </a:spcBef>
              <a:spcAft>
                <a:spcPts val="1000"/>
              </a:spcAft>
              <a:buClr>
                <a:srgbClr val="6AA84F"/>
              </a:buClr>
              <a:buSzPts val="1400"/>
              <a:buFont typeface="Raleway"/>
              <a:buChar char="➔"/>
            </a:pPr>
            <a:r>
              <a:rPr b="1" lang="en" sz="1400">
                <a:solidFill>
                  <a:srgbClr val="6AA84F"/>
                </a:solidFill>
                <a:latin typeface="Raleway"/>
                <a:ea typeface="Raleway"/>
                <a:cs typeface="Raleway"/>
                <a:sym typeface="Raleway"/>
              </a:rPr>
              <a:t>Result</a:t>
            </a:r>
            <a:br>
              <a:rPr lang="en" sz="1400">
                <a:latin typeface="Raleway"/>
                <a:ea typeface="Raleway"/>
                <a:cs typeface="Raleway"/>
                <a:sym typeface="Raleway"/>
              </a:rPr>
            </a:br>
            <a:endParaRPr sz="1200">
              <a:latin typeface="Raleway"/>
              <a:ea typeface="Raleway"/>
              <a:cs typeface="Raleway"/>
              <a:sym typeface="Raleway"/>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graphicFrame>
        <p:nvGraphicFramePr>
          <p:cNvPr id="117" name="Google Shape;117;p20"/>
          <p:cNvGraphicFramePr/>
          <p:nvPr/>
        </p:nvGraphicFramePr>
        <p:xfrm>
          <a:off x="140700" y="1137450"/>
          <a:ext cx="3000000" cy="3000000"/>
        </p:xfrm>
        <a:graphic>
          <a:graphicData uri="http://schemas.openxmlformats.org/drawingml/2006/table">
            <a:tbl>
              <a:tblPr>
                <a:noFill/>
                <a:tableStyleId>{ABD23FF5-2B06-44C4-896A-7A323CD8A9D1}</a:tableStyleId>
              </a:tblPr>
              <a:tblGrid>
                <a:gridCol w="1859200"/>
                <a:gridCol w="1204050"/>
                <a:gridCol w="1684025"/>
              </a:tblGrid>
              <a:tr h="406575">
                <a:tc>
                  <a:txBody>
                    <a:bodyPr/>
                    <a:lstStyle/>
                    <a:p>
                      <a:pPr indent="0" lvl="0" marL="0" rtl="0" algn="ctr">
                        <a:spcBef>
                          <a:spcPts val="0"/>
                        </a:spcBef>
                        <a:spcAft>
                          <a:spcPts val="0"/>
                        </a:spcAft>
                        <a:buNone/>
                      </a:pPr>
                      <a:r>
                        <a:rPr b="1" lang="en" sz="1600">
                          <a:solidFill>
                            <a:srgbClr val="FFFFFF"/>
                          </a:solidFill>
                        </a:rPr>
                        <a:t>City</a:t>
                      </a:r>
                      <a:endParaRPr b="1" sz="1600">
                        <a:solidFill>
                          <a:srgbClr val="FFFFFF"/>
                        </a:solidFill>
                      </a:endParaRPr>
                    </a:p>
                  </a:txBody>
                  <a:tcPr marT="91425" marB="91425" marR="91425" marL="91425"/>
                </a:tc>
                <a:tc>
                  <a:txBody>
                    <a:bodyPr/>
                    <a:lstStyle/>
                    <a:p>
                      <a:pPr indent="0" lvl="0" marL="0" rtl="0" algn="ctr">
                        <a:spcBef>
                          <a:spcPts val="0"/>
                        </a:spcBef>
                        <a:spcAft>
                          <a:spcPts val="0"/>
                        </a:spcAft>
                        <a:buNone/>
                      </a:pPr>
                      <a:r>
                        <a:rPr b="1" lang="en" sz="1600">
                          <a:solidFill>
                            <a:srgbClr val="FFFFFF"/>
                          </a:solidFill>
                        </a:rPr>
                        <a:t>Mean</a:t>
                      </a:r>
                      <a:endParaRPr b="1" sz="1600">
                        <a:solidFill>
                          <a:srgbClr val="FFFFFF"/>
                        </a:solidFill>
                      </a:endParaRPr>
                    </a:p>
                  </a:txBody>
                  <a:tcPr marT="91425" marB="91425" marR="91425" marL="91425"/>
                </a:tc>
                <a:tc>
                  <a:txBody>
                    <a:bodyPr/>
                    <a:lstStyle/>
                    <a:p>
                      <a:pPr indent="0" lvl="0" marL="0" rtl="0" algn="ctr">
                        <a:spcBef>
                          <a:spcPts val="0"/>
                        </a:spcBef>
                        <a:spcAft>
                          <a:spcPts val="0"/>
                        </a:spcAft>
                        <a:buNone/>
                      </a:pPr>
                      <a:r>
                        <a:rPr b="1" lang="en" sz="1600">
                          <a:solidFill>
                            <a:srgbClr val="FFFFFF"/>
                          </a:solidFill>
                        </a:rPr>
                        <a:t>Standard Deviation</a:t>
                      </a:r>
                      <a:endParaRPr b="1" sz="1600">
                        <a:solidFill>
                          <a:srgbClr val="FFFFFF"/>
                        </a:solidFill>
                      </a:endParaRPr>
                    </a:p>
                  </a:txBody>
                  <a:tcPr marT="91425" marB="91425" marR="91425" marL="91425"/>
                </a:tc>
              </a:tr>
              <a:tr h="406350">
                <a:tc>
                  <a:txBody>
                    <a:bodyPr/>
                    <a:lstStyle/>
                    <a:p>
                      <a:pPr indent="0" lvl="0" marL="0" rtl="0" algn="ctr">
                        <a:spcBef>
                          <a:spcPts val="0"/>
                        </a:spcBef>
                        <a:spcAft>
                          <a:spcPts val="0"/>
                        </a:spcAft>
                        <a:buNone/>
                      </a:pPr>
                      <a:r>
                        <a:rPr lang="en">
                          <a:solidFill>
                            <a:srgbClr val="FFFFFF"/>
                          </a:solidFill>
                        </a:rPr>
                        <a:t>Seattle, WA</a:t>
                      </a:r>
                      <a:endParaRPr>
                        <a:solidFill>
                          <a:srgbClr val="FFFFFF"/>
                        </a:solidFill>
                      </a:endParaRPr>
                    </a:p>
                  </a:txBody>
                  <a:tcPr marT="91425" marB="91425" marR="91425" marL="91425"/>
                </a:tc>
                <a:tc>
                  <a:txBody>
                    <a:bodyPr/>
                    <a:lstStyle/>
                    <a:p>
                      <a:pPr indent="0" lvl="0" marL="0" rtl="0" algn="ctr">
                        <a:spcBef>
                          <a:spcPts val="0"/>
                        </a:spcBef>
                        <a:spcAft>
                          <a:spcPts val="0"/>
                        </a:spcAft>
                        <a:buNone/>
                      </a:pPr>
                      <a:r>
                        <a:rPr lang="en">
                          <a:solidFill>
                            <a:srgbClr val="FFFFFF"/>
                          </a:solidFill>
                        </a:rPr>
                        <a:t>4.12</a:t>
                      </a:r>
                      <a:endParaRPr>
                        <a:solidFill>
                          <a:srgbClr val="FFFFFF"/>
                        </a:solidFill>
                      </a:endParaRPr>
                    </a:p>
                  </a:txBody>
                  <a:tcPr marT="91425" marB="91425" marR="91425" marL="91425"/>
                </a:tc>
                <a:tc>
                  <a:txBody>
                    <a:bodyPr/>
                    <a:lstStyle/>
                    <a:p>
                      <a:pPr indent="0" lvl="0" marL="0" rtl="0" algn="ctr">
                        <a:spcBef>
                          <a:spcPts val="0"/>
                        </a:spcBef>
                        <a:spcAft>
                          <a:spcPts val="0"/>
                        </a:spcAft>
                        <a:buNone/>
                      </a:pPr>
                      <a:r>
                        <a:rPr lang="en">
                          <a:solidFill>
                            <a:srgbClr val="FFFFFF"/>
                          </a:solidFill>
                        </a:rPr>
                        <a:t>0.28</a:t>
                      </a:r>
                      <a:endParaRPr>
                        <a:solidFill>
                          <a:srgbClr val="FFFFFF"/>
                        </a:solidFill>
                      </a:endParaRPr>
                    </a:p>
                  </a:txBody>
                  <a:tcPr marT="91425" marB="91425" marR="91425" marL="91425"/>
                </a:tc>
              </a:tr>
              <a:tr h="406350">
                <a:tc>
                  <a:txBody>
                    <a:bodyPr/>
                    <a:lstStyle/>
                    <a:p>
                      <a:pPr indent="0" lvl="0" marL="0" rtl="0" algn="ctr">
                        <a:spcBef>
                          <a:spcPts val="0"/>
                        </a:spcBef>
                        <a:spcAft>
                          <a:spcPts val="0"/>
                        </a:spcAft>
                        <a:buNone/>
                      </a:pPr>
                      <a:r>
                        <a:rPr lang="en">
                          <a:solidFill>
                            <a:srgbClr val="FFFFFF"/>
                          </a:solidFill>
                        </a:rPr>
                        <a:t>Miami, FL</a:t>
                      </a:r>
                      <a:endParaRPr>
                        <a:solidFill>
                          <a:srgbClr val="FFFFFF"/>
                        </a:solidFill>
                      </a:endParaRPr>
                    </a:p>
                  </a:txBody>
                  <a:tcPr marT="91425" marB="91425" marR="91425" marL="91425"/>
                </a:tc>
                <a:tc>
                  <a:txBody>
                    <a:bodyPr/>
                    <a:lstStyle/>
                    <a:p>
                      <a:pPr indent="0" lvl="0" marL="0" rtl="0" algn="ctr">
                        <a:spcBef>
                          <a:spcPts val="0"/>
                        </a:spcBef>
                        <a:spcAft>
                          <a:spcPts val="0"/>
                        </a:spcAft>
                        <a:buNone/>
                      </a:pPr>
                      <a:r>
                        <a:rPr lang="en">
                          <a:solidFill>
                            <a:srgbClr val="FFFFFF"/>
                          </a:solidFill>
                        </a:rPr>
                        <a:t>3.96</a:t>
                      </a:r>
                      <a:endParaRPr>
                        <a:solidFill>
                          <a:srgbClr val="FFFFFF"/>
                        </a:solidFill>
                      </a:endParaRPr>
                    </a:p>
                  </a:txBody>
                  <a:tcPr marT="91425" marB="91425" marR="91425" marL="91425"/>
                </a:tc>
                <a:tc>
                  <a:txBody>
                    <a:bodyPr/>
                    <a:lstStyle/>
                    <a:p>
                      <a:pPr indent="0" lvl="0" marL="0" rtl="0" algn="ctr">
                        <a:spcBef>
                          <a:spcPts val="0"/>
                        </a:spcBef>
                        <a:spcAft>
                          <a:spcPts val="0"/>
                        </a:spcAft>
                        <a:buNone/>
                      </a:pPr>
                      <a:r>
                        <a:rPr lang="en">
                          <a:solidFill>
                            <a:srgbClr val="FFFFFF"/>
                          </a:solidFill>
                        </a:rPr>
                        <a:t>0.45</a:t>
                      </a:r>
                      <a:endParaRPr>
                        <a:solidFill>
                          <a:srgbClr val="FFFFFF"/>
                        </a:solidFill>
                      </a:endParaRPr>
                    </a:p>
                  </a:txBody>
                  <a:tcPr marT="91425" marB="91425" marR="91425" marL="91425"/>
                </a:tc>
              </a:tr>
              <a:tr h="406350">
                <a:tc>
                  <a:txBody>
                    <a:bodyPr/>
                    <a:lstStyle/>
                    <a:p>
                      <a:pPr indent="0" lvl="0" marL="0" rtl="0" algn="ctr">
                        <a:spcBef>
                          <a:spcPts val="0"/>
                        </a:spcBef>
                        <a:spcAft>
                          <a:spcPts val="0"/>
                        </a:spcAft>
                        <a:buNone/>
                      </a:pPr>
                      <a:r>
                        <a:rPr lang="en">
                          <a:solidFill>
                            <a:srgbClr val="FFFFFF"/>
                          </a:solidFill>
                        </a:rPr>
                        <a:t>San Francisco, CA</a:t>
                      </a:r>
                      <a:endParaRPr>
                        <a:solidFill>
                          <a:srgbClr val="FFFFFF"/>
                        </a:solidFill>
                      </a:endParaRPr>
                    </a:p>
                  </a:txBody>
                  <a:tcPr marT="91425" marB="91425" marR="91425" marL="91425"/>
                </a:tc>
                <a:tc>
                  <a:txBody>
                    <a:bodyPr/>
                    <a:lstStyle/>
                    <a:p>
                      <a:pPr indent="0" lvl="0" marL="0" rtl="0" algn="ctr">
                        <a:spcBef>
                          <a:spcPts val="0"/>
                        </a:spcBef>
                        <a:spcAft>
                          <a:spcPts val="0"/>
                        </a:spcAft>
                        <a:buNone/>
                      </a:pPr>
                      <a:r>
                        <a:rPr lang="en">
                          <a:solidFill>
                            <a:srgbClr val="FFFFFF"/>
                          </a:solidFill>
                        </a:rPr>
                        <a:t>3.92</a:t>
                      </a:r>
                      <a:endParaRPr>
                        <a:solidFill>
                          <a:srgbClr val="FFFFFF"/>
                        </a:solidFill>
                      </a:endParaRPr>
                    </a:p>
                  </a:txBody>
                  <a:tcPr marT="91425" marB="91425" marR="91425" marL="91425"/>
                </a:tc>
                <a:tc>
                  <a:txBody>
                    <a:bodyPr/>
                    <a:lstStyle/>
                    <a:p>
                      <a:pPr indent="0" lvl="0" marL="0" rtl="0" algn="ctr">
                        <a:spcBef>
                          <a:spcPts val="0"/>
                        </a:spcBef>
                        <a:spcAft>
                          <a:spcPts val="0"/>
                        </a:spcAft>
                        <a:buNone/>
                      </a:pPr>
                      <a:r>
                        <a:rPr lang="en">
                          <a:solidFill>
                            <a:srgbClr val="FFFFFF"/>
                          </a:solidFill>
                        </a:rPr>
                        <a:t>0.46</a:t>
                      </a:r>
                      <a:endParaRPr>
                        <a:solidFill>
                          <a:srgbClr val="FFFFFF"/>
                        </a:solidFill>
                      </a:endParaRPr>
                    </a:p>
                  </a:txBody>
                  <a:tcPr marT="91425" marB="91425" marR="91425" marL="91425"/>
                </a:tc>
              </a:tr>
              <a:tr h="406350">
                <a:tc>
                  <a:txBody>
                    <a:bodyPr/>
                    <a:lstStyle/>
                    <a:p>
                      <a:pPr indent="0" lvl="0" marL="0" rtl="0" algn="ctr">
                        <a:spcBef>
                          <a:spcPts val="0"/>
                        </a:spcBef>
                        <a:spcAft>
                          <a:spcPts val="0"/>
                        </a:spcAft>
                        <a:buNone/>
                      </a:pPr>
                      <a:r>
                        <a:rPr lang="en">
                          <a:solidFill>
                            <a:srgbClr val="FFFFFF"/>
                          </a:solidFill>
                        </a:rPr>
                        <a:t>San Jose, CA</a:t>
                      </a:r>
                      <a:endParaRPr>
                        <a:solidFill>
                          <a:srgbClr val="FFFFFF"/>
                        </a:solidFill>
                      </a:endParaRPr>
                    </a:p>
                  </a:txBody>
                  <a:tcPr marT="91425" marB="91425" marR="91425" marL="91425"/>
                </a:tc>
                <a:tc>
                  <a:txBody>
                    <a:bodyPr/>
                    <a:lstStyle/>
                    <a:p>
                      <a:pPr indent="0" lvl="0" marL="0" rtl="0" algn="ctr">
                        <a:spcBef>
                          <a:spcPts val="0"/>
                        </a:spcBef>
                        <a:spcAft>
                          <a:spcPts val="0"/>
                        </a:spcAft>
                        <a:buNone/>
                      </a:pPr>
                      <a:r>
                        <a:rPr lang="en">
                          <a:solidFill>
                            <a:srgbClr val="FFFFFF"/>
                          </a:solidFill>
                        </a:rPr>
                        <a:t>3.90</a:t>
                      </a:r>
                      <a:endParaRPr>
                        <a:solidFill>
                          <a:srgbClr val="FFFFFF"/>
                        </a:solidFill>
                      </a:endParaRPr>
                    </a:p>
                  </a:txBody>
                  <a:tcPr marT="91425" marB="91425" marR="91425" marL="91425"/>
                </a:tc>
                <a:tc>
                  <a:txBody>
                    <a:bodyPr/>
                    <a:lstStyle/>
                    <a:p>
                      <a:pPr indent="0" lvl="0" marL="0" rtl="0" algn="ctr">
                        <a:spcBef>
                          <a:spcPts val="0"/>
                        </a:spcBef>
                        <a:spcAft>
                          <a:spcPts val="0"/>
                        </a:spcAft>
                        <a:buNone/>
                      </a:pPr>
                      <a:r>
                        <a:rPr lang="en">
                          <a:solidFill>
                            <a:srgbClr val="FFFFFF"/>
                          </a:solidFill>
                        </a:rPr>
                        <a:t>0.39</a:t>
                      </a:r>
                      <a:endParaRPr>
                        <a:solidFill>
                          <a:srgbClr val="FFFFFF"/>
                        </a:solidFill>
                      </a:endParaRPr>
                    </a:p>
                  </a:txBody>
                  <a:tcPr marT="91425" marB="91425" marR="91425" marL="91425"/>
                </a:tc>
              </a:tr>
              <a:tr h="406350">
                <a:tc>
                  <a:txBody>
                    <a:bodyPr/>
                    <a:lstStyle/>
                    <a:p>
                      <a:pPr indent="0" lvl="0" marL="0" rtl="0" algn="ctr">
                        <a:spcBef>
                          <a:spcPts val="0"/>
                        </a:spcBef>
                        <a:spcAft>
                          <a:spcPts val="0"/>
                        </a:spcAft>
                        <a:buNone/>
                      </a:pPr>
                      <a:r>
                        <a:rPr lang="en">
                          <a:solidFill>
                            <a:srgbClr val="FFFFFF"/>
                          </a:solidFill>
                        </a:rPr>
                        <a:t>Austin, TX</a:t>
                      </a:r>
                      <a:endParaRPr>
                        <a:solidFill>
                          <a:srgbClr val="FFFFFF"/>
                        </a:solidFill>
                      </a:endParaRPr>
                    </a:p>
                  </a:txBody>
                  <a:tcPr marT="91425" marB="91425" marR="91425" marL="91425"/>
                </a:tc>
                <a:tc>
                  <a:txBody>
                    <a:bodyPr/>
                    <a:lstStyle/>
                    <a:p>
                      <a:pPr indent="0" lvl="0" marL="0" rtl="0" algn="ctr">
                        <a:spcBef>
                          <a:spcPts val="0"/>
                        </a:spcBef>
                        <a:spcAft>
                          <a:spcPts val="0"/>
                        </a:spcAft>
                        <a:buNone/>
                      </a:pPr>
                      <a:r>
                        <a:rPr lang="en">
                          <a:solidFill>
                            <a:srgbClr val="FFFFFF"/>
                          </a:solidFill>
                        </a:rPr>
                        <a:t>3.87</a:t>
                      </a:r>
                      <a:endParaRPr>
                        <a:solidFill>
                          <a:srgbClr val="FFFFFF"/>
                        </a:solidFill>
                      </a:endParaRPr>
                    </a:p>
                  </a:txBody>
                  <a:tcPr marT="91425" marB="91425" marR="91425" marL="91425"/>
                </a:tc>
                <a:tc>
                  <a:txBody>
                    <a:bodyPr/>
                    <a:lstStyle/>
                    <a:p>
                      <a:pPr indent="0" lvl="0" marL="0" rtl="0" algn="ctr">
                        <a:spcBef>
                          <a:spcPts val="0"/>
                        </a:spcBef>
                        <a:spcAft>
                          <a:spcPts val="0"/>
                        </a:spcAft>
                        <a:buNone/>
                      </a:pPr>
                      <a:r>
                        <a:rPr lang="en">
                          <a:solidFill>
                            <a:srgbClr val="FFFFFF"/>
                          </a:solidFill>
                        </a:rPr>
                        <a:t>0.45</a:t>
                      </a:r>
                      <a:endParaRPr>
                        <a:solidFill>
                          <a:srgbClr val="FFFFFF"/>
                        </a:solidFill>
                      </a:endParaRPr>
                    </a:p>
                  </a:txBody>
                  <a:tcPr marT="91425" marB="91425" marR="91425" marL="91425"/>
                </a:tc>
              </a:tr>
              <a:tr h="406350">
                <a:tc>
                  <a:txBody>
                    <a:bodyPr/>
                    <a:lstStyle/>
                    <a:p>
                      <a:pPr indent="0" lvl="0" marL="0" rtl="0" algn="ctr">
                        <a:spcBef>
                          <a:spcPts val="0"/>
                        </a:spcBef>
                        <a:spcAft>
                          <a:spcPts val="0"/>
                        </a:spcAft>
                        <a:buNone/>
                      </a:pPr>
                      <a:r>
                        <a:rPr lang="en">
                          <a:solidFill>
                            <a:srgbClr val="FFFFFF"/>
                          </a:solidFill>
                        </a:rPr>
                        <a:t>Washington, DC</a:t>
                      </a:r>
                      <a:endParaRPr>
                        <a:solidFill>
                          <a:srgbClr val="FFFFFF"/>
                        </a:solidFill>
                      </a:endParaRPr>
                    </a:p>
                  </a:txBody>
                  <a:tcPr marT="91425" marB="91425" marR="91425" marL="91425"/>
                </a:tc>
                <a:tc>
                  <a:txBody>
                    <a:bodyPr/>
                    <a:lstStyle/>
                    <a:p>
                      <a:pPr indent="0" lvl="0" marL="0" rtl="0" algn="ctr">
                        <a:spcBef>
                          <a:spcPts val="0"/>
                        </a:spcBef>
                        <a:spcAft>
                          <a:spcPts val="0"/>
                        </a:spcAft>
                        <a:buNone/>
                      </a:pPr>
                      <a:r>
                        <a:rPr lang="en">
                          <a:solidFill>
                            <a:srgbClr val="FFFFFF"/>
                          </a:solidFill>
                        </a:rPr>
                        <a:t>3.80</a:t>
                      </a:r>
                      <a:endParaRPr>
                        <a:solidFill>
                          <a:srgbClr val="FFFFFF"/>
                        </a:solidFill>
                      </a:endParaRPr>
                    </a:p>
                  </a:txBody>
                  <a:tcPr marT="91425" marB="91425" marR="91425" marL="91425"/>
                </a:tc>
                <a:tc>
                  <a:txBody>
                    <a:bodyPr/>
                    <a:lstStyle/>
                    <a:p>
                      <a:pPr indent="0" lvl="0" marL="0" rtl="0" algn="ctr">
                        <a:spcBef>
                          <a:spcPts val="0"/>
                        </a:spcBef>
                        <a:spcAft>
                          <a:spcPts val="0"/>
                        </a:spcAft>
                        <a:buNone/>
                      </a:pPr>
                      <a:r>
                        <a:rPr lang="en">
                          <a:solidFill>
                            <a:srgbClr val="FFFFFF"/>
                          </a:solidFill>
                        </a:rPr>
                        <a:t>0.48</a:t>
                      </a:r>
                      <a:endParaRPr>
                        <a:solidFill>
                          <a:srgbClr val="FFFFFF"/>
                        </a:solidFill>
                      </a:endParaRPr>
                    </a:p>
                  </a:txBody>
                  <a:tcPr marT="91425" marB="91425" marR="91425" marL="91425"/>
                </a:tc>
              </a:tr>
            </a:tbl>
          </a:graphicData>
        </a:graphic>
      </p:graphicFrame>
      <p:sp>
        <p:nvSpPr>
          <p:cNvPr id="118" name="Google Shape;118;p20"/>
          <p:cNvSpPr txBox="1"/>
          <p:nvPr/>
        </p:nvSpPr>
        <p:spPr>
          <a:xfrm>
            <a:off x="5197025" y="1137450"/>
            <a:ext cx="3864300" cy="3116100"/>
          </a:xfrm>
          <a:prstGeom prst="rect">
            <a:avLst/>
          </a:prstGeom>
          <a:noFill/>
          <a:ln>
            <a:noFill/>
          </a:ln>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Clr>
                <a:srgbClr val="FF9900"/>
              </a:buClr>
              <a:buSzPts val="1800"/>
              <a:buFont typeface="Lato"/>
              <a:buAutoNum type="arabicPeriod"/>
            </a:pPr>
            <a:r>
              <a:rPr lang="en" sz="1800">
                <a:solidFill>
                  <a:srgbClr val="FF9900"/>
                </a:solidFill>
                <a:latin typeface="Lato"/>
                <a:ea typeface="Lato"/>
                <a:cs typeface="Lato"/>
                <a:sym typeface="Lato"/>
              </a:rPr>
              <a:t>With the lowest std dev and the highest mean, Seattle has the best market for Italian food</a:t>
            </a:r>
            <a:endParaRPr sz="1800">
              <a:solidFill>
                <a:srgbClr val="FF9900"/>
              </a:solidFill>
              <a:latin typeface="Lato"/>
              <a:ea typeface="Lato"/>
              <a:cs typeface="Lato"/>
              <a:sym typeface="Lato"/>
            </a:endParaRPr>
          </a:p>
          <a:p>
            <a:pPr indent="-342900" lvl="0" marL="457200" rtl="0" algn="l">
              <a:lnSpc>
                <a:spcPct val="150000"/>
              </a:lnSpc>
              <a:spcBef>
                <a:spcPts val="0"/>
              </a:spcBef>
              <a:spcAft>
                <a:spcPts val="0"/>
              </a:spcAft>
              <a:buClr>
                <a:srgbClr val="FF9900"/>
              </a:buClr>
              <a:buSzPts val="1800"/>
              <a:buFont typeface="Lato"/>
              <a:buAutoNum type="arabicPeriod"/>
            </a:pPr>
            <a:r>
              <a:rPr lang="en" sz="1800">
                <a:solidFill>
                  <a:srgbClr val="FF9900"/>
                </a:solidFill>
                <a:latin typeface="Lato"/>
                <a:ea typeface="Lato"/>
                <a:cs typeface="Lato"/>
                <a:sym typeface="Lato"/>
              </a:rPr>
              <a:t>Washington DC is on the opposite spectrum of Seattle, with lower average ratings paired with higher variability</a:t>
            </a:r>
            <a:endParaRPr sz="1800">
              <a:solidFill>
                <a:srgbClr val="FF9900"/>
              </a:solidFill>
              <a:latin typeface="Lato"/>
              <a:ea typeface="Lato"/>
              <a:cs typeface="Lato"/>
              <a:sym typeface="Lato"/>
            </a:endParaRPr>
          </a:p>
        </p:txBody>
      </p:sp>
      <p:sp>
        <p:nvSpPr>
          <p:cNvPr id="119" name="Google Shape;119;p20"/>
          <p:cNvSpPr txBox="1"/>
          <p:nvPr/>
        </p:nvSpPr>
        <p:spPr>
          <a:xfrm>
            <a:off x="140700" y="513050"/>
            <a:ext cx="6002400" cy="624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6AA84F"/>
                </a:solidFill>
                <a:latin typeface="Lato"/>
                <a:ea typeface="Lato"/>
                <a:cs typeface="Lato"/>
                <a:sym typeface="Lato"/>
              </a:rPr>
              <a:t>Restaurant rating averages and standard deviation per city</a:t>
            </a:r>
            <a:endParaRPr sz="1800">
              <a:solidFill>
                <a:srgbClr val="6AA84F"/>
              </a:solidFill>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pic>
        <p:nvPicPr>
          <p:cNvPr id="124" name="Google Shape;124;p21"/>
          <p:cNvPicPr preferRelativeResize="0"/>
          <p:nvPr/>
        </p:nvPicPr>
        <p:blipFill>
          <a:blip r:embed="rId3">
            <a:alphaModFix/>
          </a:blip>
          <a:stretch>
            <a:fillRect/>
          </a:stretch>
        </p:blipFill>
        <p:spPr>
          <a:xfrm>
            <a:off x="0" y="0"/>
            <a:ext cx="9143999" cy="514349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