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Lato" panose="020F0502020204030203" pitchFamily="34" charset="77"/>
      <p:regular r:id="rId24"/>
      <p:bold r:id="rId25"/>
      <p:italic r:id="rId26"/>
      <p:boldItalic r:id="rId27"/>
    </p:embeddedFont>
    <p:embeddedFont>
      <p:font typeface="Raleway" panose="020B0503030101060003" pitchFamily="34" charset="77"/>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9A5CE7-D7E3-4523-A5AA-66C2A8E4055D}">
  <a:tblStyle styleId="{849A5CE7-D7E3-4523-A5AA-66C2A8E4055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88"/>
    <p:restoredTop sz="91099"/>
  </p:normalViewPr>
  <p:slideViewPr>
    <p:cSldViewPr snapToGrid="0">
      <p:cViewPr varScale="1">
        <p:scale>
          <a:sx n="119" d="100"/>
          <a:sy n="119" d="100"/>
        </p:scale>
        <p:origin x="848"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6a345512b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76a345512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6a345512b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6a345512b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6a345512b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6a345512b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6a345512b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76a345512b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76a345512b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76a345512b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Only restaurants with over 450 reviews are included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6a345512b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76a345512b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76a345512b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76a345512b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6a345512b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6a345512b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76a345512b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76a345512b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cb9a0b074_1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cb9a0b074_1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Oscar </a:t>
            </a:r>
            <a:r>
              <a:rPr lang="en-US" dirty="0" err="1"/>
              <a:t>Farinetti</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cb9a0b074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cb9a0b07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cb9a0b074_1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cb9a0b074_1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23630543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rgbClr val="222222"/>
                </a:solidFill>
                <a:highlight>
                  <a:srgbClr val="FFFFFF"/>
                </a:highlight>
              </a:rPr>
              <a:t>Mayor Michael Bloomberg attended the opening, praising Eataly for creating 300 new jobs. Two weeks after opening, there were still lines extending down Fifth Avenue to get into the store and it has since been very positively reviewed by the press.The New York Eataly was originally planned for a smaller space near Rockefeller Center.</a:t>
            </a:r>
            <a:endParaRPr sz="1050">
              <a:solidFill>
                <a:srgbClr val="222222"/>
              </a:solidFill>
              <a:highlight>
                <a:srgbClr val="FFFFFF"/>
              </a:highlight>
            </a:endParaRPr>
          </a:p>
          <a:p>
            <a:pPr marL="0" lvl="0" indent="0" algn="l" rtl="0">
              <a:spcBef>
                <a:spcPts val="0"/>
              </a:spcBef>
              <a:spcAft>
                <a:spcPts val="0"/>
              </a:spcAft>
              <a:buNone/>
            </a:pPr>
            <a:r>
              <a:rPr lang="en" sz="1050">
                <a:solidFill>
                  <a:srgbClr val="222222"/>
                </a:solidFill>
                <a:highlight>
                  <a:srgbClr val="FFFFFF"/>
                </a:highlight>
              </a:rPr>
              <a:t>In October 2017 Eataly Century City location opened at the newly remodeled $1 billion Westfield Century City Mall in Los Angeles County. Covering 67,000 square feet, Eataly L.A. surpassed Eataly Chicago to become the largest Eataly in the United States</a:t>
            </a:r>
            <a:endParaRPr sz="1050">
              <a:solidFill>
                <a:srgbClr val="222222"/>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d251bb473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big question is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251bb473_0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251bb473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965474a9_3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965474a9_3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cb9a0b074_1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cb9a0b074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76a345512b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76a345512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76a345512b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76a345512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rgbClr val="43434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title"/>
          </p:nvPr>
        </p:nvSpPr>
        <p:spPr>
          <a:xfrm>
            <a:off x="283100" y="347325"/>
            <a:ext cx="6244200" cy="155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t>NYC DSA Web-Scraping Project</a:t>
            </a:r>
            <a:endParaRPr sz="2400"/>
          </a:p>
          <a:p>
            <a:pPr marL="0" lvl="0" indent="0" algn="l" rtl="0">
              <a:spcBef>
                <a:spcPts val="0"/>
              </a:spcBef>
              <a:spcAft>
                <a:spcPts val="0"/>
              </a:spcAft>
              <a:buNone/>
            </a:pPr>
            <a:endParaRPr sz="2400"/>
          </a:p>
        </p:txBody>
      </p:sp>
      <p:sp>
        <p:nvSpPr>
          <p:cNvPr id="73" name="Google Shape;73;p13"/>
          <p:cNvSpPr txBox="1">
            <a:spLocks noGrp="1"/>
          </p:cNvSpPr>
          <p:nvPr>
            <p:ph type="subTitle" idx="4294967295"/>
          </p:nvPr>
        </p:nvSpPr>
        <p:spPr>
          <a:xfrm>
            <a:off x="6271625" y="4063350"/>
            <a:ext cx="2526300" cy="721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i="1">
                <a:solidFill>
                  <a:srgbClr val="FFFFFF"/>
                </a:solidFill>
              </a:rPr>
              <a:t>By Mohamad Sayed</a:t>
            </a:r>
            <a:endParaRPr sz="2000" b="1" i="1">
              <a:solidFill>
                <a:srgbClr val="FFFFFF"/>
              </a:solidFill>
            </a:endParaRPr>
          </a:p>
        </p:txBody>
      </p:sp>
      <p:sp>
        <p:nvSpPr>
          <p:cNvPr id="74" name="Google Shape;74;p13"/>
          <p:cNvSpPr txBox="1">
            <a:spLocks noGrp="1"/>
          </p:cNvSpPr>
          <p:nvPr>
            <p:ph type="ctrTitle" idx="4294967295"/>
          </p:nvPr>
        </p:nvSpPr>
        <p:spPr>
          <a:xfrm>
            <a:off x="283100" y="2079600"/>
            <a:ext cx="8618400" cy="225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93C47D"/>
                </a:solidFill>
              </a:rPr>
              <a:t>Where next, Eataly asks?</a:t>
            </a:r>
            <a:endParaRPr sz="3600">
              <a:solidFill>
                <a:srgbClr val="93C47D"/>
              </a:solidFill>
            </a:endParaRPr>
          </a:p>
          <a:p>
            <a:pPr marL="0" lvl="0" indent="0" algn="l" rtl="0">
              <a:spcBef>
                <a:spcPts val="0"/>
              </a:spcBef>
              <a:spcAft>
                <a:spcPts val="0"/>
              </a:spcAft>
              <a:buNone/>
            </a:pPr>
            <a:endParaRPr sz="3600">
              <a:solidFill>
                <a:srgbClr val="93C47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2"/>
          <p:cNvPicPr preferRelativeResize="0"/>
          <p:nvPr/>
        </p:nvPicPr>
        <p:blipFill>
          <a:blip r:embed="rId3">
            <a:alphaModFix/>
          </a:blip>
          <a:stretch>
            <a:fillRect/>
          </a:stretch>
        </p:blipFill>
        <p:spPr>
          <a:xfrm>
            <a:off x="0" y="0"/>
            <a:ext cx="9143999"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id="135" name="Google Shape;135;p23"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136" name="Google Shape;136;p23"/>
          <p:cNvSpPr txBox="1"/>
          <p:nvPr/>
        </p:nvSpPr>
        <p:spPr>
          <a:xfrm>
            <a:off x="2855550" y="687397"/>
            <a:ext cx="3432900" cy="76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chemeClr val="lt2"/>
                </a:solidFill>
                <a:latin typeface="Raleway"/>
                <a:ea typeface="Raleway"/>
                <a:cs typeface="Raleway"/>
                <a:sym typeface="Raleway"/>
              </a:rPr>
              <a:t>2. Analysis II</a:t>
            </a:r>
            <a:endParaRPr sz="3000" b="1">
              <a:solidFill>
                <a:schemeClr val="lt2"/>
              </a:solidFill>
              <a:latin typeface="Raleway"/>
              <a:ea typeface="Raleway"/>
              <a:cs typeface="Raleway"/>
              <a:sym typeface="Raleway"/>
            </a:endParaRPr>
          </a:p>
        </p:txBody>
      </p:sp>
      <p:sp>
        <p:nvSpPr>
          <p:cNvPr id="137" name="Google Shape;137;p23"/>
          <p:cNvSpPr txBox="1">
            <a:spLocks noGrp="1"/>
          </p:cNvSpPr>
          <p:nvPr>
            <p:ph type="body" idx="4294967295"/>
          </p:nvPr>
        </p:nvSpPr>
        <p:spPr>
          <a:xfrm>
            <a:off x="2855550" y="1377480"/>
            <a:ext cx="3432900" cy="332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endParaRPr sz="1200">
              <a:latin typeface="Raleway"/>
              <a:ea typeface="Raleway"/>
              <a:cs typeface="Raleway"/>
              <a:sym typeface="Raleway"/>
            </a:endParaRPr>
          </a:p>
          <a:p>
            <a:pPr marL="457200" lvl="0" indent="-317500" algn="l" rtl="0">
              <a:spcBef>
                <a:spcPts val="1600"/>
              </a:spcBef>
              <a:spcAft>
                <a:spcPts val="0"/>
              </a:spcAft>
              <a:buClr>
                <a:schemeClr val="dk1"/>
              </a:buClr>
              <a:buSzPts val="1400"/>
              <a:buFont typeface="Raleway"/>
              <a:buChar char="➔"/>
            </a:pPr>
            <a:r>
              <a:rPr lang="en" sz="1400" b="1">
                <a:solidFill>
                  <a:schemeClr val="dk1"/>
                </a:solidFill>
                <a:latin typeface="Raleway"/>
                <a:ea typeface="Raleway"/>
                <a:cs typeface="Raleway"/>
                <a:sym typeface="Raleway"/>
              </a:rPr>
              <a:t>What</a:t>
            </a:r>
            <a:br>
              <a:rPr lang="en" sz="1200">
                <a:latin typeface="Raleway"/>
                <a:ea typeface="Raleway"/>
                <a:cs typeface="Raleway"/>
                <a:sym typeface="Raleway"/>
              </a:rPr>
            </a:br>
            <a:r>
              <a:rPr lang="en" sz="1200">
                <a:latin typeface="Raleway"/>
                <a:ea typeface="Raleway"/>
                <a:cs typeface="Raleway"/>
                <a:sym typeface="Raleway"/>
              </a:rPr>
              <a:t>Is there any noticeable trend of frequency for restaurants of different pricing ranges?</a:t>
            </a:r>
            <a:endParaRPr sz="1200">
              <a:latin typeface="Raleway"/>
              <a:ea typeface="Raleway"/>
              <a:cs typeface="Raleway"/>
              <a:sym typeface="Raleway"/>
            </a:endParaRPr>
          </a:p>
          <a:p>
            <a:pPr marL="457200" lvl="0" indent="0" algn="l" rtl="0">
              <a:spcBef>
                <a:spcPts val="1000"/>
              </a:spcBef>
              <a:spcAft>
                <a:spcPts val="0"/>
              </a:spcAft>
              <a:buNone/>
            </a:pPr>
            <a:endParaRPr sz="1200">
              <a:latin typeface="Raleway"/>
              <a:ea typeface="Raleway"/>
              <a:cs typeface="Raleway"/>
              <a:sym typeface="Raleway"/>
            </a:endParaRPr>
          </a:p>
          <a:p>
            <a:pPr marL="457200" lvl="0" indent="-317500" algn="l" rtl="0">
              <a:spcBef>
                <a:spcPts val="1000"/>
              </a:spcBef>
              <a:spcAft>
                <a:spcPts val="1000"/>
              </a:spcAft>
              <a:buClr>
                <a:srgbClr val="6AA84F"/>
              </a:buClr>
              <a:buSzPts val="1400"/>
              <a:buFont typeface="Raleway"/>
              <a:buChar char="➔"/>
            </a:pPr>
            <a:r>
              <a:rPr lang="en" sz="1400" b="1">
                <a:solidFill>
                  <a:srgbClr val="6AA84F"/>
                </a:solidFill>
                <a:latin typeface="Raleway"/>
                <a:ea typeface="Raleway"/>
                <a:cs typeface="Raleway"/>
                <a:sym typeface="Raleway"/>
              </a:rPr>
              <a:t>Result</a:t>
            </a:r>
            <a:br>
              <a:rPr lang="en" sz="1400">
                <a:latin typeface="Raleway"/>
                <a:ea typeface="Raleway"/>
                <a:cs typeface="Raleway"/>
                <a:sym typeface="Raleway"/>
              </a:rPr>
            </a:br>
            <a:endParaRPr sz="1200">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p:nvPr/>
        </p:nvSpPr>
        <p:spPr>
          <a:xfrm>
            <a:off x="5197025" y="1137450"/>
            <a:ext cx="3864300" cy="31161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FF9900"/>
              </a:buClr>
              <a:buSzPts val="1800"/>
              <a:buFont typeface="Lato"/>
              <a:buAutoNum type="arabicPeriod"/>
            </a:pPr>
            <a:r>
              <a:rPr lang="en" sz="1800">
                <a:solidFill>
                  <a:srgbClr val="FF9900"/>
                </a:solidFill>
                <a:latin typeface="Lato"/>
                <a:ea typeface="Lato"/>
                <a:cs typeface="Lato"/>
                <a:sym typeface="Lato"/>
              </a:rPr>
              <a:t>With the lowest ratio of affordable restaurants , DC seems like an untouched market</a:t>
            </a:r>
            <a:endParaRPr sz="1800">
              <a:solidFill>
                <a:srgbClr val="FF9900"/>
              </a:solidFill>
              <a:latin typeface="Lato"/>
              <a:ea typeface="Lato"/>
              <a:cs typeface="Lato"/>
              <a:sym typeface="Lato"/>
            </a:endParaRPr>
          </a:p>
          <a:p>
            <a:pPr marL="457200" lvl="0" indent="-342900" algn="l" rtl="0">
              <a:lnSpc>
                <a:spcPct val="150000"/>
              </a:lnSpc>
              <a:spcBef>
                <a:spcPts val="0"/>
              </a:spcBef>
              <a:spcAft>
                <a:spcPts val="0"/>
              </a:spcAft>
              <a:buClr>
                <a:srgbClr val="FF9900"/>
              </a:buClr>
              <a:buSzPts val="1800"/>
              <a:buFont typeface="Lato"/>
              <a:buAutoNum type="arabicPeriod"/>
            </a:pPr>
            <a:r>
              <a:rPr lang="en" sz="1800">
                <a:solidFill>
                  <a:srgbClr val="FF9900"/>
                </a:solidFill>
                <a:latin typeface="Lato"/>
                <a:ea typeface="Lato"/>
                <a:cs typeface="Lato"/>
                <a:sym typeface="Lato"/>
              </a:rPr>
              <a:t>Seattle comes close, but Northern California is already highly competitive</a:t>
            </a:r>
            <a:endParaRPr sz="1800">
              <a:solidFill>
                <a:srgbClr val="FF9900"/>
              </a:solidFill>
              <a:latin typeface="Lato"/>
              <a:ea typeface="Lato"/>
              <a:cs typeface="Lato"/>
              <a:sym typeface="Lato"/>
            </a:endParaRPr>
          </a:p>
        </p:txBody>
      </p:sp>
      <p:sp>
        <p:nvSpPr>
          <p:cNvPr id="143" name="Google Shape;143;p24"/>
          <p:cNvSpPr txBox="1"/>
          <p:nvPr/>
        </p:nvSpPr>
        <p:spPr>
          <a:xfrm>
            <a:off x="140700" y="513050"/>
            <a:ext cx="4803300" cy="62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6AA84F"/>
                </a:solidFill>
                <a:latin typeface="Lato"/>
                <a:ea typeface="Lato"/>
                <a:cs typeface="Lato"/>
                <a:sym typeface="Lato"/>
              </a:rPr>
              <a:t>Ratio of $$ reviews versus all price points</a:t>
            </a:r>
            <a:endParaRPr sz="1800">
              <a:solidFill>
                <a:srgbClr val="6AA84F"/>
              </a:solidFill>
              <a:latin typeface="Lato"/>
              <a:ea typeface="Lato"/>
              <a:cs typeface="Lato"/>
              <a:sym typeface="Lato"/>
            </a:endParaRPr>
          </a:p>
        </p:txBody>
      </p:sp>
      <p:graphicFrame>
        <p:nvGraphicFramePr>
          <p:cNvPr id="144" name="Google Shape;144;p24"/>
          <p:cNvGraphicFramePr/>
          <p:nvPr/>
        </p:nvGraphicFramePr>
        <p:xfrm>
          <a:off x="586250" y="1289850"/>
          <a:ext cx="3063250" cy="2864790"/>
        </p:xfrm>
        <a:graphic>
          <a:graphicData uri="http://schemas.openxmlformats.org/drawingml/2006/table">
            <a:tbl>
              <a:tblPr>
                <a:noFill/>
                <a:tableStyleId>{849A5CE7-D7E3-4523-A5AA-66C2A8E4055D}</a:tableStyleId>
              </a:tblPr>
              <a:tblGrid>
                <a:gridCol w="1859200">
                  <a:extLst>
                    <a:ext uri="{9D8B030D-6E8A-4147-A177-3AD203B41FA5}">
                      <a16:colId xmlns:a16="http://schemas.microsoft.com/office/drawing/2014/main" val="20000"/>
                    </a:ext>
                  </a:extLst>
                </a:gridCol>
                <a:gridCol w="1204050">
                  <a:extLst>
                    <a:ext uri="{9D8B030D-6E8A-4147-A177-3AD203B41FA5}">
                      <a16:colId xmlns:a16="http://schemas.microsoft.com/office/drawing/2014/main" val="20001"/>
                    </a:ext>
                  </a:extLst>
                </a:gridCol>
              </a:tblGrid>
              <a:tr h="406575">
                <a:tc>
                  <a:txBody>
                    <a:bodyPr/>
                    <a:lstStyle/>
                    <a:p>
                      <a:pPr marL="0" lvl="0" indent="0" algn="ctr" rtl="0">
                        <a:spcBef>
                          <a:spcPts val="0"/>
                        </a:spcBef>
                        <a:spcAft>
                          <a:spcPts val="0"/>
                        </a:spcAft>
                        <a:buNone/>
                      </a:pPr>
                      <a:r>
                        <a:rPr lang="en" sz="1600" b="1">
                          <a:solidFill>
                            <a:srgbClr val="FFFFFF"/>
                          </a:solidFill>
                        </a:rPr>
                        <a:t>City</a:t>
                      </a:r>
                      <a:endParaRPr sz="1600" b="1">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600" b="1">
                          <a:solidFill>
                            <a:srgbClr val="FFFFFF"/>
                          </a:solidFill>
                        </a:rPr>
                        <a:t>Ratio</a:t>
                      </a:r>
                      <a:endParaRPr sz="1600" b="1">
                        <a:solidFill>
                          <a:srgbClr val="FFFFFF"/>
                        </a:solidFill>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06350">
                <a:tc>
                  <a:txBody>
                    <a:bodyPr/>
                    <a:lstStyle/>
                    <a:p>
                      <a:pPr marL="0" lvl="0" indent="0" algn="ctr" rtl="0">
                        <a:spcBef>
                          <a:spcPts val="0"/>
                        </a:spcBef>
                        <a:spcAft>
                          <a:spcPts val="0"/>
                        </a:spcAft>
                        <a:buNone/>
                      </a:pPr>
                      <a:r>
                        <a:rPr lang="en">
                          <a:solidFill>
                            <a:srgbClr val="FFFFFF"/>
                          </a:solidFill>
                        </a:rPr>
                        <a:t>Washington, DC</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rPr>
                        <a:t>0.67</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06350">
                <a:tc>
                  <a:txBody>
                    <a:bodyPr/>
                    <a:lstStyle/>
                    <a:p>
                      <a:pPr marL="0" lvl="0" indent="0" algn="ctr" rtl="0">
                        <a:spcBef>
                          <a:spcPts val="0"/>
                        </a:spcBef>
                        <a:spcAft>
                          <a:spcPts val="0"/>
                        </a:spcAft>
                        <a:buNone/>
                      </a:pPr>
                      <a:r>
                        <a:rPr lang="en">
                          <a:solidFill>
                            <a:srgbClr val="FFFFFF"/>
                          </a:solidFill>
                        </a:rPr>
                        <a:t>Seattle, WA</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rPr>
                        <a:t>0.73</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06350">
                <a:tc>
                  <a:txBody>
                    <a:bodyPr/>
                    <a:lstStyle/>
                    <a:p>
                      <a:pPr marL="0" lvl="0" indent="0" algn="ctr" rtl="0">
                        <a:spcBef>
                          <a:spcPts val="0"/>
                        </a:spcBef>
                        <a:spcAft>
                          <a:spcPts val="0"/>
                        </a:spcAft>
                        <a:buNone/>
                      </a:pPr>
                      <a:r>
                        <a:rPr lang="en">
                          <a:solidFill>
                            <a:srgbClr val="FFFFFF"/>
                          </a:solidFill>
                        </a:rPr>
                        <a:t>Austin, TX</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rPr>
                        <a:t>0.73</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06350">
                <a:tc>
                  <a:txBody>
                    <a:bodyPr/>
                    <a:lstStyle/>
                    <a:p>
                      <a:pPr marL="0" lvl="0" indent="0" algn="ctr" rtl="0">
                        <a:spcBef>
                          <a:spcPts val="0"/>
                        </a:spcBef>
                        <a:spcAft>
                          <a:spcPts val="0"/>
                        </a:spcAft>
                        <a:buNone/>
                      </a:pPr>
                      <a:r>
                        <a:rPr lang="en">
                          <a:solidFill>
                            <a:srgbClr val="FFFFFF"/>
                          </a:solidFill>
                        </a:rPr>
                        <a:t>Miami, FL</a:t>
                      </a:r>
                      <a:endParaRPr>
                        <a:solidFill>
                          <a:srgbClr val="FFFFFF"/>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a:solidFill>
                            <a:srgbClr val="FFFFFF"/>
                          </a:solidFill>
                        </a:rPr>
                        <a:t>0.74</a:t>
                      </a:r>
                      <a:endParaRPr>
                        <a:solidFill>
                          <a:srgbClr val="FFFFFF"/>
                        </a:solidFill>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4"/>
                  </a:ext>
                </a:extLst>
              </a:tr>
              <a:tr h="406350">
                <a:tc>
                  <a:txBody>
                    <a:bodyPr/>
                    <a:lstStyle/>
                    <a:p>
                      <a:pPr marL="0" lvl="0" indent="0" algn="ctr" rtl="0">
                        <a:spcBef>
                          <a:spcPts val="0"/>
                        </a:spcBef>
                        <a:spcAft>
                          <a:spcPts val="0"/>
                        </a:spcAft>
                        <a:buNone/>
                      </a:pPr>
                      <a:r>
                        <a:rPr lang="en">
                          <a:solidFill>
                            <a:srgbClr val="FFFFFF"/>
                          </a:solidFill>
                        </a:rPr>
                        <a:t>San Jose, CA</a:t>
                      </a:r>
                      <a:endParaRPr>
                        <a:solidFill>
                          <a:srgbClr val="FFFFFF"/>
                        </a:solidFill>
                      </a:endParaRPr>
                    </a:p>
                  </a:txBody>
                  <a:tcPr marL="91425" marR="91425" marT="91425" marB="91425"/>
                </a:tc>
                <a:tc>
                  <a:txBody>
                    <a:bodyPr/>
                    <a:lstStyle/>
                    <a:p>
                      <a:pPr marL="0" lvl="0" indent="0" algn="ctr" rtl="0">
                        <a:spcBef>
                          <a:spcPts val="0"/>
                        </a:spcBef>
                        <a:spcAft>
                          <a:spcPts val="0"/>
                        </a:spcAft>
                        <a:buNone/>
                      </a:pPr>
                      <a:r>
                        <a:rPr lang="en">
                          <a:solidFill>
                            <a:srgbClr val="FFFFFF"/>
                          </a:solidFill>
                        </a:rPr>
                        <a:t>0.77</a:t>
                      </a:r>
                      <a:endParaRPr>
                        <a:solidFill>
                          <a:srgbClr val="FFFFFF"/>
                        </a:solidFill>
                      </a:endParaRPr>
                    </a:p>
                  </a:txBody>
                  <a:tcPr marL="91425" marR="91425" marT="91425" marB="91425"/>
                </a:tc>
                <a:extLst>
                  <a:ext uri="{0D108BD9-81ED-4DB2-BD59-A6C34878D82A}">
                    <a16:rowId xmlns:a16="http://schemas.microsoft.com/office/drawing/2014/main" val="10005"/>
                  </a:ext>
                </a:extLst>
              </a:tr>
              <a:tr h="406350">
                <a:tc>
                  <a:txBody>
                    <a:bodyPr/>
                    <a:lstStyle/>
                    <a:p>
                      <a:pPr marL="0" lvl="0" indent="0" algn="ctr" rtl="0">
                        <a:spcBef>
                          <a:spcPts val="0"/>
                        </a:spcBef>
                        <a:spcAft>
                          <a:spcPts val="0"/>
                        </a:spcAft>
                        <a:buNone/>
                      </a:pPr>
                      <a:r>
                        <a:rPr lang="en">
                          <a:solidFill>
                            <a:srgbClr val="FFFFFF"/>
                          </a:solidFill>
                        </a:rPr>
                        <a:t>San Francisco, CA</a:t>
                      </a:r>
                      <a:endParaRPr>
                        <a:solidFill>
                          <a:srgbClr val="FFFFFF"/>
                        </a:solidFill>
                      </a:endParaRPr>
                    </a:p>
                  </a:txBody>
                  <a:tcPr marL="91425" marR="91425" marT="91425" marB="91425"/>
                </a:tc>
                <a:tc>
                  <a:txBody>
                    <a:bodyPr/>
                    <a:lstStyle/>
                    <a:p>
                      <a:pPr marL="0" lvl="0" indent="0" algn="ctr" rtl="0">
                        <a:spcBef>
                          <a:spcPts val="0"/>
                        </a:spcBef>
                        <a:spcAft>
                          <a:spcPts val="0"/>
                        </a:spcAft>
                        <a:buNone/>
                      </a:pPr>
                      <a:r>
                        <a:rPr lang="en">
                          <a:solidFill>
                            <a:srgbClr val="FFFFFF"/>
                          </a:solidFill>
                        </a:rPr>
                        <a:t>0.79</a:t>
                      </a:r>
                      <a:endParaRPr>
                        <a:solidFill>
                          <a:srgbClr val="FFFFFF"/>
                        </a:solidFill>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25"/>
          <p:cNvPicPr preferRelativeResize="0"/>
          <p:nvPr/>
        </p:nvPicPr>
        <p:blipFill>
          <a:blip r:embed="rId3">
            <a:alphaModFix/>
          </a:blip>
          <a:stretch>
            <a:fillRect/>
          </a:stretch>
        </p:blipFill>
        <p:spPr>
          <a:xfrm>
            <a:off x="0" y="0"/>
            <a:ext cx="9144000" cy="5143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26"/>
          <p:cNvPicPr preferRelativeResize="0"/>
          <p:nvPr/>
        </p:nvPicPr>
        <p:blipFill>
          <a:blip r:embed="rId3">
            <a:alphaModFix/>
          </a:blip>
          <a:stretch>
            <a:fillRect/>
          </a:stretch>
        </p:blipFill>
        <p:spPr>
          <a:xfrm>
            <a:off x="0" y="0"/>
            <a:ext cx="9144000" cy="5143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27"/>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id="160" name="Google Shape;160;p27"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161" name="Google Shape;161;p27"/>
          <p:cNvSpPr txBox="1"/>
          <p:nvPr/>
        </p:nvSpPr>
        <p:spPr>
          <a:xfrm>
            <a:off x="2855550" y="687397"/>
            <a:ext cx="3432900" cy="76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chemeClr val="lt2"/>
                </a:solidFill>
                <a:latin typeface="Raleway"/>
                <a:ea typeface="Raleway"/>
                <a:cs typeface="Raleway"/>
                <a:sym typeface="Raleway"/>
              </a:rPr>
              <a:t>2. Analysis III</a:t>
            </a:r>
            <a:endParaRPr sz="3000" b="1">
              <a:solidFill>
                <a:schemeClr val="lt2"/>
              </a:solidFill>
              <a:latin typeface="Raleway"/>
              <a:ea typeface="Raleway"/>
              <a:cs typeface="Raleway"/>
              <a:sym typeface="Raleway"/>
            </a:endParaRPr>
          </a:p>
        </p:txBody>
      </p:sp>
      <p:sp>
        <p:nvSpPr>
          <p:cNvPr id="162" name="Google Shape;162;p27"/>
          <p:cNvSpPr txBox="1">
            <a:spLocks noGrp="1"/>
          </p:cNvSpPr>
          <p:nvPr>
            <p:ph type="body" idx="4294967295"/>
          </p:nvPr>
        </p:nvSpPr>
        <p:spPr>
          <a:xfrm>
            <a:off x="2855550" y="1377480"/>
            <a:ext cx="3432900" cy="332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endParaRPr sz="1200">
              <a:latin typeface="Raleway"/>
              <a:ea typeface="Raleway"/>
              <a:cs typeface="Raleway"/>
              <a:sym typeface="Raleway"/>
            </a:endParaRPr>
          </a:p>
          <a:p>
            <a:pPr marL="457200" lvl="0" indent="-317500" algn="l" rtl="0">
              <a:spcBef>
                <a:spcPts val="1600"/>
              </a:spcBef>
              <a:spcAft>
                <a:spcPts val="0"/>
              </a:spcAft>
              <a:buClr>
                <a:schemeClr val="dk1"/>
              </a:buClr>
              <a:buSzPts val="1400"/>
              <a:buFont typeface="Raleway"/>
              <a:buChar char="➔"/>
            </a:pPr>
            <a:r>
              <a:rPr lang="en" sz="1400" b="1">
                <a:solidFill>
                  <a:schemeClr val="dk1"/>
                </a:solidFill>
                <a:latin typeface="Raleway"/>
                <a:ea typeface="Raleway"/>
                <a:cs typeface="Raleway"/>
                <a:sym typeface="Raleway"/>
              </a:rPr>
              <a:t>What</a:t>
            </a:r>
            <a:br>
              <a:rPr lang="en" sz="1200">
                <a:latin typeface="Raleway"/>
                <a:ea typeface="Raleway"/>
                <a:cs typeface="Raleway"/>
                <a:sym typeface="Raleway"/>
              </a:rPr>
            </a:br>
            <a:r>
              <a:rPr lang="en" sz="1200">
                <a:latin typeface="Raleway"/>
                <a:ea typeface="Raleway"/>
                <a:cs typeface="Raleway"/>
                <a:sym typeface="Raleway"/>
              </a:rPr>
              <a:t>Is there any noticeable trend of frequency for restaurants of different pricing ranges?</a:t>
            </a:r>
            <a:endParaRPr sz="1200">
              <a:latin typeface="Raleway"/>
              <a:ea typeface="Raleway"/>
              <a:cs typeface="Raleway"/>
              <a:sym typeface="Raleway"/>
            </a:endParaRPr>
          </a:p>
          <a:p>
            <a:pPr marL="457200" lvl="0" indent="0" algn="l" rtl="0">
              <a:spcBef>
                <a:spcPts val="1000"/>
              </a:spcBef>
              <a:spcAft>
                <a:spcPts val="0"/>
              </a:spcAft>
              <a:buNone/>
            </a:pPr>
            <a:endParaRPr sz="1200">
              <a:latin typeface="Raleway"/>
              <a:ea typeface="Raleway"/>
              <a:cs typeface="Raleway"/>
              <a:sym typeface="Raleway"/>
            </a:endParaRPr>
          </a:p>
          <a:p>
            <a:pPr marL="457200" lvl="0" indent="-317500" algn="l" rtl="0">
              <a:spcBef>
                <a:spcPts val="1000"/>
              </a:spcBef>
              <a:spcAft>
                <a:spcPts val="1000"/>
              </a:spcAft>
              <a:buClr>
                <a:srgbClr val="6AA84F"/>
              </a:buClr>
              <a:buSzPts val="1400"/>
              <a:buFont typeface="Raleway"/>
              <a:buChar char="➔"/>
            </a:pPr>
            <a:r>
              <a:rPr lang="en" sz="1400" b="1">
                <a:solidFill>
                  <a:srgbClr val="6AA84F"/>
                </a:solidFill>
                <a:latin typeface="Raleway"/>
                <a:ea typeface="Raleway"/>
                <a:cs typeface="Raleway"/>
                <a:sym typeface="Raleway"/>
              </a:rPr>
              <a:t>Result</a:t>
            </a:r>
            <a:br>
              <a:rPr lang="en" sz="1400">
                <a:latin typeface="Raleway"/>
                <a:ea typeface="Raleway"/>
                <a:cs typeface="Raleway"/>
                <a:sym typeface="Raleway"/>
              </a:rPr>
            </a:br>
            <a:endParaRPr sz="1200">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p:nvPr/>
        </p:nvSpPr>
        <p:spPr>
          <a:xfrm>
            <a:off x="4944000" y="1137450"/>
            <a:ext cx="4117200" cy="35367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FF9900"/>
              </a:buClr>
              <a:buSzPts val="1800"/>
              <a:buFont typeface="Lato"/>
              <a:buAutoNum type="arabicPeriod"/>
            </a:pPr>
            <a:r>
              <a:rPr lang="en" sz="1800">
                <a:solidFill>
                  <a:srgbClr val="FF9900"/>
                </a:solidFill>
                <a:latin typeface="Lato"/>
                <a:ea typeface="Lato"/>
                <a:cs typeface="Lato"/>
                <a:sym typeface="Lato"/>
              </a:rPr>
              <a:t>Seattle has the highest average number of reviews per restaurant</a:t>
            </a:r>
            <a:endParaRPr sz="1800">
              <a:solidFill>
                <a:srgbClr val="FF9900"/>
              </a:solidFill>
              <a:latin typeface="Lato"/>
              <a:ea typeface="Lato"/>
              <a:cs typeface="Lato"/>
              <a:sym typeface="Lato"/>
            </a:endParaRPr>
          </a:p>
          <a:p>
            <a:pPr marL="914400" lvl="1" indent="-342900" algn="l" rtl="0">
              <a:lnSpc>
                <a:spcPct val="150000"/>
              </a:lnSpc>
              <a:spcBef>
                <a:spcPts val="0"/>
              </a:spcBef>
              <a:spcAft>
                <a:spcPts val="0"/>
              </a:spcAft>
              <a:buClr>
                <a:srgbClr val="FF9900"/>
              </a:buClr>
              <a:buSzPts val="1800"/>
              <a:buFont typeface="Lato"/>
              <a:buAutoNum type="alphaLcPeriod"/>
            </a:pPr>
            <a:r>
              <a:rPr lang="en" sz="1800">
                <a:solidFill>
                  <a:srgbClr val="FF9900"/>
                </a:solidFill>
                <a:latin typeface="Lato"/>
                <a:ea typeface="Lato"/>
                <a:cs typeface="Lato"/>
                <a:sym typeface="Lato"/>
              </a:rPr>
              <a:t>Restaurant go-ers are more critical and thus value restaurants more</a:t>
            </a:r>
            <a:endParaRPr sz="1800">
              <a:solidFill>
                <a:srgbClr val="FF9900"/>
              </a:solidFill>
              <a:latin typeface="Lato"/>
              <a:ea typeface="Lato"/>
              <a:cs typeface="Lato"/>
              <a:sym typeface="Lato"/>
            </a:endParaRPr>
          </a:p>
          <a:p>
            <a:pPr marL="914400" lvl="1" indent="-342900" algn="l" rtl="0">
              <a:lnSpc>
                <a:spcPct val="150000"/>
              </a:lnSpc>
              <a:spcBef>
                <a:spcPts val="0"/>
              </a:spcBef>
              <a:spcAft>
                <a:spcPts val="0"/>
              </a:spcAft>
              <a:buClr>
                <a:srgbClr val="FF9900"/>
              </a:buClr>
              <a:buSzPts val="1800"/>
              <a:buFont typeface="Lato"/>
              <a:buAutoNum type="alphaLcPeriod"/>
            </a:pPr>
            <a:r>
              <a:rPr lang="en" sz="1800">
                <a:solidFill>
                  <a:srgbClr val="FF9900"/>
                </a:solidFill>
                <a:latin typeface="Lato"/>
                <a:ea typeface="Lato"/>
                <a:cs typeface="Lato"/>
                <a:sym typeface="Lato"/>
              </a:rPr>
              <a:t>More frequency in visiting Italian restaurants in Seattle and Florida than others</a:t>
            </a:r>
            <a:endParaRPr sz="1800">
              <a:solidFill>
                <a:srgbClr val="FF9900"/>
              </a:solidFill>
              <a:latin typeface="Lato"/>
              <a:ea typeface="Lato"/>
              <a:cs typeface="Lato"/>
              <a:sym typeface="Lato"/>
            </a:endParaRPr>
          </a:p>
        </p:txBody>
      </p:sp>
      <p:sp>
        <p:nvSpPr>
          <p:cNvPr id="168" name="Google Shape;168;p28"/>
          <p:cNvSpPr txBox="1"/>
          <p:nvPr/>
        </p:nvSpPr>
        <p:spPr>
          <a:xfrm>
            <a:off x="140700" y="513050"/>
            <a:ext cx="4803300" cy="62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6AA84F"/>
                </a:solidFill>
                <a:latin typeface="Lato"/>
                <a:ea typeface="Lato"/>
                <a:cs typeface="Lato"/>
                <a:sym typeface="Lato"/>
              </a:rPr>
              <a:t>    Consumer Review Frequency </a:t>
            </a:r>
            <a:endParaRPr sz="1800">
              <a:solidFill>
                <a:srgbClr val="6AA84F"/>
              </a:solidFill>
              <a:latin typeface="Lato"/>
              <a:ea typeface="Lato"/>
              <a:cs typeface="Lato"/>
              <a:sym typeface="Lato"/>
            </a:endParaRPr>
          </a:p>
        </p:txBody>
      </p:sp>
      <p:graphicFrame>
        <p:nvGraphicFramePr>
          <p:cNvPr id="169" name="Google Shape;169;p28"/>
          <p:cNvGraphicFramePr/>
          <p:nvPr/>
        </p:nvGraphicFramePr>
        <p:xfrm>
          <a:off x="65925" y="1229050"/>
          <a:ext cx="4803325" cy="3464250"/>
        </p:xfrm>
        <a:graphic>
          <a:graphicData uri="http://schemas.openxmlformats.org/drawingml/2006/table">
            <a:tbl>
              <a:tblPr>
                <a:noFill/>
                <a:tableStyleId>{849A5CE7-D7E3-4523-A5AA-66C2A8E4055D}</a:tableStyleId>
              </a:tblPr>
              <a:tblGrid>
                <a:gridCol w="1553900">
                  <a:extLst>
                    <a:ext uri="{9D8B030D-6E8A-4147-A177-3AD203B41FA5}">
                      <a16:colId xmlns:a16="http://schemas.microsoft.com/office/drawing/2014/main" val="20000"/>
                    </a:ext>
                  </a:extLst>
                </a:gridCol>
                <a:gridCol w="912075">
                  <a:extLst>
                    <a:ext uri="{9D8B030D-6E8A-4147-A177-3AD203B41FA5}">
                      <a16:colId xmlns:a16="http://schemas.microsoft.com/office/drawing/2014/main" val="20001"/>
                    </a:ext>
                  </a:extLst>
                </a:gridCol>
                <a:gridCol w="1221975">
                  <a:extLst>
                    <a:ext uri="{9D8B030D-6E8A-4147-A177-3AD203B41FA5}">
                      <a16:colId xmlns:a16="http://schemas.microsoft.com/office/drawing/2014/main" val="20002"/>
                    </a:ext>
                  </a:extLst>
                </a:gridCol>
                <a:gridCol w="1115375">
                  <a:extLst>
                    <a:ext uri="{9D8B030D-6E8A-4147-A177-3AD203B41FA5}">
                      <a16:colId xmlns:a16="http://schemas.microsoft.com/office/drawing/2014/main" val="20003"/>
                    </a:ext>
                  </a:extLst>
                </a:gridCol>
              </a:tblGrid>
              <a:tr h="406575">
                <a:tc>
                  <a:txBody>
                    <a:bodyPr/>
                    <a:lstStyle/>
                    <a:p>
                      <a:pPr marL="0" lvl="0" indent="0" algn="ctr" rtl="0">
                        <a:spcBef>
                          <a:spcPts val="0"/>
                        </a:spcBef>
                        <a:spcAft>
                          <a:spcPts val="0"/>
                        </a:spcAft>
                        <a:buNone/>
                      </a:pPr>
                      <a:r>
                        <a:rPr lang="en" b="1">
                          <a:solidFill>
                            <a:srgbClr val="FFFFFF"/>
                          </a:solidFill>
                        </a:rPr>
                        <a:t>City</a:t>
                      </a:r>
                      <a:endParaRPr b="1">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FFFFFF"/>
                          </a:solidFill>
                        </a:rPr>
                        <a:t>Nbr of Reviews</a:t>
                      </a:r>
                      <a:endParaRPr b="1">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FFFFFF"/>
                          </a:solidFill>
                        </a:rPr>
                        <a:t>Nbr of Restaurants</a:t>
                      </a:r>
                      <a:endParaRPr b="1">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FFFFFF"/>
                          </a:solidFill>
                        </a:rPr>
                        <a:t>Avg Nbr of Reviews per Rest.</a:t>
                      </a:r>
                      <a:endParaRPr b="1">
                        <a:solidFill>
                          <a:srgbClr val="FFFFFF"/>
                        </a:solidFill>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06350">
                <a:tc>
                  <a:txBody>
                    <a:bodyPr/>
                    <a:lstStyle/>
                    <a:p>
                      <a:pPr marL="0" lvl="0" indent="0" algn="ctr" rtl="0">
                        <a:spcBef>
                          <a:spcPts val="0"/>
                        </a:spcBef>
                        <a:spcAft>
                          <a:spcPts val="0"/>
                        </a:spcAft>
                        <a:buNone/>
                      </a:pPr>
                      <a:r>
                        <a:rPr lang="en">
                          <a:solidFill>
                            <a:srgbClr val="FFFFFF"/>
                          </a:solidFill>
                        </a:rPr>
                        <a:t>Seattle, WA</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rPr>
                        <a:t>33,076</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rPr>
                        <a:t>30</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rPr>
                        <a:t>1103</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06350">
                <a:tc>
                  <a:txBody>
                    <a:bodyPr/>
                    <a:lstStyle/>
                    <a:p>
                      <a:pPr marL="0" lvl="0" indent="0" algn="ctr" rtl="0">
                        <a:spcBef>
                          <a:spcPts val="0"/>
                        </a:spcBef>
                        <a:spcAft>
                          <a:spcPts val="0"/>
                        </a:spcAft>
                        <a:buNone/>
                      </a:pPr>
                      <a:r>
                        <a:rPr lang="en">
                          <a:solidFill>
                            <a:srgbClr val="FFFFFF"/>
                          </a:solidFill>
                        </a:rPr>
                        <a:t>Miami, FL</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rPr>
                        <a:t>160,683</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rPr>
                        <a:t>180</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rPr>
                        <a:t>893</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06350">
                <a:tc>
                  <a:txBody>
                    <a:bodyPr/>
                    <a:lstStyle/>
                    <a:p>
                      <a:pPr marL="0" lvl="0" indent="0" algn="ctr" rtl="0">
                        <a:spcBef>
                          <a:spcPts val="0"/>
                        </a:spcBef>
                        <a:spcAft>
                          <a:spcPts val="0"/>
                        </a:spcAft>
                        <a:buNone/>
                      </a:pPr>
                      <a:r>
                        <a:rPr lang="en">
                          <a:solidFill>
                            <a:srgbClr val="FFFFFF"/>
                          </a:solidFill>
                        </a:rPr>
                        <a:t>San Jose, CA</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rPr>
                        <a:t>125,217</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rPr>
                        <a:t>179</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rPr>
                        <a:t>700</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06350">
                <a:tc>
                  <a:txBody>
                    <a:bodyPr/>
                    <a:lstStyle/>
                    <a:p>
                      <a:pPr marL="0" lvl="0" indent="0" algn="ctr" rtl="0">
                        <a:spcBef>
                          <a:spcPts val="0"/>
                        </a:spcBef>
                        <a:spcAft>
                          <a:spcPts val="0"/>
                        </a:spcAft>
                        <a:buNone/>
                      </a:pPr>
                      <a:r>
                        <a:rPr lang="en">
                          <a:solidFill>
                            <a:srgbClr val="FFFFFF"/>
                          </a:solidFill>
                        </a:rPr>
                        <a:t>Washington, DC</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rPr>
                        <a:t>90,181</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rPr>
                        <a:t>180</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rPr>
                        <a:t>501</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06350">
                <a:tc>
                  <a:txBody>
                    <a:bodyPr/>
                    <a:lstStyle/>
                    <a:p>
                      <a:pPr marL="0" lvl="0" indent="0" algn="ctr" rtl="0">
                        <a:spcBef>
                          <a:spcPts val="0"/>
                        </a:spcBef>
                        <a:spcAft>
                          <a:spcPts val="0"/>
                        </a:spcAft>
                        <a:buNone/>
                      </a:pPr>
                      <a:r>
                        <a:rPr lang="en">
                          <a:solidFill>
                            <a:srgbClr val="FFFFFF"/>
                          </a:solidFill>
                        </a:rPr>
                        <a:t>Austin, TX</a:t>
                      </a:r>
                      <a:endParaRPr>
                        <a:solidFill>
                          <a:srgbClr val="FFFFFF"/>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a:solidFill>
                            <a:srgbClr val="FFFFFF"/>
                          </a:solidFill>
                        </a:rPr>
                        <a:t>89,271</a:t>
                      </a:r>
                      <a:endParaRPr>
                        <a:solidFill>
                          <a:srgbClr val="FFFFFF"/>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a:solidFill>
                            <a:srgbClr val="FFFFFF"/>
                          </a:solidFill>
                        </a:rPr>
                        <a:t>180</a:t>
                      </a:r>
                      <a:endParaRPr>
                        <a:solidFill>
                          <a:srgbClr val="FFFFFF"/>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a:solidFill>
                            <a:srgbClr val="FFFFFF"/>
                          </a:solidFill>
                        </a:rPr>
                        <a:t>496</a:t>
                      </a:r>
                      <a:endParaRPr>
                        <a:solidFill>
                          <a:srgbClr val="FFFFFF"/>
                        </a:solidFill>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5"/>
                  </a:ext>
                </a:extLst>
              </a:tr>
              <a:tr h="406350">
                <a:tc>
                  <a:txBody>
                    <a:bodyPr/>
                    <a:lstStyle/>
                    <a:p>
                      <a:pPr marL="0" lvl="0" indent="0" algn="ctr" rtl="0">
                        <a:spcBef>
                          <a:spcPts val="0"/>
                        </a:spcBef>
                        <a:spcAft>
                          <a:spcPts val="0"/>
                        </a:spcAft>
                        <a:buNone/>
                      </a:pPr>
                      <a:r>
                        <a:rPr lang="en">
                          <a:solidFill>
                            <a:srgbClr val="FFFFFF"/>
                          </a:solidFill>
                        </a:rPr>
                        <a:t>San Francisco, CA</a:t>
                      </a:r>
                      <a:endParaRPr>
                        <a:solidFill>
                          <a:srgbClr val="FFFFFF"/>
                        </a:solidFill>
                      </a:endParaRPr>
                    </a:p>
                  </a:txBody>
                  <a:tcPr marL="91425" marR="91425" marT="91425" marB="91425"/>
                </a:tc>
                <a:tc>
                  <a:txBody>
                    <a:bodyPr/>
                    <a:lstStyle/>
                    <a:p>
                      <a:pPr marL="0" lvl="0" indent="0" algn="ctr" rtl="0">
                        <a:spcBef>
                          <a:spcPts val="0"/>
                        </a:spcBef>
                        <a:spcAft>
                          <a:spcPts val="0"/>
                        </a:spcAft>
                        <a:buNone/>
                      </a:pPr>
                      <a:r>
                        <a:rPr lang="en">
                          <a:solidFill>
                            <a:srgbClr val="FFFFFF"/>
                          </a:solidFill>
                        </a:rPr>
                        <a:t>28,177</a:t>
                      </a:r>
                      <a:endParaRPr>
                        <a:solidFill>
                          <a:srgbClr val="FFFFFF"/>
                        </a:solidFill>
                      </a:endParaRPr>
                    </a:p>
                  </a:txBody>
                  <a:tcPr marL="91425" marR="91425" marT="91425" marB="91425"/>
                </a:tc>
                <a:tc>
                  <a:txBody>
                    <a:bodyPr/>
                    <a:lstStyle/>
                    <a:p>
                      <a:pPr marL="0" lvl="0" indent="0" algn="ctr" rtl="0">
                        <a:spcBef>
                          <a:spcPts val="0"/>
                        </a:spcBef>
                        <a:spcAft>
                          <a:spcPts val="0"/>
                        </a:spcAft>
                        <a:buNone/>
                      </a:pPr>
                      <a:r>
                        <a:rPr lang="en">
                          <a:solidFill>
                            <a:srgbClr val="FFFFFF"/>
                          </a:solidFill>
                        </a:rPr>
                        <a:t>90</a:t>
                      </a:r>
                      <a:endParaRPr>
                        <a:solidFill>
                          <a:srgbClr val="FFFFFF"/>
                        </a:solidFill>
                      </a:endParaRPr>
                    </a:p>
                  </a:txBody>
                  <a:tcPr marL="91425" marR="91425" marT="91425" marB="91425"/>
                </a:tc>
                <a:tc>
                  <a:txBody>
                    <a:bodyPr/>
                    <a:lstStyle/>
                    <a:p>
                      <a:pPr marL="0" lvl="0" indent="0" algn="ctr" rtl="0">
                        <a:spcBef>
                          <a:spcPts val="0"/>
                        </a:spcBef>
                        <a:spcAft>
                          <a:spcPts val="0"/>
                        </a:spcAft>
                        <a:buNone/>
                      </a:pPr>
                      <a:r>
                        <a:rPr lang="en">
                          <a:solidFill>
                            <a:srgbClr val="FFFFFF"/>
                          </a:solidFill>
                        </a:rPr>
                        <a:t>313</a:t>
                      </a:r>
                      <a:endParaRPr>
                        <a:solidFill>
                          <a:srgbClr val="FFFFFF"/>
                        </a:solidFill>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2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3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31"/>
          <p:cNvPicPr preferRelativeResize="0"/>
          <p:nvPr/>
        </p:nvPicPr>
        <p:blipFill>
          <a:blip r:embed="rId3">
            <a:alphaModFix/>
          </a:blip>
          <a:stretch>
            <a:fillRect/>
          </a:stretch>
        </p:blipFill>
        <p:spPr>
          <a:xfrm>
            <a:off x="2025650" y="162725"/>
            <a:ext cx="5196800" cy="4818049"/>
          </a:xfrm>
          <a:prstGeom prst="rect">
            <a:avLst/>
          </a:prstGeom>
          <a:noFill/>
          <a:ln>
            <a:noFill/>
          </a:ln>
        </p:spPr>
      </p:pic>
      <p:pic>
        <p:nvPicPr>
          <p:cNvPr id="185" name="Google Shape;185;p31"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186" name="Google Shape;186;p31"/>
          <p:cNvSpPr txBox="1"/>
          <p:nvPr/>
        </p:nvSpPr>
        <p:spPr>
          <a:xfrm>
            <a:off x="2855550" y="687397"/>
            <a:ext cx="3432900" cy="76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chemeClr val="lt2"/>
                </a:solidFill>
                <a:latin typeface="Raleway"/>
                <a:ea typeface="Raleway"/>
                <a:cs typeface="Raleway"/>
                <a:sym typeface="Raleway"/>
              </a:rPr>
              <a:t>3. Closing</a:t>
            </a:r>
            <a:endParaRPr sz="3000" b="1">
              <a:solidFill>
                <a:schemeClr val="lt2"/>
              </a:solidFill>
              <a:latin typeface="Raleway"/>
              <a:ea typeface="Raleway"/>
              <a:cs typeface="Raleway"/>
              <a:sym typeface="Raleway"/>
            </a:endParaRPr>
          </a:p>
        </p:txBody>
      </p:sp>
      <p:sp>
        <p:nvSpPr>
          <p:cNvPr id="187" name="Google Shape;187;p31"/>
          <p:cNvSpPr txBox="1">
            <a:spLocks noGrp="1"/>
          </p:cNvSpPr>
          <p:nvPr>
            <p:ph type="body" idx="4294967295"/>
          </p:nvPr>
        </p:nvSpPr>
        <p:spPr>
          <a:xfrm>
            <a:off x="2172225" y="1226775"/>
            <a:ext cx="4823700" cy="3478500"/>
          </a:xfrm>
          <a:prstGeom prst="rect">
            <a:avLst/>
          </a:prstGeom>
        </p:spPr>
        <p:txBody>
          <a:bodyPr spcFirstLastPara="1" wrap="square" lIns="91425" tIns="91425" rIns="91425" bIns="91425" anchor="t" anchorCtr="0">
            <a:noAutofit/>
          </a:bodyPr>
          <a:lstStyle/>
          <a:p>
            <a:pPr marL="457200" lvl="0" indent="-317500" algn="l" rtl="0">
              <a:spcBef>
                <a:spcPts val="1600"/>
              </a:spcBef>
              <a:spcAft>
                <a:spcPts val="0"/>
              </a:spcAft>
              <a:buClr>
                <a:schemeClr val="dk1"/>
              </a:buClr>
              <a:buSzPts val="1400"/>
              <a:buFont typeface="Raleway"/>
              <a:buChar char="➔"/>
            </a:pPr>
            <a:r>
              <a:rPr lang="en" sz="1400" b="1" dirty="0">
                <a:solidFill>
                  <a:schemeClr val="dk1"/>
                </a:solidFill>
                <a:latin typeface="Raleway"/>
                <a:ea typeface="Raleway"/>
                <a:cs typeface="Raleway"/>
                <a:sym typeface="Raleway"/>
              </a:rPr>
              <a:t>Results</a:t>
            </a:r>
            <a:endParaRPr sz="1200" dirty="0">
              <a:latin typeface="Raleway"/>
              <a:ea typeface="Raleway"/>
              <a:cs typeface="Raleway"/>
              <a:sym typeface="Raleway"/>
            </a:endParaRPr>
          </a:p>
          <a:p>
            <a:pPr marL="914400" lvl="1" indent="-304800" algn="l" rtl="0">
              <a:spcBef>
                <a:spcPts val="1000"/>
              </a:spcBef>
              <a:spcAft>
                <a:spcPts val="0"/>
              </a:spcAft>
              <a:buSzPts val="1200"/>
              <a:buFont typeface="Raleway"/>
              <a:buChar char="◆"/>
            </a:pPr>
            <a:r>
              <a:rPr lang="en" sz="1200" dirty="0">
                <a:latin typeface="Raleway"/>
                <a:ea typeface="Raleway"/>
                <a:cs typeface="Raleway"/>
                <a:sym typeface="Raleway"/>
              </a:rPr>
              <a:t>Seattle has the best match of Italian restaurant goers with what fits Eataly’s current market</a:t>
            </a:r>
            <a:endParaRPr sz="1200" dirty="0">
              <a:latin typeface="Raleway"/>
              <a:ea typeface="Raleway"/>
              <a:cs typeface="Raleway"/>
              <a:sym typeface="Raleway"/>
            </a:endParaRPr>
          </a:p>
          <a:p>
            <a:pPr marL="914400" lvl="1" indent="-304800" algn="l" rtl="0">
              <a:spcBef>
                <a:spcPts val="1000"/>
              </a:spcBef>
              <a:spcAft>
                <a:spcPts val="0"/>
              </a:spcAft>
              <a:buSzPts val="1200"/>
              <a:buFont typeface="Raleway"/>
              <a:buChar char="◆"/>
            </a:pPr>
            <a:r>
              <a:rPr lang="en" sz="1200" dirty="0">
                <a:latin typeface="Raleway"/>
                <a:ea typeface="Raleway"/>
                <a:cs typeface="Raleway"/>
                <a:sym typeface="Raleway"/>
              </a:rPr>
              <a:t>Data from Yelp can help determine a trend in customer behaviour, without reaching an absolute conclusion</a:t>
            </a:r>
            <a:endParaRPr sz="1200" dirty="0">
              <a:latin typeface="Raleway"/>
              <a:ea typeface="Raleway"/>
              <a:cs typeface="Raleway"/>
              <a:sym typeface="Raleway"/>
            </a:endParaRPr>
          </a:p>
          <a:p>
            <a:pPr marL="914400" lvl="1" indent="-304800" algn="l" rtl="0">
              <a:lnSpc>
                <a:spcPct val="150000"/>
              </a:lnSpc>
              <a:spcBef>
                <a:spcPts val="1000"/>
              </a:spcBef>
              <a:spcAft>
                <a:spcPts val="0"/>
              </a:spcAft>
              <a:buSzPts val="1200"/>
              <a:buFont typeface="Raleway"/>
              <a:buChar char="◆"/>
            </a:pPr>
            <a:r>
              <a:rPr lang="en" sz="1200" dirty="0">
                <a:latin typeface="Raleway"/>
                <a:ea typeface="Raleway"/>
                <a:cs typeface="Raleway"/>
                <a:sym typeface="Raleway"/>
              </a:rPr>
              <a:t>Socio-economic factors can add further value to the analysis, by comparing similarities within regions</a:t>
            </a:r>
            <a:endParaRPr sz="1200" dirty="0">
              <a:latin typeface="Raleway"/>
              <a:ea typeface="Raleway"/>
              <a:cs typeface="Raleway"/>
              <a:sym typeface="Raleway"/>
            </a:endParaRPr>
          </a:p>
          <a:p>
            <a:pPr marL="457200" lvl="0" indent="-304800" algn="l" rtl="0">
              <a:lnSpc>
                <a:spcPct val="150000"/>
              </a:lnSpc>
              <a:spcBef>
                <a:spcPts val="1000"/>
              </a:spcBef>
              <a:spcAft>
                <a:spcPts val="1000"/>
              </a:spcAft>
              <a:buClr>
                <a:srgbClr val="6AA84F"/>
              </a:buClr>
              <a:buSzPts val="1200"/>
              <a:buFont typeface="Raleway"/>
              <a:buChar char="➔"/>
            </a:pPr>
            <a:r>
              <a:rPr lang="en" sz="1400" b="1" dirty="0">
                <a:solidFill>
                  <a:srgbClr val="6AA84F"/>
                </a:solidFill>
                <a:latin typeface="Raleway"/>
                <a:ea typeface="Raleway"/>
                <a:cs typeface="Raleway"/>
                <a:sym typeface="Raleway"/>
              </a:rPr>
              <a:t>What’s next?</a:t>
            </a:r>
            <a:br>
              <a:rPr lang="en" sz="1200" dirty="0">
                <a:latin typeface="Raleway"/>
                <a:ea typeface="Raleway"/>
                <a:cs typeface="Raleway"/>
                <a:sym typeface="Raleway"/>
              </a:rPr>
            </a:br>
            <a:endParaRPr sz="1200" dirty="0">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idx="4294967295"/>
          </p:nvPr>
        </p:nvSpPr>
        <p:spPr>
          <a:xfrm>
            <a:off x="535775" y="392000"/>
            <a:ext cx="5197200" cy="108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chemeClr val="dk1"/>
                </a:solidFill>
              </a:rPr>
              <a:t>Why Eataly?</a:t>
            </a:r>
            <a:endParaRPr sz="3600">
              <a:solidFill>
                <a:schemeClr val="dk1"/>
              </a:solidFill>
            </a:endParaRPr>
          </a:p>
          <a:p>
            <a:pPr marL="0" lvl="0" indent="0" algn="l" rtl="0">
              <a:spcBef>
                <a:spcPts val="1600"/>
              </a:spcBef>
              <a:spcAft>
                <a:spcPts val="1600"/>
              </a:spcAft>
              <a:buNone/>
            </a:pPr>
            <a:endParaRPr sz="3600">
              <a:solidFill>
                <a:schemeClr val="dk1"/>
              </a:solidFill>
            </a:endParaRPr>
          </a:p>
        </p:txBody>
      </p:sp>
      <p:sp>
        <p:nvSpPr>
          <p:cNvPr id="80" name="Google Shape;80;p14"/>
          <p:cNvSpPr txBox="1">
            <a:spLocks noGrp="1"/>
          </p:cNvSpPr>
          <p:nvPr>
            <p:ph type="title" idx="4294967295"/>
          </p:nvPr>
        </p:nvSpPr>
        <p:spPr>
          <a:xfrm>
            <a:off x="535775" y="1480150"/>
            <a:ext cx="51972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b="0">
                <a:solidFill>
                  <a:srgbClr val="FFFFFF"/>
                </a:solidFill>
                <a:latin typeface="Lato"/>
                <a:ea typeface="Lato"/>
                <a:cs typeface="Lato"/>
                <a:sym typeface="Lato"/>
              </a:rPr>
              <a:t>The famed International Italian marketplace has grown rapidly over the past dozen of years, so where could it head to next?</a:t>
            </a:r>
            <a:endParaRPr sz="2400" b="0">
              <a:solidFill>
                <a:srgbClr val="FFFFFF"/>
              </a:solidFill>
              <a:latin typeface="Lato"/>
              <a:ea typeface="Lato"/>
              <a:cs typeface="Lato"/>
              <a:sym typeface="Lato"/>
            </a:endParaRPr>
          </a:p>
          <a:p>
            <a:pPr marL="0" lvl="0" indent="0" algn="l" rtl="0">
              <a:lnSpc>
                <a:spcPct val="115000"/>
              </a:lnSpc>
              <a:spcBef>
                <a:spcPts val="1600"/>
              </a:spcBef>
              <a:spcAft>
                <a:spcPts val="1600"/>
              </a:spcAft>
              <a:buNone/>
            </a:pPr>
            <a:endParaRPr sz="2400" b="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2"/>
          <p:cNvSpPr txBox="1">
            <a:spLocks noGrp="1"/>
          </p:cNvSpPr>
          <p:nvPr>
            <p:ph type="title"/>
          </p:nvPr>
        </p:nvSpPr>
        <p:spPr>
          <a:xfrm>
            <a:off x="283100" y="712150"/>
            <a:ext cx="8620500" cy="101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Work</a:t>
            </a:r>
            <a:endParaRPr/>
          </a:p>
        </p:txBody>
      </p:sp>
      <p:sp>
        <p:nvSpPr>
          <p:cNvPr id="193" name="Google Shape;193;p32"/>
          <p:cNvSpPr/>
          <p:nvPr/>
        </p:nvSpPr>
        <p:spPr>
          <a:xfrm>
            <a:off x="371775" y="1988900"/>
            <a:ext cx="2629500" cy="2244900"/>
          </a:xfrm>
          <a:prstGeom prst="wedgeRectCallout">
            <a:avLst>
              <a:gd name="adj1" fmla="val -20833"/>
              <a:gd name="adj2" fmla="val 6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2"/>
          <p:cNvSpPr/>
          <p:nvPr/>
        </p:nvSpPr>
        <p:spPr>
          <a:xfrm>
            <a:off x="3210432" y="1988900"/>
            <a:ext cx="2629500" cy="2244900"/>
          </a:xfrm>
          <a:prstGeom prst="wedgeRectCallout">
            <a:avLst>
              <a:gd name="adj1" fmla="val -20833"/>
              <a:gd name="adj2" fmla="val 6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2"/>
          <p:cNvSpPr/>
          <p:nvPr/>
        </p:nvSpPr>
        <p:spPr>
          <a:xfrm>
            <a:off x="6049089" y="1988900"/>
            <a:ext cx="2629500" cy="2244900"/>
          </a:xfrm>
          <a:prstGeom prst="wedgeRectCallout">
            <a:avLst>
              <a:gd name="adj1" fmla="val -20833"/>
              <a:gd name="adj2" fmla="val 6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2"/>
          <p:cNvSpPr txBox="1">
            <a:spLocks noGrp="1"/>
          </p:cNvSpPr>
          <p:nvPr>
            <p:ph type="title"/>
          </p:nvPr>
        </p:nvSpPr>
        <p:spPr>
          <a:xfrm>
            <a:off x="6125275" y="2061900"/>
            <a:ext cx="2481600" cy="2005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800"/>
              <a:t>Implement a grade system for a more robust and objective assessment of location like-li-hood</a:t>
            </a:r>
            <a:endParaRPr sz="1800"/>
          </a:p>
        </p:txBody>
      </p:sp>
      <p:sp>
        <p:nvSpPr>
          <p:cNvPr id="197" name="Google Shape;197;p32"/>
          <p:cNvSpPr txBox="1">
            <a:spLocks noGrp="1"/>
          </p:cNvSpPr>
          <p:nvPr>
            <p:ph type="title"/>
          </p:nvPr>
        </p:nvSpPr>
        <p:spPr>
          <a:xfrm>
            <a:off x="447975" y="2061900"/>
            <a:ext cx="2481600" cy="200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Create a metric for rating each city per Socio-economic factors</a:t>
            </a:r>
            <a:endParaRPr sz="1800">
              <a:solidFill>
                <a:schemeClr val="lt1"/>
              </a:solidFill>
            </a:endParaRPr>
          </a:p>
          <a:p>
            <a:pPr marL="0" lvl="0" indent="0" algn="l" rtl="0">
              <a:spcBef>
                <a:spcPts val="1200"/>
              </a:spcBef>
              <a:spcAft>
                <a:spcPts val="1200"/>
              </a:spcAft>
              <a:buNone/>
            </a:pPr>
            <a:endParaRPr sz="1800">
              <a:solidFill>
                <a:schemeClr val="lt1"/>
              </a:solidFill>
            </a:endParaRPr>
          </a:p>
        </p:txBody>
      </p:sp>
      <p:sp>
        <p:nvSpPr>
          <p:cNvPr id="198" name="Google Shape;198;p32"/>
          <p:cNvSpPr txBox="1">
            <a:spLocks noGrp="1"/>
          </p:cNvSpPr>
          <p:nvPr>
            <p:ph type="title"/>
          </p:nvPr>
        </p:nvSpPr>
        <p:spPr>
          <a:xfrm>
            <a:off x="3286625" y="2061900"/>
            <a:ext cx="2481600" cy="2005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Clr>
                <a:schemeClr val="dk2"/>
              </a:buClr>
              <a:buSzPts val="1100"/>
              <a:buFont typeface="Arial"/>
              <a:buNone/>
            </a:pPr>
            <a:r>
              <a:rPr lang="en" sz="1800"/>
              <a:t>Comparing Italian restaurants with other cuisines to further understand restaurant go-er’s desires</a:t>
            </a:r>
            <a:endParaRPr sz="1800" b="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33"/>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id="204" name="Google Shape;204;p33"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205" name="Google Shape;205;p33"/>
          <p:cNvSpPr txBox="1"/>
          <p:nvPr/>
        </p:nvSpPr>
        <p:spPr>
          <a:xfrm>
            <a:off x="2855550" y="687397"/>
            <a:ext cx="3432900" cy="76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chemeClr val="lt2"/>
                </a:solidFill>
                <a:latin typeface="Raleway"/>
                <a:ea typeface="Raleway"/>
                <a:cs typeface="Raleway"/>
                <a:sym typeface="Raleway"/>
              </a:rPr>
              <a:t>Grazie Mille!</a:t>
            </a:r>
            <a:endParaRPr sz="3000" b="1">
              <a:solidFill>
                <a:schemeClr val="lt2"/>
              </a:solidFill>
              <a:latin typeface="Raleway"/>
              <a:ea typeface="Raleway"/>
              <a:cs typeface="Raleway"/>
              <a:sym typeface="Raleway"/>
            </a:endParaRPr>
          </a:p>
        </p:txBody>
      </p:sp>
      <p:sp>
        <p:nvSpPr>
          <p:cNvPr id="206" name="Google Shape;206;p33"/>
          <p:cNvSpPr txBox="1">
            <a:spLocks noGrp="1"/>
          </p:cNvSpPr>
          <p:nvPr>
            <p:ph type="body" idx="4294967295"/>
          </p:nvPr>
        </p:nvSpPr>
        <p:spPr>
          <a:xfrm>
            <a:off x="2855550" y="2017103"/>
            <a:ext cx="3432900" cy="163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Raleway"/>
                <a:ea typeface="Raleway"/>
                <a:cs typeface="Raleway"/>
                <a:sym typeface="Raleway"/>
              </a:rPr>
              <a:t>Any questions?</a:t>
            </a:r>
            <a:endParaRPr sz="2400">
              <a:latin typeface="Raleway"/>
              <a:ea typeface="Raleway"/>
              <a:cs typeface="Raleway"/>
              <a:sym typeface="Raleway"/>
            </a:endParaRPr>
          </a:p>
          <a:p>
            <a:pPr marL="0" lvl="0" indent="0" algn="l" rtl="0">
              <a:spcBef>
                <a:spcPts val="1200"/>
              </a:spcBef>
              <a:spcAft>
                <a:spcPts val="1200"/>
              </a:spcAft>
              <a:buNone/>
            </a:pPr>
            <a:endParaRPr sz="2400">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id="86" name="Google Shape;86;p15"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87" name="Google Shape;87;p15"/>
          <p:cNvSpPr txBox="1"/>
          <p:nvPr/>
        </p:nvSpPr>
        <p:spPr>
          <a:xfrm>
            <a:off x="2855550" y="687397"/>
            <a:ext cx="3432900" cy="76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chemeClr val="lt2"/>
                </a:solidFill>
                <a:latin typeface="Raleway"/>
                <a:ea typeface="Raleway"/>
                <a:cs typeface="Raleway"/>
                <a:sym typeface="Raleway"/>
              </a:rPr>
              <a:t>1. Intro</a:t>
            </a:r>
            <a:endParaRPr sz="3000" b="1">
              <a:solidFill>
                <a:schemeClr val="lt2"/>
              </a:solidFill>
              <a:latin typeface="Raleway"/>
              <a:ea typeface="Raleway"/>
              <a:cs typeface="Raleway"/>
              <a:sym typeface="Raleway"/>
            </a:endParaRPr>
          </a:p>
        </p:txBody>
      </p:sp>
      <p:sp>
        <p:nvSpPr>
          <p:cNvPr id="88" name="Google Shape;88;p15"/>
          <p:cNvSpPr txBox="1">
            <a:spLocks noGrp="1"/>
          </p:cNvSpPr>
          <p:nvPr>
            <p:ph type="body" idx="4294967295"/>
          </p:nvPr>
        </p:nvSpPr>
        <p:spPr>
          <a:xfrm>
            <a:off x="2855550" y="1377480"/>
            <a:ext cx="3432900" cy="332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Raleway"/>
                <a:ea typeface="Raleway"/>
                <a:cs typeface="Raleway"/>
                <a:sym typeface="Raleway"/>
              </a:rPr>
              <a:t>The history of Eataly in the US</a:t>
            </a:r>
            <a:endParaRPr sz="1200">
              <a:solidFill>
                <a:schemeClr val="dk2"/>
              </a:solidFill>
              <a:latin typeface="Raleway"/>
              <a:ea typeface="Raleway"/>
              <a:cs typeface="Raleway"/>
              <a:sym typeface="Raleway"/>
            </a:endParaRPr>
          </a:p>
          <a:p>
            <a:pPr marL="457200" lvl="0" indent="-317500" algn="l" rtl="0">
              <a:spcBef>
                <a:spcPts val="1600"/>
              </a:spcBef>
              <a:spcAft>
                <a:spcPts val="0"/>
              </a:spcAft>
              <a:buClr>
                <a:schemeClr val="dk1"/>
              </a:buClr>
              <a:buSzPts val="1400"/>
              <a:buFont typeface="Raleway"/>
              <a:buChar char="➔"/>
            </a:pPr>
            <a:r>
              <a:rPr lang="en" sz="1400" b="1">
                <a:solidFill>
                  <a:schemeClr val="dk1"/>
                </a:solidFill>
                <a:latin typeface="Raleway"/>
                <a:ea typeface="Raleway"/>
                <a:cs typeface="Raleway"/>
                <a:sym typeface="Raleway"/>
              </a:rPr>
              <a:t>First Store:</a:t>
            </a:r>
            <a:br>
              <a:rPr lang="en" sz="1400">
                <a:latin typeface="Raleway"/>
                <a:ea typeface="Raleway"/>
                <a:cs typeface="Raleway"/>
                <a:sym typeface="Raleway"/>
              </a:rPr>
            </a:br>
            <a:r>
              <a:rPr lang="en" sz="1200">
                <a:latin typeface="Raleway"/>
                <a:ea typeface="Raleway"/>
                <a:cs typeface="Raleway"/>
                <a:sym typeface="Raleway"/>
              </a:rPr>
              <a:t>New York City, Summer ‘10</a:t>
            </a:r>
            <a:endParaRPr sz="1200">
              <a:latin typeface="Raleway"/>
              <a:ea typeface="Raleway"/>
              <a:cs typeface="Raleway"/>
              <a:sym typeface="Raleway"/>
            </a:endParaRPr>
          </a:p>
          <a:p>
            <a:pPr marL="457200" lvl="0" indent="-317500" algn="l" rtl="0">
              <a:spcBef>
                <a:spcPts val="1000"/>
              </a:spcBef>
              <a:spcAft>
                <a:spcPts val="0"/>
              </a:spcAft>
              <a:buClr>
                <a:schemeClr val="dk1"/>
              </a:buClr>
              <a:buSzPts val="1400"/>
              <a:buFont typeface="Raleway"/>
              <a:buChar char="➔"/>
            </a:pPr>
            <a:r>
              <a:rPr lang="en" sz="1400" b="1">
                <a:solidFill>
                  <a:schemeClr val="dk1"/>
                </a:solidFill>
                <a:latin typeface="Raleway"/>
                <a:ea typeface="Raleway"/>
                <a:cs typeface="Raleway"/>
                <a:sym typeface="Raleway"/>
              </a:rPr>
              <a:t>Expansion to the West Coast</a:t>
            </a:r>
            <a:br>
              <a:rPr lang="en" sz="1400">
                <a:latin typeface="Raleway"/>
                <a:ea typeface="Raleway"/>
                <a:cs typeface="Raleway"/>
                <a:sym typeface="Raleway"/>
              </a:rPr>
            </a:br>
            <a:r>
              <a:rPr lang="en" sz="1200">
                <a:latin typeface="Raleway"/>
                <a:ea typeface="Raleway"/>
                <a:cs typeface="Raleway"/>
                <a:sym typeface="Raleway"/>
              </a:rPr>
              <a:t>Las Vegas June ‘16</a:t>
            </a:r>
            <a:br>
              <a:rPr lang="en" sz="1400">
                <a:latin typeface="Raleway"/>
                <a:ea typeface="Raleway"/>
                <a:cs typeface="Raleway"/>
                <a:sym typeface="Raleway"/>
              </a:rPr>
            </a:br>
            <a:r>
              <a:rPr lang="en" sz="1200">
                <a:latin typeface="Raleway"/>
                <a:ea typeface="Raleway"/>
                <a:cs typeface="Raleway"/>
                <a:sym typeface="Raleway"/>
              </a:rPr>
              <a:t>Los Angeles October ‘17</a:t>
            </a:r>
            <a:endParaRPr sz="1200">
              <a:latin typeface="Raleway"/>
              <a:ea typeface="Raleway"/>
              <a:cs typeface="Raleway"/>
              <a:sym typeface="Raleway"/>
            </a:endParaRPr>
          </a:p>
          <a:p>
            <a:pPr marL="457200" lvl="0" indent="-317500" algn="l" rtl="0">
              <a:spcBef>
                <a:spcPts val="1000"/>
              </a:spcBef>
              <a:spcAft>
                <a:spcPts val="1000"/>
              </a:spcAft>
              <a:buClr>
                <a:schemeClr val="dk1"/>
              </a:buClr>
              <a:buSzPts val="1400"/>
              <a:buFont typeface="Raleway"/>
              <a:buChar char="➔"/>
            </a:pPr>
            <a:r>
              <a:rPr lang="en" sz="1400" b="1">
                <a:solidFill>
                  <a:schemeClr val="dk1"/>
                </a:solidFill>
                <a:latin typeface="Raleway"/>
                <a:ea typeface="Raleway"/>
                <a:cs typeface="Raleway"/>
                <a:sym typeface="Raleway"/>
              </a:rPr>
              <a:t>Predicting Further Growth</a:t>
            </a:r>
            <a:br>
              <a:rPr lang="en" sz="1400">
                <a:latin typeface="Raleway"/>
                <a:ea typeface="Raleway"/>
                <a:cs typeface="Raleway"/>
                <a:sym typeface="Raleway"/>
              </a:rPr>
            </a:br>
            <a:r>
              <a:rPr lang="en" sz="1200">
                <a:latin typeface="Raleway"/>
                <a:ea typeface="Raleway"/>
                <a:cs typeface="Raleway"/>
                <a:sym typeface="Raleway"/>
              </a:rPr>
              <a:t>Plenty of untouched metropolitan cities, namely San Francisco and Miami</a:t>
            </a:r>
            <a:endParaRPr sz="1200">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283100" y="986925"/>
            <a:ext cx="8631600" cy="356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solidFill>
                  <a:srgbClr val="93C47D"/>
                </a:solidFill>
              </a:rPr>
              <a:t>La </a:t>
            </a:r>
            <a:r>
              <a:rPr lang="en" sz="3600" dirty="0" err="1">
                <a:solidFill>
                  <a:srgbClr val="93C47D"/>
                </a:solidFill>
              </a:rPr>
              <a:t>gra</a:t>
            </a:r>
            <a:r>
              <a:rPr lang="en" sz="3600" dirty="0" err="1"/>
              <a:t>nde</a:t>
            </a:r>
            <a:r>
              <a:rPr lang="en" sz="3600" dirty="0"/>
              <a:t> </a:t>
            </a:r>
            <a:r>
              <a:rPr lang="en" sz="3600" dirty="0" err="1"/>
              <a:t>doma</a:t>
            </a:r>
            <a:r>
              <a:rPr lang="en" sz="3600" dirty="0" err="1">
                <a:solidFill>
                  <a:srgbClr val="FF0000"/>
                </a:solidFill>
              </a:rPr>
              <a:t>nda</a:t>
            </a:r>
            <a:r>
              <a:rPr lang="en" sz="3600" dirty="0">
                <a:solidFill>
                  <a:srgbClr val="FF0000"/>
                </a:solidFill>
              </a:rPr>
              <a:t>  </a:t>
            </a:r>
            <a:r>
              <a:rPr lang="en" sz="3600" dirty="0" err="1">
                <a:solidFill>
                  <a:srgbClr val="FF0000"/>
                </a:solidFill>
              </a:rPr>
              <a:t>è</a:t>
            </a:r>
            <a:r>
              <a:rPr lang="en" sz="3600" dirty="0">
                <a:solidFill>
                  <a:srgbClr val="FF0000"/>
                </a:solidFill>
              </a:rPr>
              <a:t> ..</a:t>
            </a:r>
            <a:endParaRPr sz="3600" b="0" dirty="0">
              <a:solidFill>
                <a:srgbClr val="FF0000"/>
              </a:solidFill>
              <a:highlight>
                <a:srgbClr val="000000"/>
              </a:highlight>
              <a:latin typeface="Arial"/>
              <a:ea typeface="Arial"/>
              <a:cs typeface="Arial"/>
              <a:sym typeface="Arial"/>
            </a:endParaRPr>
          </a:p>
          <a:p>
            <a:pPr marL="0" lvl="0" indent="0" algn="l" rtl="0">
              <a:spcBef>
                <a:spcPts val="0"/>
              </a:spcBef>
              <a:spcAft>
                <a:spcPts val="0"/>
              </a:spcAft>
              <a:buNone/>
            </a:pPr>
            <a:endParaRPr sz="3600" dirty="0"/>
          </a:p>
          <a:p>
            <a:pPr marL="0" lvl="0" indent="0" algn="l" rtl="0">
              <a:spcBef>
                <a:spcPts val="0"/>
              </a:spcBef>
              <a:spcAft>
                <a:spcPts val="0"/>
              </a:spcAft>
              <a:buNone/>
            </a:pPr>
            <a:endParaRPr sz="3600" dirty="0"/>
          </a:p>
          <a:p>
            <a:pPr marL="0" lvl="0" indent="0" algn="ctr" rtl="0">
              <a:spcBef>
                <a:spcPts val="0"/>
              </a:spcBef>
              <a:spcAft>
                <a:spcPts val="0"/>
              </a:spcAft>
              <a:buNone/>
            </a:pPr>
            <a:r>
              <a:rPr lang="en" sz="3600" dirty="0"/>
              <a:t>Key factors that could be key in the  expansion of </a:t>
            </a:r>
            <a:r>
              <a:rPr lang="en" sz="3600" dirty="0">
                <a:solidFill>
                  <a:srgbClr val="93C47D"/>
                </a:solidFill>
              </a:rPr>
              <a:t>Ea</a:t>
            </a:r>
            <a:r>
              <a:rPr lang="en" sz="3600" dirty="0">
                <a:solidFill>
                  <a:srgbClr val="FFFFFF"/>
                </a:solidFill>
              </a:rPr>
              <a:t>ta</a:t>
            </a:r>
            <a:r>
              <a:rPr lang="en" sz="3600" dirty="0">
                <a:solidFill>
                  <a:srgbClr val="FF0000"/>
                </a:solidFill>
              </a:rPr>
              <a:t>ly</a:t>
            </a:r>
            <a:r>
              <a:rPr lang="en" sz="3600" dirty="0">
                <a:solidFill>
                  <a:srgbClr val="93C47D"/>
                </a:solidFill>
              </a:rPr>
              <a:t> </a:t>
            </a:r>
            <a:r>
              <a:rPr lang="en" sz="3600" dirty="0">
                <a:solidFill>
                  <a:srgbClr val="FFFFFF"/>
                </a:solidFill>
              </a:rPr>
              <a:t>in the US</a:t>
            </a:r>
            <a:endParaRPr sz="3600"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283099" y="712150"/>
            <a:ext cx="86223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6AA84F"/>
                </a:solidFill>
              </a:rPr>
              <a:t>Objective</a:t>
            </a:r>
            <a:endParaRPr dirty="0">
              <a:solidFill>
                <a:srgbClr val="6AA84F"/>
              </a:solidFill>
            </a:endParaRPr>
          </a:p>
          <a:p>
            <a:pPr marL="457200" lvl="0" indent="-381000" algn="l" rtl="0">
              <a:lnSpc>
                <a:spcPct val="115000"/>
              </a:lnSpc>
              <a:spcBef>
                <a:spcPts val="1000"/>
              </a:spcBef>
              <a:spcAft>
                <a:spcPts val="0"/>
              </a:spcAft>
              <a:buSzPts val="2400"/>
              <a:buChar char="●"/>
            </a:pPr>
            <a:r>
              <a:rPr lang="en" sz="2400" b="0" dirty="0"/>
              <a:t>Understanding Eataly’s market strategy through Yelp reviews of existing stores</a:t>
            </a:r>
            <a:endParaRPr sz="2400" b="0" dirty="0"/>
          </a:p>
          <a:p>
            <a:pPr marL="457200" lvl="0" indent="-381000" algn="l" rtl="0">
              <a:lnSpc>
                <a:spcPct val="115000"/>
              </a:lnSpc>
              <a:spcBef>
                <a:spcPts val="0"/>
              </a:spcBef>
              <a:spcAft>
                <a:spcPts val="0"/>
              </a:spcAft>
              <a:buSzPts val="2400"/>
              <a:buChar char="●"/>
            </a:pPr>
            <a:r>
              <a:rPr lang="en" sz="2400" b="0" dirty="0"/>
              <a:t>Anticipate cities that could fit Eataly’s current stores by matching location specific social factors</a:t>
            </a:r>
            <a:endParaRPr sz="2400" b="0" dirty="0"/>
          </a:p>
          <a:p>
            <a:pPr marL="457200" lvl="0" indent="-381000" algn="l" rtl="0">
              <a:spcBef>
                <a:spcPts val="0"/>
              </a:spcBef>
              <a:spcAft>
                <a:spcPts val="0"/>
              </a:spcAft>
              <a:buSzPts val="2400"/>
              <a:buChar char="●"/>
            </a:pPr>
            <a:r>
              <a:rPr lang="en" sz="2400" b="0" dirty="0"/>
              <a:t>Determine the city that fits best with Eataly’s existing locations for a lower-risk strategy</a:t>
            </a:r>
            <a:endParaRPr sz="2400" b="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02"/>
        <p:cNvGrpSpPr/>
        <p:nvPr/>
      </p:nvGrpSpPr>
      <p:grpSpPr>
        <a:xfrm>
          <a:off x="0" y="0"/>
          <a:ext cx="0" cy="0"/>
          <a:chOff x="0" y="0"/>
          <a:chExt cx="0" cy="0"/>
        </a:xfrm>
      </p:grpSpPr>
      <p:sp>
        <p:nvSpPr>
          <p:cNvPr id="103" name="Google Shape;103;p18"/>
          <p:cNvSpPr txBox="1">
            <a:spLocks noGrp="1"/>
          </p:cNvSpPr>
          <p:nvPr>
            <p:ph type="title" idx="4294967295"/>
          </p:nvPr>
        </p:nvSpPr>
        <p:spPr>
          <a:xfrm>
            <a:off x="479925" y="1066875"/>
            <a:ext cx="8168400" cy="39177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Clr>
                <a:srgbClr val="FFFFFF"/>
              </a:buClr>
              <a:buSzPts val="2200"/>
              <a:buAutoNum type="romanUcPeriod"/>
            </a:pPr>
            <a:r>
              <a:rPr lang="en" sz="2200" b="0">
                <a:solidFill>
                  <a:srgbClr val="FFFFFF"/>
                </a:solidFill>
              </a:rPr>
              <a:t>Scrape yelp reviews of potential cities for data:</a:t>
            </a:r>
            <a:endParaRPr sz="2200" b="0">
              <a:solidFill>
                <a:srgbClr val="FFFFFF"/>
              </a:solidFill>
            </a:endParaRPr>
          </a:p>
          <a:p>
            <a:pPr marL="914400" lvl="1" indent="-355600" algn="l" rtl="0">
              <a:spcBef>
                <a:spcPts val="0"/>
              </a:spcBef>
              <a:spcAft>
                <a:spcPts val="0"/>
              </a:spcAft>
              <a:buClr>
                <a:srgbClr val="FFFFFF"/>
              </a:buClr>
              <a:buSzPts val="2000"/>
              <a:buAutoNum type="alphaUcPeriod"/>
            </a:pPr>
            <a:r>
              <a:rPr lang="en" sz="2000" b="0">
                <a:solidFill>
                  <a:srgbClr val="FFFFFF"/>
                </a:solidFill>
              </a:rPr>
              <a:t>Restaurant ratings</a:t>
            </a:r>
            <a:endParaRPr sz="2000" b="0">
              <a:solidFill>
                <a:srgbClr val="FFFFFF"/>
              </a:solidFill>
            </a:endParaRPr>
          </a:p>
          <a:p>
            <a:pPr marL="914400" lvl="1" indent="-355600" algn="l" rtl="0">
              <a:spcBef>
                <a:spcPts val="0"/>
              </a:spcBef>
              <a:spcAft>
                <a:spcPts val="0"/>
              </a:spcAft>
              <a:buClr>
                <a:srgbClr val="FFFFFF"/>
              </a:buClr>
              <a:buSzPts val="2000"/>
              <a:buAutoNum type="alphaUcPeriod"/>
            </a:pPr>
            <a:r>
              <a:rPr lang="en" sz="2000" b="0">
                <a:solidFill>
                  <a:srgbClr val="FFFFFF"/>
                </a:solidFill>
              </a:rPr>
              <a:t>Price range of restaurants</a:t>
            </a:r>
            <a:endParaRPr sz="2000" b="0">
              <a:solidFill>
                <a:srgbClr val="FFFFFF"/>
              </a:solidFill>
            </a:endParaRPr>
          </a:p>
          <a:p>
            <a:pPr marL="914400" lvl="1" indent="-355600" algn="l" rtl="0">
              <a:spcBef>
                <a:spcPts val="0"/>
              </a:spcBef>
              <a:spcAft>
                <a:spcPts val="0"/>
              </a:spcAft>
              <a:buClr>
                <a:srgbClr val="FFFFFF"/>
              </a:buClr>
              <a:buSzPts val="2000"/>
              <a:buAutoNum type="alphaUcPeriod"/>
            </a:pPr>
            <a:r>
              <a:rPr lang="en" sz="2000" b="0">
                <a:solidFill>
                  <a:srgbClr val="FFFFFF"/>
                </a:solidFill>
              </a:rPr>
              <a:t>Number of Reviews</a:t>
            </a:r>
            <a:endParaRPr sz="2000" b="0">
              <a:solidFill>
                <a:srgbClr val="FFFFFF"/>
              </a:solidFill>
            </a:endParaRPr>
          </a:p>
          <a:p>
            <a:pPr marL="914400" lvl="1" indent="-368300" algn="l" rtl="0">
              <a:spcBef>
                <a:spcPts val="0"/>
              </a:spcBef>
              <a:spcAft>
                <a:spcPts val="0"/>
              </a:spcAft>
              <a:buClr>
                <a:srgbClr val="FFFFFF"/>
              </a:buClr>
              <a:buSzPts val="2200"/>
              <a:buAutoNum type="alphaUcPeriod"/>
            </a:pPr>
            <a:r>
              <a:rPr lang="en" sz="2000" b="0">
                <a:solidFill>
                  <a:srgbClr val="FFFFFF"/>
                </a:solidFill>
              </a:rPr>
              <a:t>Location</a:t>
            </a:r>
            <a:br>
              <a:rPr lang="en" sz="2200" b="0">
                <a:solidFill>
                  <a:srgbClr val="FFFFFF"/>
                </a:solidFill>
              </a:rPr>
            </a:br>
            <a:endParaRPr sz="2200" b="0">
              <a:solidFill>
                <a:srgbClr val="FFFFFF"/>
              </a:solidFill>
            </a:endParaRPr>
          </a:p>
          <a:p>
            <a:pPr marL="457200" lvl="0" indent="-368300" algn="l" rtl="0">
              <a:spcBef>
                <a:spcPts val="0"/>
              </a:spcBef>
              <a:spcAft>
                <a:spcPts val="0"/>
              </a:spcAft>
              <a:buClr>
                <a:srgbClr val="FFFFFF"/>
              </a:buClr>
              <a:buSzPts val="2200"/>
              <a:buAutoNum type="romanUcPeriod"/>
            </a:pPr>
            <a:r>
              <a:rPr lang="en" sz="2200" b="0">
                <a:solidFill>
                  <a:srgbClr val="FFFFFF"/>
                </a:solidFill>
              </a:rPr>
              <a:t>Determine factors based on collected data:</a:t>
            </a:r>
            <a:endParaRPr sz="2200" b="0">
              <a:solidFill>
                <a:srgbClr val="FFFFFF"/>
              </a:solidFill>
            </a:endParaRPr>
          </a:p>
          <a:p>
            <a:pPr marL="914400" lvl="1" indent="-355600" algn="l" rtl="0">
              <a:spcBef>
                <a:spcPts val="0"/>
              </a:spcBef>
              <a:spcAft>
                <a:spcPts val="0"/>
              </a:spcAft>
              <a:buClr>
                <a:srgbClr val="FFFFFF"/>
              </a:buClr>
              <a:buSzPts val="2000"/>
              <a:buAutoNum type="alphaUcPeriod"/>
            </a:pPr>
            <a:r>
              <a:rPr lang="en" sz="2000" b="0">
                <a:solidFill>
                  <a:srgbClr val="FFFFFF"/>
                </a:solidFill>
              </a:rPr>
              <a:t>Frequency of restaurants go-ers with similar price power</a:t>
            </a:r>
            <a:endParaRPr sz="2000" b="0">
              <a:solidFill>
                <a:srgbClr val="FFFFFF"/>
              </a:solidFill>
            </a:endParaRPr>
          </a:p>
          <a:p>
            <a:pPr marL="914400" lvl="1" indent="-355600" algn="l" rtl="0">
              <a:spcBef>
                <a:spcPts val="0"/>
              </a:spcBef>
              <a:spcAft>
                <a:spcPts val="0"/>
              </a:spcAft>
              <a:buClr>
                <a:srgbClr val="FFFFFF"/>
              </a:buClr>
              <a:buSzPts val="2000"/>
              <a:buAutoNum type="alphaUcPeriod"/>
            </a:pPr>
            <a:r>
              <a:rPr lang="en" sz="2000" b="0">
                <a:solidFill>
                  <a:srgbClr val="FFFFFF"/>
                </a:solidFill>
              </a:rPr>
              <a:t>Highest average rating given by foodies</a:t>
            </a:r>
            <a:endParaRPr sz="2000" b="0">
              <a:solidFill>
                <a:srgbClr val="FFFFFF"/>
              </a:solidFill>
            </a:endParaRPr>
          </a:p>
          <a:p>
            <a:pPr marL="914400" lvl="1" indent="-355600" algn="l" rtl="0">
              <a:spcBef>
                <a:spcPts val="0"/>
              </a:spcBef>
              <a:spcAft>
                <a:spcPts val="0"/>
              </a:spcAft>
              <a:buClr>
                <a:srgbClr val="FFFFFF"/>
              </a:buClr>
              <a:buSzPts val="2000"/>
              <a:buAutoNum type="alphaUcPeriod"/>
            </a:pPr>
            <a:r>
              <a:rPr lang="en" sz="2000" b="0">
                <a:solidFill>
                  <a:srgbClr val="FFFFFF"/>
                </a:solidFill>
              </a:rPr>
              <a:t>Ratio of visits for high-end restaurant versus low-end</a:t>
            </a:r>
            <a:endParaRPr sz="2000" b="0">
              <a:solidFill>
                <a:srgbClr val="FFFFFF"/>
              </a:solidFill>
            </a:endParaRPr>
          </a:p>
        </p:txBody>
      </p:sp>
      <p:sp>
        <p:nvSpPr>
          <p:cNvPr id="104" name="Google Shape;104;p18"/>
          <p:cNvSpPr txBox="1"/>
          <p:nvPr/>
        </p:nvSpPr>
        <p:spPr>
          <a:xfrm>
            <a:off x="175950" y="214075"/>
            <a:ext cx="4224300" cy="102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6AA84F"/>
                </a:solidFill>
                <a:latin typeface="Lato"/>
                <a:ea typeface="Lato"/>
                <a:cs typeface="Lato"/>
                <a:sym typeface="Lato"/>
              </a:rPr>
              <a:t>Flow of Procedures</a:t>
            </a:r>
            <a:endParaRPr sz="3600">
              <a:solidFill>
                <a:srgbClr val="6AA84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19"/>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id="110" name="Google Shape;110;p19"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111" name="Google Shape;111;p19"/>
          <p:cNvSpPr txBox="1"/>
          <p:nvPr/>
        </p:nvSpPr>
        <p:spPr>
          <a:xfrm>
            <a:off x="2855550" y="687397"/>
            <a:ext cx="3432900" cy="76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chemeClr val="lt2"/>
                </a:solidFill>
                <a:latin typeface="Raleway"/>
                <a:ea typeface="Raleway"/>
                <a:cs typeface="Raleway"/>
                <a:sym typeface="Raleway"/>
              </a:rPr>
              <a:t>2. Analysis I</a:t>
            </a:r>
            <a:endParaRPr sz="3000" b="1">
              <a:solidFill>
                <a:schemeClr val="lt2"/>
              </a:solidFill>
              <a:latin typeface="Raleway"/>
              <a:ea typeface="Raleway"/>
              <a:cs typeface="Raleway"/>
              <a:sym typeface="Raleway"/>
            </a:endParaRPr>
          </a:p>
        </p:txBody>
      </p:sp>
      <p:sp>
        <p:nvSpPr>
          <p:cNvPr id="112" name="Google Shape;112;p19"/>
          <p:cNvSpPr txBox="1">
            <a:spLocks noGrp="1"/>
          </p:cNvSpPr>
          <p:nvPr>
            <p:ph type="body" idx="4294967295"/>
          </p:nvPr>
        </p:nvSpPr>
        <p:spPr>
          <a:xfrm>
            <a:off x="2855550" y="1377480"/>
            <a:ext cx="3432900" cy="332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endParaRPr sz="1200">
              <a:latin typeface="Raleway"/>
              <a:ea typeface="Raleway"/>
              <a:cs typeface="Raleway"/>
              <a:sym typeface="Raleway"/>
            </a:endParaRPr>
          </a:p>
          <a:p>
            <a:pPr marL="457200" lvl="0" indent="-317500" algn="l" rtl="0">
              <a:spcBef>
                <a:spcPts val="1600"/>
              </a:spcBef>
              <a:spcAft>
                <a:spcPts val="0"/>
              </a:spcAft>
              <a:buClr>
                <a:schemeClr val="dk1"/>
              </a:buClr>
              <a:buSzPts val="1400"/>
              <a:buFont typeface="Raleway"/>
              <a:buChar char="➔"/>
            </a:pPr>
            <a:r>
              <a:rPr lang="en" sz="1400" b="1">
                <a:solidFill>
                  <a:schemeClr val="dk1"/>
                </a:solidFill>
                <a:latin typeface="Raleway"/>
                <a:ea typeface="Raleway"/>
                <a:cs typeface="Raleway"/>
                <a:sym typeface="Raleway"/>
              </a:rPr>
              <a:t>What</a:t>
            </a:r>
            <a:br>
              <a:rPr lang="en" sz="1200">
                <a:latin typeface="Raleway"/>
                <a:ea typeface="Raleway"/>
                <a:cs typeface="Raleway"/>
                <a:sym typeface="Raleway"/>
              </a:rPr>
            </a:br>
            <a:r>
              <a:rPr lang="en" sz="1200">
                <a:latin typeface="Raleway"/>
                <a:ea typeface="Raleway"/>
                <a:cs typeface="Raleway"/>
                <a:sym typeface="Raleway"/>
              </a:rPr>
              <a:t>How do restaurant go-ers vary in their liking for Italian restaurants in different US cities </a:t>
            </a:r>
            <a:endParaRPr sz="1200">
              <a:latin typeface="Raleway"/>
              <a:ea typeface="Raleway"/>
              <a:cs typeface="Raleway"/>
              <a:sym typeface="Raleway"/>
            </a:endParaRPr>
          </a:p>
          <a:p>
            <a:pPr marL="457200" lvl="0" indent="0" algn="l" rtl="0">
              <a:spcBef>
                <a:spcPts val="1000"/>
              </a:spcBef>
              <a:spcAft>
                <a:spcPts val="0"/>
              </a:spcAft>
              <a:buNone/>
            </a:pPr>
            <a:endParaRPr sz="1200">
              <a:latin typeface="Raleway"/>
              <a:ea typeface="Raleway"/>
              <a:cs typeface="Raleway"/>
              <a:sym typeface="Raleway"/>
            </a:endParaRPr>
          </a:p>
          <a:p>
            <a:pPr marL="457200" lvl="0" indent="-317500" algn="l" rtl="0">
              <a:spcBef>
                <a:spcPts val="1000"/>
              </a:spcBef>
              <a:spcAft>
                <a:spcPts val="1000"/>
              </a:spcAft>
              <a:buClr>
                <a:srgbClr val="6AA84F"/>
              </a:buClr>
              <a:buSzPts val="1400"/>
              <a:buFont typeface="Raleway"/>
              <a:buChar char="➔"/>
            </a:pPr>
            <a:r>
              <a:rPr lang="en" sz="1400" b="1">
                <a:solidFill>
                  <a:srgbClr val="6AA84F"/>
                </a:solidFill>
                <a:latin typeface="Raleway"/>
                <a:ea typeface="Raleway"/>
                <a:cs typeface="Raleway"/>
                <a:sym typeface="Raleway"/>
              </a:rPr>
              <a:t>Result</a:t>
            </a:r>
            <a:br>
              <a:rPr lang="en" sz="1400">
                <a:latin typeface="Raleway"/>
                <a:ea typeface="Raleway"/>
                <a:cs typeface="Raleway"/>
                <a:sym typeface="Raleway"/>
              </a:rPr>
            </a:br>
            <a:endParaRPr sz="1200">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graphicFrame>
        <p:nvGraphicFramePr>
          <p:cNvPr id="117" name="Google Shape;117;p20"/>
          <p:cNvGraphicFramePr/>
          <p:nvPr/>
        </p:nvGraphicFramePr>
        <p:xfrm>
          <a:off x="140700" y="1137450"/>
          <a:ext cx="4747275" cy="3108630"/>
        </p:xfrm>
        <a:graphic>
          <a:graphicData uri="http://schemas.openxmlformats.org/drawingml/2006/table">
            <a:tbl>
              <a:tblPr>
                <a:noFill/>
                <a:tableStyleId>{849A5CE7-D7E3-4523-A5AA-66C2A8E4055D}</a:tableStyleId>
              </a:tblPr>
              <a:tblGrid>
                <a:gridCol w="1859200">
                  <a:extLst>
                    <a:ext uri="{9D8B030D-6E8A-4147-A177-3AD203B41FA5}">
                      <a16:colId xmlns:a16="http://schemas.microsoft.com/office/drawing/2014/main" val="20000"/>
                    </a:ext>
                  </a:extLst>
                </a:gridCol>
                <a:gridCol w="1204050">
                  <a:extLst>
                    <a:ext uri="{9D8B030D-6E8A-4147-A177-3AD203B41FA5}">
                      <a16:colId xmlns:a16="http://schemas.microsoft.com/office/drawing/2014/main" val="20001"/>
                    </a:ext>
                  </a:extLst>
                </a:gridCol>
                <a:gridCol w="1684025">
                  <a:extLst>
                    <a:ext uri="{9D8B030D-6E8A-4147-A177-3AD203B41FA5}">
                      <a16:colId xmlns:a16="http://schemas.microsoft.com/office/drawing/2014/main" val="20002"/>
                    </a:ext>
                  </a:extLst>
                </a:gridCol>
              </a:tblGrid>
              <a:tr h="406575">
                <a:tc>
                  <a:txBody>
                    <a:bodyPr/>
                    <a:lstStyle/>
                    <a:p>
                      <a:pPr marL="0" lvl="0" indent="0" algn="ctr" rtl="0">
                        <a:spcBef>
                          <a:spcPts val="0"/>
                        </a:spcBef>
                        <a:spcAft>
                          <a:spcPts val="0"/>
                        </a:spcAft>
                        <a:buNone/>
                      </a:pPr>
                      <a:r>
                        <a:rPr lang="en" sz="1600" b="1">
                          <a:solidFill>
                            <a:srgbClr val="FFFFFF"/>
                          </a:solidFill>
                        </a:rPr>
                        <a:t>City</a:t>
                      </a:r>
                      <a:endParaRPr sz="1600" b="1">
                        <a:solidFill>
                          <a:srgbClr val="FFFFFF"/>
                        </a:solidFill>
                      </a:endParaRPr>
                    </a:p>
                  </a:txBody>
                  <a:tcPr marL="91425" marR="91425" marT="91425" marB="91425"/>
                </a:tc>
                <a:tc>
                  <a:txBody>
                    <a:bodyPr/>
                    <a:lstStyle/>
                    <a:p>
                      <a:pPr marL="0" lvl="0" indent="0" algn="ctr" rtl="0">
                        <a:spcBef>
                          <a:spcPts val="0"/>
                        </a:spcBef>
                        <a:spcAft>
                          <a:spcPts val="0"/>
                        </a:spcAft>
                        <a:buNone/>
                      </a:pPr>
                      <a:r>
                        <a:rPr lang="en" sz="1600" b="1">
                          <a:solidFill>
                            <a:srgbClr val="FFFFFF"/>
                          </a:solidFill>
                        </a:rPr>
                        <a:t>Mean</a:t>
                      </a:r>
                      <a:endParaRPr sz="1600" b="1">
                        <a:solidFill>
                          <a:srgbClr val="FFFFFF"/>
                        </a:solidFill>
                      </a:endParaRPr>
                    </a:p>
                  </a:txBody>
                  <a:tcPr marL="91425" marR="91425" marT="91425" marB="91425"/>
                </a:tc>
                <a:tc>
                  <a:txBody>
                    <a:bodyPr/>
                    <a:lstStyle/>
                    <a:p>
                      <a:pPr marL="0" lvl="0" indent="0" algn="ctr" rtl="0">
                        <a:spcBef>
                          <a:spcPts val="0"/>
                        </a:spcBef>
                        <a:spcAft>
                          <a:spcPts val="0"/>
                        </a:spcAft>
                        <a:buNone/>
                      </a:pPr>
                      <a:r>
                        <a:rPr lang="en" sz="1600" b="1">
                          <a:solidFill>
                            <a:srgbClr val="FFFFFF"/>
                          </a:solidFill>
                        </a:rPr>
                        <a:t>Standard Deviation</a:t>
                      </a:r>
                      <a:endParaRPr sz="1600" b="1">
                        <a:solidFill>
                          <a:srgbClr val="FFFFFF"/>
                        </a:solidFill>
                      </a:endParaRPr>
                    </a:p>
                  </a:txBody>
                  <a:tcPr marL="91425" marR="91425" marT="91425" marB="91425"/>
                </a:tc>
                <a:extLst>
                  <a:ext uri="{0D108BD9-81ED-4DB2-BD59-A6C34878D82A}">
                    <a16:rowId xmlns:a16="http://schemas.microsoft.com/office/drawing/2014/main" val="10000"/>
                  </a:ext>
                </a:extLst>
              </a:tr>
              <a:tr h="406350">
                <a:tc>
                  <a:txBody>
                    <a:bodyPr/>
                    <a:lstStyle/>
                    <a:p>
                      <a:pPr marL="0" lvl="0" indent="0" algn="ctr" rtl="0">
                        <a:spcBef>
                          <a:spcPts val="0"/>
                        </a:spcBef>
                        <a:spcAft>
                          <a:spcPts val="0"/>
                        </a:spcAft>
                        <a:buNone/>
                      </a:pPr>
                      <a:r>
                        <a:rPr lang="en">
                          <a:solidFill>
                            <a:srgbClr val="FFFFFF"/>
                          </a:solidFill>
                        </a:rPr>
                        <a:t>Seattle, WA</a:t>
                      </a:r>
                      <a:endParaRPr>
                        <a:solidFill>
                          <a:srgbClr val="FFFFFF"/>
                        </a:solidFill>
                      </a:endParaRPr>
                    </a:p>
                  </a:txBody>
                  <a:tcPr marL="91425" marR="91425" marT="91425" marB="91425"/>
                </a:tc>
                <a:tc>
                  <a:txBody>
                    <a:bodyPr/>
                    <a:lstStyle/>
                    <a:p>
                      <a:pPr marL="0" lvl="0" indent="0" algn="ctr" rtl="0">
                        <a:spcBef>
                          <a:spcPts val="0"/>
                        </a:spcBef>
                        <a:spcAft>
                          <a:spcPts val="0"/>
                        </a:spcAft>
                        <a:buNone/>
                      </a:pPr>
                      <a:r>
                        <a:rPr lang="en">
                          <a:solidFill>
                            <a:srgbClr val="FFFFFF"/>
                          </a:solidFill>
                        </a:rPr>
                        <a:t>4.12</a:t>
                      </a:r>
                      <a:endParaRPr>
                        <a:solidFill>
                          <a:srgbClr val="FFFFFF"/>
                        </a:solidFill>
                      </a:endParaRPr>
                    </a:p>
                  </a:txBody>
                  <a:tcPr marL="91425" marR="91425" marT="91425" marB="91425"/>
                </a:tc>
                <a:tc>
                  <a:txBody>
                    <a:bodyPr/>
                    <a:lstStyle/>
                    <a:p>
                      <a:pPr marL="0" lvl="0" indent="0" algn="ctr" rtl="0">
                        <a:spcBef>
                          <a:spcPts val="0"/>
                        </a:spcBef>
                        <a:spcAft>
                          <a:spcPts val="0"/>
                        </a:spcAft>
                        <a:buNone/>
                      </a:pPr>
                      <a:r>
                        <a:rPr lang="en">
                          <a:solidFill>
                            <a:srgbClr val="FFFFFF"/>
                          </a:solidFill>
                        </a:rPr>
                        <a:t>0.28</a:t>
                      </a:r>
                      <a:endParaRPr>
                        <a:solidFill>
                          <a:srgbClr val="FFFFFF"/>
                        </a:solidFill>
                      </a:endParaRPr>
                    </a:p>
                  </a:txBody>
                  <a:tcPr marL="91425" marR="91425" marT="91425" marB="91425"/>
                </a:tc>
                <a:extLst>
                  <a:ext uri="{0D108BD9-81ED-4DB2-BD59-A6C34878D82A}">
                    <a16:rowId xmlns:a16="http://schemas.microsoft.com/office/drawing/2014/main" val="10001"/>
                  </a:ext>
                </a:extLst>
              </a:tr>
              <a:tr h="406350">
                <a:tc>
                  <a:txBody>
                    <a:bodyPr/>
                    <a:lstStyle/>
                    <a:p>
                      <a:pPr marL="0" lvl="0" indent="0" algn="ctr" rtl="0">
                        <a:spcBef>
                          <a:spcPts val="0"/>
                        </a:spcBef>
                        <a:spcAft>
                          <a:spcPts val="0"/>
                        </a:spcAft>
                        <a:buNone/>
                      </a:pPr>
                      <a:r>
                        <a:rPr lang="en">
                          <a:solidFill>
                            <a:srgbClr val="FFFFFF"/>
                          </a:solidFill>
                        </a:rPr>
                        <a:t>Miami, FL</a:t>
                      </a:r>
                      <a:endParaRPr>
                        <a:solidFill>
                          <a:srgbClr val="FFFFFF"/>
                        </a:solidFill>
                      </a:endParaRPr>
                    </a:p>
                  </a:txBody>
                  <a:tcPr marL="91425" marR="91425" marT="91425" marB="91425"/>
                </a:tc>
                <a:tc>
                  <a:txBody>
                    <a:bodyPr/>
                    <a:lstStyle/>
                    <a:p>
                      <a:pPr marL="0" lvl="0" indent="0" algn="ctr" rtl="0">
                        <a:spcBef>
                          <a:spcPts val="0"/>
                        </a:spcBef>
                        <a:spcAft>
                          <a:spcPts val="0"/>
                        </a:spcAft>
                        <a:buNone/>
                      </a:pPr>
                      <a:r>
                        <a:rPr lang="en">
                          <a:solidFill>
                            <a:srgbClr val="FFFFFF"/>
                          </a:solidFill>
                        </a:rPr>
                        <a:t>3.96</a:t>
                      </a:r>
                      <a:endParaRPr>
                        <a:solidFill>
                          <a:srgbClr val="FFFFFF"/>
                        </a:solidFill>
                      </a:endParaRPr>
                    </a:p>
                  </a:txBody>
                  <a:tcPr marL="91425" marR="91425" marT="91425" marB="91425"/>
                </a:tc>
                <a:tc>
                  <a:txBody>
                    <a:bodyPr/>
                    <a:lstStyle/>
                    <a:p>
                      <a:pPr marL="0" lvl="0" indent="0" algn="ctr" rtl="0">
                        <a:spcBef>
                          <a:spcPts val="0"/>
                        </a:spcBef>
                        <a:spcAft>
                          <a:spcPts val="0"/>
                        </a:spcAft>
                        <a:buNone/>
                      </a:pPr>
                      <a:r>
                        <a:rPr lang="en">
                          <a:solidFill>
                            <a:srgbClr val="FFFFFF"/>
                          </a:solidFill>
                        </a:rPr>
                        <a:t>0.45</a:t>
                      </a:r>
                      <a:endParaRPr>
                        <a:solidFill>
                          <a:srgbClr val="FFFFFF"/>
                        </a:solidFill>
                      </a:endParaRPr>
                    </a:p>
                  </a:txBody>
                  <a:tcPr marL="91425" marR="91425" marT="91425" marB="91425"/>
                </a:tc>
                <a:extLst>
                  <a:ext uri="{0D108BD9-81ED-4DB2-BD59-A6C34878D82A}">
                    <a16:rowId xmlns:a16="http://schemas.microsoft.com/office/drawing/2014/main" val="10002"/>
                  </a:ext>
                </a:extLst>
              </a:tr>
              <a:tr h="406350">
                <a:tc>
                  <a:txBody>
                    <a:bodyPr/>
                    <a:lstStyle/>
                    <a:p>
                      <a:pPr marL="0" lvl="0" indent="0" algn="ctr" rtl="0">
                        <a:spcBef>
                          <a:spcPts val="0"/>
                        </a:spcBef>
                        <a:spcAft>
                          <a:spcPts val="0"/>
                        </a:spcAft>
                        <a:buNone/>
                      </a:pPr>
                      <a:r>
                        <a:rPr lang="en">
                          <a:solidFill>
                            <a:srgbClr val="FFFFFF"/>
                          </a:solidFill>
                        </a:rPr>
                        <a:t>San Francisco, CA</a:t>
                      </a:r>
                      <a:endParaRPr>
                        <a:solidFill>
                          <a:srgbClr val="FFFFFF"/>
                        </a:solidFill>
                      </a:endParaRPr>
                    </a:p>
                  </a:txBody>
                  <a:tcPr marL="91425" marR="91425" marT="91425" marB="91425"/>
                </a:tc>
                <a:tc>
                  <a:txBody>
                    <a:bodyPr/>
                    <a:lstStyle/>
                    <a:p>
                      <a:pPr marL="0" lvl="0" indent="0" algn="ctr" rtl="0">
                        <a:spcBef>
                          <a:spcPts val="0"/>
                        </a:spcBef>
                        <a:spcAft>
                          <a:spcPts val="0"/>
                        </a:spcAft>
                        <a:buNone/>
                      </a:pPr>
                      <a:r>
                        <a:rPr lang="en">
                          <a:solidFill>
                            <a:srgbClr val="FFFFFF"/>
                          </a:solidFill>
                        </a:rPr>
                        <a:t>3.92</a:t>
                      </a:r>
                      <a:endParaRPr>
                        <a:solidFill>
                          <a:srgbClr val="FFFFFF"/>
                        </a:solidFill>
                      </a:endParaRPr>
                    </a:p>
                  </a:txBody>
                  <a:tcPr marL="91425" marR="91425" marT="91425" marB="91425"/>
                </a:tc>
                <a:tc>
                  <a:txBody>
                    <a:bodyPr/>
                    <a:lstStyle/>
                    <a:p>
                      <a:pPr marL="0" lvl="0" indent="0" algn="ctr" rtl="0">
                        <a:spcBef>
                          <a:spcPts val="0"/>
                        </a:spcBef>
                        <a:spcAft>
                          <a:spcPts val="0"/>
                        </a:spcAft>
                        <a:buNone/>
                      </a:pPr>
                      <a:r>
                        <a:rPr lang="en">
                          <a:solidFill>
                            <a:srgbClr val="FFFFFF"/>
                          </a:solidFill>
                        </a:rPr>
                        <a:t>0.46</a:t>
                      </a:r>
                      <a:endParaRPr>
                        <a:solidFill>
                          <a:srgbClr val="FFFFFF"/>
                        </a:solidFill>
                      </a:endParaRPr>
                    </a:p>
                  </a:txBody>
                  <a:tcPr marL="91425" marR="91425" marT="91425" marB="91425"/>
                </a:tc>
                <a:extLst>
                  <a:ext uri="{0D108BD9-81ED-4DB2-BD59-A6C34878D82A}">
                    <a16:rowId xmlns:a16="http://schemas.microsoft.com/office/drawing/2014/main" val="10003"/>
                  </a:ext>
                </a:extLst>
              </a:tr>
              <a:tr h="406350">
                <a:tc>
                  <a:txBody>
                    <a:bodyPr/>
                    <a:lstStyle/>
                    <a:p>
                      <a:pPr marL="0" lvl="0" indent="0" algn="ctr" rtl="0">
                        <a:spcBef>
                          <a:spcPts val="0"/>
                        </a:spcBef>
                        <a:spcAft>
                          <a:spcPts val="0"/>
                        </a:spcAft>
                        <a:buNone/>
                      </a:pPr>
                      <a:r>
                        <a:rPr lang="en">
                          <a:solidFill>
                            <a:srgbClr val="FFFFFF"/>
                          </a:solidFill>
                        </a:rPr>
                        <a:t>San Jose, CA</a:t>
                      </a:r>
                      <a:endParaRPr>
                        <a:solidFill>
                          <a:srgbClr val="FFFFFF"/>
                        </a:solidFill>
                      </a:endParaRPr>
                    </a:p>
                  </a:txBody>
                  <a:tcPr marL="91425" marR="91425" marT="91425" marB="91425"/>
                </a:tc>
                <a:tc>
                  <a:txBody>
                    <a:bodyPr/>
                    <a:lstStyle/>
                    <a:p>
                      <a:pPr marL="0" lvl="0" indent="0" algn="ctr" rtl="0">
                        <a:spcBef>
                          <a:spcPts val="0"/>
                        </a:spcBef>
                        <a:spcAft>
                          <a:spcPts val="0"/>
                        </a:spcAft>
                        <a:buNone/>
                      </a:pPr>
                      <a:r>
                        <a:rPr lang="en">
                          <a:solidFill>
                            <a:srgbClr val="FFFFFF"/>
                          </a:solidFill>
                        </a:rPr>
                        <a:t>3.90</a:t>
                      </a:r>
                      <a:endParaRPr>
                        <a:solidFill>
                          <a:srgbClr val="FFFFFF"/>
                        </a:solidFill>
                      </a:endParaRPr>
                    </a:p>
                  </a:txBody>
                  <a:tcPr marL="91425" marR="91425" marT="91425" marB="91425"/>
                </a:tc>
                <a:tc>
                  <a:txBody>
                    <a:bodyPr/>
                    <a:lstStyle/>
                    <a:p>
                      <a:pPr marL="0" lvl="0" indent="0" algn="ctr" rtl="0">
                        <a:spcBef>
                          <a:spcPts val="0"/>
                        </a:spcBef>
                        <a:spcAft>
                          <a:spcPts val="0"/>
                        </a:spcAft>
                        <a:buNone/>
                      </a:pPr>
                      <a:r>
                        <a:rPr lang="en">
                          <a:solidFill>
                            <a:srgbClr val="FFFFFF"/>
                          </a:solidFill>
                        </a:rPr>
                        <a:t>0.39</a:t>
                      </a:r>
                      <a:endParaRPr>
                        <a:solidFill>
                          <a:srgbClr val="FFFFFF"/>
                        </a:solidFill>
                      </a:endParaRPr>
                    </a:p>
                  </a:txBody>
                  <a:tcPr marL="91425" marR="91425" marT="91425" marB="91425"/>
                </a:tc>
                <a:extLst>
                  <a:ext uri="{0D108BD9-81ED-4DB2-BD59-A6C34878D82A}">
                    <a16:rowId xmlns:a16="http://schemas.microsoft.com/office/drawing/2014/main" val="10004"/>
                  </a:ext>
                </a:extLst>
              </a:tr>
              <a:tr h="406350">
                <a:tc>
                  <a:txBody>
                    <a:bodyPr/>
                    <a:lstStyle/>
                    <a:p>
                      <a:pPr marL="0" lvl="0" indent="0" algn="ctr" rtl="0">
                        <a:spcBef>
                          <a:spcPts val="0"/>
                        </a:spcBef>
                        <a:spcAft>
                          <a:spcPts val="0"/>
                        </a:spcAft>
                        <a:buNone/>
                      </a:pPr>
                      <a:r>
                        <a:rPr lang="en">
                          <a:solidFill>
                            <a:srgbClr val="FFFFFF"/>
                          </a:solidFill>
                        </a:rPr>
                        <a:t>Austin, TX</a:t>
                      </a:r>
                      <a:endParaRPr>
                        <a:solidFill>
                          <a:srgbClr val="FFFFFF"/>
                        </a:solidFill>
                      </a:endParaRPr>
                    </a:p>
                  </a:txBody>
                  <a:tcPr marL="91425" marR="91425" marT="91425" marB="91425"/>
                </a:tc>
                <a:tc>
                  <a:txBody>
                    <a:bodyPr/>
                    <a:lstStyle/>
                    <a:p>
                      <a:pPr marL="0" lvl="0" indent="0" algn="ctr" rtl="0">
                        <a:spcBef>
                          <a:spcPts val="0"/>
                        </a:spcBef>
                        <a:spcAft>
                          <a:spcPts val="0"/>
                        </a:spcAft>
                        <a:buNone/>
                      </a:pPr>
                      <a:r>
                        <a:rPr lang="en">
                          <a:solidFill>
                            <a:srgbClr val="FFFFFF"/>
                          </a:solidFill>
                        </a:rPr>
                        <a:t>3.87</a:t>
                      </a:r>
                      <a:endParaRPr>
                        <a:solidFill>
                          <a:srgbClr val="FFFFFF"/>
                        </a:solidFill>
                      </a:endParaRPr>
                    </a:p>
                  </a:txBody>
                  <a:tcPr marL="91425" marR="91425" marT="91425" marB="91425"/>
                </a:tc>
                <a:tc>
                  <a:txBody>
                    <a:bodyPr/>
                    <a:lstStyle/>
                    <a:p>
                      <a:pPr marL="0" lvl="0" indent="0" algn="ctr" rtl="0">
                        <a:spcBef>
                          <a:spcPts val="0"/>
                        </a:spcBef>
                        <a:spcAft>
                          <a:spcPts val="0"/>
                        </a:spcAft>
                        <a:buNone/>
                      </a:pPr>
                      <a:r>
                        <a:rPr lang="en">
                          <a:solidFill>
                            <a:srgbClr val="FFFFFF"/>
                          </a:solidFill>
                        </a:rPr>
                        <a:t>0.45</a:t>
                      </a:r>
                      <a:endParaRPr>
                        <a:solidFill>
                          <a:srgbClr val="FFFFFF"/>
                        </a:solidFill>
                      </a:endParaRPr>
                    </a:p>
                  </a:txBody>
                  <a:tcPr marL="91425" marR="91425" marT="91425" marB="91425"/>
                </a:tc>
                <a:extLst>
                  <a:ext uri="{0D108BD9-81ED-4DB2-BD59-A6C34878D82A}">
                    <a16:rowId xmlns:a16="http://schemas.microsoft.com/office/drawing/2014/main" val="10005"/>
                  </a:ext>
                </a:extLst>
              </a:tr>
              <a:tr h="406350">
                <a:tc>
                  <a:txBody>
                    <a:bodyPr/>
                    <a:lstStyle/>
                    <a:p>
                      <a:pPr marL="0" lvl="0" indent="0" algn="ctr" rtl="0">
                        <a:spcBef>
                          <a:spcPts val="0"/>
                        </a:spcBef>
                        <a:spcAft>
                          <a:spcPts val="0"/>
                        </a:spcAft>
                        <a:buNone/>
                      </a:pPr>
                      <a:r>
                        <a:rPr lang="en">
                          <a:solidFill>
                            <a:srgbClr val="FFFFFF"/>
                          </a:solidFill>
                        </a:rPr>
                        <a:t>Washington, DC</a:t>
                      </a:r>
                      <a:endParaRPr>
                        <a:solidFill>
                          <a:srgbClr val="FFFFFF"/>
                        </a:solidFill>
                      </a:endParaRPr>
                    </a:p>
                  </a:txBody>
                  <a:tcPr marL="91425" marR="91425" marT="91425" marB="91425"/>
                </a:tc>
                <a:tc>
                  <a:txBody>
                    <a:bodyPr/>
                    <a:lstStyle/>
                    <a:p>
                      <a:pPr marL="0" lvl="0" indent="0" algn="ctr" rtl="0">
                        <a:spcBef>
                          <a:spcPts val="0"/>
                        </a:spcBef>
                        <a:spcAft>
                          <a:spcPts val="0"/>
                        </a:spcAft>
                        <a:buNone/>
                      </a:pPr>
                      <a:r>
                        <a:rPr lang="en">
                          <a:solidFill>
                            <a:srgbClr val="FFFFFF"/>
                          </a:solidFill>
                        </a:rPr>
                        <a:t>3.80</a:t>
                      </a:r>
                      <a:endParaRPr>
                        <a:solidFill>
                          <a:srgbClr val="FFFFFF"/>
                        </a:solidFill>
                      </a:endParaRPr>
                    </a:p>
                  </a:txBody>
                  <a:tcPr marL="91425" marR="91425" marT="91425" marB="91425"/>
                </a:tc>
                <a:tc>
                  <a:txBody>
                    <a:bodyPr/>
                    <a:lstStyle/>
                    <a:p>
                      <a:pPr marL="0" lvl="0" indent="0" algn="ctr" rtl="0">
                        <a:spcBef>
                          <a:spcPts val="0"/>
                        </a:spcBef>
                        <a:spcAft>
                          <a:spcPts val="0"/>
                        </a:spcAft>
                        <a:buNone/>
                      </a:pPr>
                      <a:r>
                        <a:rPr lang="en">
                          <a:solidFill>
                            <a:srgbClr val="FFFFFF"/>
                          </a:solidFill>
                        </a:rPr>
                        <a:t>0.48</a:t>
                      </a:r>
                      <a:endParaRPr>
                        <a:solidFill>
                          <a:srgbClr val="FFFFFF"/>
                        </a:solidFill>
                      </a:endParaRPr>
                    </a:p>
                  </a:txBody>
                  <a:tcPr marL="91425" marR="91425" marT="91425" marB="91425"/>
                </a:tc>
                <a:extLst>
                  <a:ext uri="{0D108BD9-81ED-4DB2-BD59-A6C34878D82A}">
                    <a16:rowId xmlns:a16="http://schemas.microsoft.com/office/drawing/2014/main" val="10006"/>
                  </a:ext>
                </a:extLst>
              </a:tr>
            </a:tbl>
          </a:graphicData>
        </a:graphic>
      </p:graphicFrame>
      <p:sp>
        <p:nvSpPr>
          <p:cNvPr id="118" name="Google Shape;118;p20"/>
          <p:cNvSpPr txBox="1"/>
          <p:nvPr/>
        </p:nvSpPr>
        <p:spPr>
          <a:xfrm>
            <a:off x="5197025" y="1137450"/>
            <a:ext cx="3864300" cy="31161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FF9900"/>
              </a:buClr>
              <a:buSzPts val="1800"/>
              <a:buFont typeface="Lato"/>
              <a:buAutoNum type="arabicPeriod"/>
            </a:pPr>
            <a:r>
              <a:rPr lang="en" sz="1800">
                <a:solidFill>
                  <a:srgbClr val="FF9900"/>
                </a:solidFill>
                <a:latin typeface="Lato"/>
                <a:ea typeface="Lato"/>
                <a:cs typeface="Lato"/>
                <a:sym typeface="Lato"/>
              </a:rPr>
              <a:t>With the lowest std dev and the highest mean, Seattle has the best market for Italian food</a:t>
            </a:r>
            <a:endParaRPr sz="1800">
              <a:solidFill>
                <a:srgbClr val="FF9900"/>
              </a:solidFill>
              <a:latin typeface="Lato"/>
              <a:ea typeface="Lato"/>
              <a:cs typeface="Lato"/>
              <a:sym typeface="Lato"/>
            </a:endParaRPr>
          </a:p>
          <a:p>
            <a:pPr marL="457200" lvl="0" indent="-342900" algn="l" rtl="0">
              <a:lnSpc>
                <a:spcPct val="150000"/>
              </a:lnSpc>
              <a:spcBef>
                <a:spcPts val="0"/>
              </a:spcBef>
              <a:spcAft>
                <a:spcPts val="0"/>
              </a:spcAft>
              <a:buClr>
                <a:srgbClr val="FF9900"/>
              </a:buClr>
              <a:buSzPts val="1800"/>
              <a:buFont typeface="Lato"/>
              <a:buAutoNum type="arabicPeriod"/>
            </a:pPr>
            <a:r>
              <a:rPr lang="en" sz="1800">
                <a:solidFill>
                  <a:srgbClr val="FF9900"/>
                </a:solidFill>
                <a:latin typeface="Lato"/>
                <a:ea typeface="Lato"/>
                <a:cs typeface="Lato"/>
                <a:sym typeface="Lato"/>
              </a:rPr>
              <a:t>Washington DC is on the opposite spectrum of Seattle, with lower average ratings paired with higher variability</a:t>
            </a:r>
            <a:endParaRPr sz="1800">
              <a:solidFill>
                <a:srgbClr val="FF9900"/>
              </a:solidFill>
              <a:latin typeface="Lato"/>
              <a:ea typeface="Lato"/>
              <a:cs typeface="Lato"/>
              <a:sym typeface="Lato"/>
            </a:endParaRPr>
          </a:p>
        </p:txBody>
      </p:sp>
      <p:sp>
        <p:nvSpPr>
          <p:cNvPr id="119" name="Google Shape;119;p20"/>
          <p:cNvSpPr txBox="1"/>
          <p:nvPr/>
        </p:nvSpPr>
        <p:spPr>
          <a:xfrm>
            <a:off x="140700" y="513050"/>
            <a:ext cx="6002400" cy="62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6AA84F"/>
                </a:solidFill>
                <a:latin typeface="Lato"/>
                <a:ea typeface="Lato"/>
                <a:cs typeface="Lato"/>
                <a:sym typeface="Lato"/>
              </a:rPr>
              <a:t>Restaurant rating averages and standard deviation per city</a:t>
            </a:r>
            <a:endParaRPr sz="1800">
              <a:solidFill>
                <a:srgbClr val="6AA84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21"/>
          <p:cNvPicPr preferRelativeResize="0"/>
          <p:nvPr/>
        </p:nvPicPr>
        <p:blipFill>
          <a:blip r:embed="rId3">
            <a:alphaModFix/>
          </a:blip>
          <a:stretch>
            <a:fillRect/>
          </a:stretch>
        </p:blipFill>
        <p:spPr>
          <a:xfrm>
            <a:off x="0" y="0"/>
            <a:ext cx="9143999" cy="5143499"/>
          </a:xfrm>
          <a:prstGeom prst="rect">
            <a:avLst/>
          </a:prstGeom>
          <a:noFill/>
          <a:ln>
            <a:noFill/>
          </a:ln>
        </p:spPr>
      </p:pic>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595</Words>
  <Application>Microsoft Macintosh PowerPoint</Application>
  <PresentationFormat>On-screen Show (16:9)</PresentationFormat>
  <Paragraphs>133</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Raleway</vt:lpstr>
      <vt:lpstr>Lato</vt:lpstr>
      <vt:lpstr>Swiss</vt:lpstr>
      <vt:lpstr>NYC DSA Web-Scraping Project </vt:lpstr>
      <vt:lpstr>Why Eataly? </vt:lpstr>
      <vt:lpstr>PowerPoint Presentation</vt:lpstr>
      <vt:lpstr>La grande domanda  è ..   Key factors that could be key in the  expansion of Eataly in the US</vt:lpstr>
      <vt:lpstr>Objective Understanding Eataly’s market strategy through Yelp reviews of existing stores Anticipate cities that could fit Eataly’s current stores by matching location specific social factors Determine the city that fits best with Eataly’s existing locations for a lower-risk strategy</vt:lpstr>
      <vt:lpstr>Scrape yelp reviews of potential cities for data: Restaurant ratings Price range of restaurants Number of Reviews Location  Determine factors based on collected data: Frequency of restaurants go-ers with similar price power Highest average rating given by foodies Ratio of visits for high-end restaurant versus low-end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Work</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DSA Web-Scraping Project </dc:title>
  <cp:lastModifiedBy>Microsoft Office User</cp:lastModifiedBy>
  <cp:revision>3</cp:revision>
  <dcterms:modified xsi:type="dcterms:W3CDTF">2020-01-31T12:48:03Z</dcterms:modified>
</cp:coreProperties>
</file>