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 Bold" charset="1" panose="00000800000000000000"/>
      <p:regular r:id="rId10"/>
    </p:embeddedFont>
    <p:embeddedFont>
      <p:font typeface="Josefin Sans Bold Italics" charset="1" panose="00000800000000000000"/>
      <p:regular r:id="rId11"/>
    </p:embeddedFont>
    <p:embeddedFont>
      <p:font typeface="Josefin Sans Regular" charset="1" panose="00000500000000000000"/>
      <p:regular r:id="rId12"/>
    </p:embeddedFont>
    <p:embeddedFont>
      <p:font typeface="Josefin Sans Regular Bold" charset="1" panose="00000700000000000000"/>
      <p:regular r:id="rId13"/>
    </p:embeddedFont>
    <p:embeddedFont>
      <p:font typeface="Josefin Sans Regular Italics" charset="1" panose="00000500000000000000"/>
      <p:regular r:id="rId14"/>
    </p:embeddedFont>
    <p:embeddedFont>
      <p:font typeface="Josefin Sans Regular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3191" y="-1723576"/>
            <a:ext cx="6755642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172" y="1170765"/>
            <a:ext cx="3144039" cy="24409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172" y="5926798"/>
            <a:ext cx="1894295" cy="42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05464" y="6172200"/>
            <a:ext cx="3486358" cy="4114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673882" y="1331825"/>
            <a:ext cx="8971140" cy="7623351"/>
            <a:chOff x="0" y="0"/>
            <a:chExt cx="11961520" cy="101644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19312"/>
              <a:ext cx="11961520" cy="2755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92"/>
                </a:lnSpc>
              </a:pPr>
              <a:r>
                <a:rPr lang="en-US" sz="7737">
                  <a:solidFill>
                    <a:srgbClr val="F7B4A7"/>
                  </a:solidFill>
                  <a:latin typeface="Josefin Sans Bold Bold"/>
                </a:rPr>
                <a:t>Lane Detection using IP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1961520" cy="51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9"/>
                </a:lnSpc>
              </a:pPr>
              <a:r>
                <a:rPr lang="en-US" sz="2321" spc="431">
                  <a:solidFill>
                    <a:srgbClr val="94DDDE"/>
                  </a:solidFill>
                  <a:latin typeface="Josefin Sans Regular"/>
                </a:rPr>
                <a:t> CSE428: IMAGE PROCESSING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420135"/>
              <a:ext cx="11961520" cy="4744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6"/>
                </a:lnSpc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Members:</a:t>
              </a:r>
            </a:p>
            <a:p>
              <a:pPr marL="630220" indent="-315110" lvl="1">
                <a:lnSpc>
                  <a:spcPts val="4086"/>
                </a:lnSpc>
                <a:buFont typeface="Arial"/>
                <a:buChar char="•"/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Name: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Mohammed Taher Abdullah</a:t>
              </a:r>
            </a:p>
            <a:p>
              <a:pPr algn="just">
                <a:lnSpc>
                  <a:spcPts val="4086"/>
                </a:lnSpc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      ID: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19101054</a:t>
              </a:r>
            </a:p>
            <a:p>
              <a:pPr algn="just" marL="630220" indent="-315110" lvl="1">
                <a:lnSpc>
                  <a:spcPts val="4086"/>
                </a:lnSpc>
                <a:buFont typeface="Arial"/>
                <a:buChar char="•"/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Name: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Shadab Iqbal </a:t>
              </a:r>
            </a:p>
            <a:p>
              <a:pPr algn="just">
                <a:lnSpc>
                  <a:spcPts val="4086"/>
                </a:lnSpc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      ID: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19101072</a:t>
              </a:r>
            </a:p>
            <a:p>
              <a:pPr algn="just" marL="630220" indent="-315110" lvl="1">
                <a:lnSpc>
                  <a:spcPts val="4086"/>
                </a:lnSpc>
                <a:buFont typeface="Arial"/>
                <a:buChar char="•"/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Name: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Srijan Banik</a:t>
              </a:r>
            </a:p>
            <a:p>
              <a:pPr algn="just">
                <a:lnSpc>
                  <a:spcPts val="4086"/>
                </a:lnSpc>
              </a:pP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      ID: </a:t>
              </a:r>
              <a:r>
                <a:rPr lang="en-US" sz="2919">
                  <a:solidFill>
                    <a:srgbClr val="94DDDE"/>
                  </a:solidFill>
                  <a:latin typeface="Josefin Sans Regular"/>
                </a:rPr>
                <a:t>19101062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01157" y="3121027"/>
            <a:ext cx="3127221" cy="481784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53105" y="1849710"/>
            <a:ext cx="6125227" cy="6829157"/>
            <a:chOff x="0" y="0"/>
            <a:chExt cx="8166969" cy="9105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8166969" cy="951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2"/>
                </a:lnSpc>
              </a:pPr>
              <a:r>
                <a:rPr lang="en-US" sz="4992">
                  <a:solidFill>
                    <a:srgbClr val="F7B4A7"/>
                  </a:solidFill>
                  <a:latin typeface="Josefin Sans Bold Bold"/>
                </a:rPr>
                <a:t>Motivation: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50412"/>
              <a:ext cx="7940702" cy="50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95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70412"/>
              <a:ext cx="6501805" cy="69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73673" indent="-336836" lvl="1">
                <a:lnSpc>
                  <a:spcPts val="4368"/>
                </a:lnSpc>
                <a:buFont typeface="Arial"/>
                <a:buChar char="•"/>
              </a:pPr>
              <a:r>
                <a:rPr lang="en-US" sz="3120">
                  <a:solidFill>
                    <a:srgbClr val="94DDDE"/>
                  </a:solidFill>
                  <a:latin typeface="Josefin Sans Regular"/>
                </a:rPr>
                <a:t>Using the fundamentals of this course to solve a problem</a:t>
              </a:r>
            </a:p>
            <a:p>
              <a:pPr algn="l">
                <a:lnSpc>
                  <a:spcPts val="4368"/>
                </a:lnSpc>
              </a:pPr>
            </a:p>
            <a:p>
              <a:pPr marL="673673" indent="-336836" lvl="1">
                <a:lnSpc>
                  <a:spcPts val="4368"/>
                </a:lnSpc>
                <a:buFont typeface="Arial"/>
                <a:buChar char="•"/>
              </a:pPr>
              <a:r>
                <a:rPr lang="en-US" sz="3120">
                  <a:solidFill>
                    <a:srgbClr val="94DDDE"/>
                  </a:solidFill>
                  <a:latin typeface="Josefin Sans Regular"/>
                </a:rPr>
                <a:t>Understanding how to put image processing into practice</a:t>
              </a:r>
            </a:p>
            <a:p>
              <a:pPr>
                <a:lnSpc>
                  <a:spcPts val="3167"/>
                </a:lnSpc>
              </a:pPr>
            </a:p>
            <a:p>
              <a:pPr>
                <a:lnSpc>
                  <a:spcPts val="316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75931" y="1849710"/>
            <a:ext cx="6125227" cy="7360481"/>
            <a:chOff x="0" y="0"/>
            <a:chExt cx="8166969" cy="981397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7150"/>
              <a:ext cx="8166969" cy="951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2"/>
                </a:lnSpc>
              </a:pPr>
              <a:r>
                <a:rPr lang="en-US" sz="4992">
                  <a:solidFill>
                    <a:srgbClr val="F7B4A7"/>
                  </a:solidFill>
                  <a:latin typeface="Josefin Sans Bold Bold"/>
                </a:rPr>
                <a:t>Problem Statement: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50412"/>
              <a:ext cx="7940702" cy="50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95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70412"/>
              <a:ext cx="6501805" cy="7643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73673" indent="-336837" lvl="1">
                <a:lnSpc>
                  <a:spcPts val="4368"/>
                </a:lnSpc>
                <a:buFont typeface="Arial"/>
                <a:buChar char="•"/>
              </a:pPr>
              <a:r>
                <a:rPr lang="en-US" sz="3120">
                  <a:solidFill>
                    <a:srgbClr val="94DDDE"/>
                  </a:solidFill>
                  <a:latin typeface="Josefin Sans Regular"/>
                </a:rPr>
                <a:t>In our country, there seems to be an rise in the number of road accidents.</a:t>
              </a:r>
            </a:p>
            <a:p>
              <a:pPr algn="just" marL="673673" indent="-336837" lvl="1">
                <a:lnSpc>
                  <a:spcPts val="4368"/>
                </a:lnSpc>
                <a:buFont typeface="Arial"/>
                <a:buChar char="•"/>
              </a:pPr>
              <a:r>
                <a:rPr lang="en-US" sz="3120">
                  <a:solidFill>
                    <a:srgbClr val="94DDDE"/>
                  </a:solidFill>
                  <a:latin typeface="Josefin Sans Regular"/>
                </a:rPr>
                <a:t>Casualty due to road accidents.</a:t>
              </a:r>
            </a:p>
            <a:p>
              <a:pPr marL="673673" indent="-336837" lvl="1">
                <a:lnSpc>
                  <a:spcPts val="4368"/>
                </a:lnSpc>
                <a:buFont typeface="Arial"/>
                <a:buChar char="•"/>
              </a:pPr>
              <a:r>
                <a:rPr lang="en-US" sz="3120">
                  <a:solidFill>
                    <a:srgbClr val="94DDDE"/>
                  </a:solidFill>
                  <a:latin typeface="Josefin Sans Regular"/>
                </a:rPr>
                <a:t>On the roads, there seems to be some rough driving.</a:t>
              </a:r>
            </a:p>
            <a:p>
              <a:pPr>
                <a:lnSpc>
                  <a:spcPts val="3167"/>
                </a:lnSpc>
              </a:pPr>
            </a:p>
            <a:p>
              <a:pPr>
                <a:lnSpc>
                  <a:spcPts val="316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6325" y="1181361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>
                <a:solidFill>
                  <a:srgbClr val="2B4B82"/>
                </a:solidFill>
                <a:latin typeface="Josefin Sans Bold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84432" y="4793071"/>
            <a:ext cx="2401669" cy="2442995"/>
            <a:chOff x="0" y="0"/>
            <a:chExt cx="3202226" cy="32573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 Bold"/>
                </a:rPr>
                <a:t>STEP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01875"/>
              <a:ext cx="3202226" cy="1455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 Regular"/>
                </a:rPr>
                <a:t>Masking unnecessary pixels from the image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06221"/>
              <a:ext cx="3202226" cy="54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 Bold"/>
                </a:rPr>
                <a:t>Finding the ROI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23950" y="4793071"/>
            <a:ext cx="2459408" cy="2448864"/>
            <a:chOff x="0" y="0"/>
            <a:chExt cx="3279211" cy="326515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 Bold"/>
                </a:rPr>
                <a:t>STEP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09700"/>
              <a:ext cx="3279211" cy="1455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 Regular"/>
                </a:rPr>
                <a:t>Filtering out the Yellow and White colors of the image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00631"/>
              <a:ext cx="3279211" cy="54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 Bold"/>
                </a:rPr>
                <a:t>Color filtering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19046" y="4793071"/>
            <a:ext cx="2459408" cy="2865551"/>
            <a:chOff x="0" y="0"/>
            <a:chExt cx="3279211" cy="382073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 Bold"/>
                </a:rPr>
                <a:t>STEP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65283"/>
              <a:ext cx="3279211" cy="1455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 Regular"/>
                </a:rPr>
                <a:t>Detecting edges of the filtered lanes in greyscale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06221"/>
              <a:ext cx="3279211" cy="1112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 Bold"/>
                </a:rPr>
                <a:t>Detecting Canny Edges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66418" y="4793071"/>
            <a:ext cx="2680634" cy="2495814"/>
            <a:chOff x="0" y="0"/>
            <a:chExt cx="3574179" cy="332775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3574179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 Bold"/>
                </a:rPr>
                <a:t>STEP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365283"/>
              <a:ext cx="3574179" cy="962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 Regular"/>
                </a:rPr>
                <a:t>Combining into a single line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06221"/>
              <a:ext cx="3574179" cy="1112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 Bold"/>
                </a:rPr>
                <a:t>Applying Hough Line Detection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704642" y="4793071"/>
            <a:ext cx="2459408" cy="2495814"/>
            <a:chOff x="0" y="0"/>
            <a:chExt cx="3279211" cy="332775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 Bold"/>
                </a:rPr>
                <a:t>STEP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365283"/>
              <a:ext cx="3279211" cy="962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 Regular"/>
                </a:rPr>
                <a:t>Applying the whole process into a video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06221"/>
              <a:ext cx="3279211" cy="1112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 Bold"/>
                </a:rPr>
                <a:t>Video Implementation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051969" y="3898930"/>
            <a:ext cx="14021736" cy="669290"/>
            <a:chOff x="0" y="0"/>
            <a:chExt cx="18695648" cy="89238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7548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892679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367077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789115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name="AutoShape 29" id="29"/>
            <p:cNvSpPr/>
            <p:nvPr/>
          </p:nvSpPr>
          <p:spPr>
            <a:xfrm rot="0">
              <a:off x="804493" y="3953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rot="0">
              <a:off x="5397334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rot="0">
              <a:off x="9980379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rot="0">
              <a:off x="14361695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56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9731" y="1601642"/>
            <a:ext cx="5405821" cy="30165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36763" y="1626929"/>
            <a:ext cx="5405821" cy="29912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232448" y="1628978"/>
            <a:ext cx="5405821" cy="29891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181963" y="6109256"/>
            <a:ext cx="5456306" cy="301644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436763" y="6109256"/>
            <a:ext cx="5405821" cy="298917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49731" y="6109256"/>
            <a:ext cx="5472258" cy="301644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true" rot="649676">
            <a:off x="5552741" y="1033478"/>
            <a:ext cx="1371941" cy="68082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true" rot="649676">
            <a:off x="11495993" y="1033478"/>
            <a:ext cx="1371941" cy="6808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247105" y="5061754"/>
            <a:ext cx="1491106" cy="60389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649676">
            <a:off x="11495993" y="8997568"/>
            <a:ext cx="1371941" cy="68082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649676">
            <a:off x="5552741" y="8997568"/>
            <a:ext cx="1371941" cy="68082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472029" y="1496867"/>
            <a:ext cx="68825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49731" y="466751"/>
            <a:ext cx="495804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18"/>
              </a:lnSpc>
            </a:pPr>
            <a:r>
              <a:rPr lang="en-US" sz="5848">
                <a:solidFill>
                  <a:srgbClr val="FFFFFF"/>
                </a:solidFill>
                <a:latin typeface="Josefin Sans Bold Bold"/>
              </a:rPr>
              <a:t>Process: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6722" y="772767"/>
            <a:ext cx="3812084" cy="39410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436917"/>
            <a:ext cx="9569415" cy="1848555"/>
            <a:chOff x="0" y="0"/>
            <a:chExt cx="12759220" cy="246474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66700"/>
              <a:ext cx="12759220" cy="1369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4"/>
                </a:lnSpc>
              </a:pPr>
              <a:r>
                <a:rPr lang="en-US" sz="8100" spc="-81">
                  <a:solidFill>
                    <a:srgbClr val="2B4B82"/>
                  </a:solidFill>
                  <a:latin typeface="Josefin Sans Bold Bold"/>
                </a:rPr>
                <a:t>Result &amp; Discussion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44727"/>
              <a:ext cx="12759220" cy="620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11240" y="2820952"/>
            <a:ext cx="6215349" cy="48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799">
                <a:solidFill>
                  <a:srgbClr val="2B4B82"/>
                </a:solidFill>
                <a:latin typeface="Josefin Sans Bold Bold"/>
              </a:rPr>
              <a:t>Visual representation of our 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1240" y="3616888"/>
            <a:ext cx="7198788" cy="84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After applying the process in order, we were able to integrate that to this video taken from YouTube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45138" y="1764121"/>
            <a:ext cx="5273671" cy="531230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69191" y="1776316"/>
            <a:ext cx="12675157" cy="5287916"/>
            <a:chOff x="0" y="0"/>
            <a:chExt cx="16900209" cy="70505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6900209" cy="2495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32"/>
                </a:lnSpc>
              </a:pPr>
              <a:r>
                <a:rPr lang="en-US" sz="6792">
                  <a:solidFill>
                    <a:srgbClr val="F7B4A7"/>
                  </a:solidFill>
                  <a:latin typeface="Josefin Sans Bold Bold"/>
                </a:rPr>
                <a:t>Conclusion And Possible Improvements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752655"/>
              <a:ext cx="16431986" cy="694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1"/>
                </a:lnSpc>
              </a:pPr>
              <a:r>
                <a:rPr lang="en-US" sz="3290" spc="500">
                  <a:solidFill>
                    <a:srgbClr val="94DDDE"/>
                  </a:solidFill>
                  <a:latin typeface="Josefin Sans Regular"/>
                </a:rPr>
                <a:t>MARCH TOWARDS AUTONOMOUS VEHICLE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176643"/>
              <a:ext cx="13454424" cy="2873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64518" indent="-332259" lvl="1">
                <a:lnSpc>
                  <a:spcPts val="4309"/>
                </a:lnSpc>
                <a:buFont typeface="Arial"/>
                <a:buChar char="•"/>
              </a:pPr>
              <a:r>
                <a:rPr lang="en-US" sz="3077">
                  <a:solidFill>
                    <a:srgbClr val="94DDDE"/>
                  </a:solidFill>
                  <a:latin typeface="Josefin Sans Regular"/>
                </a:rPr>
                <a:t>Can improve in detecting curved lanes</a:t>
              </a:r>
            </a:p>
            <a:p>
              <a:pPr marL="664518" indent="-332259" lvl="1">
                <a:lnSpc>
                  <a:spcPts val="4309"/>
                </a:lnSpc>
                <a:buFont typeface="Arial"/>
                <a:buChar char="•"/>
              </a:pPr>
              <a:r>
                <a:rPr lang="en-US" sz="3077">
                  <a:solidFill>
                    <a:srgbClr val="94DDDE"/>
                  </a:solidFill>
                  <a:latin typeface="Josefin Sans Regular"/>
                </a:rPr>
                <a:t>Detecting lanes without lane boundaries </a:t>
              </a:r>
            </a:p>
            <a:p>
              <a:pPr marL="664517" indent="-332259" lvl="1">
                <a:lnSpc>
                  <a:spcPts val="4309"/>
                </a:lnSpc>
                <a:buFont typeface="Arial"/>
                <a:buChar char="•"/>
              </a:pPr>
              <a:r>
                <a:rPr lang="en-US" sz="3077">
                  <a:solidFill>
                    <a:srgbClr val="94DDDE"/>
                  </a:solidFill>
                  <a:latin typeface="Josefin Sans Regular"/>
                </a:rPr>
                <a:t>In order for lane identification to work on every route, a neural network model can be trained.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DAErB0YuqlI</dc:identifier>
  <dcterms:modified xsi:type="dcterms:W3CDTF">2011-08-01T06:04:30Z</dcterms:modified>
  <cp:revision>1</cp:revision>
  <dc:title>Lane Detection using IP</dc:title>
</cp:coreProperties>
</file>