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392" r:id="rId2"/>
    <p:sldId id="345" r:id="rId3"/>
    <p:sldId id="394" r:id="rId4"/>
    <p:sldId id="395" r:id="rId5"/>
    <p:sldId id="39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1260"/>
  </p:normalViewPr>
  <p:slideViewPr>
    <p:cSldViewPr snapToGrid="0">
      <p:cViewPr varScale="1">
        <p:scale>
          <a:sx n="117" d="100"/>
          <a:sy n="117" d="100"/>
        </p:scale>
        <p:origin x="148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E3D37-DC4F-F84A-920F-CA140F1CB9BB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DFDCB-178A-A941-B947-DF73A751E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374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502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405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351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973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EE7C-6BE9-AF47-A02D-EA93943F487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820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latin typeface="Hiragino Kaku Gothic Std W8" panose="020B0800000000000000" pitchFamily="34" charset="-128"/>
                <a:ea typeface="Hiragino Kaku Gothic Std W8" panose="020B0800000000000000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Hiragino Kaku Gothic Std W8" panose="020B0800000000000000" pitchFamily="34" charset="-128"/>
                <a:ea typeface="Hiragino Kaku Gothic Std W8" panose="020B0800000000000000" pitchFamily="34" charset="-12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467F-F304-CE4B-821B-0770B3C5FF83}" type="datetime1">
              <a:rPr lang="ja-JP" altLang="en-US" smtClean="0"/>
              <a:t>2024/11/8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9FAA-9126-3342-9AF4-B32448FF1D94}" type="datetime1">
              <a:rPr lang="ja-JP" altLang="en-US" smtClean="0"/>
              <a:t>2024/11/8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96E2-DE66-B94B-B7A6-F5666BB9DEB6}" type="datetime1">
              <a:rPr lang="ja-JP" altLang="en-US" smtClean="0"/>
              <a:t>2024/11/8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37D1-0F8C-D142-BF5A-D483B9FDCF0E}" type="datetime1">
              <a:rPr lang="ja-JP" altLang="en-US" smtClean="0"/>
              <a:t>2024/11/8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70C4-A6F2-D94C-BD23-1E2C0F3D56CA}" type="datetime1">
              <a:rPr lang="ja-JP" altLang="en-US" smtClean="0"/>
              <a:t>2024/11/8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0A75-AD21-D64B-8407-8BE61E3FD3B4}" type="datetime1">
              <a:rPr lang="ja-JP" altLang="en-US" smtClean="0"/>
              <a:t>2024/11/8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E050-8381-1648-AB51-6BE10593D699}" type="datetime1">
              <a:rPr lang="ja-JP" altLang="en-US" smtClean="0"/>
              <a:t>2024/11/8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22BA-8A24-D246-BC32-F569BC31A955}" type="datetime1">
              <a:rPr lang="ja-JP" altLang="en-US" smtClean="0"/>
              <a:t>2024/11/8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F371-A271-0447-B54F-74973F93CF25}" type="datetime1">
              <a:rPr lang="ja-JP" altLang="en-US" smtClean="0"/>
              <a:t>2024/11/8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DD82-38C6-4948-9372-D1531F23D7C6}" type="datetime1">
              <a:rPr lang="ja-JP" altLang="en-US" smtClean="0"/>
              <a:t>2024/11/8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5098-59D5-DD4E-ACC4-2C309601BB1D}" type="datetime1">
              <a:rPr lang="ja-JP" altLang="en-US" smtClean="0"/>
              <a:t>2024/11/8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F1C39-0350-054C-970C-23FA77CA5F98}" type="datetime1">
              <a:rPr lang="ja-JP" altLang="en-US" smtClean="0"/>
              <a:t>2024/11/8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2A9E70F8-D4AE-C2FA-DDA4-11FA13E03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8" name="タイトル プレースホルダー 7">
            <a:extLst>
              <a:ext uri="{FF2B5EF4-FFF2-40B4-BE49-F238E27FC236}">
                <a16:creationId xmlns:a16="http://schemas.microsoft.com/office/drawing/2014/main" id="{CDFA8BDA-649B-CC8C-2BD3-D6610387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Hiragino Kaku Gothic Std W8" panose="020B0800000000000000" pitchFamily="34" charset="-128"/>
          <a:ea typeface="Hiragino Kaku Gothic Std W8" panose="020B0800000000000000" pitchFamily="34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Hiragino Kaku Gothic Std W8" panose="020B0800000000000000" pitchFamily="34" charset="-128"/>
          <a:ea typeface="Hiragino Kaku Gothic Std W8" panose="020B0800000000000000" pitchFamily="34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Hiragino Kaku Gothic Std W8" panose="020B0800000000000000" pitchFamily="34" charset="-128"/>
          <a:ea typeface="Hiragino Kaku Gothic Std W8" panose="020B0800000000000000" pitchFamily="34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Hiragino Kaku Gothic Std W8" panose="020B0800000000000000" pitchFamily="34" charset="-128"/>
          <a:ea typeface="Hiragino Kaku Gothic Std W8" panose="020B0800000000000000" pitchFamily="34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Hiragino Kaku Gothic Std W8" panose="020B0800000000000000" pitchFamily="34" charset="-128"/>
          <a:ea typeface="Hiragino Kaku Gothic Std W8" panose="020B0800000000000000" pitchFamily="34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Hiragino Kaku Gothic Std W8" panose="020B0800000000000000" pitchFamily="34" charset="-128"/>
          <a:ea typeface="Hiragino Kaku Gothic Std W8" panose="020B0800000000000000" pitchFamily="34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5C0601-9E43-CFF5-9213-15A61DF19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144" y="1149258"/>
            <a:ext cx="8351520" cy="2726055"/>
          </a:xfrm>
        </p:spPr>
        <p:txBody>
          <a:bodyPr>
            <a:normAutofit/>
          </a:bodyPr>
          <a:lstStyle/>
          <a:p>
            <a:r>
              <a:rPr kumimoji="1" lang="en-US" altLang="ja-JP" sz="4400" i="1" dirty="0">
                <a:solidFill>
                  <a:srgbClr val="FF0000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Expert-level artificial intelligence in heads-up no-limit poker</a:t>
            </a:r>
            <a:endParaRPr kumimoji="1" lang="ja-JP" altLang="en-US" sz="4400" i="1">
              <a:solidFill>
                <a:srgbClr val="FF0000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F317453-2659-04C0-4374-F182FDA7C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143" y="3973286"/>
            <a:ext cx="8351519" cy="2363346"/>
          </a:xfrm>
        </p:spPr>
        <p:txBody>
          <a:bodyPr>
            <a:normAutofit/>
          </a:bodyPr>
          <a:lstStyle/>
          <a:p>
            <a:pPr eaLnBrk="0">
              <a:lnSpc>
                <a:spcPct val="150000"/>
              </a:lnSpc>
              <a:spcBef>
                <a:spcPts val="0"/>
              </a:spcBef>
            </a:pPr>
            <a:r>
              <a:rPr lang="fr-CA" altLang="ja-JP" sz="1800" dirty="0" err="1">
                <a:effectLst/>
              </a:rPr>
              <a:t>Matej</a:t>
            </a:r>
            <a:r>
              <a:rPr lang="fr-CA" altLang="ja-JP" sz="1800" dirty="0">
                <a:effectLst/>
              </a:rPr>
              <a:t> </a:t>
            </a:r>
            <a:r>
              <a:rPr lang="fr-CA" altLang="ja-JP" sz="1800" dirty="0" err="1">
                <a:effectLst/>
              </a:rPr>
              <a:t>Moravc</a:t>
            </a:r>
            <a:r>
              <a:rPr lang="fr-CA" altLang="ja-JP" sz="1800" dirty="0">
                <a:effectLst/>
              </a:rPr>
              <a:t>, Martin Schmid and more, </a:t>
            </a:r>
          </a:p>
          <a:p>
            <a:pPr eaLnBrk="0">
              <a:lnSpc>
                <a:spcPct val="150000"/>
              </a:lnSpc>
              <a:spcBef>
                <a:spcPts val="0"/>
              </a:spcBef>
            </a:pPr>
            <a:r>
              <a:rPr lang="en-US" altLang="ja-JP" dirty="0" err="1"/>
              <a:t>doi</a:t>
            </a:r>
            <a:r>
              <a:rPr lang="en-US" altLang="ja-JP" dirty="0"/>
              <a:t>: 10.48550  / science: aam6960 / (2017)</a:t>
            </a:r>
            <a:endParaRPr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98ECE8-8CCC-1C92-D20A-1797D5FB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3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F5ADBC-63D6-C438-7B21-4E435C4E2EC9}"/>
              </a:ext>
            </a:extLst>
          </p:cNvPr>
          <p:cNvSpPr/>
          <p:nvPr/>
        </p:nvSpPr>
        <p:spPr>
          <a:xfrm>
            <a:off x="-1" y="0"/>
            <a:ext cx="9144001" cy="984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E3549D-C0BB-FB83-4188-F1CA4300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622"/>
            <a:ext cx="7886700" cy="984738"/>
          </a:xfrm>
        </p:spPr>
        <p:txBody>
          <a:bodyPr>
            <a:normAutofit/>
          </a:bodyPr>
          <a:lstStyle/>
          <a:p>
            <a:r>
              <a:rPr lang="en-US" altLang="ja-JP" dirty="0"/>
              <a:t>abstract</a:t>
            </a:r>
            <a:r>
              <a:rPr lang="ja-JP" altLang="en-US"/>
              <a:t>（</a:t>
            </a:r>
            <a:r>
              <a:rPr lang="en-US" altLang="ja-JP" dirty="0"/>
              <a:t>1</a:t>
            </a:r>
            <a:r>
              <a:rPr lang="ja-JP" altLang="en-US"/>
              <a:t>）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1B691-85A7-B4C2-5EFB-79B01824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646"/>
            <a:ext cx="7886700" cy="52488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・</a:t>
            </a:r>
            <a:r>
              <a:rPr lang="en-US" altLang="ja-JP" sz="1800" dirty="0"/>
              <a:t>Heads-up no-limit poker </a:t>
            </a:r>
            <a:r>
              <a:rPr lang="ja-JP" altLang="en-US" sz="1800"/>
              <a:t>とは</a:t>
            </a:r>
            <a:endParaRPr lang="en-US" altLang="ja-JP" sz="1800" dirty="0"/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500"/>
              <a:t>ベット額に制限がなく、</a:t>
            </a:r>
            <a:r>
              <a:rPr lang="en-US" altLang="ja-JP" sz="1500" dirty="0"/>
              <a:t>2</a:t>
            </a:r>
            <a:r>
              <a:rPr lang="ja-JP" altLang="en-US" sz="1500"/>
              <a:t>人のプレイヤーが</a:t>
            </a:r>
            <a:r>
              <a:rPr lang="en-US" altLang="ja-JP" sz="1500" dirty="0"/>
              <a:t>1</a:t>
            </a:r>
            <a:r>
              <a:rPr lang="ja-JP" altLang="en-US" sz="1500"/>
              <a:t>対</a:t>
            </a:r>
            <a:r>
              <a:rPr lang="en-US" altLang="ja-JP" sz="1500" dirty="0"/>
              <a:t>1</a:t>
            </a:r>
            <a:r>
              <a:rPr lang="ja-JP" altLang="en-US" sz="1500"/>
              <a:t>で戦うポーカー</a:t>
            </a:r>
            <a:endParaRPr lang="en-US" altLang="ja-JP" sz="15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・決定点の数</a:t>
            </a:r>
            <a:endParaRPr lang="en-US" altLang="ja-JP" sz="1800" dirty="0"/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500"/>
              <a:t>囲碁の決定点は</a:t>
            </a:r>
            <a:r>
              <a:rPr lang="en-US" altLang="ja-JP" sz="1500" dirty="0"/>
              <a:t> 10^{170} </a:t>
            </a:r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sz="1500" dirty="0" err="1"/>
              <a:t>hunl</a:t>
            </a:r>
            <a:r>
              <a:rPr lang="en-US" altLang="ja-JP" sz="1500" dirty="0"/>
              <a:t> poker </a:t>
            </a:r>
            <a:r>
              <a:rPr lang="ja-JP" altLang="en-US" sz="1500"/>
              <a:t>の決定点は</a:t>
            </a:r>
            <a:r>
              <a:rPr lang="en-US" altLang="ja-JP" sz="1500" dirty="0"/>
              <a:t> 10^{160} </a:t>
            </a:r>
            <a:r>
              <a:rPr lang="ja-JP" altLang="en-US" sz="1500"/>
              <a:t>以上</a:t>
            </a:r>
            <a:r>
              <a:rPr lang="ja-JP" altLang="en-US" sz="140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ja-JP" altLang="en-US" sz="1400">
                <a:solidFill>
                  <a:schemeClr val="bg1">
                    <a:lumMod val="50000"/>
                  </a:schemeClr>
                </a:solidFill>
              </a:rPr>
              <a:t>数え方不明）</a:t>
            </a:r>
            <a:endParaRPr lang="en-US" altLang="ja-JP" sz="1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・今までの</a:t>
            </a:r>
            <a:r>
              <a:rPr lang="en-US" altLang="ja-JP" sz="1800" dirty="0"/>
              <a:t> poker ai (deep learning)</a:t>
            </a:r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500"/>
              <a:t>プレイ前にゲーム全体の戦略を作成していた</a:t>
            </a:r>
            <a:endParaRPr lang="en-US" altLang="ja-JP" sz="13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500"/>
              <a:t>ただ、情報量が大きすぎるため、決定点を</a:t>
            </a:r>
            <a:r>
              <a:rPr lang="en-US" altLang="ja-JP" sz="1500" dirty="0"/>
              <a:t> 10^{14} </a:t>
            </a:r>
            <a:r>
              <a:rPr lang="ja-JP" altLang="en-US" sz="1500"/>
              <a:t>まで減らした類似のゲームを作成し、そこで学習させていた</a:t>
            </a:r>
            <a:r>
              <a:rPr lang="ja-JP" altLang="en-US" sz="140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ja-JP" altLang="en-US" sz="1400">
                <a:solidFill>
                  <a:schemeClr val="bg1">
                    <a:lumMod val="50000"/>
                  </a:schemeClr>
                </a:solidFill>
              </a:rPr>
              <a:t>これはよくやる手法らしい）</a:t>
            </a:r>
            <a:endParaRPr lang="en-US" altLang="ja-JP" sz="1400" dirty="0"/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40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US" altLang="ja-JP" sz="1400" dirty="0" err="1">
                <a:solidFill>
                  <a:schemeClr val="bg1">
                    <a:lumMod val="50000"/>
                  </a:schemeClr>
                </a:solidFill>
              </a:rPr>
              <a:t>cfr</a:t>
            </a:r>
            <a:r>
              <a:rPr lang="ja-JP" altLang="en-US" sz="1400">
                <a:solidFill>
                  <a:schemeClr val="bg1">
                    <a:lumMod val="50000"/>
                  </a:schemeClr>
                </a:solidFill>
              </a:rPr>
              <a:t>という学習方法を使っているらしい）</a:t>
            </a:r>
            <a:endParaRPr lang="en-US" altLang="ja-JP" sz="1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500"/>
              <a:t>この方法ではプロに圧敗している</a:t>
            </a:r>
            <a:endParaRPr lang="en-US" altLang="ja-JP" sz="150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88B49-CBD5-4AB0-B2D0-FDA6C4BD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6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CEAB393-5413-F761-01BB-2039AF59871C}"/>
              </a:ext>
            </a:extLst>
          </p:cNvPr>
          <p:cNvSpPr/>
          <p:nvPr/>
        </p:nvSpPr>
        <p:spPr>
          <a:xfrm>
            <a:off x="440190" y="1992085"/>
            <a:ext cx="8263617" cy="2569029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F5ADBC-63D6-C438-7B21-4E435C4E2EC9}"/>
              </a:ext>
            </a:extLst>
          </p:cNvPr>
          <p:cNvSpPr/>
          <p:nvPr/>
        </p:nvSpPr>
        <p:spPr>
          <a:xfrm>
            <a:off x="-1" y="0"/>
            <a:ext cx="9144001" cy="984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E3549D-C0BB-FB83-4188-F1CA4300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622"/>
            <a:ext cx="7886700" cy="984738"/>
          </a:xfrm>
        </p:spPr>
        <p:txBody>
          <a:bodyPr>
            <a:normAutofit/>
          </a:bodyPr>
          <a:lstStyle/>
          <a:p>
            <a:r>
              <a:rPr lang="en-US" altLang="ja-JP" dirty="0"/>
              <a:t>abstract</a:t>
            </a:r>
            <a:r>
              <a:rPr lang="ja-JP" altLang="en-US"/>
              <a:t>（</a:t>
            </a:r>
            <a:r>
              <a:rPr lang="en-US" altLang="ja-JP" dirty="0"/>
              <a:t>2</a:t>
            </a:r>
            <a:r>
              <a:rPr lang="ja-JP" altLang="en-US"/>
              <a:t>）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1B691-85A7-B4C2-5EFB-79B01824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646"/>
            <a:ext cx="7886700" cy="52488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・</a:t>
            </a:r>
            <a:r>
              <a:rPr lang="en-US" altLang="ja-JP" sz="1800" dirty="0" err="1"/>
              <a:t>hunl</a:t>
            </a:r>
            <a:r>
              <a:rPr lang="en-US" altLang="ja-JP" sz="1800" dirty="0"/>
              <a:t> poker </a:t>
            </a:r>
            <a:r>
              <a:rPr lang="ja-JP" altLang="en-US" sz="1800"/>
              <a:t>の難しさ</a:t>
            </a:r>
            <a:endParaRPr lang="en-US" altLang="ja-JP" sz="1800" dirty="0"/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500" dirty="0"/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sz="1500" dirty="0"/>
              <a:t>1.</a:t>
            </a:r>
            <a:r>
              <a:rPr lang="ja-JP" altLang="en-US" sz="1500"/>
              <a:t>　ある瞬間に最善手を打つには「相手の、自分の持っている情報に対する考え方」</a:t>
            </a:r>
            <a:endParaRPr lang="en-US" altLang="ja-JP" sz="1500" dirty="0"/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500"/>
              <a:t>を知っておく必要がある</a:t>
            </a:r>
            <a:endParaRPr lang="en-US" altLang="ja-JP" sz="1500" dirty="0"/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500" dirty="0"/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sz="1500" dirty="0"/>
              <a:t>2.</a:t>
            </a:r>
            <a:r>
              <a:rPr lang="ja-JP" altLang="en-US" sz="1500"/>
              <a:t>　これは少しづつ判明するが、その情報は「相手から自分がどう見えているか」</a:t>
            </a:r>
            <a:endParaRPr lang="en-US" altLang="ja-JP" sz="1500" dirty="0"/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500"/>
              <a:t>に依存している</a:t>
            </a:r>
            <a:endParaRPr lang="en-US" altLang="ja-JP" sz="1500" dirty="0"/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500" dirty="0"/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sz="1500" dirty="0"/>
              <a:t>3.</a:t>
            </a:r>
            <a:r>
              <a:rPr lang="ja-JP" altLang="en-US" sz="1500"/>
              <a:t>　状況の変化によって常にお互いの見え方は変わり、最善手も変化する</a:t>
            </a:r>
            <a:endParaRPr lang="en-US" altLang="ja-JP" sz="1500" dirty="0"/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500" dirty="0"/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500"/>
              <a:t>このような原因から「一つ一つの場面を別々に考えること」はできない</a:t>
            </a:r>
            <a:endParaRPr lang="en-US" altLang="ja-JP" sz="150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88B49-CBD5-4AB0-B2D0-FDA6C4BD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F5ADBC-63D6-C438-7B21-4E435C4E2EC9}"/>
              </a:ext>
            </a:extLst>
          </p:cNvPr>
          <p:cNvSpPr/>
          <p:nvPr/>
        </p:nvSpPr>
        <p:spPr>
          <a:xfrm>
            <a:off x="-1" y="0"/>
            <a:ext cx="9144001" cy="984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E3549D-C0BB-FB83-4188-F1CA4300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622"/>
            <a:ext cx="7886700" cy="984738"/>
          </a:xfrm>
        </p:spPr>
        <p:txBody>
          <a:bodyPr>
            <a:normAutofit/>
          </a:bodyPr>
          <a:lstStyle/>
          <a:p>
            <a:r>
              <a:rPr lang="en-US" altLang="ja-JP" dirty="0"/>
              <a:t>abstract</a:t>
            </a:r>
            <a:r>
              <a:rPr lang="ja-JP" altLang="en-US"/>
              <a:t>（</a:t>
            </a:r>
            <a:r>
              <a:rPr lang="en-US" altLang="ja-JP" dirty="0"/>
              <a:t>3</a:t>
            </a:r>
            <a:r>
              <a:rPr lang="ja-JP" altLang="en-US"/>
              <a:t>）</a:t>
            </a:r>
            <a:endParaRPr kumimoji="1" lang="ja-JP" altLang="en-US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1B691-85A7-B4C2-5EFB-79B01824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646"/>
            <a:ext cx="7886700" cy="52488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・今回用いる手法</a:t>
            </a:r>
            <a:endParaRPr lang="en-US" altLang="ja-JP" sz="1800" dirty="0"/>
          </a:p>
          <a:p>
            <a:pPr marL="342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500"/>
              <a:t>あ</a:t>
            </a:r>
            <a:endParaRPr lang="en-US" altLang="ja-JP" sz="150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88B49-CBD5-4AB0-B2D0-FDA6C4BD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1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F5ADBC-63D6-C438-7B21-4E435C4E2EC9}"/>
              </a:ext>
            </a:extLst>
          </p:cNvPr>
          <p:cNvSpPr/>
          <p:nvPr/>
        </p:nvSpPr>
        <p:spPr>
          <a:xfrm>
            <a:off x="-1" y="0"/>
            <a:ext cx="9144001" cy="984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E3549D-C0BB-FB83-4188-F1CA4300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622"/>
            <a:ext cx="7886700" cy="984738"/>
          </a:xfrm>
        </p:spPr>
        <p:txBody>
          <a:bodyPr>
            <a:normAutofit/>
          </a:bodyPr>
          <a:lstStyle/>
          <a:p>
            <a:r>
              <a:rPr kumimoji="1" lang="ja-JP" altLang="en-US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ナッシュ均衡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1B691-85A7-B4C2-5EFB-79B01824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646"/>
            <a:ext cx="7886700" cy="52488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1800"/>
              <a:t>あ</a:t>
            </a:r>
            <a:endParaRPr lang="en-US" altLang="ja-JP" sz="1800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88B49-CBD5-4AB0-B2D0-FDA6C4BD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r>
              <a:rPr lang="en-US"/>
              <a:t>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32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70</TotalTime>
  <Words>289</Words>
  <Application>Microsoft Macintosh PowerPoint</Application>
  <PresentationFormat>画面に合わせる (4:3)</PresentationFormat>
  <Paragraphs>43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Hiragino Kaku Gothic Std W8</vt:lpstr>
      <vt:lpstr>游ゴシック</vt:lpstr>
      <vt:lpstr>Aptos</vt:lpstr>
      <vt:lpstr>Arial</vt:lpstr>
      <vt:lpstr>Office テーマ</vt:lpstr>
      <vt:lpstr>Expert-level artificial intelligence in heads-up no-limit poker</vt:lpstr>
      <vt:lpstr>abstract（1）</vt:lpstr>
      <vt:lpstr>abstract（2）</vt:lpstr>
      <vt:lpstr>abstract（3）</vt:lpstr>
      <vt:lpstr>ナッシュ均衡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ブラックホールを回る 薄い降着円盤の作る像. short version.</dc:title>
  <dc:creator>幹 大豆生田</dc:creator>
  <cp:lastModifiedBy>幹 大豆生田</cp:lastModifiedBy>
  <cp:revision>35</cp:revision>
  <dcterms:created xsi:type="dcterms:W3CDTF">2024-11-08T12:29:10Z</dcterms:created>
  <dcterms:modified xsi:type="dcterms:W3CDTF">2024-11-08T13:42:48Z</dcterms:modified>
</cp:coreProperties>
</file>