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96" r:id="rId2"/>
    <p:sldId id="345" r:id="rId3"/>
    <p:sldId id="394" r:id="rId4"/>
    <p:sldId id="395" r:id="rId5"/>
    <p:sldId id="393" r:id="rId6"/>
    <p:sldId id="397" r:id="rId7"/>
    <p:sldId id="399" r:id="rId8"/>
    <p:sldId id="40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260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3D37-DC4F-F84A-920F-CA140F1CB9B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FDCB-178A-A941-B947-DF73A751E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7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0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7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99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2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67F-F304-CE4B-821B-0770B3C5FF83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9FAA-9126-3342-9AF4-B32448FF1D94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6E2-DE66-B94B-B7A6-F5666BB9DEB6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7D1-0F8C-D142-BF5A-D483B9FDCF0E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70C4-A6F2-D94C-BD23-1E2C0F3D56CA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A75-AD21-D64B-8407-8BE61E3FD3B4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E050-8381-1648-AB51-6BE10593D699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2BA-8A24-D246-BC32-F569BC31A955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F371-A271-0447-B54F-74973F93CF25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D82-38C6-4948-9372-D1531F23D7C6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098-59D5-DD4E-ACC4-2C309601BB1D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F1C39-0350-054C-970C-23FA77CA5F98}" type="datetime1">
              <a:rPr lang="ja-JP" altLang="en-US" smtClean="0"/>
              <a:t>2024/11/16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2A9E70F8-D4AE-C2FA-DDA4-11FA13E03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タイトル プレースホルダー 7">
            <a:extLst>
              <a:ext uri="{FF2B5EF4-FFF2-40B4-BE49-F238E27FC236}">
                <a16:creationId xmlns:a16="http://schemas.microsoft.com/office/drawing/2014/main" id="{CDFA8BDA-649B-CC8C-2BD3-D6610387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73" y="1247230"/>
            <a:ext cx="8764858" cy="2847692"/>
          </a:xfrm>
        </p:spPr>
        <p:txBody>
          <a:bodyPr>
            <a:normAutofit/>
          </a:bodyPr>
          <a:lstStyle/>
          <a:p>
            <a:r>
              <a:rPr kumimoji="1" lang="en-US" altLang="ja-JP" sz="4400" i="1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Expert-level artificial intelligence in heads-up no-limit poker</a:t>
            </a:r>
            <a:r>
              <a:rPr lang="fr-CA" altLang="ja-JP" sz="4400" b="0" i="1" dirty="0">
                <a:solidFill>
                  <a:srgbClr val="FF0000"/>
                </a:solidFill>
                <a:effectLst/>
              </a:rPr>
              <a:t> </a:t>
            </a:r>
            <a:endParaRPr kumimoji="1" lang="ja-JP" altLang="en-US" sz="4400" i="1">
              <a:solidFill>
                <a:srgbClr val="FF00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094922"/>
            <a:ext cx="8351519" cy="2241710"/>
          </a:xfrm>
        </p:spPr>
        <p:txBody>
          <a:bodyPr>
            <a:normAutofit/>
          </a:bodyPr>
          <a:lstStyle/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fr-CA" altLang="ja-JP" sz="1800" dirty="0" err="1">
                <a:solidFill>
                  <a:schemeClr val="bg1">
                    <a:lumMod val="50000"/>
                  </a:schemeClr>
                </a:solidFill>
                <a:effectLst/>
              </a:rPr>
              <a:t>Matej</a:t>
            </a:r>
            <a:r>
              <a:rPr lang="fr-CA" altLang="ja-JP" sz="18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r>
              <a:rPr lang="fr-CA" altLang="ja-JP" sz="1800" dirty="0" err="1">
                <a:solidFill>
                  <a:schemeClr val="bg1">
                    <a:lumMod val="50000"/>
                  </a:schemeClr>
                </a:solidFill>
                <a:effectLst/>
              </a:rPr>
              <a:t>Moravc</a:t>
            </a:r>
            <a:r>
              <a:rPr lang="fr-CA" altLang="ja-JP" sz="1800" dirty="0">
                <a:solidFill>
                  <a:schemeClr val="bg1">
                    <a:lumMod val="50000"/>
                  </a:schemeClr>
                </a:solidFill>
                <a:effectLst/>
              </a:rPr>
              <a:t>, Martin Schmid and more, </a:t>
            </a:r>
          </a:p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: 10.48550  / science: aam6960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 2017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 eaLnBrk="0">
              <a:lnSpc>
                <a:spcPct val="150000"/>
              </a:lnSpc>
              <a:spcBef>
                <a:spcPts val="0"/>
              </a:spcBef>
            </a:pPr>
            <a:endParaRPr lang="fr-CA" altLang="ja-JP" dirty="0">
              <a:solidFill>
                <a:schemeClr val="bg1">
                  <a:lumMod val="50000"/>
                </a:schemeClr>
              </a:solidFill>
            </a:endParaRPr>
          </a:p>
          <a:p>
            <a:pPr algn="r" eaLnBrk="0">
              <a:lnSpc>
                <a:spcPct val="150000"/>
              </a:lnSpc>
              <a:spcBef>
                <a:spcPts val="0"/>
              </a:spcBef>
            </a:pPr>
            <a:r>
              <a:rPr lang="fr-CA" altLang="ja-JP" dirty="0" err="1"/>
              <a:t>Reviewer</a:t>
            </a:r>
            <a:r>
              <a:rPr lang="fr-CA" altLang="ja-JP" dirty="0"/>
              <a:t>: </a:t>
            </a:r>
            <a:r>
              <a:rPr lang="fr-CA" altLang="ja-JP" dirty="0" err="1"/>
              <a:t>motoki</a:t>
            </a:r>
            <a:r>
              <a:rPr lang="fr-CA" altLang="ja-JP" dirty="0"/>
              <a:t> </a:t>
            </a:r>
            <a:r>
              <a:rPr lang="fr-CA" altLang="ja-JP" dirty="0" err="1"/>
              <a:t>omamiuda</a:t>
            </a:r>
            <a:endParaRPr lang="fr-CA" altLang="ja-JP" sz="1800" b="0" dirty="0">
              <a:effectLst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ECE8-8CCC-1C92-D20A-1797D5FB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1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</a:t>
            </a:r>
            <a:r>
              <a:rPr lang="en-US" altLang="ja-JP" dirty="0"/>
              <a:t>Heads-up no-limit poker </a:t>
            </a:r>
            <a:r>
              <a:rPr lang="ja-JP" altLang="en-US"/>
              <a:t>とは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ベット額に制限がなく、</a:t>
            </a:r>
            <a:r>
              <a:rPr lang="en-US" altLang="ja-JP" dirty="0"/>
              <a:t>2</a:t>
            </a:r>
            <a:r>
              <a:rPr lang="ja-JP" altLang="en-US"/>
              <a:t>人のプレイヤーが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で戦うポーカー</a:t>
            </a: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・決定点の数</a:t>
            </a:r>
            <a:r>
              <a:rPr lang="en-US" altLang="ja-JP" dirty="0"/>
              <a:t> &lt;- </a:t>
            </a:r>
            <a:r>
              <a:rPr lang="ja-JP" altLang="en-US"/>
              <a:t>これは何か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囲碁の決定点は</a:t>
            </a:r>
            <a:r>
              <a:rPr lang="en-US" altLang="ja-JP" dirty="0"/>
              <a:t> 10^{170} 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 err="1"/>
              <a:t>hunl</a:t>
            </a:r>
            <a:r>
              <a:rPr lang="en-US" altLang="ja-JP" dirty="0"/>
              <a:t> poker </a:t>
            </a:r>
            <a:r>
              <a:rPr lang="ja-JP" altLang="en-US"/>
              <a:t>の決定点は</a:t>
            </a:r>
            <a:r>
              <a:rPr lang="en-US" altLang="ja-JP" dirty="0"/>
              <a:t> 10^{160} </a:t>
            </a:r>
            <a:r>
              <a:rPr lang="ja-JP" altLang="en-US"/>
              <a:t>以上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数え方不明）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・今までの</a:t>
            </a:r>
            <a:r>
              <a:rPr lang="en-US" altLang="ja-JP" dirty="0"/>
              <a:t> poker ai (deep learning)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プレイ前にゲーム全体の戦略を作成していた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ただ、情報量が大きすぎるため、決定点を</a:t>
            </a:r>
            <a:r>
              <a:rPr lang="en-US" altLang="ja-JP" dirty="0"/>
              <a:t> 10^{14} </a:t>
            </a:r>
            <a:r>
              <a:rPr lang="ja-JP" altLang="en-US"/>
              <a:t>まで減らした類似のゲームを作成し、そこで学習させていた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これはよくやる手法らしい）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cfr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という学習方法を使っているらしい）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この方法ではプロに圧敗している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EAB393-5413-F761-01BB-2039AF59871C}"/>
              </a:ext>
            </a:extLst>
          </p:cNvPr>
          <p:cNvSpPr/>
          <p:nvPr/>
        </p:nvSpPr>
        <p:spPr>
          <a:xfrm>
            <a:off x="440190" y="1992085"/>
            <a:ext cx="8263617" cy="386261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</a:t>
            </a:r>
            <a:r>
              <a:rPr lang="en-US" altLang="ja-JP" dirty="0" err="1"/>
              <a:t>hunl</a:t>
            </a:r>
            <a:r>
              <a:rPr lang="en-US" altLang="ja-JP" dirty="0"/>
              <a:t> poker </a:t>
            </a:r>
            <a:r>
              <a:rPr lang="ja-JP" altLang="en-US"/>
              <a:t>の難しさ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1.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ある瞬間に最善手を打つには「相手の、自分の持っている情報に対する考え方」を知っておく必要がある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2.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これは少しづつ判明するが、その情報は「相手から自分がどう見えているか」に依存している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3.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状況の変化によって常にお互いの見え方は変わり、最善手も変化する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このような原因から「一つ一つの場面を別々に考えること」はできない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3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・今回用いる手法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あ</a:t>
            </a:r>
            <a:endParaRPr lang="en-US" altLang="ja-JP" sz="15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ナッシュ均衡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あ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400" dirty="0"/>
              <a:t>[1]</a:t>
            </a:r>
            <a:r>
              <a:rPr lang="fr-CA" altLang="ja-JP" sz="1400" b="0" dirty="0">
                <a:effectLst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Martin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Zinkevich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Michael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Johanson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Michael Bowling, Carmelo</a:t>
            </a:r>
            <a:r>
              <a:rPr lang="fr-CA" altLang="ja-JP" sz="1400" dirty="0">
                <a:solidFill>
                  <a:srgbClr val="222222"/>
                </a:solidFill>
              </a:rPr>
              <a:t>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Piccione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1" dirty="0">
                <a:effectLst/>
              </a:rPr>
              <a:t>Regret </a:t>
            </a:r>
            <a:r>
              <a:rPr lang="fr-CA" altLang="ja-JP" sz="1400" b="0" i="1" dirty="0" err="1">
                <a:effectLst/>
              </a:rPr>
              <a:t>Minimization</a:t>
            </a:r>
            <a:r>
              <a:rPr lang="fr-CA" altLang="ja-JP" sz="1400" b="0" i="1" dirty="0">
                <a:effectLst/>
              </a:rPr>
              <a:t> in Games </a:t>
            </a:r>
            <a:r>
              <a:rPr lang="fr-CA" altLang="ja-JP" sz="1400" b="0" i="1" dirty="0" err="1">
                <a:effectLst/>
              </a:rPr>
              <a:t>with</a:t>
            </a:r>
            <a:r>
              <a:rPr lang="fr-CA" altLang="ja-JP" sz="1400" b="0" i="1" dirty="0">
                <a:effectLst/>
              </a:rPr>
              <a:t> </a:t>
            </a:r>
            <a:r>
              <a:rPr lang="fr-CA" altLang="ja-JP" sz="1400" b="0" i="1" dirty="0" err="1">
                <a:effectLst/>
              </a:rPr>
              <a:t>Incomplete</a:t>
            </a:r>
            <a:r>
              <a:rPr lang="fr-CA" altLang="ja-JP" sz="1400" b="0" i="1" dirty="0">
                <a:effectLst/>
              </a:rPr>
              <a:t> Information,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Advances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 in Neural Information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Processing</a:t>
            </a:r>
            <a:r>
              <a:rPr lang="fr-CA" altLang="ja-JP" sz="1400" dirty="0">
                <a:solidFill>
                  <a:srgbClr val="222222"/>
                </a:solidFill>
              </a:rPr>
              <a:t>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Systems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2008,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dirty="0">
                <a:solidFill>
                  <a:srgbClr val="222222"/>
                </a:solidFill>
              </a:rPr>
              <a:t>20 p.1729-1736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CA" altLang="ja-JP" sz="1400" dirty="0">
              <a:solidFill>
                <a:srgbClr val="22222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7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21C3F-741B-7638-0F69-A899087C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8" y="1603377"/>
            <a:ext cx="8227559" cy="2852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/>
              <a:t>[1]</a:t>
            </a:r>
            <a:r>
              <a:rPr lang="fr-CA" altLang="ja-JP" sz="3200" b="0" dirty="0">
                <a:effectLst/>
              </a:rPr>
              <a:t> Regret </a:t>
            </a:r>
            <a:r>
              <a:rPr lang="fr-CA" altLang="ja-JP" sz="3200" b="0" dirty="0" err="1">
                <a:effectLst/>
              </a:rPr>
              <a:t>Minimization</a:t>
            </a:r>
            <a:r>
              <a:rPr lang="fr-CA" altLang="ja-JP" sz="3200" b="0" dirty="0">
                <a:effectLst/>
              </a:rPr>
              <a:t> in Games </a:t>
            </a:r>
            <a:r>
              <a:rPr lang="fr-CA" altLang="ja-JP" sz="3200" b="0" dirty="0" err="1">
                <a:effectLst/>
              </a:rPr>
              <a:t>with</a:t>
            </a:r>
            <a:r>
              <a:rPr lang="fr-CA" altLang="ja-JP" sz="3200" b="0" dirty="0">
                <a:effectLst/>
              </a:rPr>
              <a:t> </a:t>
            </a:r>
            <a:r>
              <a:rPr lang="fr-CA" altLang="ja-JP" sz="3200" b="0" dirty="0" err="1">
                <a:effectLst/>
              </a:rPr>
              <a:t>Incomplete</a:t>
            </a:r>
            <a:r>
              <a:rPr lang="fr-CA" altLang="ja-JP" sz="3200" b="0" dirty="0">
                <a:effectLst/>
              </a:rPr>
              <a:t> Information</a:t>
            </a:r>
            <a:endParaRPr kumimoji="1" lang="ja-JP" altLang="en-US" sz="32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3D0ACE-8610-4243-2E7A-16A224E4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458" y="4589464"/>
            <a:ext cx="8227558" cy="150018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4088D7-BB47-2BDF-1101-903DBA55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ナッシュ均衡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あ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2128</TotalTime>
  <Words>356</Words>
  <Application>Microsoft Macintosh PowerPoint</Application>
  <PresentationFormat>画面に合わせる (4:3)</PresentationFormat>
  <Paragraphs>58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Hiragino Kaku Gothic Std W8</vt:lpstr>
      <vt:lpstr>游ゴシック</vt:lpstr>
      <vt:lpstr>Aptos</vt:lpstr>
      <vt:lpstr>Arial</vt:lpstr>
      <vt:lpstr>Office テーマ</vt:lpstr>
      <vt:lpstr>Expert-level artificial intelligence in heads-up no-limit poker </vt:lpstr>
      <vt:lpstr>abstract（1）</vt:lpstr>
      <vt:lpstr>abstract（2）</vt:lpstr>
      <vt:lpstr>abstract（3）</vt:lpstr>
      <vt:lpstr>ナッシュ均衡</vt:lpstr>
      <vt:lpstr>参考文献</vt:lpstr>
      <vt:lpstr>[1] Regret Minimization in Games with Incomplete Information</vt:lpstr>
      <vt:lpstr>ナッシュ均衡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ブラックホールを回る 薄い降着円盤の作る像. short version.</dc:title>
  <dc:creator>幹 大豆生田</dc:creator>
  <cp:lastModifiedBy>幹 大豆生田</cp:lastModifiedBy>
  <cp:revision>44</cp:revision>
  <dcterms:created xsi:type="dcterms:W3CDTF">2024-11-08T12:29:10Z</dcterms:created>
  <dcterms:modified xsi:type="dcterms:W3CDTF">2024-11-16T11:30:35Z</dcterms:modified>
</cp:coreProperties>
</file>